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8"/>
  </p:notesMasterIdLst>
  <p:sldIdLst>
    <p:sldId id="256" r:id="rId2"/>
    <p:sldId id="271" r:id="rId3"/>
    <p:sldId id="264" r:id="rId4"/>
    <p:sldId id="263" r:id="rId5"/>
    <p:sldId id="304" r:id="rId6"/>
    <p:sldId id="305" r:id="rId7"/>
    <p:sldId id="306" r:id="rId8"/>
    <p:sldId id="307" r:id="rId9"/>
    <p:sldId id="287" r:id="rId10"/>
    <p:sldId id="289" r:id="rId11"/>
    <p:sldId id="295" r:id="rId12"/>
    <p:sldId id="301" r:id="rId13"/>
    <p:sldId id="266" r:id="rId14"/>
    <p:sldId id="267" r:id="rId15"/>
    <p:sldId id="302" r:id="rId16"/>
    <p:sldId id="30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9D5E68A1-1C30-437B-B101-EB91AC5C4119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099" grpId="0" bldLvl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占位符 13314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6115050" y="909638"/>
            <a:ext cx="3028950" cy="4249737"/>
          </a:xfrm>
          <a:prstGeom prst="rect">
            <a:avLst/>
          </a:prstGeom>
          <a:solidFill>
            <a:srgbClr val="FFFFFF"/>
          </a:solidFill>
          <a:ln cap="flat">
            <a:solidFill>
              <a:srgbClr val="000000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9200" smtClean="0"/>
              <a:t>衤</a:t>
            </a: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3563938" y="909638"/>
            <a:ext cx="194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衣字旁</a:t>
            </a:r>
          </a:p>
        </p:txBody>
      </p:sp>
      <p:sp>
        <p:nvSpPr>
          <p:cNvPr id="13317" name="矩形 13316"/>
          <p:cNvSpPr>
            <a:spLocks noChangeArrowheads="1"/>
          </p:cNvSpPr>
          <p:nvPr/>
        </p:nvSpPr>
        <p:spPr bwMode="auto">
          <a:xfrm>
            <a:off x="1042988" y="5157788"/>
            <a:ext cx="6908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</a:rPr>
              <a:t>衣字旁的字多与衣物有关。</a:t>
            </a:r>
          </a:p>
        </p:txBody>
      </p:sp>
      <p:sp>
        <p:nvSpPr>
          <p:cNvPr id="2" name="动作按钮: 前进或下一项 133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81750"/>
            <a:ext cx="468312" cy="4762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250825" y="1125538"/>
            <a:ext cx="3397250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200" b="1"/>
              <a:t>衣</a:t>
            </a:r>
          </a:p>
        </p:txBody>
      </p:sp>
      <p:sp>
        <p:nvSpPr>
          <p:cNvPr id="13320" name="右箭头 13319"/>
          <p:cNvSpPr>
            <a:spLocks noChangeArrowheads="1"/>
          </p:cNvSpPr>
          <p:nvPr/>
        </p:nvSpPr>
        <p:spPr bwMode="auto">
          <a:xfrm>
            <a:off x="3779838" y="2852738"/>
            <a:ext cx="2017712" cy="719137"/>
          </a:xfrm>
          <a:prstGeom prst="rightArrow">
            <a:avLst>
              <a:gd name="adj1" fmla="val 50000"/>
              <a:gd name="adj2" fmla="val 7013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/>
      <p:bldP spid="13316" grpId="0"/>
      <p:bldP spid="133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9457"/>
          <p:cNvSpPr>
            <a:spLocks noGrp="1" noChangeArrowheads="1"/>
          </p:cNvSpPr>
          <p:nvPr>
            <p:ph type="title"/>
          </p:nvPr>
        </p:nvSpPr>
        <p:spPr bwMode="auto">
          <a:xfrm flipV="1">
            <a:off x="8604250" y="188913"/>
            <a:ext cx="93663" cy="7143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4000" smtClean="0"/>
          </a:p>
        </p:txBody>
      </p:sp>
      <p:sp>
        <p:nvSpPr>
          <p:cNvPr id="17410" name="文本占位符 19458"/>
          <p:cNvSpPr>
            <a:spLocks noGrp="1" noChangeArrowheads="1"/>
          </p:cNvSpPr>
          <p:nvPr>
            <p:ph idx="1"/>
          </p:nvPr>
        </p:nvSpPr>
        <p:spPr bwMode="auto">
          <a:xfrm>
            <a:off x="0" y="981075"/>
            <a:ext cx="9144000" cy="63357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8000" smtClean="0"/>
          </a:p>
          <a:p>
            <a:pPr algn="ctr">
              <a:buFont typeface="Arial" panose="020B0604020202020204" pitchFamily="34" charset="0"/>
              <a:buNone/>
            </a:pPr>
            <a:endParaRPr lang="en-US" altLang="zh-CN" sz="8800" b="1" smtClean="0"/>
          </a:p>
          <a:p>
            <a:endParaRPr lang="en-US" altLang="zh-CN" sz="8800" b="1" smtClean="0"/>
          </a:p>
        </p:txBody>
      </p:sp>
      <p:pic>
        <p:nvPicPr>
          <p:cNvPr id="17411" name="图片 19459" descr="风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836613"/>
            <a:ext cx="7380288" cy="553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2268538" y="2349500"/>
            <a:ext cx="489585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1</a:t>
            </a:r>
            <a:r>
              <a:rPr lang="zh-CN" altLang="en-US" sz="3600"/>
              <a:t>、在学习小组内交流与衣服有关的资料。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2</a:t>
            </a:r>
            <a:r>
              <a:rPr lang="zh-CN" altLang="en-US" sz="3600"/>
              <a:t>、说话大声、大方，认真听别人发言。</a:t>
            </a:r>
          </a:p>
        </p:txBody>
      </p:sp>
      <p:sp>
        <p:nvSpPr>
          <p:cNvPr id="19462" name="矩形 19461"/>
          <p:cNvSpPr>
            <a:spLocks noChangeArrowheads="1" noChangeShapeType="1" noTextEdit="1"/>
          </p:cNvSpPr>
          <p:nvPr/>
        </p:nvSpPr>
        <p:spPr bwMode="auto">
          <a:xfrm>
            <a:off x="2413000" y="693738"/>
            <a:ext cx="4076700" cy="13589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80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有趣的衤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5601"/>
          <p:cNvSpPr txBox="1">
            <a:spLocks noChangeArrowheads="1"/>
          </p:cNvSpPr>
          <p:nvPr/>
        </p:nvSpPr>
        <p:spPr bwMode="auto">
          <a:xfrm>
            <a:off x="5868988" y="1125538"/>
            <a:ext cx="31130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/>
              <a:t>新字组合</a:t>
            </a:r>
          </a:p>
        </p:txBody>
      </p:sp>
      <p:pic>
        <p:nvPicPr>
          <p:cNvPr id="25606" name="图片 256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63" y="4594225"/>
            <a:ext cx="7207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同侧圆角矩形 2"/>
          <p:cNvSpPr>
            <a:spLocks noChangeArrowheads="1"/>
          </p:cNvSpPr>
          <p:nvPr/>
        </p:nvSpPr>
        <p:spPr bwMode="auto">
          <a:xfrm>
            <a:off x="468313" y="981075"/>
            <a:ext cx="1998662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3952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文本占位符 20482"/>
          <p:cNvSpPr>
            <a:spLocks noGrp="1" noChangeArrowheads="1"/>
          </p:cNvSpPr>
          <p:nvPr/>
        </p:nvSpPr>
        <p:spPr bwMode="auto">
          <a:xfrm>
            <a:off x="2362200" y="2054225"/>
            <a:ext cx="6443663" cy="1911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6600" b="1">
                <a:sym typeface="Calibri" panose="020F0502020204030204" pitchFamily="34" charset="0"/>
              </a:rPr>
              <a:t>初    衩    被    裙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6600" b="1">
                <a:sym typeface="Calibri" panose="020F0502020204030204" pitchFamily="34" charset="0"/>
              </a:rPr>
              <a:t>袜    袱    袍    裸</a:t>
            </a:r>
          </a:p>
        </p:txBody>
      </p:sp>
      <p:sp>
        <p:nvSpPr>
          <p:cNvPr id="20484" name="矩形 20483"/>
          <p:cNvSpPr>
            <a:spLocks noChangeArrowheads="1"/>
          </p:cNvSpPr>
          <p:nvPr/>
        </p:nvSpPr>
        <p:spPr bwMode="auto">
          <a:xfrm>
            <a:off x="822325" y="2054225"/>
            <a:ext cx="10810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8700">
                <a:solidFill>
                  <a:schemeClr val="accent2"/>
                </a:solidFill>
                <a:sym typeface="Calibri" panose="020F0502020204030204" pitchFamily="34" charset="0"/>
              </a:rPr>
              <a:t>衤</a:t>
            </a:r>
          </a:p>
        </p:txBody>
      </p:sp>
      <p:sp>
        <p:nvSpPr>
          <p:cNvPr id="20486" name="矩形 20485"/>
          <p:cNvSpPr>
            <a:spLocks noChangeArrowheads="1"/>
          </p:cNvSpPr>
          <p:nvPr/>
        </p:nvSpPr>
        <p:spPr bwMode="auto">
          <a:xfrm>
            <a:off x="1824038" y="4594225"/>
            <a:ext cx="69818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6600" b="1">
                <a:sym typeface="Calibri" panose="020F0502020204030204" pitchFamily="34" charset="0"/>
              </a:rPr>
              <a:t>礼  祸  视  禅  禄 祠  </a:t>
            </a:r>
          </a:p>
        </p:txBody>
      </p: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1913" y="475615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26629"/>
          <p:cNvSpPr txBox="1">
            <a:spLocks noChangeArrowheads="1"/>
          </p:cNvSpPr>
          <p:nvPr/>
        </p:nvSpPr>
        <p:spPr bwMode="auto">
          <a:xfrm>
            <a:off x="179388" y="2060575"/>
            <a:ext cx="88566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/>
              <a:t>    </a:t>
            </a:r>
            <a:r>
              <a:rPr lang="zh-CN" altLang="en-US" sz="4000" b="1" dirty="0"/>
              <a:t> </a:t>
            </a:r>
            <a:r>
              <a:rPr lang="zh-CN" altLang="en-US" sz="3200" b="1" dirty="0"/>
              <a:t>《识字6》</a:t>
            </a:r>
            <a:r>
              <a:rPr lang="zh-CN" altLang="en-US" sz="3200" dirty="0"/>
              <a:t>为形声字归类识字，由两个形状相近、容易混淆的形旁分别进行归类的识字课。课文由两部分组成，一部分是由部首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</a:rPr>
              <a:t>示字旁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</a:rPr>
              <a:t>带出的一组字，另一部分是由部首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</a:rPr>
              <a:t>衣字旁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/>
              <a:t>带出的一组字，所表示的意义不同，体现了生字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/>
              <a:t>形旁表义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/>
              <a:t>的特点。</a:t>
            </a:r>
          </a:p>
        </p:txBody>
      </p:sp>
      <p:sp>
        <p:nvSpPr>
          <p:cNvPr id="7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457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652963"/>
            <a:ext cx="237648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文本框 27653"/>
          <p:cNvSpPr txBox="1">
            <a:spLocks noChangeArrowheads="1"/>
          </p:cNvSpPr>
          <p:nvPr/>
        </p:nvSpPr>
        <p:spPr bwMode="auto">
          <a:xfrm>
            <a:off x="34925" y="2060575"/>
            <a:ext cx="9070975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一、我会写。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é</a:t>
            </a:r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xiā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b="1" dirty="0"/>
              <a:t> </a:t>
            </a:r>
            <a:r>
              <a:rPr lang="zh-CN" altLang="en-US" sz="2800" b="1" dirty="0" smtClean="0"/>
              <a:t>  sh</a:t>
            </a:r>
            <a:r>
              <a:rPr lang="zh-CN" altLang="en-US" sz="2800" b="1" dirty="0"/>
              <a:t>è huì　</a:t>
            </a:r>
            <a:r>
              <a:rPr lang="zh-CN" altLang="en-US" sz="2800" b="1" dirty="0" smtClean="0"/>
              <a:t> </a:t>
            </a:r>
            <a:r>
              <a:rPr lang="en-US" altLang="zh-CN" sz="2800" b="1" dirty="0" err="1" smtClean="0"/>
              <a:t>chèn</a:t>
            </a:r>
            <a:r>
              <a:rPr lang="en-US" altLang="zh-CN" sz="2800" b="1" dirty="0" smtClean="0"/>
              <a:t> </a:t>
            </a:r>
            <a:r>
              <a:rPr lang="en-US" altLang="zh-CN" sz="2800" b="1" dirty="0" err="1" smtClean="0"/>
              <a:t>shān</a:t>
            </a:r>
            <a:r>
              <a:rPr lang="zh-CN" altLang="en-US" sz="2800" b="1" dirty="0"/>
              <a:t>　　zhù fú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（　　　　）（　　　）（　　　）（　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二、写出带有下列偏旁的字。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衤：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8673"/>
          <p:cNvSpPr txBox="1">
            <a:spLocks noChangeArrowheads="1"/>
          </p:cNvSpPr>
          <p:nvPr/>
        </p:nvSpPr>
        <p:spPr bwMode="auto">
          <a:xfrm>
            <a:off x="781050" y="1279525"/>
            <a:ext cx="7902575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三、组词练习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衬（　　　）（　　　）（　　　）　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         衫（　　　）（　　　）（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         补（　　　）（　　　）（　　　）　　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         裤（　　　）（　　　）（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袖（　　　）（　　　）（　　　）　　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              </a:t>
            </a:r>
            <a:r>
              <a:rPr lang="zh-CN" altLang="en-US" sz="2800" b="1" dirty="0" smtClean="0"/>
              <a:t>补（</a:t>
            </a:r>
            <a:r>
              <a:rPr lang="zh-CN" altLang="en-US" sz="2800" b="1" dirty="0"/>
              <a:t>　　　）（　　　）（　　　）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9697"/>
          <p:cNvSpPr>
            <a:spLocks noGrp="1" noChangeArrowheads="1"/>
          </p:cNvSpPr>
          <p:nvPr>
            <p:ph idx="1"/>
          </p:nvPr>
        </p:nvSpPr>
        <p:spPr bwMode="auto">
          <a:xfrm>
            <a:off x="323850" y="1249363"/>
            <a:ext cx="8229600" cy="50323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/>
              <a:t>四、小组内比一比，看谁积累的字多：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 smtClean="0"/>
              <a:t>氵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6000" b="1" smtClean="0"/>
              <a:t>讠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 smtClean="0"/>
              <a:t>犭</a:t>
            </a:r>
          </a:p>
        </p:txBody>
      </p:sp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250825" y="5661025"/>
            <a:ext cx="88217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想一想，说一说：这些部首分别与什么有关呢？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识字6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468313" y="18446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/>
              <a:t> 示</a:t>
            </a:r>
            <a:r>
              <a:rPr lang="zh-CN" altLang="en-US" sz="2800" dirty="0">
                <a:sym typeface="Calibri" panose="020F0502020204030204" pitchFamily="34" charset="0"/>
              </a:rPr>
              <a:t>字旁和衣字旁的区别：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　　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        示字旁的字往往和祭祀、祈福有关，比如，神、社、祛等；</a:t>
            </a:r>
          </a:p>
          <a:p>
            <a:pPr>
              <a:spcBef>
                <a:spcPct val="20000"/>
              </a:spcBef>
            </a:pPr>
            <a:endParaRPr lang="zh-CN" altLang="en-US" sz="28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        衣字旁的字往往与衣服有关，比如，袖、襟、初等。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7173"/>
          <p:cNvSpPr>
            <a:spLocks noGrp="1" noChangeArrowheads="1"/>
          </p:cNvSpPr>
          <p:nvPr/>
        </p:nvSpPr>
        <p:spPr bwMode="auto">
          <a:xfrm>
            <a:off x="457200" y="1600200"/>
            <a:ext cx="82915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这些字的特点有什么不同？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40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你能准确地读出下面这些字吗？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貌      祥      吉      祈      祷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衫      裕      富      袄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mào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xiáng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dǎo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shān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fù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vi-VN" altLang="zh-CN" sz="4400" b="1" dirty="0" smtClean="0">
                <a:solidFill>
                  <a:srgbClr val="FF0000"/>
                </a:solidFill>
                <a:latin typeface="Arial" panose="020B0604020202020204"/>
                <a:ea typeface="楷体_GB2312" pitchFamily="1" charset="-122"/>
                <a:cs typeface="Arial" panose="020B0604020202020204"/>
              </a:rPr>
              <a:t>ă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o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lǐ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礼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神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祝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shén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zhù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fú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福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社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衬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shè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chèn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kù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裤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袖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补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xiù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bǔ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3635375" y="909638"/>
            <a:ext cx="280828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</a:rPr>
              <a:t>示字旁</a:t>
            </a:r>
          </a:p>
        </p:txBody>
      </p:sp>
      <p:sp>
        <p:nvSpPr>
          <p:cNvPr id="11268" name="矩形 11267"/>
          <p:cNvSpPr>
            <a:spLocks noChangeArrowheads="1"/>
          </p:cNvSpPr>
          <p:nvPr/>
        </p:nvSpPr>
        <p:spPr bwMode="auto">
          <a:xfrm>
            <a:off x="539750" y="5157788"/>
            <a:ext cx="8029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</a:rPr>
              <a:t>示字旁的字多与祭祀活动有关。</a:t>
            </a: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5651500" y="1341438"/>
            <a:ext cx="3240088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200" b="1"/>
              <a:t>示</a:t>
            </a:r>
          </a:p>
        </p:txBody>
      </p:sp>
      <p:sp>
        <p:nvSpPr>
          <p:cNvPr id="11270" name="右箭头 11269"/>
          <p:cNvSpPr>
            <a:spLocks noChangeArrowheads="1"/>
          </p:cNvSpPr>
          <p:nvPr/>
        </p:nvSpPr>
        <p:spPr bwMode="auto">
          <a:xfrm flipH="1">
            <a:off x="3492500" y="2924175"/>
            <a:ext cx="2303463" cy="719138"/>
          </a:xfrm>
          <a:prstGeom prst="rightArrow">
            <a:avLst>
              <a:gd name="adj1" fmla="val 50000"/>
              <a:gd name="adj2" fmla="val 80062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271" name="图片 112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307498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434</Words>
  <Application>Microsoft Office PowerPoint</Application>
  <PresentationFormat>全屏显示(4:3)</PresentationFormat>
  <Paragraphs>95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99</cp:revision>
  <dcterms:created xsi:type="dcterms:W3CDTF">2015-10-09T04:32:00Z</dcterms:created>
  <dcterms:modified xsi:type="dcterms:W3CDTF">2018-03-12T10:16:19Z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