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1245" r:id="rId3"/>
    <p:sldId id="1265" r:id="rId4"/>
    <p:sldId id="1266" r:id="rId5"/>
    <p:sldId id="1271" r:id="rId6"/>
    <p:sldId id="1270" r:id="rId7"/>
    <p:sldId id="1273" r:id="rId8"/>
    <p:sldId id="1277" r:id="rId9"/>
    <p:sldId id="1284" r:id="rId10"/>
    <p:sldId id="1278" r:id="rId11"/>
    <p:sldId id="1280" r:id="rId12"/>
    <p:sldId id="1282" r:id="rId13"/>
    <p:sldId id="1283" r:id="rId14"/>
    <p:sldId id="1281" r:id="rId15"/>
    <p:sldId id="1279" r:id="rId16"/>
    <p:sldId id="1285" r:id="rId17"/>
  </p:sldIdLst>
  <p:sldSz cx="9144000" cy="5144135" type="screen16x9"/>
  <p:notesSz cx="6858000" cy="9144000"/>
  <p:embeddedFontLst>
    <p:embeddedFont>
      <p:font typeface="黑体" panose="02010600030101010101" pitchFamily="49" charset="-122"/>
      <p:regular r:id="rId23"/>
    </p:embeddedFont>
    <p:embeddedFont>
      <p:font typeface="微软雅黑" panose="020B0503020204020204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00"/>
    <a:srgbClr val="FF00FF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2760" y="-1242"/>
      </p:cViewPr>
      <p:guideLst>
        <p:guide orient="horz" pos="3115"/>
        <p:guide pos="5684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247"/>
        <p:guide pos="22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8116"/>
            <a:ext cx="2743200" cy="365227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8116"/>
            <a:ext cx="4114800" cy="36522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8116"/>
            <a:ext cx="2743200" cy="365227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44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5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1.jpe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608955" y="988060"/>
            <a:ext cx="148336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牛</a:t>
            </a:r>
            <a:endParaRPr lang="zh-CN" altLang="en-US" sz="44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ctr"/>
            <a:r>
              <a:rPr lang="zh-CN" altLang="en-US" sz="44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郎</a:t>
            </a:r>
            <a:endParaRPr lang="zh-CN" altLang="en-US" sz="44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ctr"/>
            <a:r>
              <a:rPr lang="zh-CN" altLang="en-US" sz="44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织</a:t>
            </a:r>
            <a:endParaRPr lang="zh-CN" altLang="en-US" sz="44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ctr"/>
            <a:r>
              <a:rPr lang="zh-CN" altLang="en-US" sz="44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女</a:t>
            </a:r>
            <a:endParaRPr lang="zh-CN" altLang="en-US" sz="44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ctr"/>
            <a:r>
              <a:rPr lang="zh-CN" altLang="en-US" sz="44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（二）</a:t>
            </a:r>
            <a:endParaRPr lang="zh-CN" altLang="en-US" sz="44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98410" y="1208405"/>
            <a:ext cx="551815" cy="24530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人教五年级上册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8415" y="369570"/>
            <a:ext cx="143002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质疑深化</a:t>
            </a:r>
            <a:endParaRPr lang="zh-CN" altLang="en-US" sz="18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0090" y="737870"/>
            <a:ext cx="796353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为什么牛郎披着牛皮能上天，可是却过不去天河？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“神话”是群众集体口头创作，情节曲折动人，歌颂了人与人、人与物之间美好的感情，表达着人们对美好生活的向往。 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不合情理之处不必深究，因为那是群众集体口头创作；情节曲折动人正是它吸引人之处；表达着对美好情感的追求，因为封建社会等级森严、人们身心都极不自由。 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4670" y="802640"/>
            <a:ext cx="275844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为什么要设计王母这个人物？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黑暗势力，封建社会的现实；反衬织女的勇敢，这段爱情的可贵。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为什么最后不在一起？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斗争不过，只能表达渴望。</a:t>
            </a:r>
            <a:endParaRPr lang="zh-CN" altLang="en-US" sz="2400" b="1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415" y="369570"/>
            <a:ext cx="143002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质疑深化</a:t>
            </a:r>
            <a:endParaRPr lang="zh-CN" altLang="en-US" sz="1800">
              <a:sym typeface="+mn-ea"/>
            </a:endParaRPr>
          </a:p>
        </p:txBody>
      </p:sp>
      <p:pic>
        <p:nvPicPr>
          <p:cNvPr id="3" name="图片 2" descr="8cdabcca4eed9332dca497d2e6d18014"/>
          <p:cNvPicPr>
            <a:picLocks noChangeAspect="1"/>
          </p:cNvPicPr>
          <p:nvPr/>
        </p:nvPicPr>
        <p:blipFill>
          <a:blip r:embed="rId1"/>
          <a:srcRect l="-11520"/>
          <a:stretch>
            <a:fillRect/>
          </a:stretch>
        </p:blipFill>
        <p:spPr>
          <a:xfrm>
            <a:off x="2860040" y="52070"/>
            <a:ext cx="6350000" cy="4902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05230" y="553085"/>
            <a:ext cx="7732395" cy="953135"/>
          </a:xfrm>
          <a:prstGeom prst="rect">
            <a:avLst/>
          </a:prstGeom>
          <a:solidFill>
            <a:schemeClr val="bg1">
              <a:alpha val="15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牛郎织女流传千古，表达着人们对爱情、自由的追求；无论社会怎样变迁，这是永恒不变的。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415" y="369570"/>
            <a:ext cx="822325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小结</a:t>
            </a:r>
            <a:endParaRPr lang="zh-CN" altLang="en-US" sz="180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11810" y="807720"/>
            <a:ext cx="265747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这个故事古而有之，在许多文艺作品里都有表达，但总在不断地变化。读一读《迢迢牵牛星》《天上的街市》，感受变化。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415" y="369570"/>
            <a:ext cx="1229995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拓展延伸</a:t>
            </a:r>
            <a:endParaRPr lang="zh-CN" altLang="en-US" sz="1800">
              <a:sym typeface="+mn-ea"/>
            </a:endParaRPr>
          </a:p>
        </p:txBody>
      </p:sp>
      <p:pic>
        <p:nvPicPr>
          <p:cNvPr id="5" name="图片 4" descr="4eb0f9463f2afc1e00095eb46b5b5c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9285" y="9525"/>
            <a:ext cx="6026150" cy="5130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8415" y="369570"/>
            <a:ext cx="1229995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板书设计</a:t>
            </a:r>
            <a:endParaRPr lang="zh-CN" altLang="en-US" sz="18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0030" y="3121025"/>
            <a:ext cx="7161530" cy="1814830"/>
          </a:xfrm>
          <a:prstGeom prst="rect">
            <a:avLst/>
          </a:prstGeom>
          <a:solidFill>
            <a:schemeClr val="bg1">
              <a:alpha val="21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牛郎织女（二）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织女：善良、渴望自由和真情、勇敢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王母：冷酷自私、凶恶霸道、法力无边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想像基于现实。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6860" y="679450"/>
            <a:ext cx="859028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一、补充音节。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w_____      sh______      t_______     sh_____ h______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偎            衰             泰          珊        瑚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二、写出下列词语的反义词。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1.两个人勤劳节俭，日子过得挺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美满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。（      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2.牛郎去喂牛，那头</a:t>
            </a:r>
            <a:r>
              <a:rPr lang="zh-CN" altLang="en-US" sz="24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衰老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的牛又说话了。（       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三、下面对王母的说法错误的一项是（      ）。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A王母，冷酷无情。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B王母同情牛郎和织女，因此每年七月七让他们见一面。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C设置王母这个人物，是为了反衬牛郎织女的反抗精神。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415" y="369570"/>
            <a:ext cx="1229995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课堂作业</a:t>
            </a:r>
            <a:endParaRPr lang="zh-CN" altLang="en-US" sz="1800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30900" y="2084070"/>
            <a:ext cx="795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缺憾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7658100" y="1083945"/>
            <a:ext cx="647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ú</a:t>
            </a:r>
            <a:endParaRPr lang="zh-CN" altLang="en-US" sz="2400"/>
          </a:p>
        </p:txBody>
      </p:sp>
      <p:sp>
        <p:nvSpPr>
          <p:cNvPr id="10" name="文本框 9"/>
          <p:cNvSpPr txBox="1"/>
          <p:nvPr/>
        </p:nvSpPr>
        <p:spPr>
          <a:xfrm>
            <a:off x="6725920" y="1083945"/>
            <a:ext cx="647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ān</a:t>
            </a:r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4470400" y="1083945"/>
            <a:ext cx="647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ài</a:t>
            </a:r>
            <a:endParaRPr lang="zh-CN" altLang="en-US" sz="2400"/>
          </a:p>
        </p:txBody>
      </p:sp>
      <p:sp>
        <p:nvSpPr>
          <p:cNvPr id="12" name="文本框 11"/>
          <p:cNvSpPr txBox="1"/>
          <p:nvPr/>
        </p:nvSpPr>
        <p:spPr>
          <a:xfrm>
            <a:off x="2522220" y="1083945"/>
            <a:ext cx="896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uāi</a:t>
            </a:r>
            <a:endParaRPr lang="zh-CN" altLang="en-US" sz="2400"/>
          </a:p>
        </p:txBody>
      </p:sp>
      <p:sp>
        <p:nvSpPr>
          <p:cNvPr id="13" name="文本框 12"/>
          <p:cNvSpPr txBox="1"/>
          <p:nvPr/>
        </p:nvSpPr>
        <p:spPr>
          <a:xfrm>
            <a:off x="453390" y="1083945"/>
            <a:ext cx="647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ēi</a:t>
            </a:r>
            <a:endParaRPr lang="zh-CN" altLang="en-US" sz="2400"/>
          </a:p>
        </p:txBody>
      </p:sp>
      <p:sp>
        <p:nvSpPr>
          <p:cNvPr id="14" name="文本框 13"/>
          <p:cNvSpPr txBox="1"/>
          <p:nvPr/>
        </p:nvSpPr>
        <p:spPr>
          <a:xfrm>
            <a:off x="5636895" y="2927985"/>
            <a:ext cx="577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B</a:t>
            </a:r>
            <a:endParaRPr lang="zh-CN" altLang="en-US" sz="2400"/>
          </a:p>
        </p:txBody>
      </p:sp>
      <p:sp>
        <p:nvSpPr>
          <p:cNvPr id="15" name="文本框 14"/>
          <p:cNvSpPr txBox="1"/>
          <p:nvPr/>
        </p:nvSpPr>
        <p:spPr>
          <a:xfrm>
            <a:off x="6112510" y="2467610"/>
            <a:ext cx="930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年轻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1" grpId="0"/>
      <p:bldP spid="10" grpId="0"/>
      <p:bldP spid="9" grpId="0"/>
      <p:bldP spid="8" grpId="0"/>
      <p:bldP spid="15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8415" y="369570"/>
            <a:ext cx="125984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导入揭题</a:t>
            </a:r>
            <a:endParaRPr lang="zh-CN" altLang="en-US" sz="1800">
              <a:sym typeface="+mn-ea"/>
            </a:endParaRPr>
          </a:p>
        </p:txBody>
      </p:sp>
      <p:pic>
        <p:nvPicPr>
          <p:cNvPr id="3" name="图片 2" descr="E:\2345Downloads\2a4b99cb0ed77f4f9b1ddf249ad5dd86.gif2a4b99cb0ed77f4f9b1ddf249ad5dd8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8415" y="737870"/>
            <a:ext cx="6734810" cy="42951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96230" y="737870"/>
            <a:ext cx="3689350" cy="39998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牛郎织女在老牛的指点下，终于走在了一起。那么，他们还会经历哪些事情呢？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38630" y="707390"/>
            <a:ext cx="7775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1.速读课文，借助工具书解决生字词。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477619" y="1270794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 eaLnBrk="1" hangingPunct="1"/>
            <a:r>
              <a:rPr lang="zh-CN" altLang="zh-CN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偎</a:t>
            </a:r>
            <a:endParaRPr lang="zh-CN" altLang="zh-CN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1810340" y="1244124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衰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3153064" y="1226026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泰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4485785" y="1198880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珊 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64"/>
          <p:cNvSpPr txBox="1"/>
          <p:nvPr/>
        </p:nvSpPr>
        <p:spPr>
          <a:xfrm>
            <a:off x="5811669" y="1177925"/>
            <a:ext cx="99644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瑚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4"/>
          <p:cNvSpPr txBox="1"/>
          <p:nvPr/>
        </p:nvSpPr>
        <p:spPr>
          <a:xfrm>
            <a:off x="7104380" y="1167686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筐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4"/>
          <p:cNvSpPr txBox="1"/>
          <p:nvPr/>
        </p:nvSpPr>
        <p:spPr>
          <a:xfrm>
            <a:off x="472296" y="2899092"/>
            <a:ext cx="566811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拗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1" name="组合 7"/>
          <p:cNvGrpSpPr/>
          <p:nvPr/>
        </p:nvGrpSpPr>
        <p:grpSpPr>
          <a:xfrm>
            <a:off x="429035" y="1252696"/>
            <a:ext cx="1095518" cy="1139190"/>
            <a:chOff x="2437" y="2032"/>
            <a:chExt cx="1244" cy="1264"/>
          </a:xfrm>
        </p:grpSpPr>
        <p:sp>
          <p:nvSpPr>
            <p:cNvPr id="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5" name="组合 7"/>
          <p:cNvGrpSpPr/>
          <p:nvPr/>
        </p:nvGrpSpPr>
        <p:grpSpPr>
          <a:xfrm>
            <a:off x="1760327" y="1234599"/>
            <a:ext cx="1095518" cy="1139190"/>
            <a:chOff x="2437" y="2032"/>
            <a:chExt cx="1244" cy="1264"/>
          </a:xfrm>
        </p:grpSpPr>
        <p:sp>
          <p:nvSpPr>
            <p:cNvPr id="1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" name="组合 7"/>
          <p:cNvGrpSpPr/>
          <p:nvPr/>
        </p:nvGrpSpPr>
        <p:grpSpPr>
          <a:xfrm>
            <a:off x="3076380" y="1226026"/>
            <a:ext cx="1095518" cy="1139190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3" name="组合 7"/>
          <p:cNvGrpSpPr/>
          <p:nvPr/>
        </p:nvGrpSpPr>
        <p:grpSpPr>
          <a:xfrm>
            <a:off x="4405288" y="1217454"/>
            <a:ext cx="1095518" cy="1139190"/>
            <a:chOff x="2437" y="2032"/>
            <a:chExt cx="1244" cy="1264"/>
          </a:xfrm>
        </p:grpSpPr>
        <p:sp>
          <p:nvSpPr>
            <p:cNvPr id="3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9" name="组合 7"/>
          <p:cNvGrpSpPr/>
          <p:nvPr/>
        </p:nvGrpSpPr>
        <p:grpSpPr>
          <a:xfrm>
            <a:off x="5761180" y="1187768"/>
            <a:ext cx="1095518" cy="1139190"/>
            <a:chOff x="2437" y="2032"/>
            <a:chExt cx="1244" cy="1264"/>
          </a:xfrm>
        </p:grpSpPr>
        <p:sp>
          <p:nvSpPr>
            <p:cNvPr id="5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3" name="组合 7"/>
          <p:cNvGrpSpPr/>
          <p:nvPr/>
        </p:nvGrpSpPr>
        <p:grpSpPr>
          <a:xfrm>
            <a:off x="7090721" y="1156970"/>
            <a:ext cx="1095518" cy="1139190"/>
            <a:chOff x="2437" y="2032"/>
            <a:chExt cx="1244" cy="1264"/>
          </a:xfrm>
        </p:grpSpPr>
        <p:sp>
          <p:nvSpPr>
            <p:cNvPr id="5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7" name="组合 7"/>
          <p:cNvGrpSpPr/>
          <p:nvPr/>
        </p:nvGrpSpPr>
        <p:grpSpPr>
          <a:xfrm>
            <a:off x="429903" y="2899728"/>
            <a:ext cx="1095518" cy="1139190"/>
            <a:chOff x="2437" y="2032"/>
            <a:chExt cx="1244" cy="1264"/>
          </a:xfrm>
        </p:grpSpPr>
        <p:sp>
          <p:nvSpPr>
            <p:cNvPr id="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3" name="线形标注 2 82"/>
          <p:cNvSpPr/>
          <p:nvPr/>
        </p:nvSpPr>
        <p:spPr>
          <a:xfrm>
            <a:off x="1885950" y="3452495"/>
            <a:ext cx="3726815" cy="1414145"/>
          </a:xfrm>
          <a:prstGeom prst="borderCallout2">
            <a:avLst>
              <a:gd name="adj1" fmla="val 18750"/>
              <a:gd name="adj2" fmla="val -8333"/>
              <a:gd name="adj3" fmla="val 37051"/>
              <a:gd name="adj4" fmla="val -4873"/>
              <a:gd name="adj5" fmla="val 4176"/>
              <a:gd name="adj6" fmla="val -10052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p>
            <a:pPr algn="l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执拗niù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拗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ào口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拗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ǎo 断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415" y="369570"/>
            <a:ext cx="125984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初读感知</a:t>
            </a:r>
            <a:endParaRPr lang="zh-CN" altLang="en-US" sz="1800">
              <a:sym typeface="+mn-ea"/>
            </a:endParaRPr>
          </a:p>
        </p:txBody>
      </p:sp>
      <p:sp>
        <p:nvSpPr>
          <p:cNvPr id="10" name="文本框 64"/>
          <p:cNvSpPr txBox="1"/>
          <p:nvPr/>
        </p:nvSpPr>
        <p:spPr>
          <a:xfrm>
            <a:off x="5812304" y="2889885"/>
            <a:ext cx="99644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俭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7"/>
          <p:cNvGrpSpPr/>
          <p:nvPr/>
        </p:nvGrpSpPr>
        <p:grpSpPr>
          <a:xfrm>
            <a:off x="5761815" y="2899728"/>
            <a:ext cx="1095518" cy="1139190"/>
            <a:chOff x="2437" y="2032"/>
            <a:chExt cx="1244" cy="1264"/>
          </a:xfrm>
        </p:grpSpPr>
        <p:sp>
          <p:nvSpPr>
            <p:cNvPr id="2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7" name="文本框 64"/>
          <p:cNvSpPr txBox="1"/>
          <p:nvPr/>
        </p:nvSpPr>
        <p:spPr>
          <a:xfrm>
            <a:off x="7141359" y="2889885"/>
            <a:ext cx="99644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皇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7"/>
          <p:cNvGrpSpPr/>
          <p:nvPr/>
        </p:nvGrpSpPr>
        <p:grpSpPr>
          <a:xfrm>
            <a:off x="7090870" y="2899728"/>
            <a:ext cx="1095518" cy="1139190"/>
            <a:chOff x="2437" y="2032"/>
            <a:chExt cx="1244" cy="1264"/>
          </a:xfrm>
        </p:grpSpPr>
        <p:sp>
          <p:nvSpPr>
            <p:cNvPr id="2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7995" y="737870"/>
            <a:ext cx="847344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2.牛郎织女在人间的生活是怎样的？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自由 幸福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3.还有哪些人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物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对情节的发展影响很大？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老牛、王母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4.找找几个人物之间关系，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王母——织女的外祖母</a:t>
            </a:r>
            <a:endParaRPr lang="zh-CN" altLang="en-US" sz="32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老牛——牛郎的亲密伙伴</a:t>
            </a:r>
            <a:endParaRPr lang="zh-CN" altLang="en-US" sz="32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牛郎、织女----亲密爱人</a:t>
            </a:r>
            <a:endParaRPr lang="zh-CN" altLang="en-US" sz="32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34025" y="3923030"/>
            <a:ext cx="3533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牵手——分离——相会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5344160" y="2598420"/>
            <a:ext cx="35972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概括故事主要内容</a:t>
            </a:r>
            <a:endParaRPr lang="zh-CN" altLang="en-US" sz="320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69570" y="737870"/>
            <a:ext cx="362775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1.牵手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（1）自读课文1自然段，思考牛郎织女过着怎样的幸福生活，品析织女的人物形象。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他们生活幸福，美满。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织女：善良  勤劳  喜欢自由自在的生活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415" y="369570"/>
            <a:ext cx="125984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感受形象</a:t>
            </a:r>
            <a:endParaRPr lang="zh-CN" altLang="en-US" sz="1800">
              <a:sym typeface="+mn-ea"/>
            </a:endParaRPr>
          </a:p>
        </p:txBody>
      </p:sp>
      <p:pic>
        <p:nvPicPr>
          <p:cNvPr id="3" name="图片 2" descr="E:\2345Downloads\b015a64f65a6d62a3a591723d3595006.jpgb015a64f65a6d62a3a591723d3595006"/>
          <p:cNvPicPr>
            <a:picLocks noChangeAspect="1"/>
          </p:cNvPicPr>
          <p:nvPr/>
        </p:nvPicPr>
        <p:blipFill>
          <a:blip r:embed="rId1"/>
          <a:srcRect l="16036" t="700" r="2077" b="16249"/>
          <a:stretch>
            <a:fillRect/>
          </a:stretch>
        </p:blipFill>
        <p:spPr>
          <a:xfrm>
            <a:off x="4229100" y="1149985"/>
            <a:ext cx="4756785" cy="2713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bbe3e13eb2b33227c586a3be126825c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" y="514350"/>
            <a:ext cx="5791200" cy="41148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914900" y="514350"/>
            <a:ext cx="4106545" cy="39693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牛郎的善良拉近了天上人间的距离，那么织女对自由和真情的渴望和她的勇敢就跨越了这条鸿沟，让一切变成可能。到这里，对两人是不是想说点什么？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赞叹、钦佩、祝福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94665" y="984250"/>
            <a:ext cx="417639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阅读第2自然段，说说这段的作用。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这段描写了老牛的去世，为后文牛郎披上牛皮上天追赶织女做铺垫。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 descr="u=2250563249,1808663846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9485" y="984250"/>
            <a:ext cx="4171950" cy="2924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6535" y="553720"/>
            <a:ext cx="337248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2、分离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自读课文3—4，感受王母形象。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王母：冷酷自私、凶恶霸道、法力无边（恶人当道），大好姻缘就这么被硬生生地拆开了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 descr="E:\2345Downloads\3f80cf941c23ad2491ddd645025e9ac9.jpg3f80cf941c23ad2491ddd645025e9ac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673158" y="757555"/>
            <a:ext cx="5467985" cy="411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51790" y="450215"/>
            <a:ext cx="844042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相会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阅读5——8自然段，思考：牛郎织女被天河隔开，是什么原因让他们每年七夕见面？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虽然牛郎织女被天河隔开，虽然织女受到了严厉的惩罚，但是织女不死心，进行了抗争，就连喜鹊也被他们感动。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知道了他们的渴望，前来帮忙。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牛郎织女每年七夕会见面。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1263</Words>
  <Application>WPS 演示</Application>
  <PresentationFormat>全屏显示(16:9)</PresentationFormat>
  <Paragraphs>131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黑体</vt:lpstr>
      <vt:lpstr>微软雅黑</vt:lpstr>
      <vt:lpstr>楷体</vt:lpstr>
      <vt:lpstr>Times New Roman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关注公众号：小学备课网 获得更多免费资料喔</Company>
  <LinksUpToDate>false</LinksUpToDate>
  <SharedDoc>false</SharedDoc>
  <HyperlinksChanged>false</HyperlinksChanged>
  <AppVersion>14.0000</AppVersion>
  <Manager>关注公众号：小学备课网 获得更多免费资料喔</Manager>
  <HyperlinkBase>关注公众号：小学备课网 获得更多免费资料喔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关注公众号：小学备课网 获得更多免费资料喔</dc:title>
  <dc:creator>关注公众号：小学备课网 获得更多免费资料喔</dc:creator>
  <cp:keywords>关注公众号：小学备课网 获得更多免费资料喔</cp:keywords>
  <dc:description>关注公众号：小学备课网 获得更多免费资料喔</dc:description>
  <dc:subject>关注公众号：小学备课网 获得更多免费资料喔</dc:subject>
  <cp:category>关注公众号：小学备课网 获得更多免费资料喔</cp:category>
  <cp:lastModifiedBy>帅锅锅</cp:lastModifiedBy>
  <cp:revision>132</cp:revision>
  <dcterms:created xsi:type="dcterms:W3CDTF">2017-03-17T02:28:00Z</dcterms:created>
  <dcterms:modified xsi:type="dcterms:W3CDTF">2019-07-26T02:41:24Z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