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86" d="100"/>
          <a:sy n="86" d="100"/>
        </p:scale>
        <p:origin x="-7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pPr/>
              <a:t>11/20/2016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pPr/>
              <a:t>11/20/2016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0965" indent="0">
              <a:buNone/>
              <a:defRPr sz="1000"/>
            </a:lvl4pPr>
            <a:lvl5pPr marL="1828165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130" indent="0">
              <a:buNone/>
              <a:defRPr sz="1000"/>
            </a:lvl8pPr>
            <a:lvl9pPr marL="365633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11/20/2016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07067" y="745068"/>
            <a:ext cx="6434666" cy="1574800"/>
          </a:xfrm>
        </p:spPr>
        <p:txBody>
          <a:bodyPr/>
          <a:lstStyle/>
          <a:p>
            <a:r>
              <a:rPr lang="zh-CN" altLang="en-US" sz="8000" dirty="0" smtClean="0">
                <a:solidFill>
                  <a:schemeClr val="accent2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燕子妈妈笑了</a:t>
            </a:r>
            <a:endParaRPr lang="zh-CN" altLang="en-US" sz="8000" dirty="0">
              <a:solidFill>
                <a:schemeClr val="accent2">
                  <a:lumMod val="7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l"/>
            <a:r>
              <a:rPr lang="zh-CN" altLang="en-US" sz="2100" dirty="0">
                <a:solidFill>
                  <a:schemeClr val="accent5">
                    <a:lumMod val="50000"/>
                  </a:schemeClr>
                </a:solidFill>
              </a:rPr>
              <a:t>玉麦乡库尼沙克小学</a:t>
            </a:r>
          </a:p>
          <a:p>
            <a:pPr algn="l"/>
            <a:r>
              <a:rPr lang="zh-CN" altLang="en-US" sz="2100" dirty="0">
                <a:solidFill>
                  <a:schemeClr val="accent5">
                    <a:lumMod val="50000"/>
                  </a:schemeClr>
                </a:solidFill>
              </a:rPr>
              <a:t>授课教师：麦斯提尔古丽                              海日尼萨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4800" dirty="0" smtClean="0">
                <a:solidFill>
                  <a:schemeClr val="tx1"/>
                </a:solidFill>
              </a:rPr>
              <a:t>躺 </a:t>
            </a:r>
            <a:r>
              <a:rPr lang="en-US" altLang="zh-CN" sz="4800" dirty="0" err="1" smtClean="0">
                <a:solidFill>
                  <a:schemeClr val="tx1"/>
                </a:solidFill>
              </a:rPr>
              <a:t>tăng</a:t>
            </a:r>
            <a:r>
              <a:rPr lang="en-US" altLang="zh-CN" sz="4800" dirty="0" smtClean="0">
                <a:solidFill>
                  <a:schemeClr val="tx1"/>
                </a:solidFill>
              </a:rPr>
              <a:t> (</a:t>
            </a:r>
            <a:r>
              <a:rPr lang="zh-CN" altLang="en-US" sz="4800" dirty="0" smtClean="0">
                <a:solidFill>
                  <a:schemeClr val="tx1"/>
                </a:solidFill>
              </a:rPr>
              <a:t>躺下</a:t>
            </a:r>
            <a:r>
              <a:rPr lang="en-US" altLang="zh-CN" sz="4800" dirty="0" smtClean="0">
                <a:solidFill>
                  <a:schemeClr val="tx1"/>
                </a:solidFill>
              </a:rPr>
              <a:t>)</a:t>
            </a:r>
            <a:br>
              <a:rPr lang="en-US" altLang="zh-CN" sz="4800" dirty="0" smtClean="0">
                <a:solidFill>
                  <a:schemeClr val="tx1"/>
                </a:solidFill>
              </a:rPr>
            </a:br>
            <a:r>
              <a:rPr lang="zh-CN" altLang="en-US" sz="4800" dirty="0" smtClean="0">
                <a:solidFill>
                  <a:srgbClr val="FF0000"/>
                </a:solidFill>
              </a:rPr>
              <a:t>身</a:t>
            </a:r>
            <a:r>
              <a:rPr lang="en-US" altLang="zh-CN" sz="4800" dirty="0" smtClean="0">
                <a:solidFill>
                  <a:schemeClr val="tx1"/>
                </a:solidFill>
              </a:rPr>
              <a:t>+</a:t>
            </a:r>
            <a:r>
              <a:rPr lang="zh-CN" altLang="en-US" sz="4800" dirty="0" smtClean="0">
                <a:solidFill>
                  <a:srgbClr val="FF0000"/>
                </a:solidFill>
              </a:rPr>
              <a:t>尚</a:t>
            </a:r>
            <a:r>
              <a:rPr lang="en-US" altLang="zh-CN" sz="4800" dirty="0" smtClean="0">
                <a:solidFill>
                  <a:schemeClr val="tx1"/>
                </a:solidFill>
              </a:rPr>
              <a:t>=</a:t>
            </a:r>
            <a:r>
              <a:rPr lang="zh-CN" altLang="en-US" sz="4800" dirty="0" smtClean="0">
                <a:solidFill>
                  <a:schemeClr val="tx1"/>
                </a:solidFill>
              </a:rPr>
              <a:t>躺      </a:t>
            </a:r>
            <a:r>
              <a:rPr lang="zh-CN" altLang="en-US" sz="4800" dirty="0" smtClean="0">
                <a:solidFill>
                  <a:srgbClr val="FF0000"/>
                </a:solidFill>
              </a:rPr>
              <a:t>弟弟躺在地上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533" y="2663561"/>
            <a:ext cx="6400800" cy="3248025"/>
          </a:xfrm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Requires="p14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5842000"/>
          </a:xfrm>
        </p:spPr>
        <p:txBody>
          <a:bodyPr>
            <a:no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</a:rPr>
              <a:t>挂</a:t>
            </a:r>
            <a:r>
              <a:rPr lang="en-US" altLang="zh-CN" sz="4800" dirty="0" err="1" smtClean="0">
                <a:solidFill>
                  <a:srgbClr val="FF0000"/>
                </a:solidFill>
              </a:rPr>
              <a:t>guà</a:t>
            </a:r>
            <a:r>
              <a:rPr lang="en-US" altLang="zh-CN" sz="4800" dirty="0" smtClean="0">
                <a:solidFill>
                  <a:srgbClr val="FF0000"/>
                </a:solidFill>
              </a:rPr>
              <a:t> </a:t>
            </a:r>
            <a:r>
              <a:rPr lang="zh-CN" altLang="en-US" sz="4800" dirty="0" smtClean="0">
                <a:solidFill>
                  <a:srgbClr val="FF0000"/>
                </a:solidFill>
              </a:rPr>
              <a:t>（挂上</a:t>
            </a:r>
            <a:r>
              <a:rPr lang="en-US" altLang="zh-CN" sz="4800" dirty="0" smtClean="0">
                <a:solidFill>
                  <a:srgbClr val="FF0000"/>
                </a:solidFill>
              </a:rPr>
              <a:t>)         </a:t>
            </a:r>
            <a:br>
              <a:rPr lang="en-US" altLang="zh-CN" sz="4800" dirty="0" smtClean="0">
                <a:solidFill>
                  <a:srgbClr val="FF0000"/>
                </a:solidFill>
              </a:rPr>
            </a:br>
            <a:r>
              <a:rPr lang="zh-CN" altLang="en-US" sz="4800" dirty="0" smtClean="0">
                <a:solidFill>
                  <a:schemeClr val="tx1"/>
                </a:solidFill>
              </a:rPr>
              <a:t>娃</a:t>
            </a:r>
            <a:r>
              <a:rPr lang="en-US" altLang="zh-CN" sz="4800" dirty="0" err="1" smtClean="0">
                <a:solidFill>
                  <a:schemeClr val="tx1"/>
                </a:solidFill>
              </a:rPr>
              <a:t>wá</a:t>
            </a:r>
            <a:r>
              <a:rPr lang="en-US" altLang="zh-CN" sz="4800" dirty="0" smtClean="0">
                <a:solidFill>
                  <a:schemeClr val="tx1"/>
                </a:solidFill>
              </a:rPr>
              <a:t> </a:t>
            </a:r>
            <a:r>
              <a:rPr lang="zh-CN" altLang="en-US" sz="4800" dirty="0" smtClean="0">
                <a:solidFill>
                  <a:schemeClr val="tx1"/>
                </a:solidFill>
              </a:rPr>
              <a:t>（娃娃）</a:t>
            </a:r>
            <a:r>
              <a:rPr lang="en-US" altLang="zh-CN" sz="4800" dirty="0">
                <a:solidFill>
                  <a:schemeClr val="tx1"/>
                </a:solidFill>
              </a:rPr>
              <a:t> </a:t>
            </a:r>
            <a:r>
              <a:rPr lang="en-US" altLang="zh-CN" sz="4800" dirty="0" smtClean="0">
                <a:solidFill>
                  <a:schemeClr val="tx1"/>
                </a:solidFill>
              </a:rPr>
              <a:t>   </a:t>
            </a:r>
            <a:r>
              <a:rPr lang="zh-CN" altLang="en-US" sz="4800" dirty="0" smtClean="0">
                <a:solidFill>
                  <a:schemeClr val="tx1"/>
                </a:solidFill>
              </a:rPr>
              <a:t>蛙</a:t>
            </a:r>
            <a:r>
              <a:rPr lang="en-US" altLang="zh-CN" sz="4800" dirty="0" err="1" smtClean="0">
                <a:solidFill>
                  <a:schemeClr val="tx1"/>
                </a:solidFill>
              </a:rPr>
              <a:t>wā</a:t>
            </a:r>
            <a:r>
              <a:rPr lang="en-US" altLang="zh-CN" sz="4800" dirty="0" smtClean="0">
                <a:solidFill>
                  <a:schemeClr val="tx1"/>
                </a:solidFill>
              </a:rPr>
              <a:t>  </a:t>
            </a:r>
            <a:r>
              <a:rPr lang="zh-CN" altLang="en-US" sz="4800" dirty="0" smtClean="0">
                <a:solidFill>
                  <a:schemeClr val="tx1"/>
                </a:solidFill>
              </a:rPr>
              <a:t>（青蛙）</a:t>
            </a:r>
            <a:r>
              <a:rPr lang="en-US" altLang="zh-CN" sz="4800" dirty="0" smtClean="0">
                <a:solidFill>
                  <a:schemeClr val="tx1"/>
                </a:solidFill>
              </a:rPr>
              <a:t/>
            </a:r>
            <a:br>
              <a:rPr lang="en-US" altLang="zh-CN" sz="4800" dirty="0" smtClean="0">
                <a:solidFill>
                  <a:schemeClr val="tx1"/>
                </a:solidFill>
              </a:rPr>
            </a:br>
            <a:r>
              <a:rPr lang="en-US" altLang="zh-CN" sz="4800" dirty="0">
                <a:solidFill>
                  <a:schemeClr val="tx1"/>
                </a:solidFill>
              </a:rPr>
              <a:t> </a:t>
            </a:r>
            <a:r>
              <a:rPr lang="en-US" altLang="zh-CN" sz="4800" dirty="0" smtClean="0">
                <a:solidFill>
                  <a:schemeClr val="tx1"/>
                </a:solidFill>
              </a:rPr>
              <a:t>                   </a:t>
            </a:r>
            <a:br>
              <a:rPr lang="en-US" altLang="zh-CN" sz="4800" dirty="0" smtClean="0">
                <a:solidFill>
                  <a:schemeClr val="tx1"/>
                </a:solidFill>
              </a:rPr>
            </a:br>
            <a:r>
              <a:rPr lang="en-US" altLang="zh-CN" sz="4800" dirty="0">
                <a:solidFill>
                  <a:schemeClr val="tx1"/>
                </a:solidFill>
              </a:rPr>
              <a:t> </a:t>
            </a:r>
            <a:r>
              <a:rPr lang="en-US" altLang="zh-CN" sz="4800" dirty="0" smtClean="0">
                <a:solidFill>
                  <a:schemeClr val="tx1"/>
                </a:solidFill>
              </a:rPr>
              <a:t>                   </a:t>
            </a:r>
            <a:r>
              <a:rPr lang="zh-CN" altLang="en-US" sz="4800" dirty="0" smtClean="0">
                <a:solidFill>
                  <a:schemeClr val="tx1"/>
                </a:solidFill>
              </a:rPr>
              <a:t>挂：墙上挂着一幅                       副中国地图。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96453"/>
            <a:ext cx="3640667" cy="4704346"/>
          </a:xfrm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462963" y="406400"/>
            <a:ext cx="5056370" cy="1557867"/>
          </a:xfrm>
        </p:spPr>
        <p:txBody>
          <a:bodyPr/>
          <a:lstStyle/>
          <a:p>
            <a:r>
              <a:rPr lang="zh-CN" altLang="en-US" sz="80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谢谢观看</a:t>
            </a:r>
            <a:endParaRPr lang="zh-CN" altLang="en-US" sz="80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1462963" y="2878667"/>
            <a:ext cx="5276504" cy="944500"/>
          </a:xfrm>
        </p:spPr>
        <p:txBody>
          <a:bodyPr>
            <a:noAutofit/>
          </a:bodyPr>
          <a:lstStyle/>
          <a:p>
            <a:r>
              <a:rPr lang="zh-CN" altLang="en-US" sz="6000" dirty="0" smtClean="0">
                <a:solidFill>
                  <a:srgbClr val="00B050"/>
                </a:solidFill>
              </a:rPr>
              <a:t>欢迎指正</a:t>
            </a:r>
            <a:endParaRPr lang="en-US" altLang="zh-CN" sz="6000" dirty="0" smtClean="0">
              <a:solidFill>
                <a:srgbClr val="00B050"/>
              </a:solidFill>
            </a:endParaRPr>
          </a:p>
          <a:p>
            <a:endParaRPr lang="en-US" altLang="zh-CN" sz="4800" dirty="0"/>
          </a:p>
          <a:p>
            <a:endParaRPr lang="en-US" altLang="zh-CN" sz="4800" dirty="0" smtClean="0"/>
          </a:p>
          <a:p>
            <a:r>
              <a:rPr lang="zh-CN" altLang="en-US" sz="4800" dirty="0">
                <a:solidFill>
                  <a:srgbClr val="002060"/>
                </a:solidFill>
              </a:rPr>
              <a:t>李博军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95867"/>
          </a:xfrm>
        </p:spPr>
        <p:txBody>
          <a:bodyPr>
            <a:normAutofit/>
          </a:bodyPr>
          <a:lstStyle/>
          <a:p>
            <a:r>
              <a:rPr lang="zh-CN" altLang="en-US" sz="4000" dirty="0" smtClean="0">
                <a:solidFill>
                  <a:schemeClr val="accent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朗读下列词语：</a:t>
            </a:r>
            <a:endParaRPr lang="zh-CN" altLang="en-US" sz="4000" dirty="0">
              <a:solidFill>
                <a:schemeClr val="accent5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77334" y="1405467"/>
            <a:ext cx="8596668" cy="463589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8000" dirty="0" smtClean="0"/>
              <a:t>菜园    冬瓜   茄子   皮   细毛</a:t>
            </a:r>
            <a:r>
              <a:rPr lang="en-US" altLang="zh-CN" sz="8000" dirty="0"/>
              <a:t> </a:t>
            </a:r>
            <a:r>
              <a:rPr lang="en-US" altLang="zh-CN" sz="8000" dirty="0" smtClean="0"/>
              <a:t>   </a:t>
            </a:r>
            <a:r>
              <a:rPr lang="zh-CN" altLang="en-US" sz="8000" dirty="0" smtClean="0"/>
              <a:t>柄   刺    屋檐    青  紫    躺     挂      </a:t>
            </a:r>
            <a:endParaRPr lang="en-US" altLang="zh-CN" sz="8000" dirty="0" smtClean="0"/>
          </a:p>
          <a:p>
            <a:pPr marL="0" indent="0">
              <a:buNone/>
            </a:pPr>
            <a:endParaRPr lang="zh-CN" altLang="en-US" sz="48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4268" y="0"/>
            <a:ext cx="8596668" cy="2048933"/>
          </a:xfrm>
        </p:spPr>
        <p:txBody>
          <a:bodyPr>
            <a:normAutofit/>
          </a:bodyPr>
          <a:lstStyle/>
          <a:p>
            <a:r>
              <a:rPr lang="zh-CN" altLang="en-US" sz="6000" dirty="0" smtClean="0">
                <a:solidFill>
                  <a:schemeClr val="accent2">
                    <a:lumMod val="50000"/>
                  </a:schemeClr>
                </a:solidFill>
              </a:rPr>
              <a:t>菜园（</a:t>
            </a:r>
            <a:r>
              <a:rPr lang="en-US" altLang="zh-CN" sz="6000" dirty="0" err="1" smtClean="0">
                <a:solidFill>
                  <a:schemeClr val="accent2">
                    <a:lumMod val="50000"/>
                  </a:schemeClr>
                </a:solidFill>
              </a:rPr>
              <a:t>cài</a:t>
            </a:r>
            <a:r>
              <a:rPr lang="en-US" altLang="zh-CN" sz="60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altLang="zh-CN" sz="6000" dirty="0" err="1" smtClean="0">
                <a:solidFill>
                  <a:schemeClr val="accent2">
                    <a:lumMod val="50000"/>
                  </a:schemeClr>
                </a:solidFill>
              </a:rPr>
              <a:t>yuán</a:t>
            </a:r>
            <a:r>
              <a:rPr lang="zh-CN" altLang="en-US" sz="6000" dirty="0" smtClean="0">
                <a:solidFill>
                  <a:schemeClr val="accent2">
                    <a:lumMod val="50000"/>
                  </a:schemeClr>
                </a:solidFill>
              </a:rPr>
              <a:t>）</a:t>
            </a:r>
            <a:r>
              <a:rPr lang="en-US" altLang="zh-CN" sz="60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en-US" altLang="zh-CN" sz="60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en-US" altLang="zh-CN" sz="60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altLang="zh-CN" sz="6000" dirty="0" smtClean="0">
                <a:solidFill>
                  <a:schemeClr val="accent2">
                    <a:lumMod val="50000"/>
                  </a:schemeClr>
                </a:solidFill>
              </a:rPr>
              <a:t>           </a:t>
            </a:r>
            <a:r>
              <a:rPr lang="zh-CN" altLang="en-US" sz="6000" dirty="0" smtClean="0">
                <a:solidFill>
                  <a:schemeClr val="tx1"/>
                </a:solidFill>
              </a:rPr>
              <a:t>一（</a:t>
            </a:r>
            <a:r>
              <a:rPr lang="zh-CN" altLang="en-US" sz="6000" dirty="0" smtClean="0">
                <a:solidFill>
                  <a:schemeClr val="accent5"/>
                </a:solidFill>
              </a:rPr>
              <a:t>片</a:t>
            </a:r>
            <a:r>
              <a:rPr lang="zh-CN" altLang="en-US" sz="6000" dirty="0" smtClean="0">
                <a:solidFill>
                  <a:schemeClr val="tx1"/>
                </a:solidFill>
              </a:rPr>
              <a:t>）菜园</a:t>
            </a:r>
            <a:endParaRPr lang="zh-CN" altLang="en-US" sz="6000" dirty="0">
              <a:solidFill>
                <a:schemeClr val="tx1"/>
              </a:solidFill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00" y="2235200"/>
            <a:ext cx="7619999" cy="4572992"/>
          </a:xfr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7334" y="-135467"/>
            <a:ext cx="8596668" cy="2296055"/>
          </a:xfrm>
        </p:spPr>
        <p:txBody>
          <a:bodyPr>
            <a:normAutofit/>
          </a:bodyPr>
          <a:lstStyle/>
          <a:p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冬瓜</a:t>
            </a:r>
            <a:r>
              <a:rPr lang="zh-CN" altLang="en-US" sz="4800" dirty="0" smtClean="0"/>
              <a:t>（</a:t>
            </a:r>
            <a:r>
              <a:rPr lang="en-US" altLang="zh-CN" sz="4800" dirty="0" err="1" smtClean="0"/>
              <a:t>dōng</a:t>
            </a:r>
            <a:r>
              <a:rPr lang="en-US" altLang="zh-CN" sz="4800" dirty="0" smtClean="0"/>
              <a:t> </a:t>
            </a:r>
            <a:r>
              <a:rPr lang="en-US" altLang="zh-CN" sz="4800" dirty="0" err="1" smtClean="0"/>
              <a:t>guā</a:t>
            </a:r>
            <a:r>
              <a:rPr lang="zh-CN" altLang="en-US" sz="4800" dirty="0" smtClean="0"/>
              <a:t>）</a:t>
            </a:r>
            <a:r>
              <a:rPr lang="en-US" altLang="zh-CN" sz="4800" dirty="0" smtClean="0"/>
              <a:t/>
            </a:r>
            <a:br>
              <a:rPr lang="en-US" altLang="zh-CN" sz="4800" dirty="0" smtClean="0"/>
            </a:br>
            <a:r>
              <a:rPr lang="en-US" altLang="zh-CN" sz="4800" dirty="0"/>
              <a:t> </a:t>
            </a:r>
            <a:r>
              <a:rPr lang="en-US" altLang="zh-CN" sz="4800" dirty="0" smtClean="0"/>
              <a:t>        </a:t>
            </a:r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爪 </a:t>
            </a:r>
            <a:r>
              <a:rPr lang="en-US" altLang="zh-CN" sz="4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zhuă</a:t>
            </a:r>
            <a:r>
              <a:rPr lang="en-US" altLang="zh-CN" sz="4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(</a:t>
            </a:r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爪子</a:t>
            </a:r>
            <a:r>
              <a:rPr lang="en-US" altLang="zh-CN" sz="4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9" name="内容占位符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997109">
            <a:off x="693490" y="2047049"/>
            <a:ext cx="7640816" cy="5000377"/>
          </a:xfr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9734" y="-40361"/>
            <a:ext cx="8596668" cy="1676400"/>
          </a:xfrm>
        </p:spPr>
        <p:txBody>
          <a:bodyPr>
            <a:normAutofit/>
          </a:bodyPr>
          <a:lstStyle/>
          <a:p>
            <a:r>
              <a:rPr lang="zh-CN" altLang="en-US" sz="4800" dirty="0" smtClean="0">
                <a:solidFill>
                  <a:srgbClr val="7030A0"/>
                </a:solidFill>
              </a:rPr>
              <a:t>茄子（</a:t>
            </a:r>
            <a:r>
              <a:rPr lang="en-US" altLang="zh-CN" sz="4800" dirty="0" err="1" smtClean="0">
                <a:solidFill>
                  <a:srgbClr val="7030A0"/>
                </a:solidFill>
              </a:rPr>
              <a:t>qié</a:t>
            </a:r>
            <a:r>
              <a:rPr lang="en-US" altLang="zh-CN" sz="4800" dirty="0" smtClean="0">
                <a:solidFill>
                  <a:srgbClr val="7030A0"/>
                </a:solidFill>
              </a:rPr>
              <a:t> </a:t>
            </a:r>
            <a:r>
              <a:rPr lang="en-US" altLang="zh-CN" sz="4800" dirty="0" err="1" smtClean="0">
                <a:solidFill>
                  <a:srgbClr val="7030A0"/>
                </a:solidFill>
              </a:rPr>
              <a:t>zi</a:t>
            </a:r>
            <a:r>
              <a:rPr lang="zh-CN" altLang="en-US" sz="4800" dirty="0" smtClean="0">
                <a:solidFill>
                  <a:srgbClr val="7030A0"/>
                </a:solidFill>
              </a:rPr>
              <a:t>）</a:t>
            </a:r>
            <a:r>
              <a:rPr lang="en-US" altLang="zh-CN" sz="4800" dirty="0" smtClean="0">
                <a:solidFill>
                  <a:srgbClr val="7030A0"/>
                </a:solidFill>
              </a:rPr>
              <a:t/>
            </a:r>
            <a:br>
              <a:rPr lang="en-US" altLang="zh-CN" sz="4800" dirty="0" smtClean="0">
                <a:solidFill>
                  <a:srgbClr val="7030A0"/>
                </a:solidFill>
              </a:rPr>
            </a:br>
            <a:r>
              <a:rPr lang="zh-CN" altLang="en-US" sz="4800" dirty="0" smtClean="0">
                <a:solidFill>
                  <a:srgbClr val="7030A0"/>
                </a:solidFill>
              </a:rPr>
              <a:t>艹</a:t>
            </a:r>
            <a:r>
              <a:rPr lang="en-US" altLang="zh-CN" sz="4800" dirty="0" smtClean="0">
                <a:solidFill>
                  <a:srgbClr val="7030A0"/>
                </a:solidFill>
              </a:rPr>
              <a:t>+</a:t>
            </a:r>
            <a:r>
              <a:rPr lang="zh-CN" altLang="en-US" sz="4800" dirty="0" smtClean="0">
                <a:solidFill>
                  <a:srgbClr val="7030A0"/>
                </a:solidFill>
              </a:rPr>
              <a:t>加</a:t>
            </a:r>
            <a:r>
              <a:rPr lang="en-US" altLang="zh-CN" sz="4800" dirty="0" smtClean="0">
                <a:solidFill>
                  <a:srgbClr val="7030A0"/>
                </a:solidFill>
              </a:rPr>
              <a:t>=</a:t>
            </a:r>
            <a:r>
              <a:rPr lang="zh-CN" altLang="en-US" sz="4800" dirty="0" smtClean="0">
                <a:solidFill>
                  <a:srgbClr val="7030A0"/>
                </a:solidFill>
              </a:rPr>
              <a:t>茄</a:t>
            </a:r>
            <a:endParaRPr lang="zh-CN" altLang="en-US" sz="4800" dirty="0">
              <a:solidFill>
                <a:srgbClr val="7030A0"/>
              </a:solidFill>
            </a:endParaRP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20075">
            <a:off x="25365" y="1881535"/>
            <a:ext cx="6323942" cy="4228776"/>
          </a:xfr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945045">
            <a:off x="5679066" y="2520136"/>
            <a:ext cx="3736891" cy="3356091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</a:rPr>
              <a:t>皮（</a:t>
            </a:r>
            <a:r>
              <a:rPr lang="en-US" altLang="zh-CN" dirty="0" err="1" smtClean="0">
                <a:solidFill>
                  <a:schemeClr val="bg2">
                    <a:lumMod val="10000"/>
                  </a:schemeClr>
                </a:solidFill>
              </a:rPr>
              <a:t>pÍ</a:t>
            </a:r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</a:rPr>
              <a:t>）   波（</a:t>
            </a:r>
            <a:r>
              <a:rPr lang="en-US" altLang="zh-CN" dirty="0" err="1" smtClean="0">
                <a:solidFill>
                  <a:schemeClr val="bg2">
                    <a:lumMod val="10000"/>
                  </a:schemeClr>
                </a:solidFill>
              </a:rPr>
              <a:t>bō</a:t>
            </a:r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</a:rPr>
              <a:t>）波浪</a:t>
            </a:r>
            <a:r>
              <a:rPr lang="en-US" altLang="zh-CN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en-US" altLang="zh-CN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zh-CN" altLang="en-US" dirty="0" smtClean="0"/>
              <a:t>细毛（</a:t>
            </a:r>
            <a:r>
              <a:rPr lang="en-US" altLang="zh-CN" dirty="0" err="1" smtClean="0"/>
              <a:t>xÌ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máo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46679">
            <a:off x="1132606" y="1770982"/>
            <a:ext cx="7983363" cy="5338419"/>
          </a:xfr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7200" dirty="0" smtClean="0">
                <a:solidFill>
                  <a:schemeClr val="tx1"/>
                </a:solidFill>
              </a:rPr>
              <a:t>柄（</a:t>
            </a:r>
            <a:r>
              <a:rPr lang="en-US" altLang="zh-CN" sz="7200" dirty="0" err="1" smtClean="0">
                <a:solidFill>
                  <a:schemeClr val="tx1"/>
                </a:solidFill>
              </a:rPr>
              <a:t>bĬng</a:t>
            </a:r>
            <a:r>
              <a:rPr lang="zh-CN" altLang="en-US" sz="7200" dirty="0" smtClean="0">
                <a:solidFill>
                  <a:schemeClr val="tx1"/>
                </a:solidFill>
              </a:rPr>
              <a:t>）</a:t>
            </a:r>
            <a:endParaRPr lang="zh-CN" altLang="en-US" sz="7200" dirty="0">
              <a:solidFill>
                <a:schemeClr val="tx1"/>
              </a:solidFill>
            </a:endParaRP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10">
            <a:off x="5707344" y="1737279"/>
            <a:ext cx="3468357" cy="4257797"/>
          </a:xfrm>
        </p:spPr>
      </p:pic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en-US" altLang="zh-CN" sz="6600" dirty="0" smtClean="0"/>
              <a:t>(</a:t>
            </a:r>
            <a:r>
              <a:rPr lang="zh-CN" altLang="en-US" sz="6600" dirty="0" smtClean="0"/>
              <a:t>花柄</a:t>
            </a:r>
            <a:r>
              <a:rPr lang="en-US" altLang="zh-CN" sz="6600" dirty="0" smtClean="0"/>
              <a:t>)</a:t>
            </a:r>
          </a:p>
          <a:p>
            <a:r>
              <a:rPr lang="zh-CN" altLang="en-US" sz="6600" dirty="0" smtClean="0"/>
              <a:t>（叶柄）</a:t>
            </a:r>
            <a:endParaRPr lang="zh-CN" altLang="en-US" sz="66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7334" y="-135467"/>
            <a:ext cx="8596668" cy="2065867"/>
          </a:xfrm>
        </p:spPr>
        <p:txBody>
          <a:bodyPr>
            <a:normAutofit/>
          </a:bodyPr>
          <a:lstStyle/>
          <a:p>
            <a:r>
              <a:rPr lang="zh-CN" altLang="en-US" sz="4800" dirty="0" smtClean="0">
                <a:solidFill>
                  <a:schemeClr val="tx1"/>
                </a:solidFill>
              </a:rPr>
              <a:t>屋檐</a:t>
            </a:r>
            <a:r>
              <a:rPr lang="en-US" altLang="zh-CN" sz="4800" dirty="0" err="1" smtClean="0">
                <a:solidFill>
                  <a:schemeClr val="tx1"/>
                </a:solidFill>
              </a:rPr>
              <a:t>Wū</a:t>
            </a:r>
            <a:r>
              <a:rPr lang="en-US" altLang="zh-CN" sz="4800" dirty="0" smtClean="0">
                <a:solidFill>
                  <a:schemeClr val="tx1"/>
                </a:solidFill>
              </a:rPr>
              <a:t> </a:t>
            </a:r>
            <a:r>
              <a:rPr lang="en-US" altLang="zh-CN" sz="4800" dirty="0" err="1" smtClean="0">
                <a:solidFill>
                  <a:schemeClr val="tx1"/>
                </a:solidFill>
              </a:rPr>
              <a:t>yán</a:t>
            </a:r>
            <a:r>
              <a:rPr lang="en-US" altLang="zh-CN" sz="4800" dirty="0" smtClean="0">
                <a:solidFill>
                  <a:schemeClr val="tx1"/>
                </a:solidFill>
              </a:rPr>
              <a:t/>
            </a:r>
            <a:br>
              <a:rPr lang="en-US" altLang="zh-CN" sz="4800" dirty="0" smtClean="0">
                <a:solidFill>
                  <a:schemeClr val="tx1"/>
                </a:solidFill>
              </a:rPr>
            </a:br>
            <a:r>
              <a:rPr lang="zh-CN" altLang="en-US" sz="4800" dirty="0" smtClean="0">
                <a:solidFill>
                  <a:schemeClr val="tx1"/>
                </a:solidFill>
              </a:rPr>
              <a:t>室 </a:t>
            </a:r>
            <a:r>
              <a:rPr lang="en-US" altLang="zh-CN" sz="4800" dirty="0" err="1" smtClean="0">
                <a:solidFill>
                  <a:schemeClr val="tx1"/>
                </a:solidFill>
              </a:rPr>
              <a:t>shÌ</a:t>
            </a:r>
            <a:r>
              <a:rPr lang="en-US" altLang="zh-CN" sz="4800" dirty="0" smtClean="0">
                <a:solidFill>
                  <a:schemeClr val="tx1"/>
                </a:solidFill>
              </a:rPr>
              <a:t> (</a:t>
            </a:r>
            <a:r>
              <a:rPr lang="zh-CN" altLang="en-US" sz="4800" dirty="0" smtClean="0">
                <a:solidFill>
                  <a:schemeClr val="tx1"/>
                </a:solidFill>
              </a:rPr>
              <a:t>教室</a:t>
            </a:r>
            <a:r>
              <a:rPr lang="en-US" altLang="zh-CN" sz="4800" dirty="0" smtClean="0">
                <a:solidFill>
                  <a:schemeClr val="tx1"/>
                </a:solidFill>
              </a:rPr>
              <a:t>)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857" y="1768057"/>
            <a:ext cx="7199145" cy="4815835"/>
          </a:xfr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77334" y="-457200"/>
            <a:ext cx="8596668" cy="2387600"/>
          </a:xfrm>
        </p:spPr>
        <p:txBody>
          <a:bodyPr>
            <a:normAutofit/>
          </a:bodyPr>
          <a:lstStyle/>
          <a:p>
            <a:r>
              <a:rPr lang="zh-CN" altLang="en-US" sz="4800" dirty="0" smtClean="0">
                <a:solidFill>
                  <a:schemeClr val="accent2">
                    <a:lumMod val="50000"/>
                  </a:schemeClr>
                </a:solidFill>
              </a:rPr>
              <a:t>青  </a:t>
            </a:r>
            <a:r>
              <a:rPr lang="en-US" altLang="zh-CN" sz="4800" dirty="0" err="1" smtClean="0">
                <a:solidFill>
                  <a:schemeClr val="accent2">
                    <a:lumMod val="50000"/>
                  </a:schemeClr>
                </a:solidFill>
              </a:rPr>
              <a:t>qīng</a:t>
            </a:r>
            <a:r>
              <a:rPr lang="en-US" altLang="zh-CN" sz="4800" dirty="0" smtClean="0">
                <a:solidFill>
                  <a:schemeClr val="accent2">
                    <a:lumMod val="50000"/>
                  </a:schemeClr>
                </a:solidFill>
              </a:rPr>
              <a:t> (</a:t>
            </a:r>
            <a:r>
              <a:rPr lang="zh-CN" altLang="en-US" sz="4800" dirty="0" smtClean="0">
                <a:solidFill>
                  <a:schemeClr val="accent2">
                    <a:lumMod val="50000"/>
                  </a:schemeClr>
                </a:solidFill>
              </a:rPr>
              <a:t>青蛙</a:t>
            </a:r>
            <a:r>
              <a:rPr lang="en-US" altLang="zh-CN" sz="4800" dirty="0" smtClean="0">
                <a:solidFill>
                  <a:schemeClr val="accent2">
                    <a:lumMod val="50000"/>
                  </a:schemeClr>
                </a:solidFill>
              </a:rPr>
              <a:t>)       </a:t>
            </a:r>
            <a:r>
              <a:rPr lang="zh-CN" altLang="en-US" sz="4800" dirty="0" smtClean="0">
                <a:solidFill>
                  <a:srgbClr val="7030A0"/>
                </a:solidFill>
              </a:rPr>
              <a:t>紫 </a:t>
            </a:r>
            <a:r>
              <a:rPr lang="en-US" altLang="zh-CN" sz="4800" dirty="0" err="1" smtClean="0">
                <a:solidFill>
                  <a:srgbClr val="7030A0"/>
                </a:solidFill>
              </a:rPr>
              <a:t>zĬ</a:t>
            </a:r>
            <a:r>
              <a:rPr lang="en-US" altLang="zh-CN" sz="4800" dirty="0" smtClean="0">
                <a:solidFill>
                  <a:srgbClr val="7030A0"/>
                </a:solidFill>
              </a:rPr>
              <a:t>(</a:t>
            </a:r>
            <a:r>
              <a:rPr lang="zh-CN" altLang="en-US" sz="4800" dirty="0" smtClean="0">
                <a:solidFill>
                  <a:srgbClr val="7030A0"/>
                </a:solidFill>
              </a:rPr>
              <a:t>紫色</a:t>
            </a:r>
            <a:r>
              <a:rPr lang="en-US" altLang="zh-CN" sz="4800" dirty="0" smtClean="0">
                <a:solidFill>
                  <a:srgbClr val="7030A0"/>
                </a:solidFill>
              </a:rPr>
              <a:t>)</a:t>
            </a:r>
            <a:br>
              <a:rPr lang="en-US" altLang="zh-CN" sz="4800" dirty="0" smtClean="0">
                <a:solidFill>
                  <a:srgbClr val="7030A0"/>
                </a:solidFill>
              </a:rPr>
            </a:br>
            <a:r>
              <a:rPr lang="zh-CN" altLang="en-US" sz="4800" dirty="0" smtClean="0">
                <a:solidFill>
                  <a:schemeClr val="accent2">
                    <a:lumMod val="50000"/>
                  </a:schemeClr>
                </a:solidFill>
              </a:rPr>
              <a:t>清、请、情           </a:t>
            </a:r>
            <a:r>
              <a:rPr lang="zh-CN" altLang="en-US" sz="4800" dirty="0" smtClean="0">
                <a:solidFill>
                  <a:srgbClr val="7030A0"/>
                </a:solidFill>
              </a:rPr>
              <a:t>柴</a:t>
            </a:r>
            <a:r>
              <a:rPr lang="en-US" altLang="zh-CN" sz="4800" dirty="0" err="1" smtClean="0">
                <a:solidFill>
                  <a:srgbClr val="7030A0"/>
                </a:solidFill>
              </a:rPr>
              <a:t>chái</a:t>
            </a:r>
            <a:r>
              <a:rPr lang="en-US" altLang="zh-CN" sz="4800" dirty="0" smtClean="0">
                <a:solidFill>
                  <a:srgbClr val="7030A0"/>
                </a:solidFill>
              </a:rPr>
              <a:t>(</a:t>
            </a:r>
            <a:r>
              <a:rPr lang="zh-CN" altLang="en-US" sz="4800" dirty="0" smtClean="0">
                <a:solidFill>
                  <a:srgbClr val="7030A0"/>
                </a:solidFill>
              </a:rPr>
              <a:t>火柴</a:t>
            </a:r>
            <a:r>
              <a:rPr lang="en-US" altLang="zh-CN" sz="4800" dirty="0" smtClean="0">
                <a:solidFill>
                  <a:srgbClr val="7030A0"/>
                </a:solidFill>
              </a:rPr>
              <a:t>)</a:t>
            </a:r>
            <a:endParaRPr lang="zh-CN" altLang="en-US" sz="4800" dirty="0">
              <a:solidFill>
                <a:srgbClr val="7030A0"/>
              </a:solidFill>
            </a:endParaRPr>
          </a:p>
        </p:txBody>
      </p:sp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59092">
            <a:off x="6029587" y="4081226"/>
            <a:ext cx="2844055" cy="1384848"/>
          </a:xfr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59092">
            <a:off x="416158" y="3567167"/>
            <a:ext cx="4587923" cy="2023604"/>
          </a:xfrm>
          <a:prstGeom prst="rect">
            <a:avLst/>
          </a:prstGeom>
        </p:spPr>
      </p:pic>
      <p:pic>
        <p:nvPicPr>
          <p:cNvPr id="9" name="内容占位符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59092">
            <a:off x="6196246" y="4407718"/>
            <a:ext cx="2859502" cy="13923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59092">
            <a:off x="409158" y="2534839"/>
            <a:ext cx="4587923" cy="2023604"/>
          </a:xfrm>
          <a:prstGeom prst="rect">
            <a:avLst/>
          </a:prstGeom>
        </p:spPr>
      </p:pic>
      <p:pic>
        <p:nvPicPr>
          <p:cNvPr id="11" name="内容占位符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9926">
            <a:off x="6105904" y="3882783"/>
            <a:ext cx="2859502" cy="1392370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平面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0</TotalTime>
  <Words>133</Words>
  <Paragraphs>22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平面</vt:lpstr>
      <vt:lpstr>燕子妈妈笑了</vt:lpstr>
      <vt:lpstr>朗读下列词语：</vt:lpstr>
      <vt:lpstr>菜园（cài yuán）             一（片）菜园</vt:lpstr>
      <vt:lpstr>冬瓜（dōng guā）          爪 zhuă (爪子)</vt:lpstr>
      <vt:lpstr>茄子（qié zi） 艹+加=茄</vt:lpstr>
      <vt:lpstr>皮（pÍ）   波（bō）波浪 细毛（xÌ máo）</vt:lpstr>
      <vt:lpstr>柄（bĬng）</vt:lpstr>
      <vt:lpstr>屋檐Wū yán 室 shÌ (教室)</vt:lpstr>
      <vt:lpstr>青  qīng (青蛙)       紫 zĬ(紫色) 清、请、情           柴chái(火柴)</vt:lpstr>
      <vt:lpstr>躺 tăng (躺下) 身+尚=躺      弟弟躺在地上</vt:lpstr>
      <vt:lpstr>挂guà （挂上)          娃wá （娃娃）    蛙wā  （青蛙）                                          挂：墙上挂着一幅                       副中国地图。</vt:lpstr>
      <vt:lpstr>谢谢观看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dreamsummit</cp:lastModifiedBy>
  <dcterms:created xsi:type="dcterms:W3CDTF">2014-12-30T06:15:00Z</dcterms:created>
  <dcterms:modified xsi:type="dcterms:W3CDTF">2018-09-13T01:49:30Z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