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4"/>
  </p:notesMasterIdLst>
  <p:sldIdLst>
    <p:sldId id="261" r:id="rId2"/>
    <p:sldId id="288" r:id="rId3"/>
    <p:sldId id="332" r:id="rId4"/>
    <p:sldId id="348" r:id="rId5"/>
    <p:sldId id="349" r:id="rId6"/>
    <p:sldId id="350" r:id="rId7"/>
    <p:sldId id="387" r:id="rId8"/>
    <p:sldId id="388" r:id="rId9"/>
    <p:sldId id="389" r:id="rId10"/>
    <p:sldId id="333" r:id="rId11"/>
    <p:sldId id="390" r:id="rId12"/>
    <p:sldId id="334" r:id="rId13"/>
    <p:sldId id="353" r:id="rId14"/>
    <p:sldId id="354" r:id="rId15"/>
    <p:sldId id="355" r:id="rId16"/>
    <p:sldId id="392" r:id="rId17"/>
    <p:sldId id="393" r:id="rId18"/>
    <p:sldId id="394" r:id="rId19"/>
    <p:sldId id="335" r:id="rId20"/>
    <p:sldId id="336" r:id="rId21"/>
    <p:sldId id="357" r:id="rId22"/>
    <p:sldId id="358" r:id="rId23"/>
    <p:sldId id="359" r:id="rId24"/>
    <p:sldId id="360" r:id="rId25"/>
    <p:sldId id="399" r:id="rId26"/>
    <p:sldId id="337" r:id="rId27"/>
    <p:sldId id="401" r:id="rId28"/>
    <p:sldId id="418" r:id="rId29"/>
    <p:sldId id="338" r:id="rId30"/>
    <p:sldId id="363" r:id="rId31"/>
    <p:sldId id="364" r:id="rId32"/>
    <p:sldId id="365" r:id="rId33"/>
    <p:sldId id="366" r:id="rId34"/>
    <p:sldId id="367" r:id="rId35"/>
    <p:sldId id="339" r:id="rId36"/>
    <p:sldId id="340" r:id="rId37"/>
    <p:sldId id="368" r:id="rId38"/>
    <p:sldId id="370" r:id="rId39"/>
    <p:sldId id="369" r:id="rId40"/>
    <p:sldId id="371" r:id="rId41"/>
    <p:sldId id="372" r:id="rId42"/>
    <p:sldId id="373" r:id="rId43"/>
    <p:sldId id="404" r:id="rId44"/>
    <p:sldId id="341" r:id="rId45"/>
    <p:sldId id="405" r:id="rId46"/>
    <p:sldId id="406" r:id="rId47"/>
    <p:sldId id="342" r:id="rId48"/>
    <p:sldId id="374" r:id="rId49"/>
    <p:sldId id="375" r:id="rId50"/>
    <p:sldId id="376" r:id="rId51"/>
    <p:sldId id="407" r:id="rId52"/>
    <p:sldId id="330" r:id="rId53"/>
    <p:sldId id="380" r:id="rId54"/>
    <p:sldId id="381" r:id="rId55"/>
    <p:sldId id="382" r:id="rId56"/>
    <p:sldId id="412" r:id="rId57"/>
    <p:sldId id="343" r:id="rId58"/>
    <p:sldId id="344" r:id="rId59"/>
    <p:sldId id="378" r:id="rId60"/>
    <p:sldId id="414" r:id="rId61"/>
    <p:sldId id="345" r:id="rId62"/>
    <p:sldId id="383" r:id="rId63"/>
    <p:sldId id="384" r:id="rId64"/>
    <p:sldId id="385" r:id="rId65"/>
    <p:sldId id="386" r:id="rId66"/>
    <p:sldId id="415" r:id="rId67"/>
    <p:sldId id="419" r:id="rId68"/>
    <p:sldId id="346" r:id="rId69"/>
    <p:sldId id="347" r:id="rId70"/>
    <p:sldId id="379" r:id="rId71"/>
    <p:sldId id="417" r:id="rId72"/>
    <p:sldId id="420" r:id="rId7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108"/>
      </p:cViewPr>
      <p:guideLst>
        <p:guide orient="horz" pos="663"/>
        <p:guide pos="4059"/>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2017-6-18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xmlns=""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典题试做">
    <p:spTree>
      <p:nvGrpSpPr>
        <p:cNvPr id="1" name=""/>
        <p:cNvGrpSpPr/>
        <p:nvPr/>
      </p:nvGrpSpPr>
      <p:grpSpPr>
        <a:xfrm>
          <a:off x="0" y="0"/>
          <a:ext cx="0" cy="0"/>
          <a:chOff x="0" y="0"/>
          <a:chExt cx="0" cy="0"/>
        </a:xfrm>
      </p:grpSpPr>
      <p:sp>
        <p:nvSpPr>
          <p:cNvPr id="10" name="同侧圆角矩形 9"/>
          <p:cNvSpPr/>
          <p:nvPr userDrawn="1"/>
        </p:nvSpPr>
        <p:spPr>
          <a:xfrm>
            <a:off x="5487556" y="538157"/>
            <a:ext cx="93431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类题演练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5612836" y="874706"/>
            <a:ext cx="703255"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3" cstate="print">
            <a:duotone>
              <a:prstClr val="black"/>
              <a:srgbClr val="D9C3A5">
                <a:tint val="50000"/>
                <a:satMod val="180000"/>
              </a:srgbClr>
            </a:duotone>
            <a:extLst>
              <a:ext uri="{28A0092B-C50C-407E-A947-70E740481C1C}">
                <a14:useLocalDpi xmlns:a14="http://schemas.microsoft.com/office/drawing/2010/main" xmlns=""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xmlns=""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xmlns=""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4499992" y="538157"/>
            <a:ext cx="93345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核心考点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4596648" y="874706"/>
            <a:ext cx="757355"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cstate="print"/>
          <a:srcRect/>
          <a:tile tx="0" ty="0" sx="100000" sy="100000" flip="none" algn="tl"/>
        </a:blip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专题二</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7" cstate="print">
            <a:extLst>
              <a:ext uri="{28A0092B-C50C-407E-A947-70E740481C1C}">
                <a14:useLocalDpi xmlns:a14="http://schemas.microsoft.com/office/drawing/2010/main" xmlns=""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2492990" cy="369332"/>
          </a:xfrm>
          <a:prstGeom prst="rect">
            <a:avLst/>
          </a:prstGeom>
          <a:noFill/>
        </p:spPr>
        <p:txBody>
          <a:bodyPr wrap="none" rtlCol="0">
            <a:spAutoFit/>
          </a:bodyPr>
          <a:lstStyle/>
          <a:p>
            <a:r>
              <a:rPr lang="zh-CN" altLang="zh-CN" sz="1800" b="1" dirty="0" smtClean="0">
                <a:solidFill>
                  <a:srgbClr val="C00000"/>
                </a:solidFill>
              </a:rPr>
              <a:t>第二讲　赏析人物形象</a:t>
            </a:r>
            <a:endParaRPr lang="zh-CN" altLang="en-US" b="1" dirty="0">
              <a:solidFill>
                <a:srgbClr val="C00000"/>
              </a:solidFill>
              <a:latin typeface="+mj-ea"/>
              <a:ea typeface="+mj-ea"/>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4499992" y="607236"/>
            <a:ext cx="92969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核心考点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6" name="同侧圆角矩形 15">
            <a:hlinkClick r:id="rId19" action="ppaction://hlinksldjump" tooltip="点击进入"/>
          </p:cNvPr>
          <p:cNvSpPr/>
          <p:nvPr userDrawn="1"/>
        </p:nvSpPr>
        <p:spPr>
          <a:xfrm>
            <a:off x="5487556" y="607236"/>
            <a:ext cx="92969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类题演练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slide" Target="slide35.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19.xml"/><Relationship Id="rId5" Type="http://schemas.openxmlformats.org/officeDocument/2006/relationships/slide" Target="slide2.xml"/><Relationship Id="rId4" Type="http://schemas.openxmlformats.org/officeDocument/2006/relationships/slide" Target="slide12.xml"/></Relationships>
</file>

<file path=ppt/slides/_rels/slide11.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slide" Target="slide35.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19.xml"/><Relationship Id="rId5" Type="http://schemas.openxmlformats.org/officeDocument/2006/relationships/slide" Target="slide2.xml"/><Relationship Id="rId4" Type="http://schemas.openxmlformats.org/officeDocument/2006/relationships/slide" Target="slide12.xml"/></Relationships>
</file>

<file path=ppt/slides/_rels/slide12.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slide" Target="slide35.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19.xml"/><Relationship Id="rId5" Type="http://schemas.openxmlformats.org/officeDocument/2006/relationships/slide" Target="slide2.xml"/><Relationship Id="rId4" Type="http://schemas.openxmlformats.org/officeDocument/2006/relationships/slide" Target="slide12.xml"/></Relationships>
</file>

<file path=ppt/slides/_rels/slide13.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slide" Target="slide35.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19.xml"/><Relationship Id="rId5" Type="http://schemas.openxmlformats.org/officeDocument/2006/relationships/slide" Target="slide2.xml"/><Relationship Id="rId4" Type="http://schemas.openxmlformats.org/officeDocument/2006/relationships/slide" Target="slide12.xml"/></Relationships>
</file>

<file path=ppt/slides/_rels/slide14.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slide" Target="slide35.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19.xml"/><Relationship Id="rId5" Type="http://schemas.openxmlformats.org/officeDocument/2006/relationships/slide" Target="slide2.xml"/><Relationship Id="rId4" Type="http://schemas.openxmlformats.org/officeDocument/2006/relationships/slide" Target="slide12.xml"/></Relationships>
</file>

<file path=ppt/slides/_rels/slide15.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slide" Target="slide35.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19.xml"/><Relationship Id="rId5" Type="http://schemas.openxmlformats.org/officeDocument/2006/relationships/slide" Target="slide2.xml"/><Relationship Id="rId4" Type="http://schemas.openxmlformats.org/officeDocument/2006/relationships/slide" Target="slide12.xml"/></Relationships>
</file>

<file path=ppt/slides/_rels/slide16.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slide" Target="slide35.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19.xml"/><Relationship Id="rId5" Type="http://schemas.openxmlformats.org/officeDocument/2006/relationships/slide" Target="slide2.xml"/><Relationship Id="rId4" Type="http://schemas.openxmlformats.org/officeDocument/2006/relationships/slide" Target="slide12.xml"/></Relationships>
</file>

<file path=ppt/slides/_rels/slide17.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slide" Target="slide35.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19.xml"/><Relationship Id="rId5" Type="http://schemas.openxmlformats.org/officeDocument/2006/relationships/slide" Target="slide2.xml"/><Relationship Id="rId4" Type="http://schemas.openxmlformats.org/officeDocument/2006/relationships/slide" Target="slide12.xml"/></Relationships>
</file>

<file path=ppt/slides/_rels/slide18.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slide" Target="slide35.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19.xml"/><Relationship Id="rId5" Type="http://schemas.openxmlformats.org/officeDocument/2006/relationships/slide" Target="slide2.xml"/><Relationship Id="rId4" Type="http://schemas.openxmlformats.org/officeDocument/2006/relationships/slide" Target="slide12.xml"/></Relationships>
</file>

<file path=ppt/slides/_rels/slide19.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35.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6.xml"/><Relationship Id="rId4" Type="http://schemas.openxmlformats.org/officeDocument/2006/relationships/slide" Target="slide20.xml"/></Relationships>
</file>

<file path=ppt/slides/_rels/slide2.xml.rels><?xml version="1.0" encoding="UTF-8" standalone="yes"?>
<Relationships xmlns="http://schemas.openxmlformats.org/package/2006/relationships"><Relationship Id="rId8" Type="http://schemas.openxmlformats.org/officeDocument/2006/relationships/slide" Target="slide35.xml"/><Relationship Id="rId3" Type="http://schemas.openxmlformats.org/officeDocument/2006/relationships/slide" Target="slide2.xml"/><Relationship Id="rId7" Type="http://schemas.openxmlformats.org/officeDocument/2006/relationships/slide" Target="slide12.xml"/><Relationship Id="rId2" Type="http://schemas.openxmlformats.org/officeDocument/2006/relationships/notesSlide" Target="../notesSlides/notesSlide1.xml"/><Relationship Id="rId1" Type="http://schemas.openxmlformats.org/officeDocument/2006/relationships/slideLayout" Target="../slideLayouts/slideLayout9.xml"/><Relationship Id="rId6" Type="http://schemas.openxmlformats.org/officeDocument/2006/relationships/slide" Target="slide10.xml"/><Relationship Id="rId5" Type="http://schemas.openxmlformats.org/officeDocument/2006/relationships/slide" Target="slide3.xml"/><Relationship Id="rId4" Type="http://schemas.openxmlformats.org/officeDocument/2006/relationships/slide" Target="slide19.xml"/></Relationships>
</file>

<file path=ppt/slides/_rels/slide20.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35.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6.xml"/><Relationship Id="rId4" Type="http://schemas.openxmlformats.org/officeDocument/2006/relationships/slide" Target="slide20.xml"/></Relationships>
</file>

<file path=ppt/slides/_rels/slide21.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35.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6.xml"/><Relationship Id="rId4" Type="http://schemas.openxmlformats.org/officeDocument/2006/relationships/slide" Target="slide20.xml"/></Relationships>
</file>

<file path=ppt/slides/_rels/slide22.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35.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6.xml"/><Relationship Id="rId4" Type="http://schemas.openxmlformats.org/officeDocument/2006/relationships/slide" Target="slide20.xml"/></Relationships>
</file>

<file path=ppt/slides/_rels/slide23.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35.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6.xml"/><Relationship Id="rId4" Type="http://schemas.openxmlformats.org/officeDocument/2006/relationships/slide" Target="slide20.xml"/></Relationships>
</file>

<file path=ppt/slides/_rels/slide24.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35.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6.xml"/><Relationship Id="rId4" Type="http://schemas.openxmlformats.org/officeDocument/2006/relationships/slide" Target="slide20.xml"/></Relationships>
</file>

<file path=ppt/slides/_rels/slide25.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35.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6.xml"/><Relationship Id="rId4" Type="http://schemas.openxmlformats.org/officeDocument/2006/relationships/slide" Target="slide20.xml"/></Relationships>
</file>

<file path=ppt/slides/_rels/slide26.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35.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6.xml"/><Relationship Id="rId4" Type="http://schemas.openxmlformats.org/officeDocument/2006/relationships/slide" Target="slide20.xml"/></Relationships>
</file>

<file path=ppt/slides/_rels/slide27.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35.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6.xml"/><Relationship Id="rId4" Type="http://schemas.openxmlformats.org/officeDocument/2006/relationships/slide" Target="slide20.xml"/></Relationships>
</file>

<file path=ppt/slides/_rels/slide28.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35.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6.xml"/><Relationship Id="rId4" Type="http://schemas.openxmlformats.org/officeDocument/2006/relationships/slide" Target="slide20.xml"/></Relationships>
</file>

<file path=ppt/slides/_rels/slide29.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35.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6.xml"/><Relationship Id="rId4" Type="http://schemas.openxmlformats.org/officeDocument/2006/relationships/slide" Target="slide20.xml"/></Relationships>
</file>

<file path=ppt/slides/_rels/slide3.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slide" Target="slide35.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19.xml"/><Relationship Id="rId5" Type="http://schemas.openxmlformats.org/officeDocument/2006/relationships/slide" Target="slide2.xml"/><Relationship Id="rId4" Type="http://schemas.openxmlformats.org/officeDocument/2006/relationships/slide" Target="slide12.xml"/></Relationships>
</file>

<file path=ppt/slides/_rels/slide30.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35.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6.xml"/><Relationship Id="rId4" Type="http://schemas.openxmlformats.org/officeDocument/2006/relationships/slide" Target="slide20.xml"/></Relationships>
</file>

<file path=ppt/slides/_rels/slide31.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35.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6.xml"/><Relationship Id="rId4" Type="http://schemas.openxmlformats.org/officeDocument/2006/relationships/slide" Target="slide20.xml"/></Relationships>
</file>

<file path=ppt/slides/_rels/slide32.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35.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6.xml"/><Relationship Id="rId4" Type="http://schemas.openxmlformats.org/officeDocument/2006/relationships/slide" Target="slide20.xml"/></Relationships>
</file>

<file path=ppt/slides/_rels/slide33.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35.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6.xml"/><Relationship Id="rId4" Type="http://schemas.openxmlformats.org/officeDocument/2006/relationships/slide" Target="slide20.xml"/></Relationships>
</file>

<file path=ppt/slides/_rels/slide34.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35.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29.xml"/><Relationship Id="rId5" Type="http://schemas.openxmlformats.org/officeDocument/2006/relationships/slide" Target="slide26.xml"/><Relationship Id="rId4" Type="http://schemas.openxmlformats.org/officeDocument/2006/relationships/slide" Target="slide20.xml"/></Relationships>
</file>

<file path=ppt/slides/_rels/slide35.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47.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44.xml"/><Relationship Id="rId5" Type="http://schemas.openxmlformats.org/officeDocument/2006/relationships/slide" Target="slide36.xml"/><Relationship Id="rId4" Type="http://schemas.openxmlformats.org/officeDocument/2006/relationships/slide" Target="slide35.xml"/></Relationships>
</file>

<file path=ppt/slides/_rels/slide36.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47.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44.xml"/><Relationship Id="rId5" Type="http://schemas.openxmlformats.org/officeDocument/2006/relationships/slide" Target="slide36.xml"/><Relationship Id="rId4" Type="http://schemas.openxmlformats.org/officeDocument/2006/relationships/slide" Target="slide35.xml"/></Relationships>
</file>

<file path=ppt/slides/_rels/slide37.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47.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44.xml"/><Relationship Id="rId5" Type="http://schemas.openxmlformats.org/officeDocument/2006/relationships/slide" Target="slide36.xml"/><Relationship Id="rId4" Type="http://schemas.openxmlformats.org/officeDocument/2006/relationships/slide" Target="slide35.xml"/></Relationships>
</file>

<file path=ppt/slides/_rels/slide38.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47.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44.xml"/><Relationship Id="rId5" Type="http://schemas.openxmlformats.org/officeDocument/2006/relationships/slide" Target="slide36.xml"/><Relationship Id="rId4" Type="http://schemas.openxmlformats.org/officeDocument/2006/relationships/slide" Target="slide35.xml"/></Relationships>
</file>

<file path=ppt/slides/_rels/slide39.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47.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44.xml"/><Relationship Id="rId5" Type="http://schemas.openxmlformats.org/officeDocument/2006/relationships/slide" Target="slide36.xml"/><Relationship Id="rId4" Type="http://schemas.openxmlformats.org/officeDocument/2006/relationships/slide" Target="slide35.xml"/></Relationships>
</file>

<file path=ppt/slides/_rels/slide4.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slide" Target="slide35.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19.xml"/><Relationship Id="rId5" Type="http://schemas.openxmlformats.org/officeDocument/2006/relationships/slide" Target="slide2.xml"/><Relationship Id="rId4" Type="http://schemas.openxmlformats.org/officeDocument/2006/relationships/slide" Target="slide12.xml"/></Relationships>
</file>

<file path=ppt/slides/_rels/slide40.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47.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44.xml"/><Relationship Id="rId5" Type="http://schemas.openxmlformats.org/officeDocument/2006/relationships/slide" Target="slide36.xml"/><Relationship Id="rId4" Type="http://schemas.openxmlformats.org/officeDocument/2006/relationships/slide" Target="slide35.xml"/></Relationships>
</file>

<file path=ppt/slides/_rels/slide41.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47.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44.xml"/><Relationship Id="rId5" Type="http://schemas.openxmlformats.org/officeDocument/2006/relationships/slide" Target="slide36.xml"/><Relationship Id="rId4" Type="http://schemas.openxmlformats.org/officeDocument/2006/relationships/slide" Target="slide35.xml"/></Relationships>
</file>

<file path=ppt/slides/_rels/slide42.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47.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44.xml"/><Relationship Id="rId5" Type="http://schemas.openxmlformats.org/officeDocument/2006/relationships/slide" Target="slide36.xml"/><Relationship Id="rId4" Type="http://schemas.openxmlformats.org/officeDocument/2006/relationships/slide" Target="slide35.xml"/></Relationships>
</file>

<file path=ppt/slides/_rels/slide43.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47.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44.xml"/><Relationship Id="rId5" Type="http://schemas.openxmlformats.org/officeDocument/2006/relationships/slide" Target="slide36.xml"/><Relationship Id="rId4" Type="http://schemas.openxmlformats.org/officeDocument/2006/relationships/slide" Target="slide35.xml"/></Relationships>
</file>

<file path=ppt/slides/_rels/slide44.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47.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44.xml"/><Relationship Id="rId5" Type="http://schemas.openxmlformats.org/officeDocument/2006/relationships/slide" Target="slide36.xml"/><Relationship Id="rId4" Type="http://schemas.openxmlformats.org/officeDocument/2006/relationships/slide" Target="slide35.xml"/></Relationships>
</file>

<file path=ppt/slides/_rels/slide45.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47.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44.xml"/><Relationship Id="rId5" Type="http://schemas.openxmlformats.org/officeDocument/2006/relationships/slide" Target="slide36.xml"/><Relationship Id="rId4" Type="http://schemas.openxmlformats.org/officeDocument/2006/relationships/slide" Target="slide35.xml"/></Relationships>
</file>

<file path=ppt/slides/_rels/slide46.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47.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44.xml"/><Relationship Id="rId5" Type="http://schemas.openxmlformats.org/officeDocument/2006/relationships/slide" Target="slide36.xml"/><Relationship Id="rId4" Type="http://schemas.openxmlformats.org/officeDocument/2006/relationships/slide" Target="slide35.xml"/></Relationships>
</file>

<file path=ppt/slides/_rels/slide47.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47.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44.xml"/><Relationship Id="rId5" Type="http://schemas.openxmlformats.org/officeDocument/2006/relationships/slide" Target="slide36.xml"/><Relationship Id="rId4" Type="http://schemas.openxmlformats.org/officeDocument/2006/relationships/slide" Target="slide35.xml"/></Relationships>
</file>

<file path=ppt/slides/_rels/slide48.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47.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44.xml"/><Relationship Id="rId5" Type="http://schemas.openxmlformats.org/officeDocument/2006/relationships/slide" Target="slide36.xml"/><Relationship Id="rId4" Type="http://schemas.openxmlformats.org/officeDocument/2006/relationships/slide" Target="slide35.xml"/></Relationships>
</file>

<file path=ppt/slides/_rels/slide49.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47.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44.xml"/><Relationship Id="rId5" Type="http://schemas.openxmlformats.org/officeDocument/2006/relationships/slide" Target="slide36.xml"/><Relationship Id="rId4" Type="http://schemas.openxmlformats.org/officeDocument/2006/relationships/slide" Target="slide35.xml"/></Relationships>
</file>

<file path=ppt/slides/_rels/slide5.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slide" Target="slide35.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19.xml"/><Relationship Id="rId5" Type="http://schemas.openxmlformats.org/officeDocument/2006/relationships/slide" Target="slide2.xml"/><Relationship Id="rId4" Type="http://schemas.openxmlformats.org/officeDocument/2006/relationships/slide" Target="slide12.xml"/></Relationships>
</file>

<file path=ppt/slides/_rels/slide50.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47.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44.xml"/><Relationship Id="rId5" Type="http://schemas.openxmlformats.org/officeDocument/2006/relationships/slide" Target="slide36.xml"/><Relationship Id="rId4" Type="http://schemas.openxmlformats.org/officeDocument/2006/relationships/slide" Target="slide35.xml"/></Relationships>
</file>

<file path=ppt/slides/_rels/slide51.xml.rels><?xml version="1.0" encoding="UTF-8" standalone="yes"?>
<Relationships xmlns="http://schemas.openxmlformats.org/package/2006/relationships"><Relationship Id="rId3" Type="http://schemas.openxmlformats.org/officeDocument/2006/relationships/slide" Target="slide19.xml"/><Relationship Id="rId7" Type="http://schemas.openxmlformats.org/officeDocument/2006/relationships/slide" Target="slide47.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44.xml"/><Relationship Id="rId5" Type="http://schemas.openxmlformats.org/officeDocument/2006/relationships/slide" Target="slide36.xml"/><Relationship Id="rId4" Type="http://schemas.openxmlformats.org/officeDocument/2006/relationships/slide" Target="slide35.xml"/></Relationships>
</file>

<file path=ppt/slides/_rels/slide52.xml.rels><?xml version="1.0" encoding="UTF-8" standalone="yes"?>
<Relationships xmlns="http://schemas.openxmlformats.org/package/2006/relationships"><Relationship Id="rId3" Type="http://schemas.openxmlformats.org/officeDocument/2006/relationships/slide" Target="slide61.xml"/><Relationship Id="rId7" Type="http://schemas.openxmlformats.org/officeDocument/2006/relationships/slide" Target="slide60.xml"/><Relationship Id="rId2" Type="http://schemas.openxmlformats.org/officeDocument/2006/relationships/slide" Target="slide52.xml"/><Relationship Id="rId1" Type="http://schemas.openxmlformats.org/officeDocument/2006/relationships/slideLayout" Target="../slideLayouts/slideLayout10.xml"/><Relationship Id="rId6" Type="http://schemas.openxmlformats.org/officeDocument/2006/relationships/slide" Target="slide59.xml"/><Relationship Id="rId5" Type="http://schemas.openxmlformats.org/officeDocument/2006/relationships/slide" Target="slide58.xml"/><Relationship Id="rId4" Type="http://schemas.openxmlformats.org/officeDocument/2006/relationships/slide" Target="slide57.xml"/></Relationships>
</file>

<file path=ppt/slides/_rels/slide53.xml.rels><?xml version="1.0" encoding="UTF-8" standalone="yes"?>
<Relationships xmlns="http://schemas.openxmlformats.org/package/2006/relationships"><Relationship Id="rId3" Type="http://schemas.openxmlformats.org/officeDocument/2006/relationships/slide" Target="slide61.xml"/><Relationship Id="rId7" Type="http://schemas.openxmlformats.org/officeDocument/2006/relationships/slide" Target="slide60.xml"/><Relationship Id="rId2" Type="http://schemas.openxmlformats.org/officeDocument/2006/relationships/slide" Target="slide52.xml"/><Relationship Id="rId1" Type="http://schemas.openxmlformats.org/officeDocument/2006/relationships/slideLayout" Target="../slideLayouts/slideLayout10.xml"/><Relationship Id="rId6" Type="http://schemas.openxmlformats.org/officeDocument/2006/relationships/slide" Target="slide59.xml"/><Relationship Id="rId5" Type="http://schemas.openxmlformats.org/officeDocument/2006/relationships/slide" Target="slide58.xml"/><Relationship Id="rId4" Type="http://schemas.openxmlformats.org/officeDocument/2006/relationships/slide" Target="slide57.xml"/></Relationships>
</file>

<file path=ppt/slides/_rels/slide54.xml.rels><?xml version="1.0" encoding="UTF-8" standalone="yes"?>
<Relationships xmlns="http://schemas.openxmlformats.org/package/2006/relationships"><Relationship Id="rId3" Type="http://schemas.openxmlformats.org/officeDocument/2006/relationships/slide" Target="slide61.xml"/><Relationship Id="rId7" Type="http://schemas.openxmlformats.org/officeDocument/2006/relationships/slide" Target="slide60.xml"/><Relationship Id="rId2" Type="http://schemas.openxmlformats.org/officeDocument/2006/relationships/slide" Target="slide52.xml"/><Relationship Id="rId1" Type="http://schemas.openxmlformats.org/officeDocument/2006/relationships/slideLayout" Target="../slideLayouts/slideLayout10.xml"/><Relationship Id="rId6" Type="http://schemas.openxmlformats.org/officeDocument/2006/relationships/slide" Target="slide59.xml"/><Relationship Id="rId5" Type="http://schemas.openxmlformats.org/officeDocument/2006/relationships/slide" Target="slide58.xml"/><Relationship Id="rId4" Type="http://schemas.openxmlformats.org/officeDocument/2006/relationships/slide" Target="slide57.xml"/></Relationships>
</file>

<file path=ppt/slides/_rels/slide55.xml.rels><?xml version="1.0" encoding="UTF-8" standalone="yes"?>
<Relationships xmlns="http://schemas.openxmlformats.org/package/2006/relationships"><Relationship Id="rId3" Type="http://schemas.openxmlformats.org/officeDocument/2006/relationships/slide" Target="slide61.xml"/><Relationship Id="rId7" Type="http://schemas.openxmlformats.org/officeDocument/2006/relationships/slide" Target="slide60.xml"/><Relationship Id="rId2" Type="http://schemas.openxmlformats.org/officeDocument/2006/relationships/slide" Target="slide52.xml"/><Relationship Id="rId1" Type="http://schemas.openxmlformats.org/officeDocument/2006/relationships/slideLayout" Target="../slideLayouts/slideLayout10.xml"/><Relationship Id="rId6" Type="http://schemas.openxmlformats.org/officeDocument/2006/relationships/slide" Target="slide59.xml"/><Relationship Id="rId5" Type="http://schemas.openxmlformats.org/officeDocument/2006/relationships/slide" Target="slide58.xml"/><Relationship Id="rId4" Type="http://schemas.openxmlformats.org/officeDocument/2006/relationships/slide" Target="slide57.xml"/></Relationships>
</file>

<file path=ppt/slides/_rels/slide56.xml.rels><?xml version="1.0" encoding="UTF-8" standalone="yes"?>
<Relationships xmlns="http://schemas.openxmlformats.org/package/2006/relationships"><Relationship Id="rId3" Type="http://schemas.openxmlformats.org/officeDocument/2006/relationships/slide" Target="slide61.xml"/><Relationship Id="rId7" Type="http://schemas.openxmlformats.org/officeDocument/2006/relationships/slide" Target="slide60.xml"/><Relationship Id="rId2" Type="http://schemas.openxmlformats.org/officeDocument/2006/relationships/slide" Target="slide52.xml"/><Relationship Id="rId1" Type="http://schemas.openxmlformats.org/officeDocument/2006/relationships/slideLayout" Target="../slideLayouts/slideLayout10.xml"/><Relationship Id="rId6" Type="http://schemas.openxmlformats.org/officeDocument/2006/relationships/slide" Target="slide59.xml"/><Relationship Id="rId5" Type="http://schemas.openxmlformats.org/officeDocument/2006/relationships/slide" Target="slide58.xml"/><Relationship Id="rId4" Type="http://schemas.openxmlformats.org/officeDocument/2006/relationships/slide" Target="slide57.xml"/></Relationships>
</file>

<file path=ppt/slides/_rels/slide57.xml.rels><?xml version="1.0" encoding="UTF-8" standalone="yes"?>
<Relationships xmlns="http://schemas.openxmlformats.org/package/2006/relationships"><Relationship Id="rId3" Type="http://schemas.openxmlformats.org/officeDocument/2006/relationships/slide" Target="slide61.xml"/><Relationship Id="rId7" Type="http://schemas.openxmlformats.org/officeDocument/2006/relationships/slide" Target="slide60.xml"/><Relationship Id="rId2" Type="http://schemas.openxmlformats.org/officeDocument/2006/relationships/slide" Target="slide52.xml"/><Relationship Id="rId1" Type="http://schemas.openxmlformats.org/officeDocument/2006/relationships/slideLayout" Target="../slideLayouts/slideLayout10.xml"/><Relationship Id="rId6" Type="http://schemas.openxmlformats.org/officeDocument/2006/relationships/slide" Target="slide59.xml"/><Relationship Id="rId5" Type="http://schemas.openxmlformats.org/officeDocument/2006/relationships/slide" Target="slide58.xml"/><Relationship Id="rId4" Type="http://schemas.openxmlformats.org/officeDocument/2006/relationships/slide" Target="slide57.xml"/></Relationships>
</file>

<file path=ppt/slides/_rels/slide58.xml.rels><?xml version="1.0" encoding="UTF-8" standalone="yes"?>
<Relationships xmlns="http://schemas.openxmlformats.org/package/2006/relationships"><Relationship Id="rId3" Type="http://schemas.openxmlformats.org/officeDocument/2006/relationships/slide" Target="slide61.xml"/><Relationship Id="rId7" Type="http://schemas.openxmlformats.org/officeDocument/2006/relationships/slide" Target="slide60.xml"/><Relationship Id="rId2" Type="http://schemas.openxmlformats.org/officeDocument/2006/relationships/slide" Target="slide52.xml"/><Relationship Id="rId1" Type="http://schemas.openxmlformats.org/officeDocument/2006/relationships/slideLayout" Target="../slideLayouts/slideLayout10.xml"/><Relationship Id="rId6" Type="http://schemas.openxmlformats.org/officeDocument/2006/relationships/slide" Target="slide59.xml"/><Relationship Id="rId5" Type="http://schemas.openxmlformats.org/officeDocument/2006/relationships/slide" Target="slide58.xml"/><Relationship Id="rId4" Type="http://schemas.openxmlformats.org/officeDocument/2006/relationships/slide" Target="slide57.xml"/></Relationships>
</file>

<file path=ppt/slides/_rels/slide59.xml.rels><?xml version="1.0" encoding="UTF-8" standalone="yes"?>
<Relationships xmlns="http://schemas.openxmlformats.org/package/2006/relationships"><Relationship Id="rId3" Type="http://schemas.openxmlformats.org/officeDocument/2006/relationships/slide" Target="slide61.xml"/><Relationship Id="rId7" Type="http://schemas.openxmlformats.org/officeDocument/2006/relationships/slide" Target="slide60.xml"/><Relationship Id="rId2" Type="http://schemas.openxmlformats.org/officeDocument/2006/relationships/slide" Target="slide52.xml"/><Relationship Id="rId1" Type="http://schemas.openxmlformats.org/officeDocument/2006/relationships/slideLayout" Target="../slideLayouts/slideLayout10.xml"/><Relationship Id="rId6" Type="http://schemas.openxmlformats.org/officeDocument/2006/relationships/slide" Target="slide59.xml"/><Relationship Id="rId5" Type="http://schemas.openxmlformats.org/officeDocument/2006/relationships/slide" Target="slide58.xml"/><Relationship Id="rId4" Type="http://schemas.openxmlformats.org/officeDocument/2006/relationships/slide" Target="slide57.xml"/></Relationships>
</file>

<file path=ppt/slides/_rels/slide6.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slide" Target="slide35.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19.xml"/><Relationship Id="rId5" Type="http://schemas.openxmlformats.org/officeDocument/2006/relationships/slide" Target="slide2.xml"/><Relationship Id="rId4" Type="http://schemas.openxmlformats.org/officeDocument/2006/relationships/slide" Target="slide12.xml"/></Relationships>
</file>

<file path=ppt/slides/_rels/slide60.xml.rels><?xml version="1.0" encoding="UTF-8" standalone="yes"?>
<Relationships xmlns="http://schemas.openxmlformats.org/package/2006/relationships"><Relationship Id="rId3" Type="http://schemas.openxmlformats.org/officeDocument/2006/relationships/slide" Target="slide61.xml"/><Relationship Id="rId7" Type="http://schemas.openxmlformats.org/officeDocument/2006/relationships/slide" Target="slide60.xml"/><Relationship Id="rId2" Type="http://schemas.openxmlformats.org/officeDocument/2006/relationships/slide" Target="slide52.xml"/><Relationship Id="rId1" Type="http://schemas.openxmlformats.org/officeDocument/2006/relationships/slideLayout" Target="../slideLayouts/slideLayout10.xml"/><Relationship Id="rId6" Type="http://schemas.openxmlformats.org/officeDocument/2006/relationships/slide" Target="slide59.xml"/><Relationship Id="rId5" Type="http://schemas.openxmlformats.org/officeDocument/2006/relationships/slide" Target="slide58.xml"/><Relationship Id="rId4" Type="http://schemas.openxmlformats.org/officeDocument/2006/relationships/slide" Target="slide57.xml"/></Relationships>
</file>

<file path=ppt/slides/_rels/slide61.xml.rels><?xml version="1.0" encoding="UTF-8" standalone="yes"?>
<Relationships xmlns="http://schemas.openxmlformats.org/package/2006/relationships"><Relationship Id="rId3" Type="http://schemas.openxmlformats.org/officeDocument/2006/relationships/slide" Target="slide61.xml"/><Relationship Id="rId7" Type="http://schemas.openxmlformats.org/officeDocument/2006/relationships/slide" Target="slide71.xml"/><Relationship Id="rId2" Type="http://schemas.openxmlformats.org/officeDocument/2006/relationships/slide" Target="slide52.xml"/><Relationship Id="rId1" Type="http://schemas.openxmlformats.org/officeDocument/2006/relationships/slideLayout" Target="../slideLayouts/slideLayout10.xml"/><Relationship Id="rId6" Type="http://schemas.openxmlformats.org/officeDocument/2006/relationships/slide" Target="slide70.xml"/><Relationship Id="rId5" Type="http://schemas.openxmlformats.org/officeDocument/2006/relationships/slide" Target="slide69.xml"/><Relationship Id="rId4" Type="http://schemas.openxmlformats.org/officeDocument/2006/relationships/slide" Target="slide68.xml"/></Relationships>
</file>

<file path=ppt/slides/_rels/slide62.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slide" Target="slide52.xml"/><Relationship Id="rId1" Type="http://schemas.openxmlformats.org/officeDocument/2006/relationships/slideLayout" Target="../slideLayouts/slideLayout10.xml"/><Relationship Id="rId6" Type="http://schemas.openxmlformats.org/officeDocument/2006/relationships/slide" Target="slide70.xml"/><Relationship Id="rId5" Type="http://schemas.openxmlformats.org/officeDocument/2006/relationships/slide" Target="slide69.xml"/><Relationship Id="rId4" Type="http://schemas.openxmlformats.org/officeDocument/2006/relationships/slide" Target="slide68.xml"/></Relationships>
</file>

<file path=ppt/slides/_rels/slide63.xml.rels><?xml version="1.0" encoding="UTF-8" standalone="yes"?>
<Relationships xmlns="http://schemas.openxmlformats.org/package/2006/relationships"><Relationship Id="rId3" Type="http://schemas.openxmlformats.org/officeDocument/2006/relationships/slide" Target="slide61.xml"/><Relationship Id="rId7" Type="http://schemas.openxmlformats.org/officeDocument/2006/relationships/slide" Target="slide71.xml"/><Relationship Id="rId2" Type="http://schemas.openxmlformats.org/officeDocument/2006/relationships/slide" Target="slide52.xml"/><Relationship Id="rId1" Type="http://schemas.openxmlformats.org/officeDocument/2006/relationships/slideLayout" Target="../slideLayouts/slideLayout10.xml"/><Relationship Id="rId6" Type="http://schemas.openxmlformats.org/officeDocument/2006/relationships/slide" Target="slide70.xml"/><Relationship Id="rId5" Type="http://schemas.openxmlformats.org/officeDocument/2006/relationships/slide" Target="slide69.xml"/><Relationship Id="rId4" Type="http://schemas.openxmlformats.org/officeDocument/2006/relationships/slide" Target="slide68.xml"/></Relationships>
</file>

<file path=ppt/slides/_rels/slide64.xml.rels><?xml version="1.0" encoding="UTF-8" standalone="yes"?>
<Relationships xmlns="http://schemas.openxmlformats.org/package/2006/relationships"><Relationship Id="rId3" Type="http://schemas.openxmlformats.org/officeDocument/2006/relationships/slide" Target="slide61.xml"/><Relationship Id="rId7" Type="http://schemas.openxmlformats.org/officeDocument/2006/relationships/slide" Target="slide71.xml"/><Relationship Id="rId2" Type="http://schemas.openxmlformats.org/officeDocument/2006/relationships/slide" Target="slide52.xml"/><Relationship Id="rId1" Type="http://schemas.openxmlformats.org/officeDocument/2006/relationships/slideLayout" Target="../slideLayouts/slideLayout10.xml"/><Relationship Id="rId6" Type="http://schemas.openxmlformats.org/officeDocument/2006/relationships/slide" Target="slide70.xml"/><Relationship Id="rId5" Type="http://schemas.openxmlformats.org/officeDocument/2006/relationships/slide" Target="slide69.xml"/><Relationship Id="rId4" Type="http://schemas.openxmlformats.org/officeDocument/2006/relationships/slide" Target="slide68.xml"/></Relationships>
</file>

<file path=ppt/slides/_rels/slide65.xml.rels><?xml version="1.0" encoding="UTF-8" standalone="yes"?>
<Relationships xmlns="http://schemas.openxmlformats.org/package/2006/relationships"><Relationship Id="rId3" Type="http://schemas.openxmlformats.org/officeDocument/2006/relationships/slide" Target="slide61.xml"/><Relationship Id="rId7" Type="http://schemas.openxmlformats.org/officeDocument/2006/relationships/slide" Target="slide71.xml"/><Relationship Id="rId2" Type="http://schemas.openxmlformats.org/officeDocument/2006/relationships/slide" Target="slide52.xml"/><Relationship Id="rId1" Type="http://schemas.openxmlformats.org/officeDocument/2006/relationships/slideLayout" Target="../slideLayouts/slideLayout10.xml"/><Relationship Id="rId6" Type="http://schemas.openxmlformats.org/officeDocument/2006/relationships/slide" Target="slide70.xml"/><Relationship Id="rId5" Type="http://schemas.openxmlformats.org/officeDocument/2006/relationships/slide" Target="slide69.xml"/><Relationship Id="rId4" Type="http://schemas.openxmlformats.org/officeDocument/2006/relationships/slide" Target="slide68.xml"/></Relationships>
</file>

<file path=ppt/slides/_rels/slide66.xml.rels><?xml version="1.0" encoding="UTF-8" standalone="yes"?>
<Relationships xmlns="http://schemas.openxmlformats.org/package/2006/relationships"><Relationship Id="rId3" Type="http://schemas.openxmlformats.org/officeDocument/2006/relationships/slide" Target="slide61.xml"/><Relationship Id="rId7" Type="http://schemas.openxmlformats.org/officeDocument/2006/relationships/slide" Target="slide71.xml"/><Relationship Id="rId2" Type="http://schemas.openxmlformats.org/officeDocument/2006/relationships/slide" Target="slide52.xml"/><Relationship Id="rId1" Type="http://schemas.openxmlformats.org/officeDocument/2006/relationships/slideLayout" Target="../slideLayouts/slideLayout10.xml"/><Relationship Id="rId6" Type="http://schemas.openxmlformats.org/officeDocument/2006/relationships/slide" Target="slide70.xml"/><Relationship Id="rId5" Type="http://schemas.openxmlformats.org/officeDocument/2006/relationships/slide" Target="slide69.xml"/><Relationship Id="rId4" Type="http://schemas.openxmlformats.org/officeDocument/2006/relationships/slide" Target="slide68.xml"/></Relationships>
</file>

<file path=ppt/slides/_rels/slide67.xml.rels><?xml version="1.0" encoding="UTF-8" standalone="yes"?>
<Relationships xmlns="http://schemas.openxmlformats.org/package/2006/relationships"><Relationship Id="rId3" Type="http://schemas.openxmlformats.org/officeDocument/2006/relationships/slide" Target="slide61.xml"/><Relationship Id="rId7" Type="http://schemas.openxmlformats.org/officeDocument/2006/relationships/slide" Target="slide71.xml"/><Relationship Id="rId2" Type="http://schemas.openxmlformats.org/officeDocument/2006/relationships/slide" Target="slide52.xml"/><Relationship Id="rId1" Type="http://schemas.openxmlformats.org/officeDocument/2006/relationships/slideLayout" Target="../slideLayouts/slideLayout10.xml"/><Relationship Id="rId6" Type="http://schemas.openxmlformats.org/officeDocument/2006/relationships/slide" Target="slide70.xml"/><Relationship Id="rId5" Type="http://schemas.openxmlformats.org/officeDocument/2006/relationships/slide" Target="slide69.xml"/><Relationship Id="rId4" Type="http://schemas.openxmlformats.org/officeDocument/2006/relationships/slide" Target="slide68.xml"/></Relationships>
</file>

<file path=ppt/slides/_rels/slide68.xml.rels><?xml version="1.0" encoding="UTF-8" standalone="yes"?>
<Relationships xmlns="http://schemas.openxmlformats.org/package/2006/relationships"><Relationship Id="rId3" Type="http://schemas.openxmlformats.org/officeDocument/2006/relationships/slide" Target="slide61.xml"/><Relationship Id="rId7" Type="http://schemas.openxmlformats.org/officeDocument/2006/relationships/slide" Target="slide71.xml"/><Relationship Id="rId2" Type="http://schemas.openxmlformats.org/officeDocument/2006/relationships/slide" Target="slide52.xml"/><Relationship Id="rId1" Type="http://schemas.openxmlformats.org/officeDocument/2006/relationships/slideLayout" Target="../slideLayouts/slideLayout10.xml"/><Relationship Id="rId6" Type="http://schemas.openxmlformats.org/officeDocument/2006/relationships/slide" Target="slide70.xml"/><Relationship Id="rId5" Type="http://schemas.openxmlformats.org/officeDocument/2006/relationships/slide" Target="slide69.xml"/><Relationship Id="rId4" Type="http://schemas.openxmlformats.org/officeDocument/2006/relationships/slide" Target="slide68.xml"/></Relationships>
</file>

<file path=ppt/slides/_rels/slide69.xml.rels><?xml version="1.0" encoding="UTF-8" standalone="yes"?>
<Relationships xmlns="http://schemas.openxmlformats.org/package/2006/relationships"><Relationship Id="rId3" Type="http://schemas.openxmlformats.org/officeDocument/2006/relationships/slide" Target="slide61.xml"/><Relationship Id="rId7" Type="http://schemas.openxmlformats.org/officeDocument/2006/relationships/slide" Target="slide71.xml"/><Relationship Id="rId2" Type="http://schemas.openxmlformats.org/officeDocument/2006/relationships/slide" Target="slide52.xml"/><Relationship Id="rId1" Type="http://schemas.openxmlformats.org/officeDocument/2006/relationships/slideLayout" Target="../slideLayouts/slideLayout10.xml"/><Relationship Id="rId6" Type="http://schemas.openxmlformats.org/officeDocument/2006/relationships/slide" Target="slide70.xml"/><Relationship Id="rId5" Type="http://schemas.openxmlformats.org/officeDocument/2006/relationships/slide" Target="slide69.xml"/><Relationship Id="rId4" Type="http://schemas.openxmlformats.org/officeDocument/2006/relationships/slide" Target="slide68.xml"/></Relationships>
</file>

<file path=ppt/slides/_rels/slide7.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slide" Target="slide35.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19.xml"/><Relationship Id="rId5" Type="http://schemas.openxmlformats.org/officeDocument/2006/relationships/slide" Target="slide2.xml"/><Relationship Id="rId4" Type="http://schemas.openxmlformats.org/officeDocument/2006/relationships/slide" Target="slide12.xml"/></Relationships>
</file>

<file path=ppt/slides/_rels/slide70.xml.rels><?xml version="1.0" encoding="UTF-8" standalone="yes"?>
<Relationships xmlns="http://schemas.openxmlformats.org/package/2006/relationships"><Relationship Id="rId3" Type="http://schemas.openxmlformats.org/officeDocument/2006/relationships/slide" Target="slide61.xml"/><Relationship Id="rId7" Type="http://schemas.openxmlformats.org/officeDocument/2006/relationships/slide" Target="slide71.xml"/><Relationship Id="rId2" Type="http://schemas.openxmlformats.org/officeDocument/2006/relationships/slide" Target="slide52.xml"/><Relationship Id="rId1" Type="http://schemas.openxmlformats.org/officeDocument/2006/relationships/slideLayout" Target="../slideLayouts/slideLayout10.xml"/><Relationship Id="rId6" Type="http://schemas.openxmlformats.org/officeDocument/2006/relationships/slide" Target="slide70.xml"/><Relationship Id="rId5" Type="http://schemas.openxmlformats.org/officeDocument/2006/relationships/slide" Target="slide69.xml"/><Relationship Id="rId4" Type="http://schemas.openxmlformats.org/officeDocument/2006/relationships/slide" Target="slide68.xml"/></Relationships>
</file>

<file path=ppt/slides/_rels/slide71.xml.rels><?xml version="1.0" encoding="UTF-8" standalone="yes"?>
<Relationships xmlns="http://schemas.openxmlformats.org/package/2006/relationships"><Relationship Id="rId3" Type="http://schemas.openxmlformats.org/officeDocument/2006/relationships/slide" Target="slide61.xml"/><Relationship Id="rId7" Type="http://schemas.openxmlformats.org/officeDocument/2006/relationships/slide" Target="slide71.xml"/><Relationship Id="rId2" Type="http://schemas.openxmlformats.org/officeDocument/2006/relationships/slide" Target="slide52.xml"/><Relationship Id="rId1" Type="http://schemas.openxmlformats.org/officeDocument/2006/relationships/slideLayout" Target="../slideLayouts/slideLayout10.xml"/><Relationship Id="rId6" Type="http://schemas.openxmlformats.org/officeDocument/2006/relationships/slide" Target="slide70.xml"/><Relationship Id="rId5" Type="http://schemas.openxmlformats.org/officeDocument/2006/relationships/slide" Target="slide69.xml"/><Relationship Id="rId4" Type="http://schemas.openxmlformats.org/officeDocument/2006/relationships/slide" Target="slide68.xml"/></Relationships>
</file>

<file path=ppt/slides/_rels/slide72.xml.rels><?xml version="1.0" encoding="UTF-8" standalone="yes"?>
<Relationships xmlns="http://schemas.openxmlformats.org/package/2006/relationships"><Relationship Id="rId3" Type="http://schemas.openxmlformats.org/officeDocument/2006/relationships/slide" Target="slide61.xml"/><Relationship Id="rId7" Type="http://schemas.openxmlformats.org/officeDocument/2006/relationships/slide" Target="slide71.xml"/><Relationship Id="rId2" Type="http://schemas.openxmlformats.org/officeDocument/2006/relationships/slide" Target="slide52.xml"/><Relationship Id="rId1" Type="http://schemas.openxmlformats.org/officeDocument/2006/relationships/slideLayout" Target="../slideLayouts/slideLayout10.xml"/><Relationship Id="rId6" Type="http://schemas.openxmlformats.org/officeDocument/2006/relationships/slide" Target="slide70.xml"/><Relationship Id="rId5" Type="http://schemas.openxmlformats.org/officeDocument/2006/relationships/slide" Target="slide69.xml"/><Relationship Id="rId4" Type="http://schemas.openxmlformats.org/officeDocument/2006/relationships/slide" Target="slide68.xml"/></Relationships>
</file>

<file path=ppt/slides/_rels/slide8.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slide" Target="slide35.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19.xml"/><Relationship Id="rId5" Type="http://schemas.openxmlformats.org/officeDocument/2006/relationships/slide" Target="slide2.xml"/><Relationship Id="rId4" Type="http://schemas.openxmlformats.org/officeDocument/2006/relationships/slide" Target="slide12.xml"/></Relationships>
</file>

<file path=ppt/slides/_rels/slide9.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slide" Target="slide35.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19.xml"/><Relationship Id="rId5" Type="http://schemas.openxmlformats.org/officeDocument/2006/relationships/slide" Target="slide2.xml"/><Relationship Id="rId4" Type="http://schemas.openxmlformats.org/officeDocument/2006/relationships/slide" Target="slide1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23728" y="3068960"/>
            <a:ext cx="7128792" cy="608413"/>
          </a:xfrm>
        </p:spPr>
        <p:txBody>
          <a:bodyPr/>
          <a:lstStyle/>
          <a:p>
            <a:r>
              <a:rPr lang="zh-CN" altLang="zh-CN" sz="3200" dirty="0"/>
              <a:t>第二讲　赏析人物形象</a:t>
            </a:r>
          </a:p>
        </p:txBody>
      </p:sp>
    </p:spTree>
    <p:extLst>
      <p:ext uri="{BB962C8B-B14F-4D97-AF65-F5344CB8AC3E}">
        <p14:creationId xmlns:p14="http://schemas.microsoft.com/office/powerpoint/2010/main" xmlns="" val="1474908043"/>
      </p:ext>
    </p:extLst>
  </p:cSld>
  <p:clrMapOvr>
    <a:masterClrMapping/>
  </p:clrMapOvr>
  <p:transition spd="slow">
    <p:spli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84784"/>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分析人物形象的</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b="1" dirty="0">
                <a:solidFill>
                  <a:srgbClr val="000000"/>
                </a:solidFill>
                <a:latin typeface="Times New Roman" panose="02020603050405020304" pitchFamily="18" charset="0"/>
                <a:cs typeface="Times New Roman" panose="02020603050405020304" pitchFamily="18" charset="0"/>
              </a:rPr>
              <a:t>个步骤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从小说情节发展中总体把握小说人物形象的特点。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情节一般是通过描写人物思想性格以及由此引起的人物关系、人物命运的变化来展开的。在小说情节的展开中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注意人物的身份、地位、经历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把握情节的矛盾变化。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画出小说中关于这个人物言行的语句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通过对人物的外貌、语言、动作、心理描写揭示人物的思想感情和性格特征。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从作者或他人对人物的介绍和评价入手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把握人物形象。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从分析人物活动的环境入手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探究人物命运与思想性格形成的原因。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在具体鉴赏人物形象时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先说他是哪一类人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身份、地位、职业等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然后再说他身上的具体特点。特点可分条列举。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5186182"/>
      </p:ext>
    </p:extLst>
  </p:cSld>
  <p:clrMapOvr>
    <a:masterClrMapping/>
  </p:clrMapOvr>
  <mc:AlternateContent xmlns:mc="http://schemas.openxmlformats.org/markup-compatibility/2006">
    <mc:Choice xmlns:p14="http://schemas.microsoft.com/office/powerpoint/2010/main" xmlns="" Requires="p14">
      <p:transition spd="slow" p14:dur="800">
        <p:pull dir="u"/>
      </p:transition>
    </mc:Choice>
    <mc:Fallback>
      <p:transition spd="slow">
        <p:pull dir="u"/>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答题模板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综合表述式。用一个判断句表述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思想性格特点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身份地位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分点列举式。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的性格特点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80294694"/>
      </p:ext>
    </p:extLst>
  </p:cSld>
  <p:clrMapOvr>
    <a:masterClrMapping/>
  </p:clrMapOvr>
  <mc:AlternateContent xmlns:mc="http://schemas.openxmlformats.org/markup-compatibility/2006">
    <mc:Choice xmlns:p14="http://schemas.microsoft.com/office/powerpoint/2010/main" xmlns="" Requires="p14">
      <p:transition spd="slow" p14:dur="800">
        <p:cover dir="lu"/>
      </p:transition>
    </mc:Choice>
    <mc:Fallback>
      <p:transition spd="slow">
        <p:cover dir="lu"/>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6306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六指猴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墨中白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侯六是新来为东家赶马车的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右手六指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护院的都笑称他六指猴。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侯六也不恼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伸出手问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像六指猴吗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六指猴是江洋大盗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你是给东家赶马车的。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大伙善意地笑了。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东家江大佬有钱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有钱的东家不住在泗州城。东家喜欢住在五里城的凤凰墩。凤凰墩背靠九座梅花山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西临拦山河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东边一条大道直通南边的泗州城。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东家爱去泗州城听戏。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东家听完泗州戏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侯六就陪他去梅岭茶馆。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47516801"/>
      </p:ext>
    </p:extLst>
  </p:cSld>
  <p:clrMapOvr>
    <a:masterClrMapping/>
  </p:clrMapOvr>
  <mc:AlternateContent xmlns:mc="http://schemas.openxmlformats.org/markup-compatibility/2006">
    <mc:Choice xmlns:p14="http://schemas.microsoft.com/office/powerpoint/2010/main" xmlns="" Requires="p14">
      <p:transition spd="slow" p14:dur="800">
        <p:checker dir="vert"/>
      </p:transition>
    </mc:Choice>
    <mc:Fallback>
      <p:transition spd="slow">
        <p:checker dir="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642912"/>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东家和众玩家边品茶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边玩赏古玉。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众玩家要看东家腰上的玉。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东家掏出洁白的手帕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用嘴吹吹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才解下玉放在上面。只见手帕上的蟠螭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圆眼怒睁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细眉飞扬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脚爪上翘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胛骨尽显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活泼有趣。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众人夸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侯六却在旁边大碗喝着茶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喝完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就到泗州大街上逛。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东家品足了茶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侯六准时套好马车等他。坎坷道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马车如履平地。东家喜欢坐在车上眯着双眼哼着泗州戏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回味着茶馆玩玉时的惬意。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东家拎起长衫下车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侯六就看到他腰带上那只活泼的蟠螭。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东家有钱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可有钱的东家人不坏。东家喜欢拿出白花花的银子救济乡邻。侯六常听人夸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东家是善人。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87905837"/>
      </p:ext>
    </p:extLst>
  </p:cSld>
  <p:clrMapOvr>
    <a:masterClrMapping/>
  </p:clrMapOvr>
  <mc:AlternateContent xmlns:mc="http://schemas.openxmlformats.org/markup-compatibility/2006">
    <mc:Choice xmlns:p14="http://schemas.microsoft.com/office/powerpoint/2010/main" xmlns="" Requires="p14">
      <p:transition spd="slow" p14:dur="800">
        <p:split orient="vert"/>
      </p:transition>
    </mc:Choice>
    <mc:Fallback>
      <p:transition spd="slow">
        <p:split orient="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388371"/>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侯六拴好马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路过东家房时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就听东家和老婆说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侯六人不小了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是该成家了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侯六听后心一热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父母去世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无人再关心自己。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泗州大街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仁义当铺。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黑衣人闪身进屋。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老板贾仁义低声问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玉呢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大人催要。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黑衣人说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盗不来。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没有你偷不来的宝贝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否则告知官府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丢的不仅是玉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还有多人的性命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黑衣人不回答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抛下酬金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飞跃离去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眨眼钻进黑夜里。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府衙有人投案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声称自己是大盗六指猴。师爷马皮金一看是马夫侯六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你手长六手指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就是六指猴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我是六指猴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为东家赶车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实是想偷他的玉。</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85589191"/>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375273"/>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马皮金只好向吴知府禀报。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吴知府听后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通知江大佬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让他看着办吧。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马皮金把知府的话转告给东家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临别小声叮嘱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大人的嘴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大着呢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东家忙带上金银赶到府衙。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看着满眼的金银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吴知府叹道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你有钱心善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好人呀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可好人如何会让飞贼赶车呢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要追究</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吴知府眯着小眼盯着东家的腰间。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东家取下玉佩递过去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一个赶马的怎会是大盗哟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马皮金忙上前接玉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旁边的吴知府就怪怨说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好好马车不赶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非说是飞贼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自己的命贱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也不为主人着想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他真是六指猴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怎敢自己找上门来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这些下人呀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醉酒后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全是醉话</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东家忙谢过知府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刚把侯六带走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贾仁义就求见吴知府说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真是六指猴呀。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42849530"/>
      </p:ext>
    </p:extLst>
  </p:cSld>
  <p:clrMapOvr>
    <a:masterClrMapping/>
  </p:clrMapOvr>
  <mc:AlternateContent xmlns:mc="http://schemas.openxmlformats.org/markup-compatibility/2006">
    <mc:Choice xmlns:p14="http://schemas.microsoft.com/office/powerpoint/2010/main" xmlns="" Requires="p14">
      <p:transition spd="slow" p14:dur="800">
        <p:pull dir="lu"/>
      </p:transition>
    </mc:Choice>
    <mc:Fallback>
      <p:transition spd="slow">
        <p:pull dir="lu"/>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吴知府笑道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抓了六指猴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还会有七指猴八指猴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那么多飞贼抓得完吗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要的是玉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看着吴知府把玩着圆眼怒睁的蟠螭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贾仁义连赞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大人高明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侯六得知东家用古玉救他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跪谢说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东家伸手拉起他说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玉是宝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可活人更是宝哩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侯六说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不能再为您赶马了。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转身欲去。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东家也不挽留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走正道吧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路平整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六指猴点头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飞身上了大路。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平原大道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晨光如金。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东家坐着马车去泗州城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路遇一老者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停车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让其坐。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老者摘去胡须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是侯六。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侯六感慨地说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东家的善心无处不在呀。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双手递来一玉。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94155422"/>
      </p:ext>
    </p:extLst>
  </p:cSld>
  <p:clrMapOvr>
    <a:masterClrMapping/>
  </p:clrMapOvr>
  <mc:AlternateContent xmlns:mc="http://schemas.openxmlformats.org/markup-compatibility/2006">
    <mc:Choice xmlns:p14="http://schemas.microsoft.com/office/powerpoint/2010/main" xmlns="" Requires="p14">
      <p:transition spd="slow" p14:dur="800">
        <p:pull dir="ru"/>
      </p:transition>
    </mc:Choice>
    <mc:Fallback>
      <p:transition spd="slow">
        <p:pull dir="ru"/>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396055"/>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东家见是那块活泼有趣的蟠螭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摇头叹说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何必呢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侯六说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东家放心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他们无可奈何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日后还会尊敬您呢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看着东家一脸莫名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侯六笑着跃到马后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接过马鞭说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再为您赶一趟吧。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望着飞舞马鞭的侯六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东家仿佛看到自己年轻时的影子。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侯六走了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东家再也没有他的消息。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东家不明白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古玉被盗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官府也不追问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吴知府对他尊敬如宾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像是他偷了自己的古玉。东家进城时还爱听泗州戏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去梅岭茶馆。东家品茶时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听茶客们说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江湖上有一飞侠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专盗贪官金银救济穷人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飞侠盗金银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还拿他们记录贪污的私账簿儿</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东家会猛喝一口茶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他希望飞侠是六指猴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却又为侯六捏着把汗。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有改动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请概括侯六与东家的性格特点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8047619"/>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21514"/>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侯六的性格特点是知恩图报、迷途知返、行侠仗义。小说通过东家关心侯六婚事、侯六主动投案、东家舍玉救侯六、侯六窃玉及账本、结尾时茶客们的谈论等情节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生动地写出了侯六侠义性格的内涵。</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东家的性格特点是乐善好施、仗义疏财、待人宽厚。小说通过人们对东家乐善好施的传扬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东家关心侯六婚事、舍玉救侯六、为侯六担心等情节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具体写出了东家仁义性格的内涵。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分析人物的性格特点时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先找出对应的语段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熟悉故事情节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分析人物言行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进而概括人物性格。东家喜欢乡下的生活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东家喜欢拿出白花花的银子救济乡邻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东家是善人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侯六被人逼迫到东家赶车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其实是想借机偷走东家的玉蟠螭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后来被东家的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侯六人不小了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是该成家了</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主动自首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被东家用玉蟠螭救出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最后从吴知府那儿偷出玉蟠螭还给了东家。据此概括侯六与东家的性格特点。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79548863"/>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7" name="TextBox 6">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8"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9"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0" name="圆角矩形 9">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2694739"/>
            <a:ext cx="8128000" cy="1722523"/>
          </a:xfrm>
          <a:prstGeom prst="rect">
            <a:avLst/>
          </a:prstGeom>
        </p:spPr>
        <p:txBody>
          <a:bodyPr>
            <a:spAutoFit/>
          </a:bodyPr>
          <a:lstStyle/>
          <a:p>
            <a:pPr marL="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赏析塑造人物形象的方法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小说塑造人物形象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从描写方法上来看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有如下几种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肖像描写、心理描写、动作描写、语言描写、细节描写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正面描写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直接描写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、侧面描写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间接描写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。从表现手法上来看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有对比等。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06467934"/>
      </p:ext>
    </p:extLst>
  </p:cSld>
  <p:clrMapOvr>
    <a:masterClrMapping/>
  </p:clrMapOvr>
  <p:transition spd="slow">
    <p:strips dir="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41" name="TextBox 40">
            <a:hlinkClick r:id="rId5"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44" name="TextBox 43">
            <a:hlinkClick r:id="rId7"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5" name="圆角矩形 44">
            <a:hlinkClick r:id="rId8"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521133"/>
            <a:ext cx="8128000" cy="2069734"/>
          </a:xfrm>
          <a:prstGeom prst="rect">
            <a:avLst/>
          </a:prstGeom>
        </p:spPr>
        <p:txBody>
          <a:bodyPr>
            <a:spAutoFit/>
          </a:bodyPr>
          <a:lstStyle/>
          <a:p>
            <a:pPr marL="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分析人物的形象特征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小说中人物的形象特征包括两个方面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外在特征和内在特征。外在特征是指人物的外貌、职业、生活习惯等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内在特征是指人物的心理状态、精神品质等。把握小说人物的形象特征是小说阅读的中心任务。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pull dir="ld"/>
      </p:transition>
    </mc:Choice>
    <mc:Fallback>
      <p:transition spd="slow">
        <p:pull dir="l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3" name="TextBox 6">
            <a:hlinkClick r:id="rId4"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枪口下的人格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徐树建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a:t>
            </a:r>
            <a:r>
              <a:rPr lang="en-US" altLang="zh-CN" sz="2200" dirty="0">
                <a:solidFill>
                  <a:srgbClr val="000000"/>
                </a:solidFill>
                <a:latin typeface="Times New Roman" panose="02020603050405020304" pitchFamily="18" charset="0"/>
                <a:cs typeface="Times New Roman" panose="02020603050405020304" pitchFamily="18" charset="0"/>
              </a:rPr>
              <a:t>1944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德国人占领下的巴黎。在一家咖啡馆里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一名叫霍夫曼的德国少校脑后忽然被顶上一件冰凉的东西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随即有人大声命令道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霍夫曼少校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举起你的手来。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霍夫曼大吃一惊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只得举起双手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一任挎在腰间的手枪被抽走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等转头一看顿时又气又羞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刚才顶着自己的并不是枪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仅仅是一柄铲子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而俘虏他的人竟是贝尔蒂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他的房东。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德国军队占领巴黎后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霍夫曼就住在贝尔蒂家。他对贝尔蒂一家还算客气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那更是一种骨子里的轻蔑。此刻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望着霍夫曼疑惑不解的样子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贝尔蒂自豪地说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我们起义了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全城都解放了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我要把你押送到战俘营里。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12251136"/>
      </p:ext>
    </p:extLst>
  </p:cSld>
  <p:clrMapOvr>
    <a:masterClrMapping/>
  </p:clrMapOvr>
  <p:transition spd="slow">
    <p:pul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3" name="TextBox 6">
            <a:hlinkClick r:id="rId4"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96055"/>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于是霍夫曼不得不在前面走。这时贝尔蒂的邻居迈尔迎面过来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冲上前对着霍夫曼就是一口黏痰。霍夫曼不动声色地擦掉脸上的黏痰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然后傲慢地说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你太没有风度了。作为一名有尊严的帝国军人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我鄙视你。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迈尔听了暴跳如雷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挥舞着拳头要上前揍他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更有几个围观的人大叫起来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扒了他的衣裳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用石块砸死这个德国佬。</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贝尔蒂死命拉住迈尔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又对众人说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他是一个俘虏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理应得到应有的尊重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还是让法律来审判他吧。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霍夫曼听了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对贝尔蒂微微弯腰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贝尔蒂呵斥道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收起你那一套吧。你一个双手沾满无辜者鲜血的刽子手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有何风度、尊严可言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霍夫曼被关进了战俘营。谁知刚过去几个小时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这座城市又被德军重新占领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大伙像猪羊一样全被赶到广场上。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69168722"/>
      </p:ext>
    </p:extLst>
  </p:cSld>
  <p:clrMapOvr>
    <a:masterClrMapping/>
  </p:clrMapOvr>
  <p:transition spd="slow">
    <p:strips dir="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3" name="TextBox 6">
            <a:hlinkClick r:id="rId4"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365611"/>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霍夫曼和其他俘虏自然得到了解救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他们趾高气扬地走到大伙面前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挨个指认几个小时前俘虏他们的人。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只要他们一指认出谁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那人就会被粗暴地强拉出来当众杀死。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一会儿轮到霍夫曼指认了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他一双狼似的眼睛从一张张惊慌失措的脸上扫过。没有人能忍受他的目光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大家不得不低下头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只有一双眼睛避也不避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那人正是贝尔蒂。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只见霍夫曼盯着贝尔蒂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你维护了我的尊严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该是我回报的时候了。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径直走过贝尔蒂的面前。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贝尔蒂得救了。虽然他不怕死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但活着毕竟是一件令人高兴的事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他从心底里暗暗感谢霍夫曼。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听到霍夫曼锐声叫了起来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俘虏我的人就是他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给我毙了他。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随着一声惊恐的叫声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早有两个如狼似虎的德国军人冲过去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揪出迈尔。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88147752"/>
      </p:ext>
    </p:extLst>
  </p:cSld>
  <p:clrMapOvr>
    <a:masterClrMapping/>
  </p:clrMapOvr>
  <p:transition spd="slow">
    <p:zo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3" name="TextBox 6">
            <a:hlinkClick r:id="rId4"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02385"/>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德国人的手指不由分说地搭上了扳机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迈尔早就吓瘫了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面无人色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连裤子都湿了一大片。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就在这千钧一发之际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有人大叫起来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霍夫曼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你认错人了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俘虏你的人不是他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所有人全惊呆了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霍夫曼更是大吃一惊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大叫的人是贝尔蒂。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霍夫曼一下子语无伦次起来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贝尔蒂先生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你这是怎么了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你头昏了吗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贝尔蒂从队列中笔直地走出来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一脸平静地说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霍夫曼先生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你怎么可以泄私愤呢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你所谓的风度呢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霍夫曼大脑里一团糨糊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摇着头呻吟着说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贝尔蒂先生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你这是开玩笑吧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明明是这个可恶的人俘虏我的嘛</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贝尔蒂口齿分外清晰、分外响亮地说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霍夫曼先生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请以你一向引以为豪的尊严起誓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俘虏你的人到底是谁</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74749474"/>
      </p:ext>
    </p:extLst>
  </p:cSld>
  <p:clrMapOvr>
    <a:masterClrMapping/>
  </p:clrMapOvr>
  <p:transition spd="slow">
    <p:cove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3" name="TextBox 6">
            <a:hlinkClick r:id="rId4"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02385"/>
            <a:ext cx="8128000" cy="293618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霍夫曼</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一下子脸如死灰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无力地问道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你这是为什么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贝尔蒂微笑着说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在我们心目中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尊严和风度的重量绝不比你们轻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甚至比生命还要重。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枪响了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贝尔蒂倒了下去。对着这个伟大的灵魂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霍夫曼缓缓地把腰弯了下去。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作者主要用了哪种艺术手法塑造贝尔蒂这一形象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4254978"/>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对比。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贝尔蒂与霍夫曼之间的对比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即霍夫曼的虚伪、卑劣与贝尔蒂的真诚、高尚相对比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贝尔蒂与迈尔之间的对比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即迈尔对待俘虏时的冲动与贝尔蒂的理性相对比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迈尔在死亡面前的恐惧与贝尔蒂的视死如归相对比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在霍夫曼狼一样的目光下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人们的惊慌失措与贝尔蒂的镇定自若相对比。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79849285"/>
      </p:ext>
    </p:extLst>
  </p:cSld>
  <p:clrMapOvr>
    <a:masterClrMapping/>
  </p:clrMapOvr>
  <p:transition spd="slow">
    <p:spli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3" name="TextBox 6">
            <a:hlinkClick r:id="rId4"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6" name="矩形 5"/>
          <p:cNvSpPr>
            <a:spLocks noChangeAspect="1"/>
          </p:cNvSpPr>
          <p:nvPr/>
        </p:nvSpPr>
        <p:spPr>
          <a:xfrm>
            <a:off x="508000" y="2107334"/>
            <a:ext cx="8128000" cy="289733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文脉梳理</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德国少校霍夫曼被他的房东贝尔蒂俘获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贝尔蒂的邻居迈尔羞辱霍夫曼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贝尔蒂极力阻止。随后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德国人重新占领这座城市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让霍夫曼指认俘虏他的人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霍夫曼指认了迈尔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关键时刻贝尔蒂站出来说是自己干的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霍夫曼觉得不可思议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德国人杀害了贝尔蒂。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教你审题</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这篇小说的主人公为贝尔蒂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文章刻画他的伟大人格主要运用对比手法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包括贝尔蒂与霍夫曼的对比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贝尔蒂与迈尔的对比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贝尔蒂与镇上其他人的对比。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87968803"/>
      </p:ext>
    </p:extLst>
  </p:cSld>
  <p:clrMapOvr>
    <a:masterClrMapping/>
  </p:clrMapOvr>
  <p:transition spd="slow">
    <p:zo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2" name="TextBox 6">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3" name="TextBox 7">
            <a:hlinkClick r:id="rId5" action="ppaction://hlinksldjump"/>
          </p:cNvPr>
          <p:cNvSpPr txBox="1"/>
          <p:nvPr/>
        </p:nvSpPr>
        <p:spPr>
          <a:xfrm>
            <a:off x="6736299"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4"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5" name="圆角矩形 14">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78130"/>
            <a:ext cx="8128000" cy="491358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解答塑造人物形象题的方法步骤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小说塑造人物形象的方法有正面描写和侧面描写。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正面描写人物的方法及其作用。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肖像描写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包括描写人物的容貌、身材、表情、衣着、姿态等。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刻画人物的性格特征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表现人物的精神面貌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透露人物的内心活动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揭示人物身份境遇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显示人物性格变化等。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心理描写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对人物的心理活动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焦虑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担心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喜悦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兴奋等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或思想变化进行具体刻画。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可以直接揭示人物的内心世界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交代人物的思想基础、行动的内在依据。心理描写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有时可直接由作者来进行描绘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或由人物的独白、梦幻来进行披露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有时也可间接地通过景物及人物动作、所处环境及遭遇来进行折射。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4172272"/>
      </p:ext>
    </p:extLst>
  </p:cSld>
  <p:clrMapOvr>
    <a:masterClrMapping/>
  </p:clrMapOvr>
  <p:transition spd="slow">
    <p:zoom dir="in"/>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2" name="TextBox 6">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3" name="TextBox 7">
            <a:hlinkClick r:id="rId5" action="ppaction://hlinksldjump"/>
          </p:cNvPr>
          <p:cNvSpPr txBox="1"/>
          <p:nvPr/>
        </p:nvSpPr>
        <p:spPr>
          <a:xfrm>
            <a:off x="6736299"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4"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5" name="圆角矩形 14">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700808"/>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语言描写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包括对话描写、独白描写等。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表现人物性格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同时也能反映人物的内心活动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显示人物的身份、地位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间接地表现其他人物和景物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交代事情原委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预示或推动故事情节的发展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展示作品的时代背景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揭示作品的主题思想等。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动作描写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对人物在典型环境中的典型动作的描写。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刻画人物性格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推动情节发展等。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细节描写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更细腻地展示人物某一特征。如场景细节描写、服饰细节描写、动作细节描写、心理细节描写、语言细节描写等。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刻画人物性格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深化主题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推动情节的发展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营造氛围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渲染时代气氛、地方特色等。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56781838"/>
      </p:ext>
    </p:extLst>
  </p:cSld>
  <p:clrMapOvr>
    <a:masterClrMapping/>
  </p:clrMapOvr>
  <p:transition spd="slow">
    <p:dissolv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2" name="TextBox 6">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3" name="TextBox 7">
            <a:hlinkClick r:id="rId5" action="ppaction://hlinksldjump"/>
          </p:cNvPr>
          <p:cNvSpPr txBox="1"/>
          <p:nvPr/>
        </p:nvSpPr>
        <p:spPr>
          <a:xfrm>
            <a:off x="6736299"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4"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5" name="圆角矩形 14">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84784"/>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侧面描写人物的方法及其作用。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次要人物描写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描写小说中主要人物以外的人物形象。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对比反衬以突出主要人物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穿针引线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推动情节的发展。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环境描写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描写人物所身处的社会和自然的环境。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对人物性格的体现起强化作用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为了表现人物丰富复杂的性格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往往为人物设置各种不同的环境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刺激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以记录其种种行为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从而表现出性格。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答题模板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指明小说运用了哪一种描写手法。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结合具体情节分析这种描写手法在文句中是如何体现的。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明确有何效果或作用。要点明此手法突出了人物的什么形象特点。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01832982"/>
      </p:ext>
    </p:extLst>
  </p:cSld>
  <p:clrMapOvr>
    <a:masterClrMapping/>
  </p:clrMapOvr>
  <p:transition spd="slow">
    <p:strips dir="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2" name="TextBox 6">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3"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4" name="TextBox 8">
            <a:hlinkClick r:id="rId6" action="ppaction://hlinksldjump"/>
          </p:cNvPr>
          <p:cNvSpPr txBox="1"/>
          <p:nvPr/>
        </p:nvSpPr>
        <p:spPr>
          <a:xfrm>
            <a:off x="756589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5" name="圆角矩形 14">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驾</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叶圣陶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白木船上的驾长就等于轮船上的大副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他掌着舵。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我们船上的驾长喝醉了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他年纪快五十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喝醉了就唠唠叨叨有说不完的话。那天船歇在云阳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第二天要过好几个滩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他说推桡子的不肯卖力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前几天过滩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船在水面打了个转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这不是好耍的。他说性命是各人的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他负不了这个责。当时就有个推桡子的顶他</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行船千里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掌舵一人。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你舵没有把稳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叫我们推横桡的怎么办</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31953177"/>
      </p:ext>
    </p:extLst>
  </p:cSld>
  <p:clrMapOvr>
    <a:masterClrMapping/>
  </p:clrMapOvr>
  <p:transition spd="slow">
    <p:pull dir="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课标全国高考</a:t>
            </a:r>
            <a:r>
              <a:rPr lang="zh-CN" altLang="zh-CN" sz="2200" dirty="0">
                <a:solidFill>
                  <a:srgbClr val="000000"/>
                </a:solidFill>
                <a:latin typeface="NEU-BZ-S92"/>
                <a:cs typeface="宋体" panose="02010600030101010101" pitchFamily="2" charset="-122"/>
              </a:rPr>
              <a:t>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塾师老汪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老汪在开封上过七年学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也算有学问了。老汪瘦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留个分头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穿上长衫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像个读书人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但老汪嘴笨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又有些结巴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并不适合教书。也许他肚子里有东西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但像茶壶里煮饺子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倒不出来。头几年教私塾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每到一家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教不到三个月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就被人辞退了。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你有学问吗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老汪红着脸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拿纸笔来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我给你做一篇述论。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咋说不出来呢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老汪叹息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我跟你说不清楚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躁人之辞多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吉人之辞寡。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但不管辞之多寡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学堂上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《论语》中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四海困穷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天禄永终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哪有翻来覆去讲十天还讲不清楚的道理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自己讲不清楚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动不动还跟学生急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啥叫朽木不可雕呢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圣人指的就是你们。</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80451563"/>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2" name="TextBox 6">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3"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4" name="TextBox 8">
            <a:hlinkClick r:id="rId6" action="ppaction://hlinksldjump"/>
          </p:cNvPr>
          <p:cNvSpPr txBox="1"/>
          <p:nvPr/>
        </p:nvSpPr>
        <p:spPr>
          <a:xfrm>
            <a:off x="756589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5" name="圆角矩形 14">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96055"/>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在大家看来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驾长是船上顶重要的人物。我们雇木船的时候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担心到船身牢实不牢实。船老板说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船不要紧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人要紧。只要请的人对头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再烂的船也能搞下去。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一大半儿指的是驾长。船从码头开出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船老板就把他的一份财产全部交给驾长了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要是他跟着船下去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连他的性命也交给了驾长。乘客们呢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得空跟驾长聊几句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晚上请他喝几杯大曲。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巴望他好好儿把我们送回去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好好儿把我们送回去吧。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舵在后舱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一船的伙计就只有驾长在后舱做活路。我们见着驾长的时候最多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对于驾长做的活路比较熟悉。一清早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我们听驾长爬过官舱的顶篷到后舱的顶篷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一手把后舱的一张顶篷揭起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一片亮就透进舱来。我们看他把后舱的顶篷全收了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拿起那块长长的蹬板搁在两边舱壁上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一脚蹬上去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手把住舵。于是前面的桡夫就下篙子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船撑开了。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20342070"/>
      </p:ext>
    </p:extLst>
  </p:cSld>
  <p:clrMapOvr>
    <a:masterClrMapping/>
  </p:clrMapOvr>
  <p:transition spd="slow">
    <p:cover dir="l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2" name="TextBox 6">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3"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4" name="TextBox 8">
            <a:hlinkClick r:id="rId6" action="ppaction://hlinksldjump"/>
          </p:cNvPr>
          <p:cNvSpPr txBox="1"/>
          <p:nvPr/>
        </p:nvSpPr>
        <p:spPr>
          <a:xfrm>
            <a:off x="756589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5" name="圆角矩形 14">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00732"/>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驾长那么高高地站在蹬板上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头露出在顶篷外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舵把子捏在手里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眼睛望着前面。我们觉得这条船仿佛是一匹马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一匹能够随意驰骋的马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而驾长是骑手。你要说这是个很美的比喻吧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他掌着舵只是做活路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没有大野驰马的豪兴。我们同行有两条船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两条船上的驾长都喝酒。我们船上的年纪大多了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力气差些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到滩上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他多半在蹬板上跺脚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连声喊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扳重点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扳重点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就跟搔痒一样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舵把子打手里滑脱了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亏得旁边几个乘客帮他扳住。他重新抓住舵把子的时候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笑了笑说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好几个百斤重呢。不是说着耍的。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另一条船上的年轻人什么时候都喝酒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他夸张地摆给我们听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不喝酒可有点儿害怕呢。脚底下水那么凶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不说假的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你们看到就站不住。喝点酒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要放心些。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我们的驾长就不然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做活路的时候他决不喝酒。这不是说他比那年轻人胆大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对于可怕的水他们两个抱着不同的害怕态度。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18177509"/>
      </p:ext>
    </p:extLst>
  </p:cSld>
  <p:clrMapOvr>
    <a:masterClrMapping/>
  </p:clrMapOvr>
  <p:transition spd="slow">
    <p:strips/>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2" name="TextBox 6">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3"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4" name="TextBox 8">
            <a:hlinkClick r:id="rId6" action="ppaction://hlinksldjump"/>
          </p:cNvPr>
          <p:cNvSpPr txBox="1"/>
          <p:nvPr/>
        </p:nvSpPr>
        <p:spPr>
          <a:xfrm>
            <a:off x="756589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5" name="圆角矩形 14">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709919"/>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他和几个小伙子一桌。一个小伙子看了他一眼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跟同伴小声说了句什么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他多了心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你说谁哪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小伙子没有理他。他放下烧饼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跑到店堂当间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这是要打架。北京人过去打架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都到当街去打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不在店铺里打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免得损坏人家的东西搅了人家的买卖。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是叫阵。没人劝。压根儿就没人注意他。打架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这么个糟老头子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这老头可真是糟。从里糟到外。这几个小伙子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随便哪一个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出去一拳准能把他揍趴下。小伙子们看看他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不理他。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这么个糟老头子想打架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是真的吗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他会打架吗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年轻的时候打过架吗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他没打过架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他哪是耍胳膊的人哪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他这是干什么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虚张声势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也说不上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无声势可言。没有人把他当一回事。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49621752"/>
      </p:ext>
    </p:extLst>
  </p:cSld>
  <p:clrMapOvr>
    <a:masterClrMapping/>
  </p:clrMapOvr>
  <p:transition spd="slow">
    <p:strips dir="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2" name="TextBox 6">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3"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4" name="TextBox 8">
            <a:hlinkClick r:id="rId6" action="ppaction://hlinksldjump"/>
          </p:cNvPr>
          <p:cNvSpPr txBox="1"/>
          <p:nvPr/>
        </p:nvSpPr>
        <p:spPr>
          <a:xfrm>
            <a:off x="756589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5" name="圆角矩形 14">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80679"/>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木船上禁忌很多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好些话不能说。偏偏那些话关于航行的多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我们时常会不知不觉地说出来。推桡子的听见了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会朝我们说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说不得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说不得。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驾长听见了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会老大的不高兴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好像我们故意在跟他捣蛋。是的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人家把性命财产交给了他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他把这个责任跟他自己的性命一半儿交给了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还有一半儿呢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不知道交给什么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也许就是交给那些禁忌吧。船上的伙计们说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船开动了头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就不消问哪天到哪里。这是天的事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你还做得了主啊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川江的水凶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水太急的地方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单凭一把舵转不过弯来。所以船头上还有一根梢子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在要紧时候好帮帮舵的忙。扳梢子的大家也把他叫作驾长。到滩上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他总站在船头比手势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给掌舵的指明水路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好像是轮船上的领江。他拿的工钱跟掌舵的一样。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本文第</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段是怎样刻画老驾长的形象的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请结合具体内容简要分析。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47435132"/>
      </p:ext>
    </p:extLst>
  </p:cSld>
  <p:clrMapOvr>
    <a:masterClrMapping/>
  </p:clrMapOvr>
  <p:transition spd="slow">
    <p:pull dir="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2" name="TextBox 6">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3"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4" name="TextBox 8">
            <a:hlinkClick r:id="rId6" action="ppaction://hlinksldjump"/>
          </p:cNvPr>
          <p:cNvSpPr txBox="1"/>
          <p:nvPr/>
        </p:nvSpPr>
        <p:spPr>
          <a:xfrm>
            <a:off x="756589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5" name="圆角矩形 14">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5709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运用动作、语言、神态描写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高高地站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头露出在顶篷外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舵把子捏在手里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眼睛望着前面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在蹬板上跺脚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连声喊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笑了笑说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说明他水上经验丰富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驾驭能力强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有自信心。</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运用对比手法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将老驾长与年轻人对比。突出他的小心谨慎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有高度的责任感。</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运用侧面描写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的感受来烘托老驾长的形象。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本题考查分析人物形象的主要表现手法。解答本题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可以从语言描写、动作描写、神态描写等描写方法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从侧面描写、对比手法或评价性议论性的语句概括作答。例如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高高地站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头露出在顶篷外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舵把子捏在手里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眼睛望着前面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在蹬板上跺脚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连声喊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笑了笑说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说明他水上经验丰富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驾驭能力强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有自信心。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89403727"/>
      </p:ext>
    </p:ext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考点三</a:t>
            </a:r>
            <a:endParaRPr lang="zh-CN" altLang="en-US" sz="1200" dirty="0">
              <a:solidFill>
                <a:srgbClr val="E75E22"/>
              </a:solidFill>
              <a:latin typeface="+mj-ea"/>
              <a:ea typeface="+mj-ea"/>
            </a:endParaRPr>
          </a:p>
        </p:txBody>
      </p:sp>
      <p:sp>
        <p:nvSpPr>
          <p:cNvPr id="7" name="TextBox 6">
            <a:hlinkClick r:id="rId5"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8" name="TextBox 7">
            <a:hlinkClick r:id="rId6" action="ppaction://hlinksldjump"/>
          </p:cNvPr>
          <p:cNvSpPr txBox="1"/>
          <p:nvPr/>
        </p:nvSpPr>
        <p:spPr>
          <a:xfrm>
            <a:off x="6735570"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9" name="TextBox 8">
            <a:hlinkClick r:id="rId7" action="ppaction://hlinksldjump"/>
          </p:cNvPr>
          <p:cNvSpPr txBox="1"/>
          <p:nvPr/>
        </p:nvSpPr>
        <p:spPr>
          <a:xfrm>
            <a:off x="7562903"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0" name="矩形 9"/>
          <p:cNvSpPr>
            <a:spLocks noChangeAspect="1"/>
          </p:cNvSpPr>
          <p:nvPr/>
        </p:nvSpPr>
        <p:spPr>
          <a:xfrm>
            <a:off x="508000" y="3130530"/>
            <a:ext cx="8128000" cy="850939"/>
          </a:xfrm>
          <a:prstGeom prst="rect">
            <a:avLst/>
          </a:prstGeom>
        </p:spPr>
        <p:txBody>
          <a:bodyPr>
            <a:spAutoFit/>
          </a:bodyPr>
          <a:lstStyle/>
          <a:p>
            <a:pPr marL="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分析形象的作用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这里所说的形象包括主要人物形象和次要人物形象以及物象。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73250327"/>
      </p:ext>
    </p:extLst>
  </p:cSld>
  <p:clrMapOvr>
    <a:masterClrMapping/>
  </p:clrMapOvr>
  <mc:AlternateContent xmlns:mc="http://schemas.openxmlformats.org/markup-compatibility/2006">
    <mc:Choice xmlns:p14="http://schemas.microsoft.com/office/powerpoint/2010/main" xmlns="" Requires="p14">
      <p:transition spd="slow" p14:dur="2500">
        <p:strips dir="ld"/>
      </p:transition>
    </mc:Choice>
    <mc:Fallback>
      <p:transition spd="slow">
        <p:strips dir="ld"/>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考点三</a:t>
            </a:r>
            <a:endParaRPr lang="zh-CN" altLang="en-US" sz="1200" dirty="0">
              <a:solidFill>
                <a:srgbClr val="E75E22"/>
              </a:solidFill>
              <a:latin typeface="+mj-ea"/>
              <a:ea typeface="+mj-ea"/>
            </a:endParaRPr>
          </a:p>
        </p:txBody>
      </p:sp>
      <p:sp>
        <p:nvSpPr>
          <p:cNvPr id="13" name="TextBox 6">
            <a:hlinkClick r:id="rId5"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6" action="ppaction://hlinksldjump"/>
          </p:cNvPr>
          <p:cNvSpPr txBox="1"/>
          <p:nvPr/>
        </p:nvSpPr>
        <p:spPr>
          <a:xfrm>
            <a:off x="6735570"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7" action="ppaction://hlinksldjump"/>
          </p:cNvPr>
          <p:cNvSpPr txBox="1"/>
          <p:nvPr/>
        </p:nvSpPr>
        <p:spPr>
          <a:xfrm>
            <a:off x="7562903"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385664"/>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喂自己影子吃饭的人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阿根廷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巴尔莱塔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晚饭时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饭店里走进一位高个儿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面容和蔼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脸上的笑容矜持而又惨淡。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他风度翩翩走上前台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朗声说道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敝人十分愿意应邀在此介绍一种奇迹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迄今无人能窥见其奥妙。近年来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敝人深入自己影子的心灵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努力探索其需求和爱好。兄弟十分愿意把来龙去脉演述一番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以报答诸位的美意。请看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我至亲至诚的终身伴侣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我的影子的实际存在。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在半明半暗的灯光中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他走近墙壁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修长的身影清晰地投射在墙上。全厅鸦雀无声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人们一个个伸长脖子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争看究竟。他像要放飞一只鸽子似的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双手合拢报幕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85948288"/>
      </p:ext>
    </p:extLst>
  </p:cSld>
  <p:clrMapOvr>
    <a:masterClrMapping/>
  </p:clrMapOvr>
  <mc:AlternateContent xmlns:mc="http://schemas.openxmlformats.org/markup-compatibility/2006">
    <mc:Choice xmlns:p14="http://schemas.microsoft.com/office/powerpoint/2010/main" xmlns="" Requires="p14">
      <p:transition spd="slow" p14:dur="2500">
        <p:dissolve/>
      </p:transition>
    </mc:Choice>
    <mc:Fallback>
      <p:transition spd="slow">
        <p:dissolv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考点三</a:t>
            </a:r>
            <a:endParaRPr lang="zh-CN" altLang="en-US" sz="1200" dirty="0">
              <a:solidFill>
                <a:srgbClr val="E75E22"/>
              </a:solidFill>
              <a:latin typeface="+mj-ea"/>
              <a:ea typeface="+mj-ea"/>
            </a:endParaRPr>
          </a:p>
        </p:txBody>
      </p:sp>
      <p:sp>
        <p:nvSpPr>
          <p:cNvPr id="13" name="TextBox 6">
            <a:hlinkClick r:id="rId5"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6" action="ppaction://hlinksldjump"/>
          </p:cNvPr>
          <p:cNvSpPr txBox="1"/>
          <p:nvPr/>
        </p:nvSpPr>
        <p:spPr>
          <a:xfrm>
            <a:off x="6735570"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7" action="ppaction://hlinksldjump"/>
          </p:cNvPr>
          <p:cNvSpPr txBox="1"/>
          <p:nvPr/>
        </p:nvSpPr>
        <p:spPr>
          <a:xfrm>
            <a:off x="7562903"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5" name="矩形 4"/>
          <p:cNvSpPr>
            <a:spLocks noChangeAspect="1"/>
          </p:cNvSpPr>
          <p:nvPr/>
        </p:nvSpPr>
        <p:spPr>
          <a:xfrm>
            <a:off x="508000" y="1704205"/>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骑士跳栏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骑士模样的形状在墙上蹦了一下。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玉兔食菜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顿时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出现一只兔子在啃白菜。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山羊爬坡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山羊模样的影子开始步履艰难地爬一个陡坡。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现在我要让这昙花一现的形象具有独立的生命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向大家揭示一个无声的新世界。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他从墙壁旁走开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影子却魔术般地越拉越长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直顶到天花板上。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97960852"/>
      </p:ext>
    </p:extLst>
  </p:cSld>
  <p:clrMapOvr>
    <a:masterClrMapping/>
  </p:clrMapOvr>
  <mc:AlternateContent xmlns:mc="http://schemas.openxmlformats.org/markup-compatibility/2006">
    <mc:Choice xmlns:p14="http://schemas.microsoft.com/office/powerpoint/2010/main" xmlns="" Requires="p14">
      <p:transition spd="slow" p14:dur="2500">
        <p:cover dir="lu"/>
      </p:transition>
    </mc:Choice>
    <mc:Fallback>
      <p:transition spd="slow">
        <p:cover dir="lu"/>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考点三</a:t>
            </a:r>
            <a:endParaRPr lang="zh-CN" altLang="en-US" sz="1200" dirty="0">
              <a:solidFill>
                <a:srgbClr val="E75E22"/>
              </a:solidFill>
              <a:latin typeface="+mj-ea"/>
              <a:ea typeface="+mj-ea"/>
            </a:endParaRPr>
          </a:p>
        </p:txBody>
      </p:sp>
      <p:sp>
        <p:nvSpPr>
          <p:cNvPr id="13" name="TextBox 6">
            <a:hlinkClick r:id="rId5"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6" action="ppaction://hlinksldjump"/>
          </p:cNvPr>
          <p:cNvSpPr txBox="1"/>
          <p:nvPr/>
        </p:nvSpPr>
        <p:spPr>
          <a:xfrm>
            <a:off x="6735570"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7" action="ppaction://hlinksldjump"/>
          </p:cNvPr>
          <p:cNvSpPr txBox="1"/>
          <p:nvPr/>
        </p:nvSpPr>
        <p:spPr>
          <a:xfrm>
            <a:off x="7562903"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为了使影子能脱离我而独立生活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敝人进行过孜孜不倦的研究。我只要对它稍加吩咐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它就会具有生命的各种特征</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甚至还会吃东西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我马上给诸位表演一番。诸位给我的影子吃些什么呢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一个炸雷般的声音回答说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给它吃这块火鸡肉冻。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一阵哄堂大笑。他伸手接过递来的菜盘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走近墙壁。他的影子随即自如地从天花板上缩了回来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几乎贴近了他的身子。人们看得清清楚楚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他的身子并未挪动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那影子却将纤细的双手伸向盘子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小心翼翼地抄起那块肉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送到嘴里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嚼着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吞着</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简直太神了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你信吗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我可不是三岁的小孩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80431592"/>
      </p:ext>
    </p:extLst>
  </p:cSld>
  <p:clrMapOvr>
    <a:masterClrMapping/>
  </p:clrMapOvr>
  <mc:AlternateContent xmlns:mc="http://schemas.openxmlformats.org/markup-compatibility/2006">
    <mc:Choice xmlns:p14="http://schemas.microsoft.com/office/powerpoint/2010/main" xmlns="" Requires="p14">
      <p:transition spd="slow" p14:dur="2500">
        <p:pull dir="ld"/>
      </p:transition>
    </mc:Choice>
    <mc:Fallback>
      <p:transition spd="slow">
        <p:pull dir="ld"/>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考点三</a:t>
            </a:r>
            <a:endParaRPr lang="zh-CN" altLang="en-US" sz="1200" dirty="0">
              <a:solidFill>
                <a:srgbClr val="E75E22"/>
              </a:solidFill>
              <a:latin typeface="+mj-ea"/>
              <a:ea typeface="+mj-ea"/>
            </a:endParaRPr>
          </a:p>
        </p:txBody>
      </p:sp>
      <p:sp>
        <p:nvSpPr>
          <p:cNvPr id="13" name="TextBox 6">
            <a:hlinkClick r:id="rId5"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6" action="ppaction://hlinksldjump"/>
          </p:cNvPr>
          <p:cNvSpPr txBox="1"/>
          <p:nvPr/>
        </p:nvSpPr>
        <p:spPr>
          <a:xfrm>
            <a:off x="6735570"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7" action="ppaction://hlinksldjump"/>
          </p:cNvPr>
          <p:cNvSpPr txBox="1"/>
          <p:nvPr/>
        </p:nvSpPr>
        <p:spPr>
          <a:xfrm>
            <a:off x="7562903"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628800"/>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您总不会否认这把戏确实很妙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给它这块鸡脯。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看着它如何吃梨一定妙不可言。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很好。诸位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现在先吃鸡脯。噢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劳驾哪位递给我一条餐巾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所有人都兴致勃勃地加入了这场娱乐。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再给它吃点饼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你这影子可有点干瘦呵</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机灵鬼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你的影子喝酒不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给它这杯酒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喝了可以解愁。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哎哟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我笑得实在受不了喽。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那影子又吃又喝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泰然自若。不久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那人把灯全部打开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神情冷漠而忧郁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脸色显得格外苍白。他一本正经地说道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30518034"/>
      </p:ext>
    </p:extLst>
  </p:cSld>
  <p:clrMapOvr>
    <a:masterClrMapping/>
  </p:clrMapOvr>
  <mc:AlternateContent xmlns:mc="http://schemas.openxmlformats.org/markup-compatibility/2006">
    <mc:Choice xmlns:p14="http://schemas.microsoft.com/office/powerpoint/2010/main" xmlns="" Requires="p14">
      <p:transition spd="slow" p14:dur="2500">
        <p:pull dir="ru"/>
      </p:transition>
    </mc:Choice>
    <mc:Fallback>
      <p:transition spd="slow">
        <p:pull dir="ru"/>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386179"/>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四处流落七八年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老汪终于在镇上落下了脚。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老汪的私塾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设在东家老范的牛屋。老汪亲题了一块匾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种桃书屋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挂在牛屋的门楣上。老范自家设私塾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允许别家孩子来随听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不用交束脩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自带干粮就行了。十里八乡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便有许多孩子来随听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由于老汪讲文讲不清楚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徒儿们十有八个与他作对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何况十有八个本也没想听学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只是借此躲开家中活计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图个安逸罢了。但老汪是个认真的人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便平添了许多烦恼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往往讲着讲着就不讲了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我讲你们也不懂。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如讲到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有朋自远方来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不亦乐乎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徒儿们以为远道来了朋友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孔子高兴。而老汪说高兴个啥呀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恰恰是圣人伤了心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如果身边有朋友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心里的话都说完了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远道来个人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不是添堵吗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恰恰是身边没朋友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才把这个远道来的人当朋友呢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这个远道来的人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是不是朋友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还两说着呢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只不过借着这话儿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拐着弯骂人罢了。徒儿们都说孔子不是东西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老汪一个人伤心地流下了眼泪。</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58441432"/>
      </p:ext>
    </p:extLst>
  </p:cSld>
  <p:clrMapOvr>
    <a:masterClrMapping/>
  </p:clrMapOvr>
  <mc:AlternateContent xmlns:mc="http://schemas.openxmlformats.org/markup-compatibility/2006">
    <mc:Choice xmlns:p14="http://schemas.microsoft.com/office/powerpoint/2010/main" xmlns="" Requires="p14">
      <p:transition spd="slow" p14:dur="800">
        <p:zoom dir="in"/>
      </p:transition>
    </mc:Choice>
    <mc:Fallback>
      <p:transition spd="slow">
        <p:zoom dir="in"/>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考点三</a:t>
            </a:r>
            <a:endParaRPr lang="zh-CN" altLang="en-US" sz="1200" dirty="0">
              <a:solidFill>
                <a:srgbClr val="E75E22"/>
              </a:solidFill>
              <a:latin typeface="+mj-ea"/>
              <a:ea typeface="+mj-ea"/>
            </a:endParaRPr>
          </a:p>
        </p:txBody>
      </p:sp>
      <p:sp>
        <p:nvSpPr>
          <p:cNvPr id="13" name="TextBox 6">
            <a:hlinkClick r:id="rId5"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6" action="ppaction://hlinksldjump"/>
          </p:cNvPr>
          <p:cNvSpPr txBox="1"/>
          <p:nvPr/>
        </p:nvSpPr>
        <p:spPr>
          <a:xfrm>
            <a:off x="6735570"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7" action="ppaction://hlinksldjump"/>
          </p:cNvPr>
          <p:cNvSpPr txBox="1"/>
          <p:nvPr/>
        </p:nvSpPr>
        <p:spPr>
          <a:xfrm>
            <a:off x="7562903"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396055"/>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敝人深知这般玄妙的实验颇易惹人嘲讽、怀疑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但这无关紧要。总有一天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这项旨在使自己的影子独立于本人的实验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必将得到公认和奖励。临走前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敬请凡有疑问者前来搜一下敝人的衣服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以便确信我绝没有藏匿任何物品。诸位的慷慨惠赠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无一不为我影子所食。这如同敝人叫巴龙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卡米洛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弗莱切一样千真万确。十分感谢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祝大家吃好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见鬼去吧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谁要搜你的身子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幻术玩够了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来点音乐吧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卡米洛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弗莱切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真名叫胡安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马里诺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他面朝三方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各鞠了个躬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神态庄重地退出了餐厅。穿过花园时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突然有人一把抓住他的胳膊。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你给我滚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警察厉声吼道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下次再看到你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就让你和你的影子统统蹲到警察局过夜去。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80295691"/>
      </p:ext>
    </p:extLst>
  </p:cSld>
  <p:clrMapOvr>
    <a:masterClrMapping/>
  </p:clrMapOvr>
  <mc:AlternateContent xmlns:mc="http://schemas.openxmlformats.org/markup-compatibility/2006">
    <mc:Choice xmlns:p14="http://schemas.microsoft.com/office/powerpoint/2010/main" xmlns="" Requires="p14">
      <p:transition spd="slow" p14:dur="2500">
        <p:strips/>
      </p:transition>
    </mc:Choice>
    <mc:Fallback>
      <p:transition spd="slow">
        <p:strip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41</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考点三</a:t>
            </a:r>
            <a:endParaRPr lang="zh-CN" altLang="en-US" sz="1200" dirty="0">
              <a:solidFill>
                <a:srgbClr val="E75E22"/>
              </a:solidFill>
              <a:latin typeface="+mj-ea"/>
              <a:ea typeface="+mj-ea"/>
            </a:endParaRPr>
          </a:p>
        </p:txBody>
      </p:sp>
      <p:sp>
        <p:nvSpPr>
          <p:cNvPr id="13" name="TextBox 6">
            <a:hlinkClick r:id="rId5"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6" action="ppaction://hlinksldjump"/>
          </p:cNvPr>
          <p:cNvSpPr txBox="1"/>
          <p:nvPr/>
        </p:nvSpPr>
        <p:spPr>
          <a:xfrm>
            <a:off x="6735570"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7" action="ppaction://hlinksldjump"/>
          </p:cNvPr>
          <p:cNvSpPr txBox="1"/>
          <p:nvPr/>
        </p:nvSpPr>
        <p:spPr>
          <a:xfrm>
            <a:off x="7562903"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483844"/>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他低下头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慢慢地走了出去。拐过街角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他才稍稍挺直身子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加快脚步回家。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开门的是他女儿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十五六岁光景。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小家伙们不愿睡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他们可真累人呵</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两个金发的孩子在一旁玩耍着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兴高采烈地迎接他。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小姑娘走过来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缓声问道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带回来什么没有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他没吱声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从衣服里掏出一方叠好的餐巾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从里面取出一块鸡脯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几块饼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还有两把银质小匙。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她把食物切成小块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放在盘里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同她的两个兄弟吃了起来。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你不想吃点什么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他头也不回地回答说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你们吃吧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我已经吃过了。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11446092"/>
      </p:ext>
    </p:extLst>
  </p:cSld>
  <p:clrMapOvr>
    <a:masterClrMapping/>
  </p:clrMapOvr>
  <mc:AlternateContent xmlns:mc="http://schemas.openxmlformats.org/markup-compatibility/2006">
    <mc:Choice xmlns:p14="http://schemas.microsoft.com/office/powerpoint/2010/main" xmlns="" Requires="p14">
      <p:transition spd="slow" p14:dur="2500">
        <p:cut thruBlk="1"/>
      </p:transition>
    </mc:Choice>
    <mc:Fallback>
      <p:transition spd="slow">
        <p:cut thruBlk="1"/>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42</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考点三</a:t>
            </a:r>
            <a:endParaRPr lang="zh-CN" altLang="en-US" sz="1200" dirty="0">
              <a:solidFill>
                <a:srgbClr val="E75E22"/>
              </a:solidFill>
              <a:latin typeface="+mj-ea"/>
              <a:ea typeface="+mj-ea"/>
            </a:endParaRPr>
          </a:p>
        </p:txBody>
      </p:sp>
      <p:sp>
        <p:nvSpPr>
          <p:cNvPr id="13" name="TextBox 6">
            <a:hlinkClick r:id="rId5"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6" action="ppaction://hlinksldjump"/>
          </p:cNvPr>
          <p:cNvSpPr txBox="1"/>
          <p:nvPr/>
        </p:nvSpPr>
        <p:spPr>
          <a:xfrm>
            <a:off x="6735570"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7" action="ppaction://hlinksldjump"/>
          </p:cNvPr>
          <p:cNvSpPr txBox="1"/>
          <p:nvPr/>
        </p:nvSpPr>
        <p:spPr>
          <a:xfrm>
            <a:off x="7562903"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2020013"/>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马里诺面朝窗子坐下来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茫然失神地凝望着沉睡中城市的屋脊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琢磨着明天该去哪里表演他的奇迹</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沈根发译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对小说的艺术表现有什么作用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3679288"/>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通过奇特形象的塑造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营造作品的神秘氛围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激发读者阅读兴趣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通过影子逼真神妙的表演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表现主人公幻术技艺的高超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通过制造故事悬念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为后文揭示事实真相埋下伏笔。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47436447"/>
      </p:ext>
    </p:extLst>
  </p:cSld>
  <p:clrMapOvr>
    <a:masterClrMapping/>
  </p:clrMapOvr>
  <mc:AlternateContent xmlns:mc="http://schemas.openxmlformats.org/markup-compatibility/2006">
    <mc:Choice xmlns:p14="http://schemas.microsoft.com/office/powerpoint/2010/main" xmlns="" Requires="p14">
      <p:transition spd="slow" p14:dur="25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43</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考点三</a:t>
            </a:r>
            <a:endParaRPr lang="zh-CN" altLang="en-US" sz="1200" dirty="0">
              <a:solidFill>
                <a:srgbClr val="E75E22"/>
              </a:solidFill>
              <a:latin typeface="+mj-ea"/>
              <a:ea typeface="+mj-ea"/>
            </a:endParaRPr>
          </a:p>
        </p:txBody>
      </p:sp>
      <p:sp>
        <p:nvSpPr>
          <p:cNvPr id="13" name="TextBox 6">
            <a:hlinkClick r:id="rId5"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6" action="ppaction://hlinksldjump"/>
          </p:cNvPr>
          <p:cNvSpPr txBox="1"/>
          <p:nvPr/>
        </p:nvSpPr>
        <p:spPr>
          <a:xfrm>
            <a:off x="6735570"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7" action="ppaction://hlinksldjump"/>
          </p:cNvPr>
          <p:cNvSpPr txBox="1"/>
          <p:nvPr/>
        </p:nvSpPr>
        <p:spPr>
          <a:xfrm>
            <a:off x="7562903"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772816"/>
            <a:ext cx="8128000" cy="370986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文脉梳理</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马里诺地位卑微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但能说会道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善于捕捉观众的心理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赋予无声的影子以独立的生命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却遭观众厌弃和警察驱逐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马里诺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喂自己影子吃饭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其实是为了把食物藏着带回家给自己的孩子吃。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教你审题</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本题侧重于对形象作用的考查。这里的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是作者塑造的一个奇特的形象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考生可以从以下几个角度思考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自身来看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它是神秘的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它的一些奇异的表现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激发了读者的阅读兴趣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从表现主人公形象的角度来看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它不仅表现了主人公高超的幻术技艺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而且是揭示人物命运的重要的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道具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从情节发展的角度看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是悬念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为下文写主人公一家人的生活埋下伏笔。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63805571"/>
      </p:ext>
    </p:extLst>
  </p:cSld>
  <p:clrMapOvr>
    <a:masterClrMapping/>
  </p:clrMapOvr>
  <mc:AlternateContent xmlns:mc="http://schemas.openxmlformats.org/markup-compatibility/2006">
    <mc:Choice xmlns:p14="http://schemas.microsoft.com/office/powerpoint/2010/main" xmlns="" Requires="p14">
      <p:transition spd="slow" p14:dur="2500">
        <p:cover dir="ru"/>
      </p:transition>
    </mc:Choice>
    <mc:Fallback>
      <p:transition spd="slow">
        <p:cover dir="ru"/>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44</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考点三</a:t>
            </a:r>
            <a:endParaRPr lang="zh-CN" altLang="en-US" sz="1200" dirty="0">
              <a:solidFill>
                <a:srgbClr val="E75E22"/>
              </a:solidFill>
              <a:latin typeface="+mj-ea"/>
              <a:ea typeface="+mj-ea"/>
            </a:endParaRPr>
          </a:p>
        </p:txBody>
      </p:sp>
      <p:sp>
        <p:nvSpPr>
          <p:cNvPr id="13" name="TextBox 6">
            <a:hlinkClick r:id="rId5"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4" name="TextBox 7">
            <a:hlinkClick r:id="rId6" action="ppaction://hlinksldjump"/>
          </p:cNvPr>
          <p:cNvSpPr txBox="1"/>
          <p:nvPr/>
        </p:nvSpPr>
        <p:spPr>
          <a:xfrm>
            <a:off x="6735570"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5" name="TextBox 8">
            <a:hlinkClick r:id="rId7" action="ppaction://hlinksldjump"/>
          </p:cNvPr>
          <p:cNvSpPr txBox="1"/>
          <p:nvPr/>
        </p:nvSpPr>
        <p:spPr>
          <a:xfrm>
            <a:off x="7562903"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585972"/>
            <a:ext cx="8128000" cy="450732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解答形象作用分析题的</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b="1" dirty="0">
                <a:solidFill>
                  <a:srgbClr val="000000"/>
                </a:solidFill>
                <a:latin typeface="Times New Roman" panose="02020603050405020304" pitchFamily="18" charset="0"/>
                <a:cs typeface="Times New Roman" panose="02020603050405020304" pitchFamily="18" charset="0"/>
              </a:rPr>
              <a:t>种方法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分析人物形象的作用要根据具体的问题来确立解题的思路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可分为主要人物形象的作用、次要人物形象的作用、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的作用、物象的作用等。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主要人物形象的作用。可从三个方面考虑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对情节的作用。分析主要人物的性格特点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考虑其对情节的推动作用。</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对主题的作用。分析主要人物形象的典型性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考虑对文章主题的作用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也就是作者塑造人物的用意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反映社会现实和寄托情感。</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对社会的作用。也就是分析主要人物形象的社会意义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结合社会现实深切理解人物对当代社会的思想指导等方面的作用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以及分析人物形象的艺术价值给人们带来的某种启示。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22545491"/>
      </p:ext>
    </p:extLst>
  </p:cSld>
  <p:clrMapOvr>
    <a:masterClrMapping/>
  </p:clrMapOvr>
  <mc:AlternateContent xmlns:mc="http://schemas.openxmlformats.org/markup-compatibility/2006">
    <mc:Choice xmlns:p14="http://schemas.microsoft.com/office/powerpoint/2010/main" xmlns="" Requires="p14">
      <p:transition spd="slow" p14:dur="2500">
        <p:cover dir="ru"/>
      </p:transition>
    </mc:Choice>
    <mc:Fallback>
      <p:transition spd="slow">
        <p:cover dir="ru"/>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45</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考点三</a:t>
            </a:r>
            <a:endParaRPr lang="zh-CN" altLang="en-US" sz="1200" dirty="0">
              <a:solidFill>
                <a:srgbClr val="E75E22"/>
              </a:solidFill>
              <a:latin typeface="+mj-ea"/>
              <a:ea typeface="+mj-ea"/>
            </a:endParaRPr>
          </a:p>
        </p:txBody>
      </p:sp>
      <p:sp>
        <p:nvSpPr>
          <p:cNvPr id="13" name="TextBox 6">
            <a:hlinkClick r:id="rId5"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4" name="TextBox 7">
            <a:hlinkClick r:id="rId6" action="ppaction://hlinksldjump"/>
          </p:cNvPr>
          <p:cNvSpPr txBox="1"/>
          <p:nvPr/>
        </p:nvSpPr>
        <p:spPr>
          <a:xfrm>
            <a:off x="6735570"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5" name="TextBox 8">
            <a:hlinkClick r:id="rId7" action="ppaction://hlinksldjump"/>
          </p:cNvPr>
          <p:cNvSpPr txBox="1"/>
          <p:nvPr/>
        </p:nvSpPr>
        <p:spPr>
          <a:xfrm>
            <a:off x="7562903"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657980"/>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次要人物形象的作用。次要人物即陪衬人物或线索人物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其作用可以从以下方面考虑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对主要人物起陪衬作用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贯串全文的线索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特别是以第一人称叙述的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多起到叙述和见证人的作用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增加小说的真实性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同主要人物一同揭示或凸显主旨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推动情节发展。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的作用。</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从情节结构看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是一个线索式的人物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串联起了小说的所有情节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增强了小说的真实性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从人物塑造看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是整个事件的亲历者、陈述者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见证了人物活动的过程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对人物有关切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是为了更好地塑造主人公的形象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从主题表达看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的所见所闻所思所感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引领读者去思考、探索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有助于揭示作品的主题。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24487617"/>
      </p:ext>
    </p:extLst>
  </p:cSld>
  <p:clrMapOvr>
    <a:masterClrMapping/>
  </p:clrMapOvr>
  <mc:AlternateContent xmlns:mc="http://schemas.openxmlformats.org/markup-compatibility/2006">
    <mc:Choice xmlns:p14="http://schemas.microsoft.com/office/powerpoint/2010/main" xmlns="" Requires="p14">
      <p:transition spd="slow" p14:dur="2500">
        <p:fade thruBlk="1"/>
      </p:transition>
    </mc:Choice>
    <mc:Fallback>
      <p:transition spd="slow">
        <p:fade thruBlk="1"/>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46</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考点三</a:t>
            </a:r>
            <a:endParaRPr lang="zh-CN" altLang="en-US" sz="1200" dirty="0">
              <a:solidFill>
                <a:srgbClr val="E75E22"/>
              </a:solidFill>
              <a:latin typeface="+mj-ea"/>
              <a:ea typeface="+mj-ea"/>
            </a:endParaRPr>
          </a:p>
        </p:txBody>
      </p:sp>
      <p:sp>
        <p:nvSpPr>
          <p:cNvPr id="13" name="TextBox 6">
            <a:hlinkClick r:id="rId5"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4" name="TextBox 7">
            <a:hlinkClick r:id="rId6" action="ppaction://hlinksldjump"/>
          </p:cNvPr>
          <p:cNvSpPr txBox="1"/>
          <p:nvPr/>
        </p:nvSpPr>
        <p:spPr>
          <a:xfrm>
            <a:off x="6735570"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5" name="TextBox 8">
            <a:hlinkClick r:id="rId7" action="ppaction://hlinksldjump"/>
          </p:cNvPr>
          <p:cNvSpPr txBox="1"/>
          <p:nvPr/>
        </p:nvSpPr>
        <p:spPr>
          <a:xfrm>
            <a:off x="7562903"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2069619"/>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物象的作用。小说引入特别主要的物象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基本作用有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突出人物性格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揭示深化主题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反复出现、串起相关情节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从而成为全文的线索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兼有使结构更加严谨的作用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衬托环境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或者具有象征意义。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答题模板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模板一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文章通过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形象的塑造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等方面起到了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模板二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形成对比。</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10182665"/>
      </p:ext>
    </p:extLst>
  </p:cSld>
  <p:clrMapOvr>
    <a:masterClrMapping/>
  </p:clrMapOvr>
  <mc:AlternateContent xmlns:mc="http://schemas.openxmlformats.org/markup-compatibility/2006">
    <mc:Choice xmlns:p14="http://schemas.microsoft.com/office/powerpoint/2010/main" xmlns="" Requires="p14">
      <p:transition spd="slow" p14:dur="2500">
        <p:strips/>
      </p:transition>
    </mc:Choice>
    <mc:Fallback>
      <p:transition spd="slow">
        <p:strips/>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47</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考点三</a:t>
            </a:r>
            <a:endParaRPr lang="zh-CN" altLang="en-US" sz="1200" dirty="0">
              <a:solidFill>
                <a:srgbClr val="E75E22"/>
              </a:solidFill>
              <a:latin typeface="+mj-ea"/>
              <a:ea typeface="+mj-ea"/>
            </a:endParaRPr>
          </a:p>
        </p:txBody>
      </p:sp>
      <p:sp>
        <p:nvSpPr>
          <p:cNvPr id="13" name="TextBox 6">
            <a:hlinkClick r:id="rId5"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4" name="TextBox 7">
            <a:hlinkClick r:id="rId6" action="ppaction://hlinksldjump"/>
          </p:cNvPr>
          <p:cNvSpPr txBox="1"/>
          <p:nvPr/>
        </p:nvSpPr>
        <p:spPr>
          <a:xfrm>
            <a:off x="6735570"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7" action="ppaction://hlinksldjump"/>
          </p:cNvPr>
          <p:cNvSpPr txBox="1"/>
          <p:nvPr/>
        </p:nvSpPr>
        <p:spPr>
          <a:xfrm>
            <a:off x="7562903"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58597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药</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贾平凹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我们村三十户人家共同用一个井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一个碾盘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一个土地庙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也共同用一个药罐。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这药罐年代很久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但一直是完好的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它最早属老社长私有。老社长已经死去十五年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大家还记得他的好处。药罐自那时留传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谁家有人病了用罢药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罐子就放在门楼脑上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等着另一家有人病了来取用。风俗里送药罐等于送病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是要忌讳的。便又放于门楼脑上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等着别一家人病了再来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。药罐就像老社长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人们对它畏惧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却不敢有半点亵渎心。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48509863"/>
      </p:ext>
    </p:extLst>
  </p:cSld>
  <p:clrMapOvr>
    <a:masterClrMapping/>
  </p:clrMapOvr>
  <mc:AlternateContent xmlns:mc="http://schemas.openxmlformats.org/markup-compatibility/2006">
    <mc:Choice xmlns:p14="http://schemas.microsoft.com/office/powerpoint/2010/main" xmlns="" Requires="p14">
      <p:transition spd="slow" p14:dur="2500">
        <p:split dir="in"/>
      </p:transition>
    </mc:Choice>
    <mc:Fallback>
      <p:transition spd="slow">
        <p:split dir="in"/>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48</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考点三</a:t>
            </a:r>
            <a:endParaRPr lang="zh-CN" altLang="en-US" sz="1200" dirty="0">
              <a:solidFill>
                <a:srgbClr val="E75E22"/>
              </a:solidFill>
              <a:latin typeface="+mj-ea"/>
              <a:ea typeface="+mj-ea"/>
            </a:endParaRPr>
          </a:p>
        </p:txBody>
      </p:sp>
      <p:sp>
        <p:nvSpPr>
          <p:cNvPr id="13" name="TextBox 6">
            <a:hlinkClick r:id="rId5"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4" name="TextBox 7">
            <a:hlinkClick r:id="rId6" action="ppaction://hlinksldjump"/>
          </p:cNvPr>
          <p:cNvSpPr txBox="1"/>
          <p:nvPr/>
        </p:nvSpPr>
        <p:spPr>
          <a:xfrm>
            <a:off x="6735570"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7" action="ppaction://hlinksldjump"/>
          </p:cNvPr>
          <p:cNvSpPr txBox="1"/>
          <p:nvPr/>
        </p:nvSpPr>
        <p:spPr>
          <a:xfrm>
            <a:off x="7562903"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473453"/>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一般人有个病病灾灾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大都是扛着。吃些烧煳的葱根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喝些姜汤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捂被子发汗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用火罐在额上拔一个紫红的印或者用针扎中指、挑眉心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放出些黑血就罢。扛不过去了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再往土地庙里求神拜鬼。病人还是不好的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就只有说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这是阳寿到时了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治了病治不了命的。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却没有想到去上百里的县城医院或抓几副中药吃。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上医院是不敢想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抓中药那也是要许多钱的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我们没有钱买更多的粮食吃稠饭还能买药吃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吃药和买香烟一样被认作奢侈。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社长是吃中药的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因为他是社长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是我们村的光荣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吃公家的净粮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药费可以报销。社长是一个瘦老头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留大背头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穿黑呢子中山服。社长的气管常发炎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肠胃不好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腰酸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肾也虚亏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有几次病得要丢了命了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但后来却又好起来。于是社长说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得了病怎么不吃药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瞧瞧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不是几副药就保住一条命吗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8297571"/>
      </p:ext>
    </p:extLst>
  </p:cSld>
  <p:clrMapOvr>
    <a:masterClrMapping/>
  </p:clrMapOvr>
  <mc:AlternateContent xmlns:mc="http://schemas.openxmlformats.org/markup-compatibility/2006">
    <mc:Choice xmlns:p14="http://schemas.microsoft.com/office/powerpoint/2010/main" xmlns="" Requires="p14">
      <p:transition spd="slow" p14:dur="2500">
        <p:cover dir="u"/>
      </p:transition>
    </mc:Choice>
    <mc:Fallback>
      <p:transition spd="slow">
        <p:cover dir="u"/>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49</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考点三</a:t>
            </a:r>
            <a:endParaRPr lang="zh-CN" altLang="en-US" sz="1200" dirty="0">
              <a:solidFill>
                <a:srgbClr val="E75E22"/>
              </a:solidFill>
              <a:latin typeface="+mj-ea"/>
              <a:ea typeface="+mj-ea"/>
            </a:endParaRPr>
          </a:p>
        </p:txBody>
      </p:sp>
      <p:sp>
        <p:nvSpPr>
          <p:cNvPr id="13" name="TextBox 6">
            <a:hlinkClick r:id="rId5"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4" name="TextBox 7">
            <a:hlinkClick r:id="rId6" action="ppaction://hlinksldjump"/>
          </p:cNvPr>
          <p:cNvSpPr txBox="1"/>
          <p:nvPr/>
        </p:nvSpPr>
        <p:spPr>
          <a:xfrm>
            <a:off x="6735570"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7" action="ppaction://hlinksldjump"/>
          </p:cNvPr>
          <p:cNvSpPr txBox="1"/>
          <p:nvPr/>
        </p:nvSpPr>
        <p:spPr>
          <a:xfrm>
            <a:off x="7562903"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375788"/>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社长说过这话后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一般人家也开始吃起药来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但往往吃过一副两副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实在是没能力再吃下去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便去社长家门前的十字路口上揽社长吃过的药渣。心想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只要是药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即可治百病的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拿回来再熬一熬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让病人喝。一辈子没有吃过药的身子见药味就生奇效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这倒使社长也惊讶。也由此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村里人对社长的药渣有了依赖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对社长家的药罐也有了依赖。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村里人好多年里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基本上是吃着社长的药渣维持了健康。除了许家的二婶外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竟没有出现过一次危险。许家二婶过日子太节俭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她一生什么都不敢糟蹋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凡是能咽下肚的东西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绝不让它在肚子外坏掉。铲完了锅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孩子已将勺子铲子要拿去洗了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伸出舌头将勺子铲子上的饭渣舔了。那一次许家二叔犯了病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拿回社长的药渣熬汤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喝过两次病好了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还剩一碗汤药不喝了。许家二婶身体蛮好的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倒了多可惜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让我喝了。结果喝得她吐了一个晌午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睡倒在床上三天没有起来。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0039162"/>
      </p:ext>
    </p:extLst>
  </p:cSld>
  <p:clrMapOvr>
    <a:masterClrMapping/>
  </p:clrMapOvr>
  <mc:AlternateContent xmlns:mc="http://schemas.openxmlformats.org/markup-compatibility/2006">
    <mc:Choice xmlns:p14="http://schemas.microsoft.com/office/powerpoint/2010/main" xmlns="" Requires="p14">
      <p:transition spd="slow" p14:dur="2500">
        <p:dissolve/>
      </p:transition>
    </mc:Choice>
    <mc:Fallback>
      <p:transition spd="slow">
        <p:dissolv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94235"/>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老汪教学之余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有个癖好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每月两次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阴历十五和三十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中午时分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爱一个人四处乱走。拽开大步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一路走去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见人也不打招呼。有时顺着大路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有时在野地里。夏天走出一头汗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冬天也走出一头汗。大家一开始觉得他是乱走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但月月如此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年年如此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也就不是乱走了。十五或三十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偶尔刮大风下大雨不能走了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老汪会被憋得满头青筋。一天中午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东家老范从各村起租子回来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老汪身披褂子正要出门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两人在门口碰上了。老范想起今天是阴历十五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便拦住老汪问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这一年一年的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到底走个啥呢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没法给你说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说也说不清。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这年端午节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老范招待老汪吃饭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吃着吃着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又说到走上。老汪喝多了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趴到桌角上哭着说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总想一个人。半个月积得憋得慌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走走散散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也就好了。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86002357"/>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50</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考点三</a:t>
            </a:r>
            <a:endParaRPr lang="zh-CN" altLang="en-US" sz="1200" dirty="0">
              <a:solidFill>
                <a:srgbClr val="E75E22"/>
              </a:solidFill>
              <a:latin typeface="+mj-ea"/>
              <a:ea typeface="+mj-ea"/>
            </a:endParaRPr>
          </a:p>
        </p:txBody>
      </p:sp>
      <p:sp>
        <p:nvSpPr>
          <p:cNvPr id="13" name="TextBox 6">
            <a:hlinkClick r:id="rId5"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4" name="TextBox 7">
            <a:hlinkClick r:id="rId6" action="ppaction://hlinksldjump"/>
          </p:cNvPr>
          <p:cNvSpPr txBox="1"/>
          <p:nvPr/>
        </p:nvSpPr>
        <p:spPr>
          <a:xfrm>
            <a:off x="6735570"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7" action="ppaction://hlinksldjump"/>
          </p:cNvPr>
          <p:cNvSpPr txBox="1"/>
          <p:nvPr/>
        </p:nvSpPr>
        <p:spPr>
          <a:xfrm>
            <a:off x="7562903"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吃社长药渣的病人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病差不多全好起来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吃原药的社长却死了。死了一个大人物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我们村从此不能沾他的荣耀的光和药渣的利。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一晃好多年过去了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自土地分了以后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多多少少每家都有些零花钱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谁家有个病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也去抓些中药来吃了。没有谁再去揽别人家的药渣熬汤喝。而药罐还是老社长的那个药罐。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每每把药罐放在门楼脑上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或从门楼脑上取下来交给来取用的别人时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人们就想起了老社长。药罐是老社长留给村里的纪念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人们小心翼翼地使用着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从你家传到我家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从我家传到他家。药罐熬着苦口的汁水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苦水使全村人团结起来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滋润着生命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就这么活下去。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节选自陕西人民出版社《贾平凹文集》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老社长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是贯串小说始终的一个人物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作者塑造这个人物形象有哪些作用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89060277"/>
      </p:ext>
    </p:extLst>
  </p:cSld>
  <p:clrMapOvr>
    <a:masterClrMapping/>
  </p:clrMapOvr>
  <mc:AlternateContent xmlns:mc="http://schemas.openxmlformats.org/markup-compatibility/2006">
    <mc:Choice xmlns:p14="http://schemas.microsoft.com/office/powerpoint/2010/main" xmlns="" Requires="p14">
      <p:transition spd="slow" p14:dur="2500">
        <p:strips dir="ru"/>
      </p:transition>
    </mc:Choice>
    <mc:Fallback>
      <p:transition spd="slow">
        <p:strips dir="ru"/>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51</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考点三</a:t>
            </a:r>
            <a:endParaRPr lang="zh-CN" altLang="en-US" sz="1200" dirty="0">
              <a:solidFill>
                <a:srgbClr val="E75E22"/>
              </a:solidFill>
              <a:latin typeface="+mj-ea"/>
              <a:ea typeface="+mj-ea"/>
            </a:endParaRPr>
          </a:p>
        </p:txBody>
      </p:sp>
      <p:sp>
        <p:nvSpPr>
          <p:cNvPr id="13" name="TextBox 6">
            <a:hlinkClick r:id="rId5"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4" name="TextBox 7">
            <a:hlinkClick r:id="rId6" action="ppaction://hlinksldjump"/>
          </p:cNvPr>
          <p:cNvSpPr txBox="1"/>
          <p:nvPr/>
        </p:nvSpPr>
        <p:spPr>
          <a:xfrm>
            <a:off x="6735570"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7" action="ppaction://hlinksldjump"/>
          </p:cNvPr>
          <p:cNvSpPr txBox="1"/>
          <p:nvPr/>
        </p:nvSpPr>
        <p:spPr>
          <a:xfrm>
            <a:off x="7562903"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老社长是情节发展的推动因素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他吃药才有村民借药罐吃药渣的故事</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老社长和村民们的生活形成鲜明对比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逼真地表现出村民贫穷的生存状态</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老社长那点药渣的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被村民久久记住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从侧面衬托出村民的善良。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分析人物形象的作用要从人物形象对情节的作用、对主题的作用、对社会的作用等角度来加以分析。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老社长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是小说中的主要人物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找出与老社长相关的情节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再分析其作用。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02301924"/>
      </p:ext>
    </p:extLst>
  </p:cSld>
  <p:clrMapOvr>
    <a:masterClrMapping/>
  </p:clrMapOvr>
  <mc:AlternateContent xmlns:mc="http://schemas.openxmlformats.org/markup-compatibility/2006">
    <mc:Choice xmlns:p14="http://schemas.microsoft.com/office/powerpoint/2010/main" xmlns="" Requires="p14">
      <p:transition spd="slow" p14:dur="25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52</a:t>
            </a:fld>
            <a:r>
              <a:rPr lang="en-US" altLang="zh-CN" dirty="0" smtClean="0"/>
              <a:t>-</a:t>
            </a:r>
            <a:endParaRPr lang="zh-CN" altLang="en-US" dirty="0"/>
          </a:p>
        </p:txBody>
      </p:sp>
      <p:sp>
        <p:nvSpPr>
          <p:cNvPr id="32" name="圆角矩形 31">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33" name="圆角矩形 32">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椭圆 33">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2" name="矩形 1"/>
          <p:cNvSpPr>
            <a:spLocks noChangeAspect="1"/>
          </p:cNvSpPr>
          <p:nvPr/>
        </p:nvSpPr>
        <p:spPr>
          <a:xfrm>
            <a:off x="508000" y="1375788"/>
            <a:ext cx="8128000" cy="5478423"/>
          </a:xfrm>
          <a:prstGeom prst="rect">
            <a:avLst/>
          </a:prstGeom>
        </p:spPr>
        <p:txBody>
          <a:bodyPr>
            <a:spAutoFit/>
          </a:bodyPr>
          <a:lstStyle/>
          <a:p>
            <a:pPr indent="304800">
              <a:lnSpc>
                <a:spcPts val="3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ts val="3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树</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自从儿子去北京念大学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一家人得全力以赴供应儿子每月的开销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老于连烟都戒了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哪儿还能挤出取暖的煤钱。又过了些时候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老同学项珠珠从省会调至老于的城市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做了这城市的副市长。自此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老于和家人常在电视屏幕上看见她。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老于的老婆说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这个女市长和你不是同学嘛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能不能跟市长说说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给咱们找两间有暖气的房。老于说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怕不好开这个口。此时全家正吃晚饭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老于盯住女儿的双手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手肿着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青一块紫一块的。再看看孩子的耳朵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也冻了。女儿前不久刚参加全省高中组奥林匹克数学竞赛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拿了个第二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回家后她对老于说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她的目标是北大、清华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非这两个学校不考。明年女儿高中毕业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最关键的一年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老于拿什么来支持女儿的关键时刻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也许真应该去找老同学项珠珠市长。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33969546"/>
      </p:ext>
    </p:extLst>
  </p:cSld>
  <p:clrMapOvr>
    <a:masterClrMapping/>
  </p:clrMapOvr>
  <mc:AlternateContent xmlns:mc="http://schemas.openxmlformats.org/markup-compatibility/2006">
    <mc:Choice xmlns:p14="http://schemas.microsoft.com/office/powerpoint/2010/main" xmlns="" Requires="p14">
      <p:transition spd="slow" p14:dur="1400">
        <p:checker dir="vert"/>
      </p:transition>
    </mc:Choice>
    <mc:Fallback>
      <p:transition spd="slow">
        <p:checker dir="vert"/>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53</a:t>
            </a:fld>
            <a:r>
              <a:rPr lang="en-US" altLang="zh-CN" dirty="0" smtClean="0"/>
              <a:t>-</a:t>
            </a:r>
            <a:endParaRPr lang="zh-CN" altLang="en-US" dirty="0"/>
          </a:p>
        </p:txBody>
      </p:sp>
      <p:sp>
        <p:nvSpPr>
          <p:cNvPr id="32" name="圆角矩形 31">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33" name="圆角矩形 32">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椭圆 33">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596363"/>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老于家中无电话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第二天他特意早些上班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趁同事们还没进教研室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他给项市长打了电话。电话里的项珠珠很热情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问老于是不是有什么事找她。这边老于连连说着没事没事真没什么事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声音挺大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就好像谁说有事谁就是诬陷了他似的。那边项副市长说有事也没关系只要她能帮忙。这边老于仍高声坚持说没事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只是想见面聊聊。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这晚老于骑了五十分钟自行车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从城郊赶到项副市长家。在项副市长温暖的家中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项珠珠就穿了一件薄薄的开司米圆领衫。老于一下子意识不到这些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他甚至看不见客厅里都摆列了些什么。房间阔大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地板很亮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果盘里的水果鲜美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杯中的绿茶馨香</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这些和老于无关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越是置身此情此景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老于便越要使自己的谈话配得上这气氛和这气氛中的女市长。他于是就谈文学。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43479226"/>
      </p:ext>
    </p:extLst>
  </p:cSld>
  <p:clrMapOvr>
    <a:masterClrMapping/>
  </p:clrMapOvr>
  <mc:AlternateContent xmlns:mc="http://schemas.openxmlformats.org/markup-compatibility/2006">
    <mc:Choice xmlns:p14="http://schemas.microsoft.com/office/powerpoint/2010/main" xmlns="" Requires="p14">
      <p:transition spd="slow" p14:dur="1400">
        <p:cover dir="ld"/>
      </p:transition>
    </mc:Choice>
    <mc:Fallback>
      <p:transition spd="slow">
        <p:cover dir="ld"/>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54</a:t>
            </a:fld>
            <a:r>
              <a:rPr lang="en-US" altLang="zh-CN" dirty="0" smtClean="0"/>
              <a:t>-</a:t>
            </a:r>
            <a:endParaRPr lang="zh-CN" altLang="en-US" dirty="0"/>
          </a:p>
        </p:txBody>
      </p:sp>
      <p:sp>
        <p:nvSpPr>
          <p:cNvPr id="32" name="圆角矩形 31">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33" name="圆角矩形 32">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椭圆 33">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1" name="椭圆 10">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2" name="矩形 1"/>
          <p:cNvSpPr>
            <a:spLocks noChangeAspect="1"/>
          </p:cNvSpPr>
          <p:nvPr/>
        </p:nvSpPr>
        <p:spPr>
          <a:xfrm>
            <a:off x="508000" y="1483844"/>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他想起中学时的项珠珠是喜欢文学的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初次把陀思妥耶夫斯基介绍给她的正是他老于。果然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如今的项珠珠对文学仍然保持着并不虚假的爱好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她很轻易地就说出了一大串当代作家的名字和他们的小说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并和老于探讨这些作家的作品。老于谈着自己的见解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他发现项珠珠脸上是信服的神态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她的表情使老于很满意自己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当他满意自己的时候便也开始焦虑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房子呢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房子的请求他究竟什么时候才能开口呢。他滔滔不绝地讲着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却也发现自己越来越无法对付自己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心中的另一个老于在同他捣蛋。他的话题越是宽泛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他说出房子的可能就越是狭窄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他谈话的内容越是高雅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他的房子问题就越是俗不可耐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他越是想说出房子的事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就越是说不到房子上去。他不知道他这是怎么了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他在点点滴滴、一分一寸地折磨自己枪毙自己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他同情自己又痛恨着自己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可是他必须一直往前讲。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15335879"/>
      </p:ext>
    </p:extLst>
  </p:cSld>
  <p:clrMapOvr>
    <a:masterClrMapping/>
  </p:clrMapOvr>
  <mc:AlternateContent xmlns:mc="http://schemas.openxmlformats.org/markup-compatibility/2006">
    <mc:Choice xmlns:p14="http://schemas.microsoft.com/office/powerpoint/2010/main" xmlns="" Requires="p14">
      <p:transition spd="slow" p14:dur="1400">
        <p:pull dir="ld"/>
      </p:transition>
    </mc:Choice>
    <mc:Fallback>
      <p:transition spd="slow">
        <p:pull dir="ld"/>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55</a:t>
            </a:fld>
            <a:r>
              <a:rPr lang="en-US" altLang="zh-CN" dirty="0" smtClean="0"/>
              <a:t>-</a:t>
            </a:r>
            <a:endParaRPr lang="zh-CN" altLang="en-US" dirty="0"/>
          </a:p>
        </p:txBody>
      </p:sp>
      <p:sp>
        <p:nvSpPr>
          <p:cNvPr id="32" name="圆角矩形 31">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33" name="圆角矩形 32">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椭圆 33">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483844"/>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时间已经十一点了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他的事还没说呢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可他已经没有理由再坐下去了。他站了起来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项珠珠也站了起来。以她的经验和洞察力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会猜出他是有求于她的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于是她又问老于真的没有别的事吗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没有没有没有真的没有</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老于边摆手边大步向门口走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叫人觉得你若再问反而是你对他的不礼貌了。项珠珠没有再问。出得门来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老于的脑子很乱。他解开棉袄领扣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让冷风吹一吹他那燥热的心。他推起自行车在便道上走了几步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站在一棵龙槐树下。他是来求项珠珠解决两间带暖气的房子的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可他一晚上都说了些什么呀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他不能再将这请求原封带回家去。他应该说出来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他必须得说出来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他鼓动着自己又朝龙槐树靠近了一点儿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他把这棵树想成了项珠珠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他对着树说出了他那难以启齿的请求。他把满心的重负卸在了这棵树下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然后骑车离开了它。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45027603"/>
      </p:ext>
    </p:extLst>
  </p:cSld>
  <p:clrMapOvr>
    <a:masterClrMapping/>
  </p:clrMapOvr>
  <mc:AlternateContent xmlns:mc="http://schemas.openxmlformats.org/markup-compatibility/2006">
    <mc:Choice xmlns:p14="http://schemas.microsoft.com/office/powerpoint/2010/main" xmlns="" Requires="p14">
      <p:transition spd="slow" p14:dur="1400">
        <p:pull dir="rd"/>
      </p:transition>
    </mc:Choice>
    <mc:Fallback>
      <p:transition spd="slow">
        <p:pull dir="rd"/>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56</a:t>
            </a:fld>
            <a:r>
              <a:rPr lang="en-US" altLang="zh-CN" dirty="0" smtClean="0"/>
              <a:t>-</a:t>
            </a:r>
            <a:endParaRPr lang="zh-CN" altLang="en-US" dirty="0"/>
          </a:p>
        </p:txBody>
      </p:sp>
      <p:sp>
        <p:nvSpPr>
          <p:cNvPr id="32" name="圆角矩形 31">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33" name="圆角矩形 32">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椭圆 33">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老于回到家时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已是夜半时分。他站在院子里没有立即进屋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因为他发觉自己又把另一个难以启齿的请求带回了家来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他准备请求老婆和女儿再也别让他去请求副市长了。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节选自《铁凝作品集》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35260315"/>
      </p:ext>
    </p:extLst>
  </p:cSld>
  <p:clrMapOvr>
    <a:masterClrMapping/>
  </p:clrMapOvr>
  <mc:AlternateContent xmlns:mc="http://schemas.openxmlformats.org/markup-compatibility/2006">
    <mc:Choice xmlns:p14="http://schemas.microsoft.com/office/powerpoint/2010/main" xmlns="" Requires="p14">
      <p:transition spd="slow" p14:dur="1400">
        <p:cover/>
      </p:transition>
    </mc:Choice>
    <mc:Fallback>
      <p:transition spd="slow">
        <p:cover/>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57</a:t>
            </a:fld>
            <a:r>
              <a:rPr lang="en-US" altLang="zh-CN" smtClean="0"/>
              <a:t>-</a:t>
            </a:r>
            <a:endParaRPr lang="zh-CN" altLang="en-US" dirty="0"/>
          </a:p>
        </p:txBody>
      </p:sp>
      <p:sp>
        <p:nvSpPr>
          <p:cNvPr id="15" name="圆角矩形 14">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椭圆 16">
            <a:hlinkClick r:id="rId4" action="ppaction://hlinksldjump"/>
          </p:cNvPr>
          <p:cNvSpPr/>
          <p:nvPr/>
        </p:nvSpPr>
        <p:spPr>
          <a:xfrm>
            <a:off x="630022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1</a:t>
            </a:r>
            <a:endParaRPr lang="zh-CN" altLang="en-US" dirty="0">
              <a:solidFill>
                <a:schemeClr val="bg1"/>
              </a:solidFill>
            </a:endParaRPr>
          </a:p>
        </p:txBody>
      </p:sp>
      <p:sp>
        <p:nvSpPr>
          <p:cNvPr id="18" name="椭圆 17">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9" name="椭圆 18">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9" name="椭圆 38">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4" name="矩形 3"/>
          <p:cNvSpPr>
            <a:spLocks noChangeAspect="1"/>
          </p:cNvSpPr>
          <p:nvPr/>
        </p:nvSpPr>
        <p:spPr>
          <a:xfrm>
            <a:off x="508000" y="1416513"/>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下列对小说中有关内容的分析和概括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最恰当的两项是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老于想请中学同学项市长帮忙却不好意思开口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但女儿正处于学业的关键阶段又让他觉得自己必须开口。整个故事就在这两种心理的交叉冲突中展开。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作者运用语言、神态、动作描写来刻画老于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如电话联系项市长时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声音挺大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高声坚持说没事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显示出他说话时的自豪心理。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小说使用第三人称全知全能式的视角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灵活的叙述方式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平实细腻的语言描写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展现了老于内心矛盾复杂的斗争和辛酸无奈的心理。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看到项市长家房间阔大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地板很亮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果盘里的水果鲜美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杯中的绿茶馨香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老于自感寒碜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为迎合项市长的爱好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只好大谈文学。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老于最后对一棵龙槐树倾诉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反映了知识分子维护自尊的心理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也直接批评了当今项市长之类的干部目中无人、脱离群众的现实。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9" name="五边形 28"/>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0" name="五边形 29"/>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1" name="组合 30"/>
          <p:cNvGrpSpPr/>
          <p:nvPr/>
        </p:nvGrpSpPr>
        <p:grpSpPr>
          <a:xfrm>
            <a:off x="251520" y="4985572"/>
            <a:ext cx="8640960" cy="1683788"/>
            <a:chOff x="251520" y="2782299"/>
            <a:chExt cx="8640960" cy="1683788"/>
          </a:xfrm>
        </p:grpSpPr>
        <p:grpSp>
          <p:nvGrpSpPr>
            <p:cNvPr id="32" name="组合 31"/>
            <p:cNvGrpSpPr/>
            <p:nvPr/>
          </p:nvGrpSpPr>
          <p:grpSpPr>
            <a:xfrm>
              <a:off x="251520" y="2782299"/>
              <a:ext cx="8640960" cy="1683788"/>
              <a:chOff x="251520" y="737100"/>
              <a:chExt cx="8640960" cy="1683788"/>
            </a:xfrm>
          </p:grpSpPr>
          <p:sp>
            <p:nvSpPr>
              <p:cNvPr id="34" name="五边形 33"/>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5" name="燕尾形 34"/>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6" name="组合 35"/>
              <p:cNvGrpSpPr/>
              <p:nvPr/>
            </p:nvGrpSpPr>
            <p:grpSpPr>
              <a:xfrm>
                <a:off x="251520" y="737100"/>
                <a:ext cx="8640960" cy="1366781"/>
                <a:chOff x="251520" y="737100"/>
                <a:chExt cx="8640960" cy="1366781"/>
              </a:xfrm>
            </p:grpSpPr>
            <p:sp>
              <p:nvSpPr>
                <p:cNvPr id="37" name="矩形 36"/>
                <p:cNvSpPr/>
                <p:nvPr/>
              </p:nvSpPr>
              <p:spPr>
                <a:xfrm>
                  <a:off x="251520" y="737100"/>
                  <a:ext cx="8640960" cy="136678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28"/>
                <p:cNvSpPr txBox="1"/>
                <p:nvPr/>
              </p:nvSpPr>
              <p:spPr>
                <a:xfrm>
                  <a:off x="8371094" y="737100"/>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33" name="矩形 32"/>
            <p:cNvSpPr>
              <a:spLocks noChangeAspect="1"/>
            </p:cNvSpPr>
            <p:nvPr/>
          </p:nvSpPr>
          <p:spPr>
            <a:xfrm>
              <a:off x="508000" y="3100775"/>
              <a:ext cx="8128000" cy="1015663"/>
            </a:xfrm>
            <a:prstGeom prst="rect">
              <a:avLst/>
            </a:prstGeom>
          </p:spPr>
          <p:txBody>
            <a:bodyPr>
              <a:spAutoFit/>
            </a:bodyPr>
            <a:lstStyle/>
            <a:p>
              <a:pPr>
                <a:lnSpc>
                  <a:spcPct val="150000"/>
                </a:lnSpc>
              </a:pPr>
              <a:r>
                <a:rPr lang="en-US" altLang="zh-CN" sz="2000" dirty="0"/>
                <a:t>B</a:t>
              </a:r>
              <a:r>
                <a:rPr lang="zh-CN" altLang="zh-CN" sz="2000" dirty="0"/>
                <a:t>项</a:t>
              </a:r>
              <a:r>
                <a:rPr lang="en-US" altLang="zh-CN" sz="2000" dirty="0"/>
                <a:t>,“</a:t>
              </a:r>
              <a:r>
                <a:rPr lang="zh-CN" altLang="zh-CN" sz="2000" dirty="0"/>
                <a:t>自豪心理</a:t>
              </a:r>
              <a:r>
                <a:rPr lang="en-US" altLang="zh-CN" sz="2000" dirty="0"/>
                <a:t>”</a:t>
              </a:r>
              <a:r>
                <a:rPr lang="zh-CN" altLang="zh-CN" sz="2000" dirty="0"/>
                <a:t>错。</a:t>
              </a:r>
              <a:r>
                <a:rPr lang="en-US" altLang="zh-CN" sz="2000" dirty="0"/>
                <a:t>D</a:t>
              </a:r>
              <a:r>
                <a:rPr lang="zh-CN" altLang="zh-CN" sz="2000" dirty="0"/>
                <a:t>项</a:t>
              </a:r>
              <a:r>
                <a:rPr lang="en-US" altLang="zh-CN" sz="2000" dirty="0"/>
                <a:t>,</a:t>
              </a:r>
              <a:r>
                <a:rPr lang="zh-CN" altLang="zh-CN" sz="2000" dirty="0"/>
                <a:t>老于谈文学</a:t>
              </a:r>
              <a:r>
                <a:rPr lang="en-US" altLang="zh-CN" sz="2000" dirty="0"/>
                <a:t>,“</a:t>
              </a:r>
              <a:r>
                <a:rPr lang="zh-CN" altLang="zh-CN" sz="2000" dirty="0"/>
                <a:t>为迎合项市长的爱好</a:t>
              </a:r>
              <a:r>
                <a:rPr lang="en-US" altLang="zh-CN" sz="2000" dirty="0"/>
                <a:t>”</a:t>
              </a:r>
              <a:r>
                <a:rPr lang="zh-CN" altLang="zh-CN" sz="2000" dirty="0"/>
                <a:t>错。</a:t>
              </a:r>
              <a:r>
                <a:rPr lang="en-US" altLang="zh-CN" sz="2000" dirty="0"/>
                <a:t>E</a:t>
              </a:r>
              <a:r>
                <a:rPr lang="zh-CN" altLang="zh-CN" sz="2000" dirty="0"/>
                <a:t>项</a:t>
              </a:r>
              <a:r>
                <a:rPr lang="en-US" altLang="zh-CN" sz="2000" dirty="0"/>
                <a:t>,</a:t>
              </a:r>
              <a:r>
                <a:rPr lang="zh-CN" altLang="zh-CN" sz="2000" dirty="0"/>
                <a:t>文章没有批评项市长的意思。</a:t>
              </a:r>
            </a:p>
          </p:txBody>
        </p:sp>
      </p:grpSp>
      <p:grpSp>
        <p:nvGrpSpPr>
          <p:cNvPr id="40" name="组合 39"/>
          <p:cNvGrpSpPr/>
          <p:nvPr/>
        </p:nvGrpSpPr>
        <p:grpSpPr>
          <a:xfrm>
            <a:off x="251520" y="5633844"/>
            <a:ext cx="8640960" cy="1035516"/>
            <a:chOff x="251520" y="4869160"/>
            <a:chExt cx="8640960" cy="1035516"/>
          </a:xfrm>
        </p:grpSpPr>
        <p:grpSp>
          <p:nvGrpSpPr>
            <p:cNvPr id="41" name="组合 40"/>
            <p:cNvGrpSpPr/>
            <p:nvPr/>
          </p:nvGrpSpPr>
          <p:grpSpPr>
            <a:xfrm>
              <a:off x="251520" y="4869160"/>
              <a:ext cx="8640960" cy="1035516"/>
              <a:chOff x="251520" y="3872081"/>
              <a:chExt cx="8640960" cy="1035516"/>
            </a:xfrm>
          </p:grpSpPr>
          <p:sp>
            <p:nvSpPr>
              <p:cNvPr id="43" name="五边形 42"/>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4" name="五边形 43"/>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5" name="燕尾形 44"/>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矩形 45"/>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42" name="矩形 41"/>
            <p:cNvSpPr>
              <a:spLocks noChangeAspect="1"/>
            </p:cNvSpPr>
            <p:nvPr/>
          </p:nvSpPr>
          <p:spPr>
            <a:xfrm>
              <a:off x="539552" y="5144526"/>
              <a:ext cx="8064896" cy="400110"/>
            </a:xfrm>
            <a:prstGeom prst="rect">
              <a:avLst/>
            </a:prstGeom>
          </p:spPr>
          <p:txBody>
            <a:bodyPr wrap="square">
              <a:spAutoFit/>
            </a:bodyPr>
            <a:lstStyle/>
            <a:p>
              <a:r>
                <a:rPr lang="zh-CN" altLang="zh-CN" sz="2000" dirty="0"/>
                <a:t>答</a:t>
              </a:r>
              <a:r>
                <a:rPr lang="en-US" altLang="zh-CN" sz="2000" dirty="0"/>
                <a:t>C</a:t>
              </a:r>
              <a:r>
                <a:rPr lang="zh-CN" altLang="zh-CN" sz="2000" dirty="0"/>
                <a:t>给</a:t>
              </a:r>
              <a:r>
                <a:rPr lang="en-US" altLang="zh-CN" sz="2000" dirty="0"/>
                <a:t>3</a:t>
              </a:r>
              <a:r>
                <a:rPr lang="zh-CN" altLang="zh-CN" sz="2000" dirty="0"/>
                <a:t>分</a:t>
              </a:r>
              <a:r>
                <a:rPr lang="en-US" altLang="zh-CN" sz="2000" dirty="0"/>
                <a:t>,</a:t>
              </a:r>
              <a:r>
                <a:rPr lang="zh-CN" altLang="zh-CN" sz="2000" dirty="0"/>
                <a:t>答</a:t>
              </a:r>
              <a:r>
                <a:rPr lang="en-US" altLang="zh-CN" sz="2000" dirty="0"/>
                <a:t>A</a:t>
              </a:r>
              <a:r>
                <a:rPr lang="zh-CN" altLang="zh-CN" sz="2000" dirty="0"/>
                <a:t>给</a:t>
              </a:r>
              <a:r>
                <a:rPr lang="en-US" altLang="zh-CN" sz="2000" dirty="0"/>
                <a:t>2</a:t>
              </a:r>
              <a:r>
                <a:rPr lang="zh-CN" altLang="zh-CN" sz="2000" dirty="0"/>
                <a:t>分</a:t>
              </a:r>
              <a:r>
                <a:rPr lang="en-US" altLang="zh-CN" sz="2000" dirty="0"/>
                <a:t>,</a:t>
              </a:r>
              <a:r>
                <a:rPr lang="zh-CN" altLang="zh-CN" sz="2000" dirty="0"/>
                <a:t>答</a:t>
              </a:r>
              <a:r>
                <a:rPr lang="en-US" altLang="zh-CN" sz="2000" dirty="0"/>
                <a:t>D</a:t>
              </a:r>
              <a:r>
                <a:rPr lang="zh-CN" altLang="zh-CN" sz="2000" dirty="0"/>
                <a:t>给</a:t>
              </a:r>
              <a:r>
                <a:rPr lang="en-US" altLang="zh-CN" sz="2000" dirty="0"/>
                <a:t>1</a:t>
              </a:r>
              <a:r>
                <a:rPr lang="zh-CN" altLang="zh-CN" sz="2000" dirty="0"/>
                <a:t>分</a:t>
              </a:r>
              <a:r>
                <a:rPr lang="en-US" altLang="zh-CN" sz="2000" dirty="0"/>
                <a:t>;</a:t>
              </a:r>
              <a:r>
                <a:rPr lang="zh-CN" altLang="zh-CN" sz="2000" dirty="0"/>
                <a:t>答</a:t>
              </a:r>
              <a:r>
                <a:rPr lang="en-US" altLang="zh-CN" sz="2000" dirty="0"/>
                <a:t>B</a:t>
              </a:r>
              <a:r>
                <a:rPr lang="zh-CN" altLang="zh-CN" sz="2000" dirty="0"/>
                <a:t>、</a:t>
              </a:r>
              <a:r>
                <a:rPr lang="en-US" altLang="zh-CN" sz="2000" dirty="0"/>
                <a:t>E</a:t>
              </a:r>
              <a:r>
                <a:rPr lang="zh-CN" altLang="zh-CN" sz="2000" dirty="0"/>
                <a:t>不给分。</a:t>
              </a:r>
            </a:p>
          </p:txBody>
        </p:sp>
      </p:grpSp>
    </p:spTree>
    <p:extLst>
      <p:ext uri="{BB962C8B-B14F-4D97-AF65-F5344CB8AC3E}">
        <p14:creationId xmlns:p14="http://schemas.microsoft.com/office/powerpoint/2010/main" xmlns="" val="1875847982"/>
      </p:ext>
    </p:extLst>
  </p:cSld>
  <p:clrMapOvr>
    <a:masterClrMapping/>
  </p:clrMapOvr>
  <mc:AlternateContent xmlns:mc="http://schemas.openxmlformats.org/markup-compatibility/2006">
    <mc:Choice xmlns:p14="http://schemas.microsoft.com/office/powerpoint/2010/main" xmlns="" Requires="p14">
      <p:transition spd="slow" p14:dur="1400">
        <p:strips dir="ru"/>
      </p:transition>
    </mc:Choice>
    <mc:Fallback>
      <p:transition spd="slow">
        <p:strips dir="ru"/>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childTnLst>
                    </p:cTn>
                  </p:par>
                </p:childTnLst>
              </p:cTn>
              <p:nextCondLst>
                <p:cond evt="onClick" delay="0">
                  <p:tgtEl>
                    <p:spTgt spid="30"/>
                  </p:tgtEl>
                </p:cond>
              </p:nextCondLst>
            </p:seq>
            <p:seq concurrent="1" nextAc="seek">
              <p:cTn id="8" restart="whenNotActive" fill="hold" evtFilter="cancelBubble" nodeType="interactiveSeq">
                <p:stCondLst>
                  <p:cond evt="onClick" delay="0">
                    <p:tgtEl>
                      <p:spTgt spid="31"/>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1"/>
                                        </p:tgtEl>
                                      </p:cBhvr>
                                    </p:animEffect>
                                    <p:set>
                                      <p:cBhvr>
                                        <p:cTn id="13" dur="1" fill="hold">
                                          <p:stCondLst>
                                            <p:cond delay="499"/>
                                          </p:stCondLst>
                                        </p:cTn>
                                        <p:tgtEl>
                                          <p:spTgt spid="31"/>
                                        </p:tgtEl>
                                        <p:attrNameLst>
                                          <p:attrName>style.visibility</p:attrName>
                                        </p:attrNameLst>
                                      </p:cBhvr>
                                      <p:to>
                                        <p:strVal val="hidden"/>
                                      </p:to>
                                    </p:set>
                                  </p:childTnLst>
                                </p:cTn>
                              </p:par>
                            </p:childTnLst>
                          </p:cTn>
                        </p:par>
                      </p:childTnLst>
                    </p:cTn>
                  </p:par>
                </p:childTnLst>
              </p:cTn>
              <p:nextCondLst>
                <p:cond evt="onClick" delay="0">
                  <p:tgtEl>
                    <p:spTgt spid="31"/>
                  </p:tgtEl>
                </p:cond>
              </p:nextCondLst>
            </p:seq>
            <p:seq concurrent="1" nextAc="seek">
              <p:cTn id="14" restart="whenNotActive" fill="hold" evtFilter="cancelBubble" nodeType="interactiveSeq">
                <p:stCondLst>
                  <p:cond evt="onClick" delay="0">
                    <p:tgtEl>
                      <p:spTgt spid="29"/>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down)">
                                      <p:cBhvr>
                                        <p:cTn id="19" dur="500"/>
                                        <p:tgtEl>
                                          <p:spTgt spid="40"/>
                                        </p:tgtEl>
                                      </p:cBhvr>
                                    </p:animEffect>
                                  </p:childTnLst>
                                </p:cTn>
                              </p:par>
                            </p:childTnLst>
                          </p:cTn>
                        </p:par>
                      </p:childTnLst>
                    </p:cTn>
                  </p:par>
                </p:childTnLst>
              </p:cTn>
              <p:nextCondLst>
                <p:cond evt="onClick" delay="0">
                  <p:tgtEl>
                    <p:spTgt spid="29"/>
                  </p:tgtEl>
                </p:cond>
              </p:nextCondLst>
            </p:seq>
            <p:seq concurrent="1" nextAc="seek">
              <p:cTn id="20" restart="whenNotActive" fill="hold" evtFilter="cancelBubble" nodeType="interactiveSeq">
                <p:stCondLst>
                  <p:cond evt="onClick" delay="0">
                    <p:tgtEl>
                      <p:spTgt spid="40"/>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40"/>
                                        </p:tgtEl>
                                      </p:cBhvr>
                                    </p:animEffect>
                                    <p:set>
                                      <p:cBhvr>
                                        <p:cTn id="25" dur="1" fill="hold">
                                          <p:stCondLst>
                                            <p:cond delay="4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40"/>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58</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0" name="圆角矩形 9">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28" name="椭圆 27">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5" name="矩形 4"/>
          <p:cNvSpPr>
            <a:spLocks noChangeAspect="1"/>
          </p:cNvSpPr>
          <p:nvPr/>
        </p:nvSpPr>
        <p:spPr>
          <a:xfrm>
            <a:off x="508000" y="1546401"/>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作品的第五段是如何表现老于的心理的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1981846"/>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文章第五段运用对比手法展示了老于既自尊又自卑的矛盾心理。</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一方面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他要维护自尊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在项珠珠同学面前大谈文学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以显示自己的文学功底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另一方面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他向项市长提出请求的欲望在潜滋暗长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于是才会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话题越是宽泛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他说出房子的可能就越是狭窄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才会有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点点滴滴、一分一寸地折磨自己枪毙自己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如有其他答案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言之成理即可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老于是一个自尊又自卑的人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作者塑造这一人物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运用了对比手法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是一种潜意识的对比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是老于自身的对比。解答这类题要注意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掌握常见的艺术手法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了解各自特点及其作用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结合语境具体分析。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84442024"/>
      </p:ext>
    </p:extLst>
  </p:cSld>
  <p:clrMapOvr>
    <a:masterClrMapping/>
  </p:clrMapOvr>
  <mc:AlternateContent xmlns:mc="http://schemas.openxmlformats.org/markup-compatibility/2006">
    <mc:Choice xmlns:p14="http://schemas.microsoft.com/office/powerpoint/2010/main" xmlns="" Requires="p14">
      <p:transition spd="slow" p14:dur="14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down)">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59</a:t>
            </a:fld>
            <a:r>
              <a:rPr lang="en-US" altLang="zh-CN" smtClean="0"/>
              <a:t>-</a:t>
            </a:r>
            <a:endParaRPr lang="zh-CN" altLang="en-US" dirty="0"/>
          </a:p>
        </p:txBody>
      </p:sp>
      <p:sp>
        <p:nvSpPr>
          <p:cNvPr id="3" name="圆角矩形 2">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4" name="圆角矩形 3">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5" name="椭圆 4">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6" action="ppaction://hlinksldjump"/>
          </p:cNvPr>
          <p:cNvSpPr/>
          <p:nvPr/>
        </p:nvSpPr>
        <p:spPr>
          <a:xfrm>
            <a:off x="6966296"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3</a:t>
            </a:r>
            <a:endParaRPr lang="zh-CN" altLang="en-US" dirty="0">
              <a:solidFill>
                <a:schemeClr val="bg1"/>
              </a:solidFill>
            </a:endParaRPr>
          </a:p>
        </p:txBody>
      </p:sp>
      <p:sp>
        <p:nvSpPr>
          <p:cNvPr id="45" name="椭圆 44">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8" name="矩形 7"/>
          <p:cNvSpPr>
            <a:spLocks noChangeAspect="1"/>
          </p:cNvSpPr>
          <p:nvPr/>
        </p:nvSpPr>
        <p:spPr>
          <a:xfrm>
            <a:off x="508000" y="1762425"/>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考点题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作品主人公老于是一个什么样的人物形象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p:cNvSpPr>
            <a:spLocks noChangeAspect="1"/>
          </p:cNvSpPr>
          <p:nvPr/>
        </p:nvSpPr>
        <p:spPr>
          <a:xfrm>
            <a:off x="508000" y="2213635"/>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老于是一个自尊心极强而又生活在底层的知识分子。现实生活中感到困惑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心灵受到损伤。</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老于深爱着自己的家人。为了供儿子念大学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老于连烟都戒了。想到今年是女儿高考的关键一年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他还是打算硬着头皮去找老同学项市长请求解决两间有暖气的房子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以此来支持女儿。</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做事犹豫不决。自认为难以向项市长开口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为了家人还是决定去求项市长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打电话给项市长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但又坚持说没事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只是想见面聊聊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见了面又只谈文学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始终没说出房子的事情。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解答本题要根据人物的动作、语言去分析概括人物性格。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21765899"/>
      </p:ext>
    </p:extLst>
  </p:cSld>
  <p:clrMapOvr>
    <a:masterClrMapping/>
  </p:clrMapOvr>
  <mc:AlternateContent xmlns:mc="http://schemas.openxmlformats.org/markup-compatibility/2006">
    <mc:Choice xmlns:p14="http://schemas.microsoft.com/office/powerpoint/2010/main" xmlns="" Requires="p14">
      <p:transition spd="slow" p14:dur="14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wipe(down)">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wipe(down)">
                                      <p:cBhvr>
                                        <p:cTn id="12" dur="5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1484784"/>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这下老范明白了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怕不是你爹吧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当年供你上学不容易。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老汪哭着摇头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不会是他。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如果是活着的人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找谁一趟不就完了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老汪摇头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找不得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找不得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当年就是因为个找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我差点丢了命。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老范心里一惊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不再问了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大中午的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野地里不干净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别碰着无常。</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老汪摇头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缘溪行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忘路之远近。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碰到无常也不怕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他要让我走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我就跟他走了。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老汪的老婆叫银瓶。银瓶不识字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但跟老汪一起张罗私塾。老汪嘴笨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银瓶嘴却能说。但她说的不是学堂的事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尽是些东邻西舍的闲话。嘴像刮风似的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想起什么说什么。人劝老汪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你是有学问的人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你老婆那个嘴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你也劝劝。</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08894944"/>
      </p:ext>
    </p:extLst>
  </p:cSld>
  <p:clrMapOvr>
    <a:masterClrMapping/>
  </p:clrMapOvr>
  <mc:AlternateContent xmlns:mc="http://schemas.openxmlformats.org/markup-compatibility/2006">
    <mc:Choice xmlns:p14="http://schemas.microsoft.com/office/powerpoint/2010/main" xmlns="" Requires="p14">
      <p:transition spd="slow" p14:dur="800">
        <p:cover dir="lu"/>
      </p:transition>
    </mc:Choice>
    <mc:Fallback>
      <p:transition spd="slow">
        <p:cover dir="lu"/>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60</a:t>
            </a:fld>
            <a:r>
              <a:rPr lang="en-US" altLang="zh-CN" smtClean="0"/>
              <a:t>-</a:t>
            </a:r>
            <a:endParaRPr lang="zh-CN" altLang="en-US" dirty="0"/>
          </a:p>
        </p:txBody>
      </p:sp>
      <p:sp>
        <p:nvSpPr>
          <p:cNvPr id="3" name="圆角矩形 2">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4" name="圆角矩形 3">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5" name="椭圆 4">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0" name="椭圆 9">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1" name="椭圆 10">
            <a:hlinkClick r:id="rId7" action="ppaction://hlinksldjump"/>
          </p:cNvPr>
          <p:cNvSpPr/>
          <p:nvPr/>
        </p:nvSpPr>
        <p:spPr>
          <a:xfrm>
            <a:off x="729933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4</a:t>
            </a:r>
            <a:endParaRPr lang="zh-CN" altLang="en-US" dirty="0">
              <a:solidFill>
                <a:schemeClr val="bg1"/>
              </a:solidFill>
            </a:endParaRPr>
          </a:p>
        </p:txBody>
      </p:sp>
      <p:sp>
        <p:nvSpPr>
          <p:cNvPr id="7" name="矩形 6"/>
          <p:cNvSpPr>
            <a:spLocks noChangeAspect="1"/>
          </p:cNvSpPr>
          <p:nvPr/>
        </p:nvSpPr>
        <p:spPr>
          <a:xfrm>
            <a:off x="508000" y="1628800"/>
            <a:ext cx="4737194"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的深刻意蕴</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a:spLocks noChangeAspect="1"/>
          </p:cNvSpPr>
          <p:nvPr/>
        </p:nvSpPr>
        <p:spPr>
          <a:xfrm>
            <a:off x="508000" y="2095402"/>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树是老于真实生存状态的见证者。在这棵树下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有着知识分子清高的人格。</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树是老于最好的倾诉对象。老于面对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龙槐树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发泄自己的无望、无助的请求。</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树是老于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遮蔽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庇护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的作用。树不仅能遮蔽物质世界的伤害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还能满足精神上的自尊。</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树象征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权力阶层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。像项市长一类的政府官员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应该造就一棵浓荫的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使这些普通知识分子在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树下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生活得更好。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如有其他答案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言之成理即可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解答本题需要从多角度去考虑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从文章内容上看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树是老于的见证者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从象征意义上去考虑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树有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权势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的意义。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66328933"/>
      </p:ext>
    </p:extLst>
  </p:cSld>
  <p:clrMapOvr>
    <a:masterClrMapping/>
  </p:clrMapOvr>
  <mc:AlternateContent xmlns:mc="http://schemas.openxmlformats.org/markup-compatibility/2006">
    <mc:Choice xmlns:p14="http://schemas.microsoft.com/office/powerpoint/2010/main" xmlns="" Requires="p14">
      <p:transition spd="slow" p14:dur="14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down)">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wipe(down)">
                                      <p:cBhvr>
                                        <p:cTn id="12"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61</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5" name="椭圆 14">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4" name="矩形 3"/>
          <p:cNvSpPr>
            <a:spLocks noChangeAspect="1"/>
          </p:cNvSpPr>
          <p:nvPr/>
        </p:nvSpPr>
        <p:spPr>
          <a:xfrm>
            <a:off x="508000" y="1648302"/>
            <a:ext cx="8128000" cy="411612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剃头张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邵孤城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小鬼子还没从野猫口登陆虞城的时候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剃头张担着剃头挑子天天十里八乡地赶场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生意十分红火。别人请他剃头图的就是他招牌上挂的六个字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干净、好看、舒服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说的是他剃过的头不会在身上沾一根头发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换句时髦的话说就是他剃的头有型有款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这真功夫还在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舒服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刮脸修面掏耳朵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老一辈剃头匠人传下的本事剃头张一样也不丢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还外加了拿捏的功夫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经他的手在你肩膀上一搭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能酥到骨头里去。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9442738"/>
      </p:ext>
    </p:extLst>
  </p:cSld>
  <p:clrMapOvr>
    <a:masterClrMapping/>
  </p:clrMapOvr>
  <mc:AlternateContent xmlns:mc="http://schemas.openxmlformats.org/markup-compatibility/2006">
    <mc:Choice xmlns:p14="http://schemas.microsoft.com/office/powerpoint/2010/main" xmlns="" Requires="p14">
      <p:transition spd="slow" p14:dur="1400">
        <p:cover dir="d"/>
      </p:transition>
    </mc:Choice>
    <mc:Fallback>
      <p:transition spd="slow">
        <p:cover dir="d"/>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62</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 name="矩形 2"/>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剃头张还有一手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八音刀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的绝活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轻易不肯出手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就连得了他真传的小剃头张也没能学到皮毛。小剃头张是剃头张的儿子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子承父业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先是跟着剃头张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手艺到家后就自立门户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自己担着挑子揽生意去了。小剃头张人活络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常常往城里去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朋友面广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剃头张也不去管他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妻子过世后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剃头张很宠溺这个独苗苗。手艺压身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剃头张不愁儿子将来没饭吃。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剃头张刚把王铁匠的头清理干净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中村就带着他的部队从野猫口开进了小王庄。中村看着剃头张给一脸肥皂沫的王铁匠修面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摸摸自己几天没刮的胡子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直剌剌跑过去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一把把王铁匠从椅子上拉了下来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自己一屁股坐了上去。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08607235"/>
      </p:ext>
    </p:extLst>
  </p:cSld>
  <p:clrMapOvr>
    <a:masterClrMapping/>
  </p:clrMapOvr>
  <mc:AlternateContent xmlns:mc="http://schemas.openxmlformats.org/markup-compatibility/2006">
    <mc:Choice xmlns:p14="http://schemas.microsoft.com/office/powerpoint/2010/main" xmlns="" Requires="p14">
      <p:transition spd="slow" p14:dur="1400">
        <p:blinds dir="vert"/>
      </p:transition>
    </mc:Choice>
    <mc:Fallback>
      <p:transition spd="slow">
        <p:blinds dir="vert"/>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63</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4" name="矩形 3"/>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剃头张也不说话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一甩围裙给中村围好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剃头剪子利索地在中村头上活动开来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一簇簇头发纷纷落到地上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也就片刻工夫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中村前后就像换了个人。剃头张取来一面镜子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中村满意地点点头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正要站起来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剃头张的一双手就搭到肩膀上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乍一使劲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疼得中村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哎哟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刚想发怒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又忽觉从脚底下冒上来一股酸酸的麻麻的感觉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只觉得浑身说不出的爽。这一路的舟车劳顿顿时烟消云散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中村情不自禁闭上了眼睛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正享受着的时候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剃头张什么时候已经解下围裙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正看着一脸不舍的中村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示意他已经好了。中村这才意犹未尽站起身准备开路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剃头张一把把他拉住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伸出手来。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一名荷枪实弹的鬼子兵把枪瞄准了剃头张。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哟西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中村从口袋里掏出一块大洋放到剃头张手里。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22887415"/>
      </p:ext>
    </p:extLst>
  </p:cSld>
  <p:clrMapOvr>
    <a:masterClrMapping/>
  </p:clrMapOvr>
  <mc:AlternateContent xmlns:mc="http://schemas.openxmlformats.org/markup-compatibility/2006">
    <mc:Choice xmlns:p14="http://schemas.microsoft.com/office/powerpoint/2010/main" xmlns="" Requires="p14">
      <p:transition spd="slow" p14:dur="1400">
        <p:randomBar/>
      </p:transition>
    </mc:Choice>
    <mc:Fallback>
      <p:transition spd="slow">
        <p:randomBar/>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64</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剃头张从鬼子身上讨到一块大洋的新闻转眼就从村头传到了村尾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都传他好胆量的时候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他却把招牌挂到家门口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再也不出门揽生意了。这样过了一个月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地保找上了门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趁剃头张给拿捏的时候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地保悄悄说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人家中村长官看上你的手艺了啊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他托我给你传个话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问你愿不愿意到他那里当差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这可是份美差啊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剃头张顿时停了下来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你代我谢过中村长官的美意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我给乡野粗人剃惯了头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怕是服侍不了中村长官啊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自顾自收拾起剃具来。小剃头张不知从哪里冒了出来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他热情地一把勾住了正不知怎么下台的地保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一边就拉着他往外走。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34585393"/>
      </p:ext>
    </p:extLst>
  </p:cSld>
  <p:clrMapOvr>
    <a:masterClrMapping/>
  </p:clrMapOvr>
  <mc:AlternateContent xmlns:mc="http://schemas.openxmlformats.org/markup-compatibility/2006">
    <mc:Choice xmlns:p14="http://schemas.microsoft.com/office/powerpoint/2010/main" xmlns="" Requires="p14">
      <p:transition spd="slow" p14:dur="1400">
        <p:fade thruBlk="1"/>
      </p:transition>
    </mc:Choice>
    <mc:Fallback>
      <p:transition spd="slow">
        <p:fade thruBlk="1"/>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65</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483844"/>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剃头张惴惴不安地过了几天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鬼子那边却没一点动静。奇了怪了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剃头张正暗暗思量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一个熟客进门就嚷嚷起来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你儿子现在可不得了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成小鬼子身边的红人了啊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剃头张一头雾水地问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怎么回事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一边就给客人围好围裙。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你还不知道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鬼子这两天清乡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你儿子立下大功了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游击队那几个据点全给抄了。好在游击队机敏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好像预先也得到了消息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提前就撤离了。小鬼子扑了个空啊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剃头张这才恍然大悟。送走客人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剃头张匆匆下了门板提前打了烊。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清乡越来越猖獗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风声越来越紧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外面都在传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游击队已经被包围进了芦苇荡里了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鬼子兵即将要展开对芦苇荡的大搜捕。剃头张托地保给小剃头张捎个话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让他务必回家一趟。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穿着日本军装的小剃头张回家了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剃头张怎么看怎么也不像是自己的儿子。他冷冷地打量着小剃头张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你这一向可好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37983162"/>
      </p:ext>
    </p:extLst>
  </p:cSld>
  <p:clrMapOvr>
    <a:masterClrMapping/>
  </p:clrMapOvr>
  <mc:AlternateContent xmlns:mc="http://schemas.openxmlformats.org/markup-compatibility/2006">
    <mc:Choice xmlns:p14="http://schemas.microsoft.com/office/powerpoint/2010/main" xmlns="" Requires="p14">
      <p:transition spd="slow" p14:dur="1400">
        <p:cover dir="ld"/>
      </p:transition>
    </mc:Choice>
    <mc:Fallback>
      <p:transition spd="slow">
        <p:cover dir="ld"/>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66</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4" name="矩形 3"/>
          <p:cNvSpPr>
            <a:spLocks noChangeAspect="1"/>
          </p:cNvSpPr>
          <p:nvPr/>
        </p:nvSpPr>
        <p:spPr>
          <a:xfrm>
            <a:off x="508000" y="1524679"/>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挺好啊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小剃头张打着哈哈。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剃头张叹了口气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你不是一直想学八音刀吗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我今天就传了你吧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剃头张找出一把锈迹斑斑的剃刀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在荡刀片上细细打磨着。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这就是八音刀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小剃头张好奇地问。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八音刀不是一把刀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是一种刀功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你坐下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我演示给你看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话说着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剃刀已经在小剃头张耳廓上着落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一声响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这是雨声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刀尖到了耳坠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稍停片刻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这是风声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刀刃循循向上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带出一轮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这是穿衣声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突然飞刀至耳丁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左右连刮发出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吱、呀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这是开门声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刀尖猛翻入内耳轮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旋、旋、又旋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哐、碰、嗡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三声盘旋而过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这是鸡飞狗跳声</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小剃头张听着耳边八音响过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抑扬顿挫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一气呵成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人不由一震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顿时通体舒泰。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63392649"/>
      </p:ext>
    </p:extLst>
  </p:cSld>
  <p:clrMapOvr>
    <a:masterClrMapping/>
  </p:clrMapOvr>
  <mc:AlternateContent xmlns:mc="http://schemas.openxmlformats.org/markup-compatibility/2006">
    <mc:Choice xmlns:p14="http://schemas.microsoft.com/office/powerpoint/2010/main" xmlns="" Requires="p14">
      <p:transition spd="slow" p14:dur="1400">
        <p:wipe dir="d"/>
      </p:transition>
    </mc:Choice>
    <mc:Fallback>
      <p:transition spd="slow">
        <p:wipe dir="d"/>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67</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你知道吗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八音刀又叫送别刀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那是专门给临终的人用的刀功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让那些即将离世的人再次回味人生那些最平凡的况味。这些年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为了给其他的剃头匠人留口饭吃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我立下规矩不再剃送终头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三十年了啊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这还是第一次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还没等小剃头张会过意来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剃头张手中的剃刀以迅雷不及掩耳之势抹向小剃头张的喉间</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小剃头张三魂已散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六魄未去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他死死握紧了剃头张的手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快去告诉开茶馆的阿庆嫂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就说鬼子今晚要扫荡</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43165639"/>
      </p:ext>
    </p:extLst>
  </p:cSld>
  <p:clrMapOvr>
    <a:masterClrMapping/>
  </p:clrMapOvr>
  <mc:AlternateContent xmlns:mc="http://schemas.openxmlformats.org/markup-compatibility/2006">
    <mc:Choice xmlns:p14="http://schemas.microsoft.com/office/powerpoint/2010/main" xmlns="" Requires="p14">
      <p:transition spd="slow" p14:dur="1400">
        <p:strips dir="ru"/>
      </p:transition>
    </mc:Choice>
    <mc:Fallback>
      <p:transition spd="slow">
        <p:strips dir="ru"/>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68</a:t>
            </a:fld>
            <a:r>
              <a:rPr lang="en-US" altLang="zh-CN" smtClean="0"/>
              <a:t>-</a:t>
            </a:r>
            <a:endParaRPr lang="zh-CN" altLang="en-US" dirty="0"/>
          </a:p>
        </p:txBody>
      </p:sp>
      <p:sp>
        <p:nvSpPr>
          <p:cNvPr id="12" name="圆角矩形 11">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3" name="圆角矩形 12">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4" name="椭圆 13">
            <a:hlinkClick r:id="rId4" action="ppaction://hlinksldjump"/>
          </p:cNvPr>
          <p:cNvSpPr/>
          <p:nvPr/>
        </p:nvSpPr>
        <p:spPr>
          <a:xfrm>
            <a:off x="630022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1</a:t>
            </a:r>
            <a:endParaRPr lang="zh-CN" altLang="en-US" dirty="0">
              <a:solidFill>
                <a:schemeClr val="bg1"/>
              </a:solidFill>
            </a:endParaRPr>
          </a:p>
        </p:txBody>
      </p:sp>
      <p:sp>
        <p:nvSpPr>
          <p:cNvPr id="15" name="椭圆 14">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6" name="椭圆 15">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6" name="椭圆 35">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下列对作品有关内容的分析最恰当的两项是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作者善于吸纳传统营养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锻造人文精神。小说情节一波三折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结局出人意料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目的是让人咀嚼隐晦岁月的苦涩。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小说开篇运用细节描写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表现剃头张高超的技艺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既能引起读者阅读的兴趣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又为下文故事情节展开做铺垫。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剃头张为中村剃头并从他那讨到一块大洋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说明他对敌人的侵略还没有深刻的认识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与后文形成对比。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剃头张为了祖国的利益而误杀了自己的儿子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反映了普通人民的爱国不屈的精神和保卫祖国抵抗外来侵略者的坚强意志。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小说展现了抗日战争的复杂性和残酷性。剃头张误杀了给地下党传递情报的儿子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这一悲剧的情节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深深震撼了人们。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五边形 10"/>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7" name="五边形 16"/>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8" name="组合 17"/>
          <p:cNvGrpSpPr/>
          <p:nvPr/>
        </p:nvGrpSpPr>
        <p:grpSpPr>
          <a:xfrm>
            <a:off x="251520" y="4087818"/>
            <a:ext cx="8640960" cy="2581542"/>
            <a:chOff x="251520" y="1884545"/>
            <a:chExt cx="8640960" cy="2581542"/>
          </a:xfrm>
        </p:grpSpPr>
        <p:grpSp>
          <p:nvGrpSpPr>
            <p:cNvPr id="19" name="组合 18"/>
            <p:cNvGrpSpPr/>
            <p:nvPr/>
          </p:nvGrpSpPr>
          <p:grpSpPr>
            <a:xfrm>
              <a:off x="251520" y="1884545"/>
              <a:ext cx="8640960" cy="2581542"/>
              <a:chOff x="251520" y="-160654"/>
              <a:chExt cx="8640960" cy="2581542"/>
            </a:xfrm>
          </p:grpSpPr>
          <p:sp>
            <p:nvSpPr>
              <p:cNvPr id="21" name="五边形 20"/>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2" name="燕尾形 21"/>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3" name="组合 22"/>
              <p:cNvGrpSpPr/>
              <p:nvPr/>
            </p:nvGrpSpPr>
            <p:grpSpPr>
              <a:xfrm>
                <a:off x="251520" y="-160654"/>
                <a:ext cx="8640960" cy="2264536"/>
                <a:chOff x="251520" y="-160654"/>
                <a:chExt cx="8640960" cy="2264536"/>
              </a:xfrm>
            </p:grpSpPr>
            <p:sp>
              <p:nvSpPr>
                <p:cNvPr id="24" name="矩形 23"/>
                <p:cNvSpPr/>
                <p:nvPr/>
              </p:nvSpPr>
              <p:spPr>
                <a:xfrm>
                  <a:off x="251520" y="-160654"/>
                  <a:ext cx="8640960" cy="2264536"/>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8"/>
                <p:cNvSpPr txBox="1"/>
                <p:nvPr/>
              </p:nvSpPr>
              <p:spPr>
                <a:xfrm>
                  <a:off x="8371094" y="-150618"/>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20" name="矩形 19"/>
            <p:cNvSpPr>
              <a:spLocks noChangeAspect="1"/>
            </p:cNvSpPr>
            <p:nvPr/>
          </p:nvSpPr>
          <p:spPr>
            <a:xfrm>
              <a:off x="508000" y="2213057"/>
              <a:ext cx="8128000" cy="1938992"/>
            </a:xfrm>
            <a:prstGeom prst="rect">
              <a:avLst/>
            </a:prstGeom>
          </p:spPr>
          <p:txBody>
            <a:bodyPr>
              <a:spAutoFit/>
            </a:bodyPr>
            <a:lstStyle/>
            <a:p>
              <a:pPr>
                <a:lnSpc>
                  <a:spcPct val="150000"/>
                </a:lnSpc>
              </a:pPr>
              <a:r>
                <a:rPr lang="en-US" altLang="zh-CN" sz="2000" dirty="0"/>
                <a:t>A</a:t>
              </a:r>
              <a:r>
                <a:rPr lang="zh-CN" altLang="zh-CN" sz="2000" dirty="0"/>
                <a:t>项</a:t>
              </a:r>
              <a:r>
                <a:rPr lang="en-US" altLang="zh-CN" sz="2000" dirty="0"/>
                <a:t>,</a:t>
              </a:r>
              <a:r>
                <a:rPr lang="zh-CN" altLang="zh-CN" sz="2000" dirty="0"/>
                <a:t>错误在于概括不全面</a:t>
              </a:r>
              <a:r>
                <a:rPr lang="en-US" altLang="zh-CN" sz="2000" dirty="0"/>
                <a:t>,</a:t>
              </a:r>
              <a:r>
                <a:rPr lang="zh-CN" altLang="zh-CN" sz="2000" dirty="0"/>
                <a:t>塑造人物以及表现战争的复杂残酷也是小说创作的目的。</a:t>
              </a:r>
              <a:r>
                <a:rPr lang="en-US" altLang="zh-CN" sz="2000" dirty="0"/>
                <a:t>B</a:t>
              </a:r>
              <a:r>
                <a:rPr lang="zh-CN" altLang="zh-CN" sz="2000" dirty="0"/>
                <a:t>项</a:t>
              </a:r>
              <a:r>
                <a:rPr lang="en-US" altLang="zh-CN" sz="2000" dirty="0"/>
                <a:t>,</a:t>
              </a:r>
              <a:r>
                <a:rPr lang="zh-CN" altLang="zh-CN" sz="2000" dirty="0"/>
                <a:t>错误在于开篇没有运用细节描写。</a:t>
              </a:r>
              <a:r>
                <a:rPr lang="en-US" altLang="zh-CN" sz="2000" dirty="0"/>
                <a:t>C</a:t>
              </a:r>
              <a:r>
                <a:rPr lang="zh-CN" altLang="zh-CN" sz="2000" dirty="0"/>
                <a:t>项</a:t>
              </a:r>
              <a:r>
                <a:rPr lang="en-US" altLang="zh-CN" sz="2000" dirty="0"/>
                <a:t>,</a:t>
              </a:r>
              <a:r>
                <a:rPr lang="zh-CN" altLang="zh-CN" sz="2000" dirty="0"/>
                <a:t>错误在于</a:t>
              </a:r>
              <a:r>
                <a:rPr lang="en-US" altLang="zh-CN" sz="2000" dirty="0"/>
                <a:t>“</a:t>
              </a:r>
              <a:r>
                <a:rPr lang="zh-CN" altLang="zh-CN" sz="2000" dirty="0"/>
                <a:t>说明他对敌人的侵略还没有深刻的认识</a:t>
              </a:r>
              <a:r>
                <a:rPr lang="en-US" altLang="zh-CN" sz="2000" dirty="0"/>
                <a:t>,</a:t>
              </a:r>
              <a:r>
                <a:rPr lang="zh-CN" altLang="zh-CN" sz="2000" dirty="0"/>
                <a:t>与后文形成对比</a:t>
              </a:r>
              <a:r>
                <a:rPr lang="en-US" altLang="zh-CN" sz="2000" dirty="0"/>
                <a:t>”</a:t>
              </a:r>
              <a:r>
                <a:rPr lang="zh-CN" altLang="zh-CN" sz="2000" dirty="0"/>
                <a:t>的说法</a:t>
              </a:r>
              <a:r>
                <a:rPr lang="en-US" altLang="zh-CN" sz="2000" dirty="0"/>
                <a:t>,</a:t>
              </a:r>
              <a:r>
                <a:rPr lang="zh-CN" altLang="zh-CN" sz="2000" dirty="0"/>
                <a:t>应该是说明他在日本人面前表现了中国人的尊严</a:t>
              </a:r>
              <a:r>
                <a:rPr lang="en-US" altLang="zh-CN" sz="2000" dirty="0"/>
                <a:t>,</a:t>
              </a:r>
              <a:r>
                <a:rPr lang="zh-CN" altLang="zh-CN" sz="2000" dirty="0"/>
                <a:t>有民族尊严气节。</a:t>
              </a:r>
            </a:p>
          </p:txBody>
        </p:sp>
      </p:grpSp>
      <p:grpSp>
        <p:nvGrpSpPr>
          <p:cNvPr id="26" name="组合 25"/>
          <p:cNvGrpSpPr/>
          <p:nvPr/>
        </p:nvGrpSpPr>
        <p:grpSpPr>
          <a:xfrm>
            <a:off x="251520" y="5633844"/>
            <a:ext cx="8640960" cy="1035516"/>
            <a:chOff x="251520" y="4869160"/>
            <a:chExt cx="8640960" cy="1035516"/>
          </a:xfrm>
        </p:grpSpPr>
        <p:grpSp>
          <p:nvGrpSpPr>
            <p:cNvPr id="27" name="组合 26"/>
            <p:cNvGrpSpPr/>
            <p:nvPr/>
          </p:nvGrpSpPr>
          <p:grpSpPr>
            <a:xfrm>
              <a:off x="251520" y="4869160"/>
              <a:ext cx="8640960" cy="1035516"/>
              <a:chOff x="251520" y="3872081"/>
              <a:chExt cx="8640960" cy="1035516"/>
            </a:xfrm>
          </p:grpSpPr>
          <p:sp>
            <p:nvSpPr>
              <p:cNvPr id="29" name="五边形 28"/>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0" name="五边形 29"/>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1" name="燕尾形 30"/>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矩形 31"/>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8" name="矩形 27"/>
            <p:cNvSpPr>
              <a:spLocks noChangeAspect="1"/>
            </p:cNvSpPr>
            <p:nvPr/>
          </p:nvSpPr>
          <p:spPr>
            <a:xfrm>
              <a:off x="539552" y="5144526"/>
              <a:ext cx="8064896" cy="400110"/>
            </a:xfrm>
            <a:prstGeom prst="rect">
              <a:avLst/>
            </a:prstGeom>
          </p:spPr>
          <p:txBody>
            <a:bodyPr wrap="square">
              <a:spAutoFit/>
            </a:bodyPr>
            <a:lstStyle/>
            <a:p>
              <a:r>
                <a:rPr lang="zh-CN" altLang="zh-CN" sz="2000" dirty="0"/>
                <a:t>答</a:t>
              </a:r>
              <a:r>
                <a:rPr lang="en-US" altLang="zh-CN" sz="2000" dirty="0"/>
                <a:t>D</a:t>
              </a:r>
              <a:r>
                <a:rPr lang="zh-CN" altLang="zh-CN" sz="2000" dirty="0"/>
                <a:t>给</a:t>
              </a:r>
              <a:r>
                <a:rPr lang="en-US" altLang="zh-CN" sz="2000" dirty="0"/>
                <a:t>3</a:t>
              </a:r>
              <a:r>
                <a:rPr lang="zh-CN" altLang="zh-CN" sz="2000" dirty="0"/>
                <a:t>分</a:t>
              </a:r>
              <a:r>
                <a:rPr lang="en-US" altLang="zh-CN" sz="2000" dirty="0"/>
                <a:t>,</a:t>
              </a:r>
              <a:r>
                <a:rPr lang="zh-CN" altLang="zh-CN" sz="2000" dirty="0"/>
                <a:t>答</a:t>
              </a:r>
              <a:r>
                <a:rPr lang="en-US" altLang="zh-CN" sz="2000" dirty="0"/>
                <a:t>E</a:t>
              </a:r>
              <a:r>
                <a:rPr lang="zh-CN" altLang="zh-CN" sz="2000" dirty="0"/>
                <a:t>给</a:t>
              </a:r>
              <a:r>
                <a:rPr lang="en-US" altLang="zh-CN" sz="2000" dirty="0"/>
                <a:t>2</a:t>
              </a:r>
              <a:r>
                <a:rPr lang="zh-CN" altLang="zh-CN" sz="2000" dirty="0"/>
                <a:t>分</a:t>
              </a:r>
              <a:r>
                <a:rPr lang="en-US" altLang="zh-CN" sz="2000" dirty="0"/>
                <a:t>,</a:t>
              </a:r>
              <a:r>
                <a:rPr lang="zh-CN" altLang="zh-CN" sz="2000" dirty="0"/>
                <a:t>答</a:t>
              </a:r>
              <a:r>
                <a:rPr lang="en-US" altLang="zh-CN" sz="2000" dirty="0"/>
                <a:t>A</a:t>
              </a:r>
              <a:r>
                <a:rPr lang="zh-CN" altLang="zh-CN" sz="2000" dirty="0"/>
                <a:t>给</a:t>
              </a:r>
              <a:r>
                <a:rPr lang="en-US" altLang="zh-CN" sz="2000" dirty="0"/>
                <a:t>1</a:t>
              </a:r>
              <a:r>
                <a:rPr lang="zh-CN" altLang="zh-CN" sz="2000" dirty="0"/>
                <a:t>分</a:t>
              </a:r>
              <a:r>
                <a:rPr lang="en-US" altLang="zh-CN" sz="2000" dirty="0"/>
                <a:t>;</a:t>
              </a:r>
              <a:r>
                <a:rPr lang="zh-CN" altLang="zh-CN" sz="2000" dirty="0"/>
                <a:t>答</a:t>
              </a:r>
              <a:r>
                <a:rPr lang="en-US" altLang="zh-CN" sz="2000" dirty="0"/>
                <a:t>B</a:t>
              </a:r>
              <a:r>
                <a:rPr lang="zh-CN" altLang="zh-CN" sz="2000" dirty="0"/>
                <a:t>、</a:t>
              </a:r>
              <a:r>
                <a:rPr lang="en-US" altLang="zh-CN" sz="2000" dirty="0"/>
                <a:t>C</a:t>
              </a:r>
              <a:r>
                <a:rPr lang="zh-CN" altLang="zh-CN" sz="2000" dirty="0"/>
                <a:t>不给分。</a:t>
              </a:r>
            </a:p>
          </p:txBody>
        </p:sp>
      </p:grpSp>
    </p:spTree>
    <p:extLst>
      <p:ext uri="{BB962C8B-B14F-4D97-AF65-F5344CB8AC3E}">
        <p14:creationId xmlns:p14="http://schemas.microsoft.com/office/powerpoint/2010/main" xmlns="" val="1371308395"/>
      </p:ext>
    </p:extLst>
  </p:cSld>
  <p:clrMapOvr>
    <a:masterClrMapping/>
  </p:clrMapOvr>
  <mc:AlternateContent xmlns:mc="http://schemas.openxmlformats.org/markup-compatibility/2006">
    <mc:Choice xmlns:p14="http://schemas.microsoft.com/office/powerpoint/2010/main" xmlns="" Requires="p14">
      <p:transition spd="slow" p14:dur="1400">
        <p:wipe dir="u"/>
      </p:transition>
    </mc:Choice>
    <mc:Fallback>
      <p:transition spd="slow">
        <p:wipe dir="u"/>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childTnLst>
              </p:cTn>
              <p:nextCondLst>
                <p:cond evt="onClick" delay="0">
                  <p:tgtEl>
                    <p:spTgt spid="17"/>
                  </p:tgtEl>
                </p:cond>
              </p:nextCondLst>
            </p:seq>
            <p:seq concurrent="1" nextAc="seek">
              <p:cTn id="8" restart="whenNotActive" fill="hold" evtFilter="cancelBubble" nodeType="interactiveSeq">
                <p:stCondLst>
                  <p:cond evt="onClick" delay="0">
                    <p:tgtEl>
                      <p:spTgt spid="18"/>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8"/>
                                        </p:tgtEl>
                                      </p:cBhvr>
                                    </p:animEffect>
                                    <p:set>
                                      <p:cBhvr>
                                        <p:cTn id="13"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14" restart="whenNotActive" fill="hold" evtFilter="cancelBubble" nodeType="interactiveSeq">
                <p:stCondLst>
                  <p:cond evt="onClick" delay="0">
                    <p:tgtEl>
                      <p:spTgt spid="11"/>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down)">
                                      <p:cBhvr>
                                        <p:cTn id="19" dur="500"/>
                                        <p:tgtEl>
                                          <p:spTgt spid="26"/>
                                        </p:tgtEl>
                                      </p:cBhvr>
                                    </p:animEffect>
                                  </p:childTnLst>
                                </p:cTn>
                              </p:par>
                            </p:childTnLst>
                          </p:cTn>
                        </p:par>
                      </p:childTnLst>
                    </p:cTn>
                  </p:par>
                </p:childTnLst>
              </p:cTn>
              <p:nextCondLst>
                <p:cond evt="onClick" delay="0">
                  <p:tgtEl>
                    <p:spTgt spid="11"/>
                  </p:tgtEl>
                </p:cond>
              </p:nextCondLst>
            </p:seq>
            <p:seq concurrent="1" nextAc="seek">
              <p:cTn id="20" restart="whenNotActive" fill="hold" evtFilter="cancelBubble" nodeType="interactiveSeq">
                <p:stCondLst>
                  <p:cond evt="onClick" delay="0">
                    <p:tgtEl>
                      <p:spTgt spid="26"/>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6"/>
                                        </p:tgtEl>
                                      </p:cBhvr>
                                    </p:animEffect>
                                    <p:set>
                                      <p:cBhvr>
                                        <p:cTn id="25"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69</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3" name="椭圆 32">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5" name="矩形 4"/>
          <p:cNvSpPr>
            <a:spLocks noChangeAspect="1"/>
          </p:cNvSpPr>
          <p:nvPr/>
        </p:nvSpPr>
        <p:spPr>
          <a:xfrm>
            <a:off x="508000" y="1669635"/>
            <a:ext cx="5452134"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考点题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简要分析剃头张这一人物形象</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2140914"/>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剃头张是一个技艺精湛、具有爱国思想的剃头匠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勤劳能干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手艺高超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为了不抢别的剃头匠生意不随便展示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八音刀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说明他善良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为别人着想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地保请他去给中村剃头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优厚的待遇没有让他动心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说明他爱国不屈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有气节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有不为利益所动的浩然正气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知道自己儿子背叛国家之后想要了结儿子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说明他热爱国家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崇尚正义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敢于为国家牺牲自己的利益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爱憎分明。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解答此题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分析作品中的人物形象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应该根据作品对这个人物的肖像描写、心理描写、语言描写和动作描写以及其他相关叙述性语言进行分析。组织答案时要善于归纳点题。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13039639"/>
      </p:ext>
    </p:extLst>
  </p:cSld>
  <p:clrMapOvr>
    <a:masterClrMapping/>
  </p:clrMapOvr>
  <mc:AlternateContent xmlns:mc="http://schemas.openxmlformats.org/markup-compatibility/2006">
    <mc:Choice xmlns:p14="http://schemas.microsoft.com/office/powerpoint/2010/main" xmlns="" Requires="p14">
      <p:transition spd="slow" p14:dur="14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down)">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6306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老汪一声叹息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一个人说正经话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说得不对可以劝他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一个人胡言乱语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何劝之有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银瓶除了嘴能说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还爱占人便宜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不占便宜就觉得吃亏。逛一趟集市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买人几棵葱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非拿人两头蒜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买人二尺布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非搭两绺线。夏秋两季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爱到地里拾庄稼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碰到谁家还没收的庄稼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也顺手牵羊捋上两把。从学堂出南门离东家老范的地亩最近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所以捋拿老范的庄稼最多。一次老范到后院牲口棚看牲口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管家老季跟了过来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把老汪辞了吧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老汪教书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娃儿们都听不懂。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不懂才教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懂还教个啥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不为老汪。</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49800378"/>
      </p:ext>
    </p:extLst>
  </p:cSld>
  <p:clrMapOvr>
    <a:masterClrMapping/>
  </p:clrMapOvr>
  <mc:AlternateContent xmlns:mc="http://schemas.openxmlformats.org/markup-compatibility/2006">
    <mc:Choice xmlns:p14="http://schemas.microsoft.com/office/powerpoint/2010/main" xmlns="" Requires="p14">
      <p:transition spd="slow" p14:dur="800">
        <p:fade thruBlk="1"/>
      </p:transition>
    </mc:Choice>
    <mc:Fallback>
      <p:transition spd="slow">
        <p:fade thruBlk="1"/>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70</a:t>
            </a:fld>
            <a:r>
              <a:rPr lang="en-US" altLang="zh-CN" smtClean="0"/>
              <a:t>-</a:t>
            </a:r>
            <a:endParaRPr lang="zh-CN" altLang="en-US" dirty="0"/>
          </a:p>
        </p:txBody>
      </p:sp>
      <p:sp>
        <p:nvSpPr>
          <p:cNvPr id="3" name="圆角矩形 2">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5" name="椭圆 4">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6" action="ppaction://hlinksldjump"/>
          </p:cNvPr>
          <p:cNvSpPr/>
          <p:nvPr/>
        </p:nvSpPr>
        <p:spPr>
          <a:xfrm>
            <a:off x="6966296"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3</a:t>
            </a:r>
            <a:endParaRPr lang="zh-CN" altLang="en-US" dirty="0">
              <a:solidFill>
                <a:schemeClr val="bg1"/>
              </a:solidFill>
            </a:endParaRPr>
          </a:p>
        </p:txBody>
      </p:sp>
      <p:sp>
        <p:nvSpPr>
          <p:cNvPr id="28" name="椭圆 27">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8" name="矩形 7"/>
          <p:cNvSpPr>
            <a:spLocks noChangeAspect="1"/>
          </p:cNvSpPr>
          <p:nvPr/>
        </p:nvSpPr>
        <p:spPr>
          <a:xfrm>
            <a:off x="508000" y="1556792"/>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小说的结尾出人意料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但由于伏笔的运用又在情理之中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请结合小说具体分析用了哪些伏笔。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a:spLocks noChangeAspect="1"/>
          </p:cNvSpPr>
          <p:nvPr/>
        </p:nvSpPr>
        <p:spPr>
          <a:xfrm>
            <a:off x="508000" y="2398502"/>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小说介绍小剃头张人活络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朋友广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这是给地下党传递情报的条件。</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在父亲拒绝为中村剃头时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主动承担这个工作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为获得情报提供可能性。</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敌人扫荡游击队据点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游击队提前得到消息的情节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暗示了小剃头张为游击队提供了情报。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回答此题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首先要指出小说用了哪些伏笔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然后再分析。比如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写小剃头张人活络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朋友广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这是为他具备传递情报的条件埋下伏笔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写小剃头张主动承担这个工作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这是为获得情报提供可能性埋下伏笔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写敌人扫荡据点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游击队提前得到消息的情节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这是为小剃头张为游击队提供了情报埋下伏笔。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95273480"/>
      </p:ext>
    </p:extLst>
  </p:cSld>
  <p:clrMapOvr>
    <a:masterClrMapping/>
  </p:clrMapOvr>
  <mc:AlternateContent xmlns:mc="http://schemas.openxmlformats.org/markup-compatibility/2006">
    <mc:Choice xmlns:p14="http://schemas.microsoft.com/office/powerpoint/2010/main" xmlns="" Requires="p14">
      <p:transition spd="slow" p14:dur="1400">
        <p:wipe dir="d"/>
      </p:transition>
    </mc:Choice>
    <mc:Fallback>
      <p:transition spd="slow">
        <p:wipe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down)">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wipe(down)">
                                      <p:cBhvr>
                                        <p:cTn id="12"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71</a:t>
            </a:fld>
            <a:r>
              <a:rPr lang="en-US" altLang="zh-CN" smtClean="0"/>
              <a:t>-</a:t>
            </a:r>
            <a:endParaRPr lang="zh-CN" altLang="en-US" dirty="0"/>
          </a:p>
        </p:txBody>
      </p:sp>
      <p:sp>
        <p:nvSpPr>
          <p:cNvPr id="3" name="圆角矩形 2">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5" name="椭圆 4">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0" name="椭圆 9">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1" name="椭圆 10">
            <a:hlinkClick r:id="rId7" action="ppaction://hlinksldjump"/>
          </p:cNvPr>
          <p:cNvSpPr/>
          <p:nvPr/>
        </p:nvSpPr>
        <p:spPr>
          <a:xfrm>
            <a:off x="729933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4</a:t>
            </a:r>
            <a:endParaRPr lang="zh-CN" altLang="en-US" dirty="0">
              <a:solidFill>
                <a:schemeClr val="bg1"/>
              </a:solidFill>
            </a:endParaRPr>
          </a:p>
        </p:txBody>
      </p:sp>
      <p:sp>
        <p:nvSpPr>
          <p:cNvPr id="7" name="矩形 6"/>
          <p:cNvSpPr>
            <a:spLocks noChangeAspect="1"/>
          </p:cNvSpPr>
          <p:nvPr/>
        </p:nvSpPr>
        <p:spPr>
          <a:xfrm>
            <a:off x="508000" y="1556792"/>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这篇小说还有另外一个题目《八音刀》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你更喜欢哪个题目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谈谈你的理由。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矩形 11"/>
          <p:cNvSpPr>
            <a:spLocks noChangeAspect="1"/>
          </p:cNvSpPr>
          <p:nvPr/>
        </p:nvSpPr>
        <p:spPr>
          <a:xfrm>
            <a:off x="508000" y="2404216"/>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《剃头张》这个题目更好。</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《剃头张》点出了小说主人公及主人公身份。</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小说情节全都围绕剃头张展开。</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剃头张身上表现出的朴素的爱国情怀是小说的主旨。</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以小见大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通过一个普通百姓的视角来揭示主题。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《八音刀》这个题目更好。</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八音刀是剃头张的绝技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代表着剃头张精湛的剃头技艺。</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设下悬念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引起读者的阅读兴趣。</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以《八音刀》为题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揭示了文章的主要内容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文末八音刀的传授将情节推向高潮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也蕴含文章主题。</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巧妙呼应了开头剃头张不肯轻易把八音刀传人的内容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首尾呼应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结构严谨。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66755774"/>
      </p:ext>
    </p:extLst>
  </p:cSld>
  <p:clrMapOvr>
    <a:masterClrMapping/>
  </p:clrMapOvr>
  <mc:AlternateContent xmlns:mc="http://schemas.openxmlformats.org/markup-compatibility/2006">
    <mc:Choice xmlns:p14="http://schemas.microsoft.com/office/powerpoint/2010/main" xmlns="" Requires="p14">
      <p:transition spd="slow" p14:dur="14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72</a:t>
            </a:fld>
            <a:r>
              <a:rPr lang="en-US" altLang="zh-CN" smtClean="0"/>
              <a:t>-</a:t>
            </a:r>
            <a:endParaRPr lang="zh-CN" altLang="en-US" dirty="0"/>
          </a:p>
        </p:txBody>
      </p:sp>
      <p:sp>
        <p:nvSpPr>
          <p:cNvPr id="3" name="圆角矩形 2">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5" name="椭圆 4">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0" name="椭圆 9">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1" name="椭圆 10">
            <a:hlinkClick r:id="rId7" action="ppaction://hlinksldjump"/>
          </p:cNvPr>
          <p:cNvSpPr/>
          <p:nvPr/>
        </p:nvSpPr>
        <p:spPr>
          <a:xfrm>
            <a:off x="729933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4</a:t>
            </a:r>
            <a:endParaRPr lang="zh-CN" altLang="en-US" dirty="0">
              <a:solidFill>
                <a:schemeClr val="bg1"/>
              </a:solidFill>
            </a:endParaRPr>
          </a:p>
        </p:txBody>
      </p:sp>
      <p:sp>
        <p:nvSpPr>
          <p:cNvPr id="8" name="矩形 7"/>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这是一道答案并不唯一的探究题。若认为以《剃头张》为题好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可从此题目能点出小说主人公及其身份、小说情节全都围绕剃头张展开、剃头张身上表现出的朴素的爱国情怀是小说的主旨、能通过一个普通百姓的视角来揭示主题等方面进行分析。若认为以《八音刀》为题好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可从八音刀代表着剃头张精湛的剃头技艺、可设下悬念引起读者的阅读兴趣、能揭示文章的主要内容、能巧妙呼应等方面分析。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86360030"/>
      </p:ext>
    </p:extLst>
  </p:cSld>
  <p:clrMapOvr>
    <a:masterClrMapping/>
  </p:clrMapOvr>
  <mc:AlternateContent xmlns:mc="http://schemas.openxmlformats.org/markup-compatibility/2006">
    <mc:Choice xmlns:p14="http://schemas.microsoft.com/office/powerpoint/2010/main" xmlns="" Requires="p14">
      <p:transition spd="slow" p14:dur="1400">
        <p:strips dir="ru"/>
      </p:transition>
    </mc:Choice>
    <mc:Fallback>
      <p:transition spd="slow">
        <p:strips dir="ru"/>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391994"/>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为他老婆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爱偷庄稼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是个贼。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老范挥挥手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娘们儿家。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贼就贼吧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我五十顷地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还养不起一个贼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这话被喂牲口的老宋听到了。老宋也有一个娃跟着老汪学《论语》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老宋便把这话又学给了老汪。没想到老汪潸然泪下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啥叫有朋自远方来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这就叫有朋自远方来。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选自刘震云《一句顶一万句》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东家老范是一个什么样的人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请结合全文简要分析。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5046726"/>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自家设私塾而允许别家孩子随听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是个大方的人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关注老汪的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乱走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并尽力开导安慰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是个友善的人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不再追问老汪的隐情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是个有分寸的人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不因银瓶而辞退老汪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是个识大体的人。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05120241"/>
      </p:ext>
    </p:extLst>
  </p:cSld>
  <p:clrMapOvr>
    <a:masterClrMapping/>
  </p:clrMapOvr>
  <mc:AlternateContent xmlns:mc="http://schemas.openxmlformats.org/markup-compatibility/2006">
    <mc:Choice xmlns:p14="http://schemas.microsoft.com/office/powerpoint/2010/main" xmlns="" Requires="p14">
      <p:transition spd="slow" p14:dur="800">
        <p:zoom dir="in"/>
      </p:transition>
    </mc:Choice>
    <mc:Fallback>
      <p:transition spd="slow">
        <p:zoom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318000"/>
            <a:ext cx="8128000" cy="247599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文脉梳理</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可以结合老范的行为进行总结提炼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如老范设立私塾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但是允许别家孩子免费来听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老范和老汪的交流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老范并不辞退老汪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也不在乎老汪媳妇偷庄稼。大方友善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有分寸识大体的老范形象跃然纸上。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教你审题</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总结人物形象要从人物心理活动、行为动作和语言等的描写以及一些细节描写和社会环境描写中整理信息。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32341328"/>
      </p:ext>
    </p:extLst>
  </p:cSld>
  <p:clrMapOvr>
    <a:masterClrMapping/>
  </p:clrMapOvr>
  <mc:AlternateContent xmlns:mc="http://schemas.openxmlformats.org/markup-compatibility/2006">
    <mc:Choice xmlns:p14="http://schemas.microsoft.com/office/powerpoint/2010/main" xmlns="" Requires="p14">
      <p:transition spd="slow" p14:dur="800">
        <p:split orient="vert" dir="in"/>
      </p:transition>
    </mc:Choice>
    <mc:Fallback>
      <p:transition spd="slow">
        <p:split orient="vert" dir="in"/>
      </p:transition>
    </mc:Fallback>
  </mc:AlternateContent>
  <p:timing>
    <p:tnLst>
      <p:par>
        <p:cTn id="1" dur="indefinite" restart="never" nodeType="tmRoot"/>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167</TotalTime>
  <Words>17881</Words>
  <Application>Microsoft Office PowerPoint</Application>
  <PresentationFormat>On-screen Show (4:3)</PresentationFormat>
  <Paragraphs>831</Paragraphs>
  <Slides>72</Slides>
  <Notes>1</Notes>
  <HiddenSlides>0</HiddenSlides>
  <MMClips>0</MMClips>
  <ScaleCrop>false</ScaleCrop>
  <HeadingPairs>
    <vt:vector size="4" baseType="variant">
      <vt:variant>
        <vt:lpstr>Theme</vt:lpstr>
      </vt:variant>
      <vt:variant>
        <vt:i4>1</vt:i4>
      </vt:variant>
      <vt:variant>
        <vt:lpstr>Slide Titles</vt:lpstr>
      </vt:variant>
      <vt:variant>
        <vt:i4>72</vt:i4>
      </vt:variant>
    </vt:vector>
  </HeadingPairs>
  <TitlesOfParts>
    <vt:vector size="73" baseType="lpstr">
      <vt:lpstr>高优14新制作模板</vt:lpstr>
      <vt:lpstr>第二讲　赏析人物形象</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xbany</cp:lastModifiedBy>
  <cp:revision>语文备课大师【全免费】</cp:revision>
  <dcterms:created xsi:type="dcterms:W3CDTF">2016-04-02T01:48:46Z</dcterms:created>
  <dcterms:modified xsi:type="dcterms:W3CDTF">2017-06-18T02:30:15Z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