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7" r:id="rId3"/>
    <p:sldId id="256" r:id="rId4"/>
    <p:sldId id="258" r:id="rId5"/>
    <p:sldId id="260" r:id="rId6"/>
    <p:sldId id="261" r:id="rId7"/>
    <p:sldId id="262" r:id="rId8"/>
    <p:sldId id="264" r:id="rId9"/>
    <p:sldId id="265" r:id="rId10"/>
    <p:sldId id="263" r:id="rId11"/>
    <p:sldId id="266" r:id="rId12"/>
    <p:sldId id="267" r:id="rId13"/>
    <p:sldId id="273" r:id="rId14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68" r:id="rId30"/>
    <p:sldId id="269" r:id="rId31"/>
    <p:sldId id="270" r:id="rId32"/>
    <p:sldId id="271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23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5CCA0CF-73AE-4A6B-AEEF-DFE218B1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A86C361-CBAE-44CE-8326-2D59919E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5CCA0CF-73AE-4A6B-AEEF-DFE218B1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A86C361-CBAE-44CE-8326-2D59919E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5CCA0CF-73AE-4A6B-AEEF-DFE218B1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A86C361-CBAE-44CE-8326-2D59919E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5CCA0CF-73AE-4A6B-AEEF-DFE218B1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A86C361-CBAE-44CE-8326-2D59919E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5CCA0CF-73AE-4A6B-AEEF-DFE218B1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A86C361-CBAE-44CE-8326-2D59919E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5CCA0CF-73AE-4A6B-AEEF-DFE218B1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A86C361-CBAE-44CE-8326-2D59919E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25CCA0CF-73AE-4A6B-AEEF-DFE218B1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DA86C361-CBAE-44CE-8326-2D59919E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5CCA0CF-73AE-4A6B-AEEF-DFE218B1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DA86C361-CBAE-44CE-8326-2D59919E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5CCA0CF-73AE-4A6B-AEEF-DFE218B1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DA86C361-CBAE-44CE-8326-2D59919E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5CCA0CF-73AE-4A6B-AEEF-DFE218B1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A86C361-CBAE-44CE-8326-2D59919E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5CCA0CF-73AE-4A6B-AEEF-DFE218B1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A86C361-CBAE-44CE-8326-2D59919E78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CA0CF-73AE-4A6B-AEEF-DFE218B127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6C361-CBAE-44CE-8326-2D59919E78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6.xml"/><Relationship Id="rId4" Type="http://schemas.openxmlformats.org/officeDocument/2006/relationships/image" Target="../media/image11.png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8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9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0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1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2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2.xml"/><Relationship Id="rId6" Type="http://schemas.openxmlformats.org/officeDocument/2006/relationships/image" Target="../media/image3.png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image" Target="../media/image2.png"/><Relationship Id="rId1" Type="http://schemas.openxmlformats.org/officeDocument/2006/relationships/tags" Target="../tags/tag6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tags" Target="../tags/tag122.xml"/><Relationship Id="rId4" Type="http://schemas.openxmlformats.org/officeDocument/2006/relationships/image" Target="../media/image22.png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tags" Target="../tags/tag88.xml"/><Relationship Id="rId7" Type="http://schemas.openxmlformats.org/officeDocument/2006/relationships/image" Target="../media/image7.png"/><Relationship Id="rId6" Type="http://schemas.openxmlformats.org/officeDocument/2006/relationships/tags" Target="../tags/tag87.xml"/><Relationship Id="rId5" Type="http://schemas.microsoft.com/office/2007/relationships/media" Target="../media/media1.mp4"/><Relationship Id="rId4" Type="http://schemas.openxmlformats.org/officeDocument/2006/relationships/video" Target="../media/media1.mp4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1226" y="152624"/>
            <a:ext cx="10515600" cy="1325563"/>
          </a:xfrm>
        </p:spPr>
        <p:txBody>
          <a:bodyPr/>
          <a:lstStyle/>
          <a:p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导入：回忆初中所学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诗经</a:t>
            </a:r>
            <a:r>
              <a:rPr lang="en-US" altLang="zh-CN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篇目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9188" y="1466428"/>
            <a:ext cx="5148535" cy="192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关关雎鸠，在河之洲。窈窕淑女，君子好逑。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参差荇菜，左右流之。窈窕淑女，寤寐求之。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求之不得，寤寐思服。悠哉悠哉，辗转反侧。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参差荇菜，左右采之。窈窕淑女，琴瑟友之。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r"/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参差荇菜，左右芼之。窈窕淑女，钟鼓乐之。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            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诗经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··》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59188" y="3818587"/>
            <a:ext cx="5301087" cy="2227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蒹葭苍苍，白露为霜。所谓伊人，在水一方。溯洄从之，道阻且长。溯游从之，宛在水中央。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蒹葭凄凄，白露未晞。所谓伊人，在水之湄。溯洄从之，道阻且跻。溯游从之，宛在水中坻。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蒹葭采采，白露未已。所谓伊人，在水之涘。溯洄从之，道阻且右。溯游从之，宛在水中沚。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r"/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诗经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蒹葭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60936" y="2054495"/>
            <a:ext cx="6055053" cy="31728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0" y="0"/>
            <a:ext cx="12108180" cy="1116964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本诗中的几个动词：</a:t>
            </a:r>
            <a:r>
              <a:rPr lang="zh-TW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采有掇捋袺襭</a:t>
            </a:r>
            <a:r>
              <a: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有什么特点，其顺序是否可以更换？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10540" y="1411308"/>
            <a:ext cx="6004560" cy="2713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采：采摘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有：取得，获得。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掇（</a:t>
            </a:r>
            <a:r>
              <a:rPr lang="en-US" altLang="zh-CN" sz="2400" err="1">
                <a:latin typeface="微软雅黑" panose="020B0503020204020204" pitchFamily="34" charset="-122"/>
                <a:ea typeface="微软雅黑" panose="020B0503020204020204" pitchFamily="34" charset="-122"/>
              </a:rPr>
              <a:t>duō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）：拾取，摘取。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捋（</a:t>
            </a:r>
            <a:r>
              <a:rPr lang="en-US" altLang="zh-CN" sz="2400" err="1">
                <a:latin typeface="微软雅黑" panose="020B0503020204020204" pitchFamily="34" charset="-122"/>
                <a:ea typeface="微软雅黑" panose="020B0503020204020204" pitchFamily="34" charset="-122"/>
              </a:rPr>
              <a:t>luō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）：从茎上成把地取下。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袺（</a:t>
            </a:r>
            <a:r>
              <a:rPr lang="en-US" altLang="zh-CN" sz="2400" err="1"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）：提起衣襟兜东西。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襭（</a:t>
            </a:r>
            <a:r>
              <a:rPr lang="en-US" altLang="zh-CN" sz="2400" err="1">
                <a:latin typeface="微软雅黑" panose="020B0503020204020204" pitchFamily="34" charset="-122"/>
                <a:ea typeface="微软雅黑" panose="020B0503020204020204" pitchFamily="34" charset="-122"/>
              </a:rPr>
              <a:t>xié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）：把衣襟掖在腰带上兜东西。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403860" y="4320538"/>
            <a:ext cx="6004560" cy="2249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这六个动词用词连贯，按劳动情景的推进来写的。从最开始的“有”“采”再到“掇”“捋”，最后“袺”“襭”，是一个完整的劳动过程。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展现了劳动人民从开始劳动到满载而归的场景，富有诗情和画意。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83679" y="2401229"/>
            <a:ext cx="5295941" cy="2780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1440" y="205105"/>
            <a:ext cx="8519160" cy="937895"/>
          </a:xfrm>
          <a:solidFill>
            <a:schemeClr val="accent1"/>
          </a:solidFill>
        </p:spPr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本诗在语言和结构上有什么特点？</a:t>
            </a:r>
            <a:endParaRPr lang="zh-CN" altLang="en-US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20980" y="1392396"/>
            <a:ext cx="8046720" cy="305006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运用重章叠唱，回环往复，本诗三章十二句，只有六字交替变动，在诗歌表现力上：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增强了诗歌的节奏感、音乐感，形成了一种回环往复的美，带给人一种委婉而深长的韵味。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434894" y="1283970"/>
            <a:ext cx="3475166" cy="5101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81940" y="4174599"/>
            <a:ext cx="7985760" cy="1963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在内容和主题上，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深化了意境，渲染气氛，强化感情，突出主题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，与反复的劳动动作和劳动效果谐和一致，形成融合无间、情景交融的艺术意境。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V="1">
            <a:off x="143087" y="889847"/>
            <a:ext cx="11475720" cy="4318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125893" y="1145540"/>
            <a:ext cx="8574193" cy="946573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91420" tIns="45709" rIns="91420" bIns="45709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125893" y="2092113"/>
            <a:ext cx="8574193" cy="4564380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91420" tIns="45709" rIns="91420" bIns="45709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360247" y="1225127"/>
            <a:ext cx="4348480" cy="788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杨  万  里  简  介</a:t>
            </a:r>
            <a:endParaRPr lang="zh-CN" altLang="zh-CN" sz="42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3221567" y="2178473"/>
            <a:ext cx="8325273" cy="4312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杨万里(1127-1206)，南宋诗人，字廷秀，学者称他为</a:t>
            </a:r>
            <a:r>
              <a:rPr lang="zh-CN" altLang="en-US" sz="2665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诚斋先生</a:t>
            </a: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，吉州吉水(今江西省吉水县)人。绍兴(宋高宗年号，1131-1162)进士，曾任秘书监，主张抗金。诗与陆游、范成大、尤袤齐名，并称</a:t>
            </a:r>
            <a:r>
              <a:rPr lang="zh-CN" altLang="en-US" sz="2665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“中兴四大家”</a:t>
            </a: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或“</a:t>
            </a:r>
            <a:r>
              <a:rPr lang="zh-CN" altLang="en-US" sz="2665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南宋四家”</a:t>
            </a: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。初学江西诗派，后转以王安石及晚唐诗为宗，终则脱却江西、晚唐窠臼，以构思精巧、语言通俗明畅而自成一家，形成了他独具的诗风，号为</a:t>
            </a:r>
            <a:r>
              <a:rPr lang="zh-CN" altLang="en-US" sz="2665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“诚斋体”</a:t>
            </a: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。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107" y="97184"/>
            <a:ext cx="4698132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26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走近杨万里</a:t>
            </a:r>
            <a:endParaRPr lang="zh-CN" altLang="zh-CN" sz="4265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43087" y="1145540"/>
            <a:ext cx="2856653" cy="5444067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87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  <p:bldP spid="8" grpId="0"/>
      <p:bldP spid="7" grpId="0" bldLvl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V="1">
            <a:off x="143087" y="889847"/>
            <a:ext cx="11475720" cy="4318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125893" y="1145540"/>
            <a:ext cx="8574193" cy="946573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91420" tIns="45709" rIns="91420" bIns="45709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125893" y="2092113"/>
            <a:ext cx="8574193" cy="4564380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91420" tIns="45709" rIns="91420" bIns="45709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239173" y="1225127"/>
            <a:ext cx="4348480" cy="788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杨  万  里  简  介</a:t>
            </a:r>
            <a:endParaRPr lang="zh-CN" altLang="zh-CN" sz="42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3221567" y="2178473"/>
            <a:ext cx="8325273" cy="443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杨万里学问渊博，才思健举，不仅能文，对理学亦颇注意。相传有诗二万余首，现存诗四千二百余首，诗文全集一百三十三卷，名《诚斋集》。代表作有《晓出净慈寺送林子方》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《小池》《宿新市徐公店》《闲居初夏午睡起》《新柳》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等。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107" y="97184"/>
            <a:ext cx="4698132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26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走近杨万里</a:t>
            </a:r>
            <a:endParaRPr lang="zh-CN" altLang="zh-CN" sz="4265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43087" y="1145540"/>
            <a:ext cx="2856653" cy="5444067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87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7413" y="933027"/>
            <a:ext cx="1190498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580" y="1498600"/>
            <a:ext cx="7342293" cy="897467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91420" tIns="45709" rIns="91420" bIns="45709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580" y="2477347"/>
            <a:ext cx="7341447" cy="4129193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91420" tIns="45709" rIns="91420" bIns="45709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endParaRPr lang="zh-CN" altLang="en-US" sz="1335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598420" y="1603587"/>
            <a:ext cx="4506807" cy="69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3735" b="1" kern="1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插秧歌</a:t>
            </a:r>
            <a:endParaRPr lang="zh-CN" altLang="zh-CN" sz="3735" b="1" kern="1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5627" y="2477347"/>
            <a:ext cx="6561667" cy="2982595"/>
          </a:xfrm>
          <a:prstGeom prst="rect">
            <a:avLst/>
          </a:prstGeom>
        </p:spPr>
        <p:txBody>
          <a:bodyPr wrap="square" lIns="162530" tIns="81264" rIns="162530" bIns="81264">
            <a:spAutoFit/>
          </a:bodyPr>
          <a:lstStyle/>
          <a:p>
            <a:pPr algn="ctr" eaLnBrk="1" latinLnBrk="0" hangingPunct="1">
              <a:lnSpc>
                <a:spcPts val="5500"/>
              </a:lnSpc>
              <a:spcAft>
                <a:spcPts val="0"/>
              </a:spcAft>
            </a:pPr>
            <a:r>
              <a:rPr altLang="zh-CN" sz="2665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田夫抛秧田妇接，小儿拔秧大儿插。</a:t>
            </a:r>
            <a:endParaRPr altLang="zh-CN" sz="2665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latinLnBrk="0" hangingPunct="1">
              <a:lnSpc>
                <a:spcPts val="5500"/>
              </a:lnSpc>
              <a:spcAft>
                <a:spcPts val="0"/>
              </a:spcAft>
            </a:pPr>
            <a:r>
              <a:rPr altLang="zh-CN" sz="2665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笠是兜鍪蓑是甲，雨从头上湿到胛。</a:t>
            </a:r>
            <a:endParaRPr altLang="zh-CN" sz="2665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latinLnBrk="0" hangingPunct="1">
              <a:lnSpc>
                <a:spcPts val="5500"/>
              </a:lnSpc>
              <a:spcAft>
                <a:spcPts val="0"/>
              </a:spcAft>
            </a:pPr>
            <a:r>
              <a:rPr altLang="zh-CN" sz="2665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唤渠朝餐歇半霎，低头折腰只不答。</a:t>
            </a:r>
            <a:endParaRPr altLang="zh-CN" sz="2665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latinLnBrk="0" hangingPunct="1">
              <a:lnSpc>
                <a:spcPts val="5500"/>
              </a:lnSpc>
              <a:spcAft>
                <a:spcPts val="0"/>
              </a:spcAft>
            </a:pPr>
            <a:r>
              <a:rPr altLang="zh-CN" sz="2665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秧根未牢莳未匝，照管鹅儿与雏鸭。</a:t>
            </a:r>
            <a:endParaRPr altLang="zh-CN" sz="2665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747" y="97367"/>
            <a:ext cx="9524153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26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《插秧歌》诵读感知</a:t>
            </a:r>
            <a:endParaRPr lang="zh-CN" altLang="zh-CN" sz="4265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4592" y="3465069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</a:rPr>
              <a:t>dōu</a:t>
            </a:r>
            <a:endParaRPr lang="en-US" altLang="zh-CN" sz="3200" dirty="0" err="1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1468" y="3465141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</a:rPr>
              <a:t>móu</a:t>
            </a:r>
            <a:endParaRPr lang="en-US" altLang="zh-CN" sz="3200" dirty="0" err="1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57839" y="3465043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</a:rPr>
              <a:t>suō</a:t>
            </a:r>
            <a:endParaRPr lang="en-US" altLang="zh-CN" sz="3200" dirty="0" err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3765" y="3465043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3200" dirty="0" err="1">
                <a:solidFill>
                  <a:srgbClr val="FF0000"/>
                </a:solidFill>
              </a:rPr>
              <a:t>jiǎ</a:t>
            </a:r>
            <a:endParaRPr lang="en-US" altLang="zh-CN" sz="3200" dirty="0" err="1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18139" y="4373516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</a:rPr>
              <a:t>shà</a:t>
            </a:r>
            <a:endParaRPr lang="en-US" altLang="zh-CN" sz="3200" dirty="0" err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01859" y="5281989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</a:rPr>
              <a:t>shì</a:t>
            </a:r>
            <a:endParaRPr lang="en-US" altLang="zh-CN" sz="3200" dirty="0" err="1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18139" y="5281989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</a:rPr>
              <a:t>zā</a:t>
            </a:r>
            <a:endParaRPr lang="en-US" altLang="zh-CN" sz="3200" dirty="0" err="1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09192" y="4373516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3200" dirty="0" err="1">
                <a:solidFill>
                  <a:srgbClr val="FF0000"/>
                </a:solidFill>
              </a:rPr>
              <a:t>zhāo</a:t>
            </a:r>
            <a:endParaRPr lang="en-US" altLang="zh-CN" sz="3200" dirty="0" err="1">
              <a:solidFill>
                <a:srgbClr val="FF000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5493" y="1498600"/>
            <a:ext cx="4406900" cy="5080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87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/>
      <p:bldP spid="40" grpId="0"/>
      <p:bldP spid="2" grpId="0"/>
      <p:bldP spid="5" grpId="0"/>
      <p:bldP spid="12" grpId="0"/>
      <p:bldP spid="3" grpId="0"/>
      <p:bldP spid="4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7413" y="933027"/>
            <a:ext cx="120015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580" y="1498600"/>
            <a:ext cx="7342293" cy="897467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91420" tIns="45709" rIns="91420" bIns="45709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580" y="2477347"/>
            <a:ext cx="7341447" cy="4129193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91420" tIns="45709" rIns="91420" bIns="45709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endParaRPr lang="zh-CN" altLang="en-US" sz="1335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626447" y="1602740"/>
            <a:ext cx="4506807" cy="69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3735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插  秧  歌</a:t>
            </a:r>
            <a:endParaRPr lang="zh-CN" altLang="zh-CN" sz="3735" b="1" kern="1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5627" y="2477347"/>
            <a:ext cx="6561667" cy="2982595"/>
          </a:xfrm>
          <a:prstGeom prst="rect">
            <a:avLst/>
          </a:prstGeom>
        </p:spPr>
        <p:txBody>
          <a:bodyPr wrap="square" lIns="162530" tIns="81264" rIns="162530" bIns="81264">
            <a:spAutoFit/>
          </a:bodyPr>
          <a:lstStyle/>
          <a:p>
            <a:pPr algn="ctr" eaLnBrk="1" latinLnBrk="0" hangingPunct="1">
              <a:lnSpc>
                <a:spcPts val="5500"/>
              </a:lnSpc>
              <a:spcAft>
                <a:spcPts val="0"/>
              </a:spcAft>
            </a:pP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田夫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抛秧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田妇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接，小儿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拔秧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大儿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插。</a:t>
            </a:r>
            <a:endParaRPr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latinLnBrk="0" hangingPunct="1">
              <a:lnSpc>
                <a:spcPts val="5500"/>
              </a:lnSpc>
              <a:spcAft>
                <a:spcPts val="0"/>
              </a:spcAft>
            </a:pP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笠是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兜鍪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蓑是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甲，雨从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头上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湿到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胛。</a:t>
            </a:r>
            <a:endParaRPr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latinLnBrk="0" hangingPunct="1">
              <a:lnSpc>
                <a:spcPts val="5500"/>
              </a:lnSpc>
              <a:spcAft>
                <a:spcPts val="0"/>
              </a:spcAft>
            </a:pP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唤渠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朝餐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歇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半霎，低头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折腰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不答。</a:t>
            </a:r>
            <a:endParaRPr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latinLnBrk="0" hangingPunct="1">
              <a:lnSpc>
                <a:spcPts val="5500"/>
              </a:lnSpc>
              <a:spcAft>
                <a:spcPts val="0"/>
              </a:spcAft>
            </a:pP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秧根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未牢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莳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未匝，照管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鹅儿</a:t>
            </a:r>
            <a:r>
              <a:rPr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与/雏鸭。</a:t>
            </a:r>
            <a:endParaRPr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747" y="97367"/>
            <a:ext cx="9524153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26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《插秧歌》诵读感知</a:t>
            </a:r>
            <a:endParaRPr lang="zh-CN" altLang="zh-CN" sz="4265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5493" y="1498600"/>
            <a:ext cx="4406900" cy="5080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87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581117" y="889760"/>
            <a:ext cx="1103774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580" y="1498600"/>
            <a:ext cx="7521787" cy="897467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91420" tIns="45709" rIns="91420" bIns="45709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580" y="2477347"/>
            <a:ext cx="7522633" cy="4129193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91420" tIns="45709" rIns="91420" bIns="45709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endParaRPr lang="zh-CN" altLang="en-US" sz="1335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86747" y="1603587"/>
            <a:ext cx="4506807" cy="69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3735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插  秧  歌</a:t>
            </a:r>
            <a:endParaRPr lang="zh-CN" altLang="zh-CN" sz="3735" b="1" kern="1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2240" y="2536613"/>
            <a:ext cx="7448127" cy="2943860"/>
          </a:xfrm>
          <a:prstGeom prst="rect">
            <a:avLst/>
          </a:prstGeom>
        </p:spPr>
        <p:txBody>
          <a:bodyPr wrap="square" lIns="162530" tIns="81264" rIns="162530" bIns="81264">
            <a:spAutoFit/>
          </a:bodyPr>
          <a:lstStyle/>
          <a:p>
            <a:pPr algn="l" eaLnBrk="1" latinLnBrk="0" hangingPunct="1">
              <a:lnSpc>
                <a:spcPts val="3100"/>
              </a:lnSpc>
              <a:spcAft>
                <a:spcPts val="0"/>
              </a:spcAft>
            </a:pPr>
            <a:r>
              <a:rPr altLang="zh-CN" sz="2665" kern="100" dirty="0"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</a:rPr>
              <a:t>种田的农夫将秧苗抛在半空，农妇一把接住，小儿子把秧苗拔起，大儿子再把秧苗插入水中。斗笠是头盔，蓑衣是战甲，但似乎没什么用，雨水从头上进入，直湿到肩胛。喊他停下来吃早餐好休息一会儿，那农夫低头弯腰，努力插秧，半天不回答。秧苗根部尚不牢固，栽种也还没完成，一定要照看好小鹅小鸭，不要让它们来破坏秧苗。</a:t>
            </a:r>
            <a:endParaRPr altLang="zh-CN" sz="2665" kern="100" dirty="0">
              <a:latin typeface="黑体" panose="02010609060101010101" charset="-122"/>
              <a:ea typeface="黑体" panose="02010609060101010101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747" y="97367"/>
            <a:ext cx="9524153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26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《插秧歌》诵读感知</a:t>
            </a:r>
            <a:endParaRPr lang="zh-CN" altLang="zh-CN" sz="4265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5560" y="1498600"/>
            <a:ext cx="4296833" cy="5080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87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7413" y="933027"/>
            <a:ext cx="1190498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580" y="1498600"/>
            <a:ext cx="7342293" cy="897467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91420" tIns="45709" rIns="91420" bIns="45709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580" y="2477347"/>
            <a:ext cx="7341447" cy="4129193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91420" tIns="45709" rIns="91420" bIns="45709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endParaRPr lang="zh-CN" altLang="en-US" sz="1335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86747" y="1603587"/>
            <a:ext cx="4506807" cy="69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3735" b="1" kern="1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概括诗歌的主要内容</a:t>
            </a:r>
            <a:endParaRPr lang="zh-CN" altLang="zh-CN" sz="3735" b="1" kern="1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747" y="2808393"/>
            <a:ext cx="6958753" cy="2571750"/>
          </a:xfrm>
          <a:prstGeom prst="rect">
            <a:avLst/>
          </a:prstGeom>
        </p:spPr>
        <p:txBody>
          <a:bodyPr wrap="square" lIns="162530" tIns="81264" rIns="162530" bIns="81264">
            <a:spAutoFit/>
          </a:bodyPr>
          <a:lstStyle/>
          <a:p>
            <a:pPr algn="l" eaLnBrk="1" latinLnBrk="0" hangingPunct="1">
              <a:lnSpc>
                <a:spcPts val="3760"/>
              </a:lnSpc>
              <a:spcAft>
                <a:spcPts val="0"/>
              </a:spcAft>
            </a:pPr>
            <a:r>
              <a:rPr altLang="zh-CN" sz="2665" kern="1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</a:rPr>
              <a:t>全诗生动地描绘了江南农户全家总动员插秧的情景；田夫、田妇、大儿、小儿各有分工，拔秧、抛秧、接秧、插秧，紧张忙碌而秩序井然。前四句，纯用描写手法，极富表现力；后四句宛若一组特写镜头，绘形绘声。</a:t>
            </a:r>
            <a:endParaRPr altLang="zh-CN" sz="2665" kern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747" y="97367"/>
            <a:ext cx="9524153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26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《插秧歌》诵读感知</a:t>
            </a:r>
            <a:endParaRPr lang="zh-CN" altLang="zh-CN" sz="4265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5493" y="1498600"/>
            <a:ext cx="4406900" cy="5080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87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58800"/>
            <a:ext cx="10972800" cy="1381760"/>
          </a:xfrm>
        </p:spPr>
        <p:txBody>
          <a:bodyPr>
            <a:normAutofit fontScale="90000"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73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全诗围绕一个什么字来描绘的？如果要你给诗歌加一个“诗眼”，你会想到哪个字？为什么？</a:t>
            </a:r>
            <a:endParaRPr lang="zh-CN" altLang="en-US" sz="3735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67651" name="文本占位符 667650"/>
          <p:cNvSpPr>
            <a:spLocks noGrp="1"/>
          </p:cNvSpPr>
          <p:nvPr>
            <p:ph type="body" idx="1"/>
          </p:nvPr>
        </p:nvSpPr>
        <p:spPr>
          <a:xfrm>
            <a:off x="609600" y="2256367"/>
            <a:ext cx="10948247" cy="4061460"/>
          </a:xfrm>
          <a:ln w="12700">
            <a:solidFill>
              <a:schemeClr val="tx1"/>
            </a:solidFill>
          </a:ln>
        </p:spPr>
        <p:txBody>
          <a:bodyPr/>
          <a:lstStyle/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sz="2665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首联以极其通俗生动的语言展示了插秧的繁忙景象：“抛”“接”“拔”“插”描绘出全家老少齐上阵，为抢农时忙碌不停的场景。</a:t>
            </a:r>
            <a:endParaRPr sz="2665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sz="2665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颔联通过环境描写衬托插秧之“忙”</a:t>
            </a:r>
            <a:r>
              <a:rPr lang="zh-CN" sz="2665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sz="2665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sz="2665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颈联诗人巧妙地插入了画外音，给紧张忙碌的插秧场面以灵动的点染。尾联勾勒出</a:t>
            </a:r>
            <a:r>
              <a:rPr lang="zh-CN" sz="2665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</a:t>
            </a:r>
            <a:r>
              <a:rPr sz="2665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一位时时尽力、事事操心的忙碌的农人形象。</a:t>
            </a:r>
            <a:r>
              <a:rPr lang="zh-CN" altLang="en-US" sz="3735" dirty="0"/>
              <a:t>  　　</a:t>
            </a:r>
            <a:endParaRPr lang="zh-CN" altLang="en-US" sz="3735" dirty="0"/>
          </a:p>
        </p:txBody>
      </p:sp>
      <p:sp>
        <p:nvSpPr>
          <p:cNvPr id="100" name="文本框 99"/>
          <p:cNvSpPr txBox="1"/>
          <p:nvPr/>
        </p:nvSpPr>
        <p:spPr>
          <a:xfrm>
            <a:off x="7112847" y="3565313"/>
            <a:ext cx="113199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忙</a:t>
            </a:r>
            <a:endParaRPr lang="zh-CN" altLang="en-US" sz="6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7651" grpId="0" uiExpand="1" build="p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8740"/>
            <a:ext cx="10972800" cy="2131907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此诗是一幅描绘农忙时节的风俗图画，其中第三句“笠是兜鍪蓑是甲”有人认为“游离诗外”了，你怎么看？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67651" name="文本占位符 667650"/>
          <p:cNvSpPr>
            <a:spLocks noGrp="1"/>
          </p:cNvSpPr>
          <p:nvPr>
            <p:ph type="body" idx="1"/>
          </p:nvPr>
        </p:nvSpPr>
        <p:spPr>
          <a:xfrm>
            <a:off x="5056293" y="2478193"/>
            <a:ext cx="6385560" cy="3164840"/>
          </a:xfrm>
          <a:ln w="12700">
            <a:solidFill>
              <a:schemeClr val="tx1"/>
            </a:solidFill>
          </a:ln>
        </p:spPr>
        <p:txBody>
          <a:bodyPr/>
          <a:lstStyle/>
          <a:p>
            <a:pPr marL="0" indent="0" eaLnBrk="1" latinLnBrk="0" hangingPunct="1">
              <a:lnSpc>
                <a:spcPts val="2760"/>
              </a:lnSpc>
              <a:spcBef>
                <a:spcPts val="0"/>
              </a:spcBef>
              <a:buNone/>
            </a:pPr>
            <a:r>
              <a:rPr sz="266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句在结构上有承上启下的作用；内容上用“兜鍪”和“甲”分别比喻“笠”和“蓑”，有一股火药味儿，暗示抢插稻秧就像一场紧张的战斗，也突出了农忙抢种的题旨。所以看似“游离诗外”，实则堪称“神来之笔”。</a:t>
            </a:r>
            <a:endParaRPr sz="2665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30860" y="2477347"/>
            <a:ext cx="4323927" cy="316568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7651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64294" y="1265544"/>
            <a:ext cx="6854514" cy="4326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42168" y="4195612"/>
            <a:ext cx="60949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国风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周南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22082" y="306337"/>
            <a:ext cx="6293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统编高中语文必修上册第二单元</a:t>
            </a:r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991378"/>
            <a:ext cx="5261304" cy="3334801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1524000" y="5031709"/>
            <a:ext cx="4137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58800"/>
            <a:ext cx="10972800" cy="1143000"/>
          </a:xfrm>
        </p:spPr>
        <p:txBody>
          <a:bodyPr/>
          <a:lstStyle/>
          <a:p>
            <a:pPr algn="l"/>
            <a:r>
              <a:rPr lang="zh-CN" altLang="en-US" sz="373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结合本诗说说“诚斋体”的语言特点。</a:t>
            </a:r>
            <a:endParaRPr lang="zh-CN" altLang="en-US" sz="3735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67651" name="文本占位符 667650"/>
          <p:cNvSpPr>
            <a:spLocks noGrp="1"/>
          </p:cNvSpPr>
          <p:nvPr>
            <p:ph type="body" idx="1"/>
          </p:nvPr>
        </p:nvSpPr>
        <p:spPr>
          <a:xfrm>
            <a:off x="387773" y="1545167"/>
            <a:ext cx="11435927" cy="1337733"/>
          </a:xfrm>
          <a:ln w="12700">
            <a:solidFill>
              <a:schemeClr val="tx1"/>
            </a:solidFill>
          </a:ln>
        </p:spPr>
        <p:txBody>
          <a:bodyPr/>
          <a:lstStyle/>
          <a:p>
            <a:pPr marL="0" indent="0" algn="just" eaLnBrk="1" latinLnBrk="0" hangingPunct="1">
              <a:lnSpc>
                <a:spcPts val="3360"/>
              </a:lnSpc>
              <a:spcBef>
                <a:spcPts val="0"/>
              </a:spcBef>
              <a:buNone/>
            </a:pPr>
            <a:r>
              <a:rPr sz="2665" b="1" dirty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诚斋体的特点之一是语言新、奇、活、快，即语言生动、自然、新鲜、活泼，富于幽默诙谐的风趣。</a:t>
            </a:r>
            <a:r>
              <a:rPr lang="zh-CN" altLang="en-US" sz="3735" dirty="0"/>
              <a:t>  　　</a:t>
            </a:r>
            <a:endParaRPr lang="zh-CN" altLang="en-US" sz="3735" dirty="0"/>
          </a:p>
        </p:txBody>
      </p:sp>
      <p:sp>
        <p:nvSpPr>
          <p:cNvPr id="3" name="文本占位符 667650"/>
          <p:cNvSpPr>
            <a:spLocks noGrp="1"/>
          </p:cNvSpPr>
          <p:nvPr/>
        </p:nvSpPr>
        <p:spPr>
          <a:xfrm>
            <a:off x="387773" y="3102187"/>
            <a:ext cx="11435927" cy="35128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vert="horz" wrap="square" lIns="121920" tIns="60960" rIns="121920" bIns="6096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latinLnBrk="0" hangingPunct="1">
              <a:lnSpc>
                <a:spcPts val="3360"/>
              </a:lnSpc>
              <a:spcBef>
                <a:spcPts val="0"/>
              </a:spcBef>
              <a:buNone/>
            </a:pPr>
            <a:r>
              <a:rPr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该诗似是率口而出，却又不失耐人寻味的新鲜之意和活泼之趣，因而从中也可看出诚斋体的这一特点。较之当时故作艰深、讲究“无一字无来历”的江西派末流，这样的作品自然是别具一格。该诗所表现的便是从丰富多彩的现实生活中撷取来的劳动场景，所以逼真而又自然。《唐宋诗》:</a:t>
            </a:r>
            <a:r>
              <a:rPr sz="24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“这首诗，通篇用口语、俗语连缀成句，用毫不卖弄甚至毫不修饰的白描手法，写出农家插秧的情景，那么浅显，那么真实，又是那么生动，那么形象，只觉一股活泼的生活气息从诗中溢出，向人扑来。”</a:t>
            </a:r>
            <a:r>
              <a:rPr lang="zh-CN" altLang="en-US" sz="3735" dirty="0">
                <a:solidFill>
                  <a:srgbClr val="FF0000"/>
                </a:solidFill>
              </a:rPr>
              <a:t> </a:t>
            </a:r>
            <a:r>
              <a:rPr lang="zh-CN" altLang="en-US" sz="3735" dirty="0"/>
              <a:t> 　　</a:t>
            </a:r>
            <a:endParaRPr lang="zh-CN" altLang="en-US" sz="3735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6765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7651" grpId="0" uiExpand="1" build="p"/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431371" y="548680"/>
            <a:ext cx="10972800" cy="1990513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latinLnBrk="0" hangingPunct="1">
              <a:lnSpc>
                <a:spcPct val="150000"/>
              </a:lnSpc>
            </a:pPr>
            <a:r>
              <a:rPr lang="zh-CN" altLang="en-US" sz="4265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试分析《芣苢》《插秧歌》在  描绘劳动场景、歌颂劳动热情方面的差异</a:t>
            </a:r>
            <a:endParaRPr lang="zh-CN" altLang="en-US" sz="4265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 descr="1d4722011831e46cf545b8e08f2d8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88" y="2912533"/>
            <a:ext cx="5053753" cy="2910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77847" y="2911687"/>
            <a:ext cx="4625340" cy="291253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59460" y="810260"/>
            <a:ext cx="5267113" cy="502094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表现手法上</a:t>
            </a: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：①《芣苢》一诗运用重章叠唱的手法,直接把快乐采摘芣苢的全过程绘声绘色地描写出来,充满了劳动的欢欣,洋溢着劳动的热情。②《插秧歌》一诗运用白描、环境烘托、比喻等手法,描写的是一幅紧张繁忙的劳动图景。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2016021708214731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231467" y="873760"/>
            <a:ext cx="5189220" cy="2501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0620" y="3452707"/>
            <a:ext cx="5190913" cy="240368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99533" y="680720"/>
            <a:ext cx="11336867" cy="600075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思想主旨上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：①《芣苢》这首诗让我们了解了远古太平盛世时期人们生活的一个场景、精神状态,同时也让我们了解到了古代人的生活理念:没有战争、暴政、苛捐杂税,内心安宁平静,生活上能够丰衣足食。②《插秧歌》这首诗是诗人没有像晚唐诗人李绅那样抱着“谁知盘中餐，粒粒皆辛苦”的同情去表现劳动人民的生活，也不像范成大那样具体深刻地揭露残酷剥削，同情农民疾苦，而是抱着欣赏的态度，客观地表现劳动场面，其间也流露出诗人对劳动和劳动者的赞美。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609600" y="558800"/>
            <a:ext cx="10972800" cy="2493433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latinLnBrk="0" hangingPunct="1">
              <a:lnSpc>
                <a:spcPct val="150000"/>
              </a:lnSpc>
            </a:pPr>
            <a:r>
              <a:rPr lang="zh-CN" altLang="en-US" sz="3735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中华民族有热爱劳动的优良传统。读了这两首诗歌，谈谈你对劳动有怎样的认识？作为新时代的青年，我们又该树立怎样的劳动观呢？</a:t>
            </a:r>
            <a:endParaRPr lang="zh-CN" altLang="en-US" sz="3735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 descr="1d4722011831e46cf545b8e08f2d8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947" y="3456093"/>
            <a:ext cx="5053753" cy="2910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4740" y="3456940"/>
            <a:ext cx="4643967" cy="290999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00947" y="514773"/>
            <a:ext cx="10475807" cy="563689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无论是欢愉的劳动场面，还是劳动者之间和谐的人际关系，都表明，劳动从来都是我们这个民族生生不息的不二法门。如果只关注生活的质量，不关注生活质量的来源，就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会脱离生活实际，走进空虚和腐朽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没落。关注生活中的劳动者，才能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真正认识生活的意义和价值；正是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一位位普通而伟大的劳动者，创造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了生活的物质条件，开拓了生活的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智慧空间，让我们能够幸福生活。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8053" y="2129367"/>
            <a:ext cx="4386580" cy="38032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8520" y="598593"/>
            <a:ext cx="10475807" cy="563689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在新的时代，劳动的领域愈发宽广。袁隆平辛勤育种，张秉贵热心服务群众，钟扬探求生命的边界，这些都是劳动者杰出的代表。在我们生活的社会里，有无数的大国工匠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在精磨手艺，有无数的科研工作者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在深度探索，有无数的小人物在敬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业奉献。所有这些劳动者，支撑起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了我们这个时代！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作为新时代的青年，我们应该树立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665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正确的劳动观。</a:t>
            </a:r>
            <a:endParaRPr lang="zh-CN" altLang="en-US" sz="2665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8053" y="2119207"/>
            <a:ext cx="4386580" cy="38032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0" y="75565"/>
            <a:ext cx="10515600" cy="1029335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拓展：阅读下列这首诗歌，分析两首诗的异同</a:t>
            </a:r>
            <a:endParaRPr lang="zh-CN" altLang="en-US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005840" y="1269205"/>
            <a:ext cx="4411980" cy="551323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40000"/>
              </a:lnSpc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周南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卷耳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采采卷耳，不盈顷筐。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嗟我怀人，寘彼周行。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陟彼崔嵬，我马虺隤。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我姑酌彼金罍，维以不永怀。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陟彼高冈，我马玄黄。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我姑酌彼兕觥，维以不永伤。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陟彼砠矣，我马瘏矣。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我仆痡矣，云何吁矣！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393180" y="1841489"/>
            <a:ext cx="4899660" cy="443775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采呀采呀采卷耳，半天不满一小筐。我啊想念心上人，菜筐弃在大路旁。</a:t>
            </a:r>
            <a:endParaRPr lang="zh-CN" altLang="en-US" sz="24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攀那高高土石山，马儿足疲神颓丧。且先斟满金壶酒，慰我离思与忧伤。</a:t>
            </a:r>
            <a:endParaRPr lang="zh-CN" altLang="en-US" sz="24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登上高高山脊梁，马儿腿软已迷茫。且先斟满大杯酒，免我心中长悲伤。</a:t>
            </a:r>
            <a:endParaRPr lang="zh-CN" altLang="en-US" sz="24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艰难攀登乱石冈，马儿累坏倒一旁，仆人精疲力又竭，无奈愁思聚心上！</a:t>
            </a:r>
            <a:endParaRPr lang="zh-CN" altLang="en-US" sz="24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0" y="75565"/>
            <a:ext cx="9898380" cy="1029335"/>
          </a:xfrm>
          <a:solidFill>
            <a:srgbClr val="0070C0"/>
          </a:solidFill>
        </p:spPr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阅读下列这首诗歌，分析两首诗的异同</a:t>
            </a:r>
            <a:endParaRPr lang="zh-CN" altLang="en-US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18160" y="1421605"/>
            <a:ext cx="6644640" cy="499175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周南</a:t>
            </a: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卷耳</a:t>
            </a: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一章是以思念征夫的妇女的口吻来写的，写思妇怀念服役的丈夫；后三章则是以思家念归的备受旅途辛劳的男子的口吻来写的，极力铺写他苦难的军旅生活和思妻念子的心情。犹如一场表演着的戏剧，男女主人公各自的内心独白在同一场景同一时段中展开。诗人坚决地隐去了“女曰”“士曰”一类的提示词，让戏剧冲突表现得更为强烈，让男女主人公“思怀”的内心感受交融合一。</a:t>
            </a:r>
            <a:endParaRPr lang="zh-CN" altLang="en-US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74280" y="1676161"/>
            <a:ext cx="4305300" cy="433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" y="82006"/>
            <a:ext cx="3032760" cy="1029335"/>
          </a:xfrm>
          <a:solidFill>
            <a:srgbClr val="0070C0"/>
          </a:solidFill>
        </p:spPr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课后作业</a:t>
            </a:r>
            <a:endParaRPr lang="zh-CN" altLang="en-US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87680" y="2877025"/>
            <a:ext cx="6644640" cy="168905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再找一首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中的诗歌，尝试从内容和形式角度进行赏析。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插秧歌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，分析这两首诗歌的异同。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5363" y="82006"/>
            <a:ext cx="3346994" cy="6693988"/>
          </a:xfrm>
          <a:prstGeom prst="rect">
            <a:avLst/>
          </a:prstGeom>
        </p:spPr>
      </p:pic>
      <p:pic>
        <p:nvPicPr>
          <p:cNvPr id="6" name="New picture" hidden="1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42700" y="10668000"/>
            <a:ext cx="330200" cy="2794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" y="113665"/>
            <a:ext cx="7322820" cy="1021715"/>
          </a:xfrm>
          <a:solidFill>
            <a:schemeClr val="accent1"/>
          </a:solidFill>
        </p:spPr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文化常识复习：关于</a:t>
            </a:r>
            <a:r>
              <a:rPr lang="en-US" altLang="zh-CN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诗经</a:t>
            </a:r>
            <a:r>
              <a:rPr lang="en-US" altLang="zh-CN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27660" y="1348740"/>
            <a:ext cx="7597140" cy="5083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是中国第一部诗歌总集。它汇集了从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西周初年到春秋中叶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，也就是前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1100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年到前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年，约五百多年间的诗歌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305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在先秦叫做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，或者取诗的数目整数叫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诗三百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，本来只是一本诗集。但是，从汉代起，儒家学者把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当作经典，尊称为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，列入“五经”之首。　　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中的诗当初都是配乐的歌词， 按当初所配乐曲的性质，分成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风、雅、颂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三类。主要内容：反映了劳动与爱情、战争与徭役、压迫与反抗、风俗与婚姻、祭祖与宴会，甚至天象、地貌、动物、植物等方方面面，是周代社会生活的一面镜子。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16239" y="1745056"/>
            <a:ext cx="3925873" cy="3611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00" dirty="0" smtClean="0">
                <a:solidFill>
                  <a:schemeClr val="bg1"/>
                </a:solidFill>
              </a:rPr>
              <a:t>1.</a:t>
            </a:r>
            <a:r>
              <a:rPr lang="zh-CN" altLang="zh-CN" sz="100" dirty="0" smtClean="0">
                <a:solidFill>
                  <a:schemeClr val="bg1"/>
                </a:solidFill>
              </a:rPr>
              <a:t>文言文</a:t>
            </a:r>
            <a:r>
              <a:rPr lang="zh-CN" altLang="zh-CN" sz="100" dirty="0">
                <a:solidFill>
                  <a:schemeClr val="bg1"/>
                </a:solidFill>
              </a:rPr>
              <a:t>是一种十分讲究形式美的书面语言，古人写文章时，总是从声律、音节、句式等各方面考虑，对文章的语言加以修饰，以使语言尽善尽美。因此文言文中的修辞方式格外丰富，这成为文言语言的鲜明特色，如押韵、对偶、排比等等。这些修辞方式的存在，也为我们给文言文断句提供了方便</a:t>
            </a:r>
            <a:r>
              <a:rPr lang="zh-CN" altLang="zh-CN" sz="100" dirty="0" smtClean="0">
                <a:solidFill>
                  <a:schemeClr val="bg1"/>
                </a:solidFill>
              </a:rPr>
              <a:t>。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2.</a:t>
            </a:r>
            <a:r>
              <a:rPr lang="zh-CN" altLang="zh-CN" sz="100" dirty="0" smtClean="0">
                <a:solidFill>
                  <a:schemeClr val="bg1"/>
                </a:solidFill>
              </a:rPr>
              <a:t>景物</a:t>
            </a:r>
            <a:r>
              <a:rPr lang="zh-CN" altLang="zh-CN" sz="100" dirty="0">
                <a:solidFill>
                  <a:schemeClr val="bg1"/>
                </a:solidFill>
              </a:rPr>
              <a:t>是情感的载体，我们可以通过景物的冷暖色调或时令色彩等来揣摩作者的情感情绪。明丽绚烂的景色一般表现愉悦的心态，而色彩暗淡的景物往往表达伤感之意。当然也有特例，作者以悲景写乐情或以乐景写悲情，这种情况要结合诗作具体内容来分析</a:t>
            </a:r>
            <a:r>
              <a:rPr lang="zh-CN" altLang="zh-CN" sz="100" dirty="0" smtClean="0">
                <a:solidFill>
                  <a:schemeClr val="bg1"/>
                </a:solidFill>
              </a:rPr>
              <a:t>。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3.</a:t>
            </a:r>
            <a:r>
              <a:rPr lang="zh-CN" altLang="zh-CN" sz="100" dirty="0" smtClean="0">
                <a:solidFill>
                  <a:schemeClr val="bg1"/>
                </a:solidFill>
              </a:rPr>
              <a:t>景物</a:t>
            </a:r>
            <a:r>
              <a:rPr lang="zh-CN" altLang="zh-CN" sz="100" dirty="0">
                <a:solidFill>
                  <a:schemeClr val="bg1"/>
                </a:solidFill>
              </a:rPr>
              <a:t>也有时令色彩。一般而言，早春之景给人的感觉是充满生机，富有生命力，抒发喜悦、向上的情感；暮春之景衰败纷乱，抒发感伤、惋惜之情；秋冬给人凄凉萧瑟之感，抒发悲哀惆怅之情</a:t>
            </a:r>
            <a:r>
              <a:rPr lang="zh-CN" altLang="zh-CN" sz="100" dirty="0" smtClean="0">
                <a:solidFill>
                  <a:schemeClr val="bg1"/>
                </a:solidFill>
              </a:rPr>
              <a:t>。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4.</a:t>
            </a:r>
            <a:r>
              <a:rPr lang="zh-CN" altLang="zh-CN" sz="100" dirty="0" smtClean="0">
                <a:solidFill>
                  <a:schemeClr val="bg1"/>
                </a:solidFill>
              </a:rPr>
              <a:t>善于</a:t>
            </a:r>
            <a:r>
              <a:rPr lang="zh-CN" altLang="zh-CN" sz="100" dirty="0">
                <a:solidFill>
                  <a:schemeClr val="bg1"/>
                </a:solidFill>
              </a:rPr>
              <a:t>抓住景物前面的修饰语及后面的动词、形容词，把握景物特征，从特征中捕捉背后的情感特征。</a:t>
            </a:r>
            <a:endParaRPr lang="zh-CN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5.</a:t>
            </a:r>
            <a:r>
              <a:rPr lang="zh-CN" altLang="zh-CN" sz="100" dirty="0" smtClean="0">
                <a:solidFill>
                  <a:schemeClr val="bg1"/>
                </a:solidFill>
              </a:rPr>
              <a:t>先是</a:t>
            </a:r>
            <a:r>
              <a:rPr lang="zh-CN" altLang="zh-CN" sz="100" dirty="0">
                <a:solidFill>
                  <a:schemeClr val="bg1"/>
                </a:solidFill>
              </a:rPr>
              <a:t>忽然看到临水人家的惊喜，接着写宁静安详的村市给词人带来的一种有所依托的温暖和慰藉。同时，眼前如画的村落，也触发了词人一缕思乡之情</a:t>
            </a:r>
            <a:r>
              <a:rPr lang="zh-CN" altLang="zh-CN" sz="100" dirty="0" smtClean="0">
                <a:solidFill>
                  <a:schemeClr val="bg1"/>
                </a:solidFill>
              </a:rPr>
              <a:t>。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6.</a:t>
            </a:r>
            <a:r>
              <a:rPr lang="zh-CN" altLang="zh-CN" sz="100" dirty="0" smtClean="0">
                <a:solidFill>
                  <a:schemeClr val="bg1"/>
                </a:solidFill>
              </a:rPr>
              <a:t>该</a:t>
            </a:r>
            <a:r>
              <a:rPr lang="zh-CN" altLang="zh-CN" sz="100" dirty="0">
                <a:solidFill>
                  <a:schemeClr val="bg1"/>
                </a:solidFill>
              </a:rPr>
              <a:t>读书节的标志将爱心、书本和纽带等元素变化组合而成。爱心和书本的寓意是热爱读书、用心读书。心形纽带寓意是以读书为纽带，齐心协力推动学习型城市的创建</a:t>
            </a:r>
            <a:r>
              <a:rPr lang="en-US" altLang="zh-CN" sz="100" dirty="0">
                <a:solidFill>
                  <a:schemeClr val="bg1"/>
                </a:solidFill>
              </a:rPr>
              <a:t>(</a:t>
            </a:r>
            <a:r>
              <a:rPr lang="zh-CN" altLang="zh-CN" sz="100" dirty="0">
                <a:solidFill>
                  <a:schemeClr val="bg1"/>
                </a:solidFill>
              </a:rPr>
              <a:t>齐心协力建构和谐社会</a:t>
            </a:r>
            <a:r>
              <a:rPr lang="en-US" altLang="zh-CN" sz="100" dirty="0">
                <a:solidFill>
                  <a:schemeClr val="bg1"/>
                </a:solidFill>
              </a:rPr>
              <a:t>)</a:t>
            </a:r>
            <a:r>
              <a:rPr lang="zh-CN" altLang="zh-CN" sz="100" dirty="0" smtClean="0">
                <a:solidFill>
                  <a:schemeClr val="bg1"/>
                </a:solidFill>
              </a:rPr>
              <a:t>。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7.</a:t>
            </a:r>
            <a:r>
              <a:rPr lang="zh-CN" altLang="zh-CN" sz="100" dirty="0" smtClean="0">
                <a:solidFill>
                  <a:schemeClr val="bg1"/>
                </a:solidFill>
              </a:rPr>
              <a:t>对</a:t>
            </a:r>
            <a:r>
              <a:rPr lang="zh-CN" altLang="zh-CN" sz="100" dirty="0">
                <a:solidFill>
                  <a:schemeClr val="bg1"/>
                </a:solidFill>
              </a:rPr>
              <a:t>理想的追求和对人生的悲观经常在他身上发生冲突。在斯特林堡的作品中，尽管人们的命运是悲惨的，但我们仍然能感觉到一种奋发向上的力量，虽然这种努力往往以失败而告终，但这种追求本身，就带有一种震撼人心的悲壮与崇高</a:t>
            </a:r>
            <a:r>
              <a:rPr lang="zh-CN" altLang="zh-CN" sz="100" dirty="0" smtClean="0">
                <a:solidFill>
                  <a:schemeClr val="bg1"/>
                </a:solidFill>
              </a:rPr>
              <a:t>。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8.</a:t>
            </a:r>
            <a:r>
              <a:rPr lang="zh-CN" altLang="zh-CN" sz="100" dirty="0" smtClean="0">
                <a:solidFill>
                  <a:schemeClr val="bg1"/>
                </a:solidFill>
              </a:rPr>
              <a:t>小说</a:t>
            </a:r>
            <a:r>
              <a:rPr lang="zh-CN" altLang="zh-CN" sz="100" dirty="0">
                <a:solidFill>
                  <a:schemeClr val="bg1"/>
                </a:solidFill>
              </a:rPr>
              <a:t>的结尾，主人公收起那弥足珍贵的半张纸，</a:t>
            </a:r>
            <a:r>
              <a:rPr lang="en-US" altLang="zh-CN" sz="100" dirty="0">
                <a:solidFill>
                  <a:schemeClr val="bg1"/>
                </a:solidFill>
              </a:rPr>
              <a:t>“</a:t>
            </a:r>
            <a:r>
              <a:rPr lang="zh-CN" altLang="zh-CN" sz="100" dirty="0">
                <a:solidFill>
                  <a:schemeClr val="bg1"/>
                </a:solidFill>
              </a:rPr>
              <a:t>走出去时并不是垂头丧气的</a:t>
            </a:r>
            <a:r>
              <a:rPr lang="en-US" altLang="zh-CN" sz="100" dirty="0">
                <a:solidFill>
                  <a:schemeClr val="bg1"/>
                </a:solidFill>
              </a:rPr>
              <a:t>”</a:t>
            </a:r>
            <a:r>
              <a:rPr lang="zh-CN" altLang="zh-CN" sz="100" dirty="0">
                <a:solidFill>
                  <a:schemeClr val="bg1"/>
                </a:solidFill>
              </a:rPr>
              <a:t>，而是</a:t>
            </a:r>
            <a:r>
              <a:rPr lang="en-US" altLang="zh-CN" sz="100" dirty="0">
                <a:solidFill>
                  <a:schemeClr val="bg1"/>
                </a:solidFill>
              </a:rPr>
              <a:t>“</a:t>
            </a:r>
            <a:r>
              <a:rPr lang="zh-CN" altLang="zh-CN" sz="100" dirty="0">
                <a:solidFill>
                  <a:schemeClr val="bg1"/>
                </a:solidFill>
              </a:rPr>
              <a:t>高高地抬起了头</a:t>
            </a:r>
            <a:r>
              <a:rPr lang="en-US" altLang="zh-CN" sz="100" dirty="0">
                <a:solidFill>
                  <a:schemeClr val="bg1"/>
                </a:solidFill>
              </a:rPr>
              <a:t>”</a:t>
            </a:r>
            <a:r>
              <a:rPr lang="zh-CN" altLang="zh-CN" sz="100" dirty="0">
                <a:solidFill>
                  <a:schemeClr val="bg1"/>
                </a:solidFill>
              </a:rPr>
              <a:t>，这告诉我们主人公将以一种更为积极的人生态度，奋然前行，去开拓新的人生。他勇敢地面对命运，承受人生的一切幸与不幸，在生活面前保持着骄傲与快乐的姿态。由此可见，主人公是一位达观而又坚强的人</a:t>
            </a:r>
            <a:r>
              <a:rPr lang="zh-CN" altLang="zh-CN" sz="100" dirty="0" smtClean="0">
                <a:solidFill>
                  <a:schemeClr val="bg1"/>
                </a:solidFill>
              </a:rPr>
              <a:t>。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56462" y="2967335"/>
            <a:ext cx="78790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感谢观看，欢迎指导！</a:t>
            </a:r>
            <a:endParaRPr lang="zh-CN" altLang="en-US" sz="6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" y="113665"/>
            <a:ext cx="3589020" cy="869315"/>
          </a:xfrm>
          <a:solidFill>
            <a:schemeClr val="accent1"/>
          </a:solidFill>
        </p:spPr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诗经“六义”</a:t>
            </a:r>
            <a:endParaRPr lang="zh-CN" altLang="en-US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27968" y="1122735"/>
            <a:ext cx="759714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六义”指“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风、雅、颂、赋、比、兴”。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7968" y="1912847"/>
            <a:ext cx="7865412" cy="4043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根据乐调的不同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分为风、雅、颂三类。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风是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不同地区的地方音乐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诗是从周南、召南、邶、鄘等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个地区采集上来的土风歌谣。共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篇。大部分是民歌。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雅是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周王朝直辖地区的音乐，即所谓正声雅乐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。按音乐的不同又分为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大雅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》31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小雅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》74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篇，共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105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颂是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宗庙祭祀的舞曲歌辞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，内容多是歌颂祖先的功业的。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诗又分为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周颂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》31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鲁颂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商颂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篇，共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篇。全部是贵族文人的作品。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8421906" y="603204"/>
            <a:ext cx="3481018" cy="5789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" y="113665"/>
            <a:ext cx="3589020" cy="869315"/>
          </a:xfrm>
          <a:solidFill>
            <a:schemeClr val="accent1"/>
          </a:solidFill>
        </p:spPr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诗经“六义”</a:t>
            </a:r>
            <a:endParaRPr lang="zh-CN" altLang="en-US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96240" y="1198935"/>
            <a:ext cx="7597140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中运用的三种主要表现手法，是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“赋比兴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62104" y="2095727"/>
            <a:ext cx="7967496" cy="3905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赋：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平铺直叙，铺陈、排比。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相当于如今的排比修辞方法。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比喻。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对人或物加以形象的比喻，使其特点更鲜明。（这里有两种说法，分别是类比和比喻。而在“比兴”中，“比”为“比喻”之意。）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以其他事物为发端，引起所要歌咏的内容。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与诗歌内容有一定联系。比兴手法可增强诗歌的生动性和鲜明性，增加韵味和形象的感染力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8270543" y="1438378"/>
            <a:ext cx="3659353" cy="4398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37160" y="152400"/>
            <a:ext cx="7421880" cy="868680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听朗读，注意停顿和轻重音</a:t>
            </a:r>
            <a:endParaRPr lang="zh-CN" altLang="en-US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003399" y="1440765"/>
            <a:ext cx="7967496" cy="1955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采采芣苢，薄言采之。采采芣苢，薄言有之。</a:t>
            </a:r>
            <a:endParaRPr lang="zh-TW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采采芣苢，薄言掇之。采采芣苢，薄言捋之。</a:t>
            </a:r>
            <a:endParaRPr lang="zh-TW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采采芣苢，薄言袺之。采采芣苢，薄言襭之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292860" y="3721150"/>
            <a:ext cx="118395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algn="ctr"/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采采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芣苢，薄言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采之。采采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芣苢，薄言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有之。</a:t>
            </a:r>
            <a:endParaRPr lang="zh-CN" altLang="en-US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黑体" panose="02010609060101010101" charset="-122"/>
            </a:endParaRPr>
          </a:p>
          <a:p>
            <a:pPr indent="812800" algn="ctr"/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采采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芣苢，薄言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掇之。采采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芣苢，薄言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捋之。</a:t>
            </a:r>
            <a:endParaRPr lang="zh-CN" altLang="en-US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黑体" panose="02010609060101010101" charset="-122"/>
            </a:endParaRPr>
          </a:p>
          <a:p>
            <a:pPr indent="812800" algn="ctr"/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采采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芣苢，薄言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袺之。采采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芣苢，薄言</a:t>
            </a: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黑体" panose="02010609060101010101" charset="-122"/>
              </a:rPr>
              <a:t>襭之。</a:t>
            </a:r>
            <a:endParaRPr lang="zh-CN" altLang="en-US" sz="32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黑体" panose="02010609060101010101" charset="-122"/>
            </a:endParaRPr>
          </a:p>
        </p:txBody>
      </p:sp>
      <p:pic>
        <p:nvPicPr>
          <p:cNvPr id="3" name="1.芣苢(Av90518716,P1)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97440" y="326925"/>
            <a:ext cx="1996440" cy="149733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739239" y="5770980"/>
            <a:ext cx="8694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注意轻重音、停顿，带着欢欣的情感</a:t>
            </a:r>
            <a:endParaRPr lang="zh-CN" altLang="en-US" sz="3600">
              <a:solidFill>
                <a:schemeClr val="accent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9" name="图片 18" descr="20150616_df810bd068ebd4226d6cio5GWntZuBKr (1)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645" y="1506855"/>
            <a:ext cx="2834005" cy="41459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childTnLst>
                                    <p:cmd type="call" cmd="playFrom(0.0)">
                                      <p:cBhvr>
                                        <p:cTn id="6" dur="401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2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7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37160" y="152400"/>
            <a:ext cx="11338560" cy="86868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自主朗读，结合注释，尝试将本诗翻译成现代文</a:t>
            </a:r>
            <a:endParaRPr lang="zh-CN" altLang="en-US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395704" y="1198537"/>
            <a:ext cx="7967496" cy="1955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采采芣苢，薄言采之。采采芣苢，薄言有之。</a:t>
            </a:r>
            <a:endParaRPr lang="zh-TW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采采芣苢，薄言掇之。采采芣苢，薄言捋之。</a:t>
            </a:r>
            <a:endParaRPr lang="zh-TW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采采芣苢，薄言袺之。采采芣苢，薄言襭之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76212" y="3331210"/>
            <a:ext cx="11839575" cy="2677656"/>
          </a:xfrm>
          <a:prstGeom prst="rect">
            <a:avLst/>
          </a:prstGeom>
          <a:solidFill>
            <a:srgbClr val="A5A5A5">
              <a:lumMod val="20000"/>
              <a:lumOff val="80000"/>
            </a:srgbClr>
          </a:solidFill>
        </p:spPr>
        <p:txBody>
          <a:bodyPr wrap="square" rtlCol="0" anchor="t">
            <a:spAutoFit/>
          </a:bodyPr>
          <a:lstStyle/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⑴采采：茂盛的样子。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⑵薄言：“薄”“薄”都是助词，无实义。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⑶有：取得，获得。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⑷掇（duō）：拾取，摘取。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⑸捋（luō）：从茎上成把地取下。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⑹袺（jié）：提起衣襟兜东西。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0" marR="0" lvl="0" indent="711200" algn="just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⑺襭（xié）：把衣襟掖在腰带上兜东西。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37160" y="152400"/>
            <a:ext cx="11338560" cy="86868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自主朗读，结合注释，尝试将本诗翻译成现代文</a:t>
            </a:r>
            <a:endParaRPr lang="zh-CN" altLang="en-US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395704" y="1198537"/>
            <a:ext cx="7967496" cy="1955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采采芣苢，薄言采之。采采芣苢，薄言有之。</a:t>
            </a:r>
            <a:endParaRPr lang="zh-TW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采采芣苢，薄言掇之。采采芣苢，薄言捋之。</a:t>
            </a:r>
            <a:endParaRPr lang="zh-TW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TW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采采芣苢，薄言袺之。采采芣苢，薄言襭之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37160" y="3682318"/>
            <a:ext cx="11954827" cy="1689052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pPr marL="0" marR="0" lvl="0" indent="71120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  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采呀采呀采芣苢，采呀采呀采起来。采呀采呀采芣苢，采呀采呀采得来。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marL="0" marR="0" lvl="0" indent="71120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　　采呀采呀采芣苢。一片一片摘下来。采呀采呀采芣苢，一把一把捋下来。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  <a:p>
            <a:pPr marL="0" marR="0" lvl="0" indent="71120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　　采呀采呀采芣苢，提起表襟兜起来。采呀采呀采芣苢，掖起衣襟兜回来。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" y="121921"/>
            <a:ext cx="7376160" cy="867290"/>
          </a:xfrm>
          <a:solidFill>
            <a:schemeClr val="accent1"/>
          </a:solidFill>
        </p:spPr>
        <p:txBody>
          <a:bodyPr/>
          <a:lstStyle/>
          <a:p>
            <a:r>
              <a: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诗歌描写了一幅怎样的画面？</a:t>
            </a:r>
            <a:endParaRPr lang="zh-CN" altLang="en-US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929640" y="1238885"/>
            <a:ext cx="10515600" cy="1527175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“田家妇女，三三五五，于平原绣野、风和日丽中，群歌互答，余音袅袅，若远若近，忽断忽续，不知其情之何以移而神之何以旷。”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en-US" altLang="zh-CN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清</a:t>
            </a:r>
            <a:r>
              <a:rPr lang="en-US" altLang="zh-CN" b="1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方玉润在</a:t>
            </a:r>
            <a:r>
              <a:rPr lang="en-US" altLang="zh-CN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诗经原始</a:t>
            </a:r>
            <a:r>
              <a:rPr lang="en-US" altLang="zh-CN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34340" y="2766060"/>
            <a:ext cx="6004560" cy="3905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芣苢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句式整齐，节奏明朗、轻快，自然流露出劳动的喜悦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采”“有”“掇”等一系列动词的变换，细腻地描绘出劳动的过程，富于诗情和画意。从一开始的采摘，到最后的满载而归，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表现出劳动者劳动成果由多变少，充满了劳动的欢欣，洋溢着劳动的热情。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459980" y="2872740"/>
            <a:ext cx="3878580" cy="3878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AS_UNIQUEID" val="38"/>
</p:tagLst>
</file>

<file path=ppt/tags/tag10.xml><?xml version="1.0" encoding="utf-8"?>
<p:tagLst xmlns:p="http://schemas.openxmlformats.org/presentationml/2006/main">
  <p:tag name="AS_UNIQUEID" val="48"/>
</p:tagLst>
</file>

<file path=ppt/tags/tag100.xml><?xml version="1.0" encoding="utf-8"?>
<p:tagLst xmlns:p="http://schemas.openxmlformats.org/presentationml/2006/main">
  <p:tag name="AS_UNIQUEID" val="16"/>
</p:tagLst>
</file>

<file path=ppt/tags/tag101.xml><?xml version="1.0" encoding="utf-8"?>
<p:tagLst xmlns:p="http://schemas.openxmlformats.org/presentationml/2006/main">
  <p:tag name="AS_UNIQUEID" val="17"/>
</p:tagLst>
</file>

<file path=ppt/tags/tag102.xml><?xml version="1.0" encoding="utf-8"?>
<p:tagLst xmlns:p="http://schemas.openxmlformats.org/presentationml/2006/main">
  <p:tag name="AS_UNIQUEID" val="18"/>
</p:tagLst>
</file>

<file path=ppt/tags/tag103.xml><?xml version="1.0" encoding="utf-8"?>
<p:tagLst xmlns:p="http://schemas.openxmlformats.org/presentationml/2006/main">
  <p:tag name="AS_UNIQUEID" val="20"/>
</p:tagLst>
</file>

<file path=ppt/tags/tag104.xml><?xml version="1.0" encoding="utf-8"?>
<p:tagLst xmlns:p="http://schemas.openxmlformats.org/presentationml/2006/main">
  <p:tag name="AS_UNIQUEID" val="21"/>
</p:tagLst>
</file>

<file path=ppt/tags/tag105.xml><?xml version="1.0" encoding="utf-8"?>
<p:tagLst xmlns:p="http://schemas.openxmlformats.org/presentationml/2006/main">
  <p:tag name="AS_UNIQUEID" val="22"/>
</p:tagLst>
</file>

<file path=ppt/tags/tag106.xml><?xml version="1.0" encoding="utf-8"?>
<p:tagLst xmlns:p="http://schemas.openxmlformats.org/presentationml/2006/main">
  <p:tag name="AS_UNIQUEID" val="23"/>
</p:tagLst>
</file>

<file path=ppt/tags/tag107.xml><?xml version="1.0" encoding="utf-8"?>
<p:tagLst xmlns:p="http://schemas.openxmlformats.org/presentationml/2006/main">
  <p:tag name="TIMING" val="|0.8|0.8|0.4|0.5"/>
</p:tagLst>
</file>

<file path=ppt/tags/tag108.xml><?xml version="1.0" encoding="utf-8"?>
<p:tagLst xmlns:p="http://schemas.openxmlformats.org/presentationml/2006/main">
  <p:tag name="TIMING" val="|0.8|0.8|0.4|0.5"/>
</p:tagLst>
</file>

<file path=ppt/tags/tag109.xml><?xml version="1.0" encoding="utf-8"?>
<p:tagLst xmlns:p="http://schemas.openxmlformats.org/presentationml/2006/main">
  <p:tag name="TIMING" val="|0.8|0.8|0.4|0.5"/>
</p:tagLst>
</file>

<file path=ppt/tags/tag11.xml><?xml version="1.0" encoding="utf-8"?>
<p:tagLst xmlns:p="http://schemas.openxmlformats.org/presentationml/2006/main">
  <p:tag name="AS_UNIQUEID" val="50"/>
</p:tagLst>
</file>

<file path=ppt/tags/tag110.xml><?xml version="1.0" encoding="utf-8"?>
<p:tagLst xmlns:p="http://schemas.openxmlformats.org/presentationml/2006/main">
  <p:tag name="TIMING" val="|0.8|0.8|0.4|0.5"/>
</p:tagLst>
</file>

<file path=ppt/tags/tag111.xml><?xml version="1.0" encoding="utf-8"?>
<p:tagLst xmlns:p="http://schemas.openxmlformats.org/presentationml/2006/main">
  <p:tag name="TIMING" val="|0.8|0.8|0.4|0.5"/>
</p:tagLst>
</file>

<file path=ppt/tags/tag112.xml><?xml version="1.0" encoding="utf-8"?>
<p:tagLst xmlns:p="http://schemas.openxmlformats.org/presentationml/2006/main">
  <p:tag name="TIMING" val="|0.8|0.8|0.4|0.5"/>
</p:tagLst>
</file>

<file path=ppt/tags/tag113.xml><?xml version="1.0" encoding="utf-8"?>
<p:tagLst xmlns:p="http://schemas.openxmlformats.org/presentationml/2006/main">
  <p:tag name="AS_UNIQUEID" val="25"/>
</p:tagLst>
</file>

<file path=ppt/tags/tag114.xml><?xml version="1.0" encoding="utf-8"?>
<p:tagLst xmlns:p="http://schemas.openxmlformats.org/presentationml/2006/main">
  <p:tag name="AS_UNIQUEID" val="26"/>
</p:tagLst>
</file>

<file path=ppt/tags/tag115.xml><?xml version="1.0" encoding="utf-8"?>
<p:tagLst xmlns:p="http://schemas.openxmlformats.org/presentationml/2006/main">
  <p:tag name="AS_UNIQUEID" val="27"/>
</p:tagLst>
</file>

<file path=ppt/tags/tag116.xml><?xml version="1.0" encoding="utf-8"?>
<p:tagLst xmlns:p="http://schemas.openxmlformats.org/presentationml/2006/main">
  <p:tag name="AS_UNIQUEID" val="29"/>
</p:tagLst>
</file>

<file path=ppt/tags/tag117.xml><?xml version="1.0" encoding="utf-8"?>
<p:tagLst xmlns:p="http://schemas.openxmlformats.org/presentationml/2006/main">
  <p:tag name="AS_UNIQUEID" val="30"/>
</p:tagLst>
</file>

<file path=ppt/tags/tag118.xml><?xml version="1.0" encoding="utf-8"?>
<p:tagLst xmlns:p="http://schemas.openxmlformats.org/presentationml/2006/main">
  <p:tag name="AS_UNIQUEID" val="31"/>
</p:tagLst>
</file>

<file path=ppt/tags/tag119.xml><?xml version="1.0" encoding="utf-8"?>
<p:tagLst xmlns:p="http://schemas.openxmlformats.org/presentationml/2006/main">
  <p:tag name="AS_UNIQUEID" val="33"/>
</p:tagLst>
</file>

<file path=ppt/tags/tag12.xml><?xml version="1.0" encoding="utf-8"?>
<p:tagLst xmlns:p="http://schemas.openxmlformats.org/presentationml/2006/main">
  <p:tag name="AS_UNIQUEID" val="51"/>
</p:tagLst>
</file>

<file path=ppt/tags/tag120.xml><?xml version="1.0" encoding="utf-8"?>
<p:tagLst xmlns:p="http://schemas.openxmlformats.org/presentationml/2006/main">
  <p:tag name="AS_UNIQUEID" val="34"/>
</p:tagLst>
</file>

<file path=ppt/tags/tag121.xml><?xml version="1.0" encoding="utf-8"?>
<p:tagLst xmlns:p="http://schemas.openxmlformats.org/presentationml/2006/main">
  <p:tag name="AS_UNIQUEID" val="35"/>
</p:tagLst>
</file>

<file path=ppt/tags/tag122.xml><?xml version="1.0" encoding="utf-8"?>
<p:tagLst xmlns:p="http://schemas.openxmlformats.org/presentationml/2006/main">
  <p:tag name="AS_UNIQUEID" val="36"/>
</p:tagLst>
</file>

<file path=ppt/tags/tag12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16.11.28"/>
  <p:tag name="AS_TITLE" val="Aspose.Slides for .NET 4.0"/>
  <p:tag name="AS_VERSION" val="16.11.0.0"/>
</p:tagLst>
</file>

<file path=ppt/tags/tag13.xml><?xml version="1.0" encoding="utf-8"?>
<p:tagLst xmlns:p="http://schemas.openxmlformats.org/presentationml/2006/main">
  <p:tag name="AS_UNIQUEID" val="52"/>
</p:tagLst>
</file>

<file path=ppt/tags/tag14.xml><?xml version="1.0" encoding="utf-8"?>
<p:tagLst xmlns:p="http://schemas.openxmlformats.org/presentationml/2006/main">
  <p:tag name="AS_UNIQUEID" val="53"/>
</p:tagLst>
</file>

<file path=ppt/tags/tag15.xml><?xml version="1.0" encoding="utf-8"?>
<p:tagLst xmlns:p="http://schemas.openxmlformats.org/presentationml/2006/main">
  <p:tag name="AS_UNIQUEID" val="54"/>
</p:tagLst>
</file>

<file path=ppt/tags/tag16.xml><?xml version="1.0" encoding="utf-8"?>
<p:tagLst xmlns:p="http://schemas.openxmlformats.org/presentationml/2006/main">
  <p:tag name="AS_UNIQUEID" val="56"/>
</p:tagLst>
</file>

<file path=ppt/tags/tag17.xml><?xml version="1.0" encoding="utf-8"?>
<p:tagLst xmlns:p="http://schemas.openxmlformats.org/presentationml/2006/main">
  <p:tag name="AS_UNIQUEID" val="57"/>
</p:tagLst>
</file>

<file path=ppt/tags/tag18.xml><?xml version="1.0" encoding="utf-8"?>
<p:tagLst xmlns:p="http://schemas.openxmlformats.org/presentationml/2006/main">
  <p:tag name="AS_UNIQUEID" val="58"/>
</p:tagLst>
</file>

<file path=ppt/tags/tag19.xml><?xml version="1.0" encoding="utf-8"?>
<p:tagLst xmlns:p="http://schemas.openxmlformats.org/presentationml/2006/main">
  <p:tag name="AS_UNIQUEID" val="59"/>
</p:tagLst>
</file>

<file path=ppt/tags/tag2.xml><?xml version="1.0" encoding="utf-8"?>
<p:tagLst xmlns:p="http://schemas.openxmlformats.org/presentationml/2006/main">
  <p:tag name="AS_UNIQUEID" val="39"/>
</p:tagLst>
</file>

<file path=ppt/tags/tag20.xml><?xml version="1.0" encoding="utf-8"?>
<p:tagLst xmlns:p="http://schemas.openxmlformats.org/presentationml/2006/main">
  <p:tag name="AS_UNIQUEID" val="60"/>
</p:tagLst>
</file>

<file path=ppt/tags/tag21.xml><?xml version="1.0" encoding="utf-8"?>
<p:tagLst xmlns:p="http://schemas.openxmlformats.org/presentationml/2006/main">
  <p:tag name="AS_UNIQUEID" val="61"/>
</p:tagLst>
</file>

<file path=ppt/tags/tag22.xml><?xml version="1.0" encoding="utf-8"?>
<p:tagLst xmlns:p="http://schemas.openxmlformats.org/presentationml/2006/main">
  <p:tag name="AS_UNIQUEID" val="63"/>
</p:tagLst>
</file>

<file path=ppt/tags/tag23.xml><?xml version="1.0" encoding="utf-8"?>
<p:tagLst xmlns:p="http://schemas.openxmlformats.org/presentationml/2006/main">
  <p:tag name="AS_UNIQUEID" val="64"/>
</p:tagLst>
</file>

<file path=ppt/tags/tag24.xml><?xml version="1.0" encoding="utf-8"?>
<p:tagLst xmlns:p="http://schemas.openxmlformats.org/presentationml/2006/main">
  <p:tag name="AS_UNIQUEID" val="65"/>
</p:tagLst>
</file>

<file path=ppt/tags/tag25.xml><?xml version="1.0" encoding="utf-8"?>
<p:tagLst xmlns:p="http://schemas.openxmlformats.org/presentationml/2006/main">
  <p:tag name="AS_UNIQUEID" val="66"/>
</p:tagLst>
</file>

<file path=ppt/tags/tag26.xml><?xml version="1.0" encoding="utf-8"?>
<p:tagLst xmlns:p="http://schemas.openxmlformats.org/presentationml/2006/main">
  <p:tag name="AS_UNIQUEID" val="67"/>
</p:tagLst>
</file>

<file path=ppt/tags/tag27.xml><?xml version="1.0" encoding="utf-8"?>
<p:tagLst xmlns:p="http://schemas.openxmlformats.org/presentationml/2006/main">
  <p:tag name="AS_UNIQUEID" val="68"/>
</p:tagLst>
</file>

<file path=ppt/tags/tag28.xml><?xml version="1.0" encoding="utf-8"?>
<p:tagLst xmlns:p="http://schemas.openxmlformats.org/presentationml/2006/main">
  <p:tag name="AS_UNIQUEID" val="69"/>
</p:tagLst>
</file>

<file path=ppt/tags/tag29.xml><?xml version="1.0" encoding="utf-8"?>
<p:tagLst xmlns:p="http://schemas.openxmlformats.org/presentationml/2006/main">
  <p:tag name="AS_UNIQUEID" val="70"/>
</p:tagLst>
</file>

<file path=ppt/tags/tag3.xml><?xml version="1.0" encoding="utf-8"?>
<p:tagLst xmlns:p="http://schemas.openxmlformats.org/presentationml/2006/main">
  <p:tag name="AS_UNIQUEID" val="40"/>
</p:tagLst>
</file>

<file path=ppt/tags/tag30.xml><?xml version="1.0" encoding="utf-8"?>
<p:tagLst xmlns:p="http://schemas.openxmlformats.org/presentationml/2006/main">
  <p:tag name="AS_UNIQUEID" val="72"/>
</p:tagLst>
</file>

<file path=ppt/tags/tag31.xml><?xml version="1.0" encoding="utf-8"?>
<p:tagLst xmlns:p="http://schemas.openxmlformats.org/presentationml/2006/main">
  <p:tag name="AS_UNIQUEID" val="73"/>
</p:tagLst>
</file>

<file path=ppt/tags/tag32.xml><?xml version="1.0" encoding="utf-8"?>
<p:tagLst xmlns:p="http://schemas.openxmlformats.org/presentationml/2006/main">
  <p:tag name="AS_UNIQUEID" val="74"/>
</p:tagLst>
</file>

<file path=ppt/tags/tag33.xml><?xml version="1.0" encoding="utf-8"?>
<p:tagLst xmlns:p="http://schemas.openxmlformats.org/presentationml/2006/main">
  <p:tag name="AS_UNIQUEID" val="75"/>
</p:tagLst>
</file>

<file path=ppt/tags/tag34.xml><?xml version="1.0" encoding="utf-8"?>
<p:tagLst xmlns:p="http://schemas.openxmlformats.org/presentationml/2006/main">
  <p:tag name="AS_UNIQUEID" val="77"/>
</p:tagLst>
</file>

<file path=ppt/tags/tag35.xml><?xml version="1.0" encoding="utf-8"?>
<p:tagLst xmlns:p="http://schemas.openxmlformats.org/presentationml/2006/main">
  <p:tag name="AS_UNIQUEID" val="78"/>
</p:tagLst>
</file>

<file path=ppt/tags/tag36.xml><?xml version="1.0" encoding="utf-8"?>
<p:tagLst xmlns:p="http://schemas.openxmlformats.org/presentationml/2006/main">
  <p:tag name="AS_UNIQUEID" val="79"/>
</p:tagLst>
</file>

<file path=ppt/tags/tag37.xml><?xml version="1.0" encoding="utf-8"?>
<p:tagLst xmlns:p="http://schemas.openxmlformats.org/presentationml/2006/main">
  <p:tag name="AS_UNIQUEID" val="81"/>
</p:tagLst>
</file>

<file path=ppt/tags/tag38.xml><?xml version="1.0" encoding="utf-8"?>
<p:tagLst xmlns:p="http://schemas.openxmlformats.org/presentationml/2006/main">
  <p:tag name="AS_UNIQUEID" val="82"/>
</p:tagLst>
</file>

<file path=ppt/tags/tag39.xml><?xml version="1.0" encoding="utf-8"?>
<p:tagLst xmlns:p="http://schemas.openxmlformats.org/presentationml/2006/main">
  <p:tag name="AS_UNIQUEID" val="83"/>
</p:tagLst>
</file>

<file path=ppt/tags/tag4.xml><?xml version="1.0" encoding="utf-8"?>
<p:tagLst xmlns:p="http://schemas.openxmlformats.org/presentationml/2006/main">
  <p:tag name="AS_UNIQUEID" val="41"/>
</p:tagLst>
</file>

<file path=ppt/tags/tag40.xml><?xml version="1.0" encoding="utf-8"?>
<p:tagLst xmlns:p="http://schemas.openxmlformats.org/presentationml/2006/main">
  <p:tag name="AS_UNIQUEID" val="84"/>
</p:tagLst>
</file>

<file path=ppt/tags/tag41.xml><?xml version="1.0" encoding="utf-8"?>
<p:tagLst xmlns:p="http://schemas.openxmlformats.org/presentationml/2006/main">
  <p:tag name="AS_UNIQUEID" val="85"/>
</p:tagLst>
</file>

<file path=ppt/tags/tag42.xml><?xml version="1.0" encoding="utf-8"?>
<p:tagLst xmlns:p="http://schemas.openxmlformats.org/presentationml/2006/main">
  <p:tag name="AS_UNIQUEID" val="86"/>
</p:tagLst>
</file>

<file path=ppt/tags/tag43.xml><?xml version="1.0" encoding="utf-8"?>
<p:tagLst xmlns:p="http://schemas.openxmlformats.org/presentationml/2006/main">
  <p:tag name="AS_UNIQUEID" val="88"/>
</p:tagLst>
</file>

<file path=ppt/tags/tag44.xml><?xml version="1.0" encoding="utf-8"?>
<p:tagLst xmlns:p="http://schemas.openxmlformats.org/presentationml/2006/main">
  <p:tag name="AS_UNIQUEID" val="89"/>
</p:tagLst>
</file>

<file path=ppt/tags/tag45.xml><?xml version="1.0" encoding="utf-8"?>
<p:tagLst xmlns:p="http://schemas.openxmlformats.org/presentationml/2006/main">
  <p:tag name="AS_UNIQUEID" val="90"/>
</p:tagLst>
</file>

<file path=ppt/tags/tag46.xml><?xml version="1.0" encoding="utf-8"?>
<p:tagLst xmlns:p="http://schemas.openxmlformats.org/presentationml/2006/main">
  <p:tag name="AS_UNIQUEID" val="91"/>
</p:tagLst>
</file>

<file path=ppt/tags/tag47.xml><?xml version="1.0" encoding="utf-8"?>
<p:tagLst xmlns:p="http://schemas.openxmlformats.org/presentationml/2006/main">
  <p:tag name="AS_UNIQUEID" val="92"/>
</p:tagLst>
</file>

<file path=ppt/tags/tag48.xml><?xml version="1.0" encoding="utf-8"?>
<p:tagLst xmlns:p="http://schemas.openxmlformats.org/presentationml/2006/main">
  <p:tag name="AS_UNIQUEID" val="93"/>
</p:tagLst>
</file>

<file path=ppt/tags/tag49.xml><?xml version="1.0" encoding="utf-8"?>
<p:tagLst xmlns:p="http://schemas.openxmlformats.org/presentationml/2006/main">
  <p:tag name="AS_UNIQUEID" val="95"/>
</p:tagLst>
</file>

<file path=ppt/tags/tag5.xml><?xml version="1.0" encoding="utf-8"?>
<p:tagLst xmlns:p="http://schemas.openxmlformats.org/presentationml/2006/main">
  <p:tag name="AS_UNIQUEID" val="42"/>
</p:tagLst>
</file>

<file path=ppt/tags/tag50.xml><?xml version="1.0" encoding="utf-8"?>
<p:tagLst xmlns:p="http://schemas.openxmlformats.org/presentationml/2006/main">
  <p:tag name="AS_UNIQUEID" val="96"/>
</p:tagLst>
</file>

<file path=ppt/tags/tag51.xml><?xml version="1.0" encoding="utf-8"?>
<p:tagLst xmlns:p="http://schemas.openxmlformats.org/presentationml/2006/main">
  <p:tag name="AS_UNIQUEID" val="97"/>
</p:tagLst>
</file>

<file path=ppt/tags/tag52.xml><?xml version="1.0" encoding="utf-8"?>
<p:tagLst xmlns:p="http://schemas.openxmlformats.org/presentationml/2006/main">
  <p:tag name="AS_UNIQUEID" val="98"/>
</p:tagLst>
</file>

<file path=ppt/tags/tag53.xml><?xml version="1.0" encoding="utf-8"?>
<p:tagLst xmlns:p="http://schemas.openxmlformats.org/presentationml/2006/main">
  <p:tag name="AS_UNIQUEID" val="99"/>
</p:tagLst>
</file>

<file path=ppt/tags/tag54.xml><?xml version="1.0" encoding="utf-8"?>
<p:tagLst xmlns:p="http://schemas.openxmlformats.org/presentationml/2006/main">
  <p:tag name="AS_UNIQUEID" val="101"/>
</p:tagLst>
</file>

<file path=ppt/tags/tag55.xml><?xml version="1.0" encoding="utf-8"?>
<p:tagLst xmlns:p="http://schemas.openxmlformats.org/presentationml/2006/main">
  <p:tag name="AS_UNIQUEID" val="102"/>
</p:tagLst>
</file>

<file path=ppt/tags/tag56.xml><?xml version="1.0" encoding="utf-8"?>
<p:tagLst xmlns:p="http://schemas.openxmlformats.org/presentationml/2006/main">
  <p:tag name="AS_UNIQUEID" val="103"/>
</p:tagLst>
</file>

<file path=ppt/tags/tag57.xml><?xml version="1.0" encoding="utf-8"?>
<p:tagLst xmlns:p="http://schemas.openxmlformats.org/presentationml/2006/main">
  <p:tag name="AS_UNIQUEID" val="104"/>
</p:tagLst>
</file>

<file path=ppt/tags/tag58.xml><?xml version="1.0" encoding="utf-8"?>
<p:tagLst xmlns:p="http://schemas.openxmlformats.org/presentationml/2006/main">
  <p:tag name="AS_UNIQUEID" val="105"/>
</p:tagLst>
</file>

<file path=ppt/tags/tag59.xml><?xml version="1.0" encoding="utf-8"?>
<p:tagLst xmlns:p="http://schemas.openxmlformats.org/presentationml/2006/main">
  <p:tag name="AS_UNIQUEID" val="107"/>
</p:tagLst>
</file>

<file path=ppt/tags/tag6.xml><?xml version="1.0" encoding="utf-8"?>
<p:tagLst xmlns:p="http://schemas.openxmlformats.org/presentationml/2006/main">
  <p:tag name="AS_UNIQUEID" val="44"/>
</p:tagLst>
</file>

<file path=ppt/tags/tag60.xml><?xml version="1.0" encoding="utf-8"?>
<p:tagLst xmlns:p="http://schemas.openxmlformats.org/presentationml/2006/main">
  <p:tag name="AS_UNIQUEID" val="108"/>
</p:tagLst>
</file>

<file path=ppt/tags/tag61.xml><?xml version="1.0" encoding="utf-8"?>
<p:tagLst xmlns:p="http://schemas.openxmlformats.org/presentationml/2006/main">
  <p:tag name="AS_UNIQUEID" val="109"/>
</p:tagLst>
</file>

<file path=ppt/tags/tag62.xml><?xml version="1.0" encoding="utf-8"?>
<p:tagLst xmlns:p="http://schemas.openxmlformats.org/presentationml/2006/main">
  <p:tag name="AS_UNIQUEID" val="110"/>
</p:tagLst>
</file>

<file path=ppt/tags/tag63.xml><?xml version="1.0" encoding="utf-8"?>
<p:tagLst xmlns:p="http://schemas.openxmlformats.org/presentationml/2006/main">
  <p:tag name="AS_UNIQUEID" val="111"/>
</p:tagLst>
</file>

<file path=ppt/tags/tag64.xml><?xml version="1.0" encoding="utf-8"?>
<p:tagLst xmlns:p="http://schemas.openxmlformats.org/presentationml/2006/main">
  <p:tag name="AS_UNIQUEID" val="113"/>
</p:tagLst>
</file>

<file path=ppt/tags/tag65.xml><?xml version="1.0" encoding="utf-8"?>
<p:tagLst xmlns:p="http://schemas.openxmlformats.org/presentationml/2006/main">
  <p:tag name="AS_UNIQUEID" val="114"/>
</p:tagLst>
</file>

<file path=ppt/tags/tag66.xml><?xml version="1.0" encoding="utf-8"?>
<p:tagLst xmlns:p="http://schemas.openxmlformats.org/presentationml/2006/main">
  <p:tag name="AS_UNIQUEID" val="115"/>
</p:tagLst>
</file>

<file path=ppt/tags/tag67.xml><?xml version="1.0" encoding="utf-8"?>
<p:tagLst xmlns:p="http://schemas.openxmlformats.org/presentationml/2006/main">
  <p:tag name="AS_UNIQUEID" val="116"/>
</p:tagLst>
</file>

<file path=ppt/tags/tag68.xml><?xml version="1.0" encoding="utf-8"?>
<p:tagLst xmlns:p="http://schemas.openxmlformats.org/presentationml/2006/main">
  <p:tag name="AS_UNIQUEID" val="118"/>
</p:tagLst>
</file>

<file path=ppt/tags/tag69.xml><?xml version="1.0" encoding="utf-8"?>
<p:tagLst xmlns:p="http://schemas.openxmlformats.org/presentationml/2006/main">
  <p:tag name="AS_UNIQUEID" val="119"/>
</p:tagLst>
</file>

<file path=ppt/tags/tag7.xml><?xml version="1.0" encoding="utf-8"?>
<p:tagLst xmlns:p="http://schemas.openxmlformats.org/presentationml/2006/main">
  <p:tag name="AS_UNIQUEID" val="45"/>
</p:tagLst>
</file>

<file path=ppt/tags/tag70.xml><?xml version="1.0" encoding="utf-8"?>
<p:tagLst xmlns:p="http://schemas.openxmlformats.org/presentationml/2006/main">
  <p:tag name="AS_UNIQUEID" val="120"/>
</p:tagLst>
</file>

<file path=ppt/tags/tag71.xml><?xml version="1.0" encoding="utf-8"?>
<p:tagLst xmlns:p="http://schemas.openxmlformats.org/presentationml/2006/main">
  <p:tag name="AS_UNIQUEID" val="121"/>
</p:tagLst>
</file>

<file path=ppt/tags/tag72.xml><?xml version="1.0" encoding="utf-8"?>
<p:tagLst xmlns:p="http://schemas.openxmlformats.org/presentationml/2006/main">
  <p:tag name="AS_UNIQUEID" val="122"/>
</p:tagLst>
</file>

<file path=ppt/tags/tag73.xml><?xml version="1.0" encoding="utf-8"?>
<p:tagLst xmlns:p="http://schemas.openxmlformats.org/presentationml/2006/main">
  <p:tag name="AS_UNIQUEID" val="124"/>
</p:tagLst>
</file>

<file path=ppt/tags/tag74.xml><?xml version="1.0" encoding="utf-8"?>
<p:tagLst xmlns:p="http://schemas.openxmlformats.org/presentationml/2006/main">
  <p:tag name="AS_UNIQUEID" val="125"/>
</p:tagLst>
</file>

<file path=ppt/tags/tag75.xml><?xml version="1.0" encoding="utf-8"?>
<p:tagLst xmlns:p="http://schemas.openxmlformats.org/presentationml/2006/main">
  <p:tag name="AS_UNIQUEID" val="126"/>
</p:tagLst>
</file>

<file path=ppt/tags/tag76.xml><?xml version="1.0" encoding="utf-8"?>
<p:tagLst xmlns:p="http://schemas.openxmlformats.org/presentationml/2006/main">
  <p:tag name="AS_UNIQUEID" val="128"/>
</p:tagLst>
</file>

<file path=ppt/tags/tag77.xml><?xml version="1.0" encoding="utf-8"?>
<p:tagLst xmlns:p="http://schemas.openxmlformats.org/presentationml/2006/main">
  <p:tag name="AS_UNIQUEID" val="129"/>
</p:tagLst>
</file>

<file path=ppt/tags/tag78.xml><?xml version="1.0" encoding="utf-8"?>
<p:tagLst xmlns:p="http://schemas.openxmlformats.org/presentationml/2006/main">
  <p:tag name="AS_UNIQUEID" val="130"/>
</p:tagLst>
</file>

<file path=ppt/tags/tag79.xml><?xml version="1.0" encoding="utf-8"?>
<p:tagLst xmlns:p="http://schemas.openxmlformats.org/presentationml/2006/main">
  <p:tag name="AS_UNIQUEID" val="131"/>
</p:tagLst>
</file>

<file path=ppt/tags/tag8.xml><?xml version="1.0" encoding="utf-8"?>
<p:tagLst xmlns:p="http://schemas.openxmlformats.org/presentationml/2006/main">
  <p:tag name="AS_UNIQUEID" val="46"/>
</p:tagLst>
</file>

<file path=ppt/tags/tag80.xml><?xml version="1.0" encoding="utf-8"?>
<p:tagLst xmlns:p="http://schemas.openxmlformats.org/presentationml/2006/main">
  <p:tag name="AS_UNIQUEID" val="133"/>
</p:tagLst>
</file>

<file path=ppt/tags/tag81.xml><?xml version="1.0" encoding="utf-8"?>
<p:tagLst xmlns:p="http://schemas.openxmlformats.org/presentationml/2006/main">
  <p:tag name="AS_UNIQUEID" val="134"/>
</p:tagLst>
</file>

<file path=ppt/tags/tag82.xml><?xml version="1.0" encoding="utf-8"?>
<p:tagLst xmlns:p="http://schemas.openxmlformats.org/presentationml/2006/main">
  <p:tag name="AS_UNIQUEID" val="135"/>
</p:tagLst>
</file>

<file path=ppt/tags/tag83.xml><?xml version="1.0" encoding="utf-8"?>
<p:tagLst xmlns:p="http://schemas.openxmlformats.org/presentationml/2006/main">
  <p:tag name="AS_UNIQUEID" val="136"/>
</p:tagLst>
</file>

<file path=ppt/tags/tag84.xml><?xml version="1.0" encoding="utf-8"?>
<p:tagLst xmlns:p="http://schemas.openxmlformats.org/presentationml/2006/main">
  <p:tag name="AS_UNIQUEID" val="139"/>
</p:tagLst>
</file>

<file path=ppt/tags/tag85.xml><?xml version="1.0" encoding="utf-8"?>
<p:tagLst xmlns:p="http://schemas.openxmlformats.org/presentationml/2006/main">
  <p:tag name="AS_UNIQUEID" val="140"/>
</p:tagLst>
</file>

<file path=ppt/tags/tag86.xml><?xml version="1.0" encoding="utf-8"?>
<p:tagLst xmlns:p="http://schemas.openxmlformats.org/presentationml/2006/main">
  <p:tag name="AS_UNIQUEID" val="141"/>
</p:tagLst>
</file>

<file path=ppt/tags/tag87.xml><?xml version="1.0" encoding="utf-8"?>
<p:tagLst xmlns:p="http://schemas.openxmlformats.org/presentationml/2006/main">
  <p:tag name="AS_UNIQUEID" val="137"/>
</p:tagLst>
</file>

<file path=ppt/tags/tag88.xml><?xml version="1.0" encoding="utf-8"?>
<p:tagLst xmlns:p="http://schemas.openxmlformats.org/presentationml/2006/main">
  <p:tag name="AS_UNIQUEID" val="142"/>
</p:tagLst>
</file>

<file path=ppt/tags/tag89.xml><?xml version="1.0" encoding="utf-8"?>
<p:tagLst xmlns:p="http://schemas.openxmlformats.org/presentationml/2006/main">
  <p:tag name="AS_UNIQUEID" val="2"/>
</p:tagLst>
</file>

<file path=ppt/tags/tag9.xml><?xml version="1.0" encoding="utf-8"?>
<p:tagLst xmlns:p="http://schemas.openxmlformats.org/presentationml/2006/main">
  <p:tag name="AS_UNIQUEID" val="47"/>
</p:tagLst>
</file>

<file path=ppt/tags/tag90.xml><?xml version="1.0" encoding="utf-8"?>
<p:tagLst xmlns:p="http://schemas.openxmlformats.org/presentationml/2006/main">
  <p:tag name="AS_UNIQUEID" val="3"/>
</p:tagLst>
</file>

<file path=ppt/tags/tag91.xml><?xml version="1.0" encoding="utf-8"?>
<p:tagLst xmlns:p="http://schemas.openxmlformats.org/presentationml/2006/main">
  <p:tag name="AS_UNIQUEID" val="4"/>
</p:tagLst>
</file>

<file path=ppt/tags/tag92.xml><?xml version="1.0" encoding="utf-8"?>
<p:tagLst xmlns:p="http://schemas.openxmlformats.org/presentationml/2006/main">
  <p:tag name="AS_UNIQUEID" val="6"/>
</p:tagLst>
</file>

<file path=ppt/tags/tag93.xml><?xml version="1.0" encoding="utf-8"?>
<p:tagLst xmlns:p="http://schemas.openxmlformats.org/presentationml/2006/main">
  <p:tag name="AS_UNIQUEID" val="7"/>
</p:tagLst>
</file>

<file path=ppt/tags/tag94.xml><?xml version="1.0" encoding="utf-8"?>
<p:tagLst xmlns:p="http://schemas.openxmlformats.org/presentationml/2006/main">
  <p:tag name="AS_UNIQUEID" val="8"/>
</p:tagLst>
</file>

<file path=ppt/tags/tag95.xml><?xml version="1.0" encoding="utf-8"?>
<p:tagLst xmlns:p="http://schemas.openxmlformats.org/presentationml/2006/main">
  <p:tag name="AS_UNIQUEID" val="10"/>
</p:tagLst>
</file>

<file path=ppt/tags/tag96.xml><?xml version="1.0" encoding="utf-8"?>
<p:tagLst xmlns:p="http://schemas.openxmlformats.org/presentationml/2006/main">
  <p:tag name="AS_UNIQUEID" val="11"/>
</p:tagLst>
</file>

<file path=ppt/tags/tag97.xml><?xml version="1.0" encoding="utf-8"?>
<p:tagLst xmlns:p="http://schemas.openxmlformats.org/presentationml/2006/main">
  <p:tag name="AS_UNIQUEID" val="12"/>
</p:tagLst>
</file>

<file path=ppt/tags/tag98.xml><?xml version="1.0" encoding="utf-8"?>
<p:tagLst xmlns:p="http://schemas.openxmlformats.org/presentationml/2006/main">
  <p:tag name="AS_UNIQUEID" val="13"/>
</p:tagLst>
</file>

<file path=ppt/tags/tag99.xml><?xml version="1.0" encoding="utf-8"?>
<p:tagLst xmlns:p="http://schemas.openxmlformats.org/presentationml/2006/main">
  <p:tag name="AS_UNIQUEID" val="1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5522</Words>
  <Application>WPS 演示</Application>
  <PresentationFormat>宽屏</PresentationFormat>
  <Paragraphs>236</Paragraphs>
  <Slides>30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华文新魏</vt:lpstr>
      <vt:lpstr>仿宋</vt:lpstr>
      <vt:lpstr>微软雅黑</vt:lpstr>
      <vt:lpstr>黑体</vt:lpstr>
      <vt:lpstr>楷体</vt:lpstr>
      <vt:lpstr>Arial Unicode MS</vt:lpstr>
      <vt:lpstr>等线 Light</vt:lpstr>
      <vt:lpstr>等线</vt:lpstr>
      <vt:lpstr>Calibri</vt:lpstr>
      <vt:lpstr>Times New Roman</vt:lpstr>
      <vt:lpstr>Office 主题​​</vt:lpstr>
      <vt:lpstr>导入：回忆初中所学《诗经》篇目</vt:lpstr>
      <vt:lpstr>PowerPoint 演示文稿</vt:lpstr>
      <vt:lpstr>文化常识复习：关于《诗经》</vt:lpstr>
      <vt:lpstr>诗经“六义”</vt:lpstr>
      <vt:lpstr>诗经“六义”</vt:lpstr>
      <vt:lpstr>听朗读，注意停顿和轻重音</vt:lpstr>
      <vt:lpstr>自主朗读，结合注释，尝试将本诗翻译成现代文</vt:lpstr>
      <vt:lpstr>自主朗读，结合注释，尝试将本诗翻译成现代文</vt:lpstr>
      <vt:lpstr>诗歌描写了一幅怎样的画面？</vt:lpstr>
      <vt:lpstr>本诗中的几个动词：采有掇捋袺襭有什么特点，其顺序是否可以更换？</vt:lpstr>
      <vt:lpstr>本诗在语言和结构上有什么特点？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全诗围绕一个什么字来描绘的？如果要你给诗歌加一个“诗眼”，你会想到哪个字？为什么？</vt:lpstr>
      <vt:lpstr>此诗是一幅描绘农忙时节的风俗图画，其中第三句“笠是兜鍪蓑是甲”有人认为“游离诗外”了，你怎么看？</vt:lpstr>
      <vt:lpstr>结合本诗说说“诚斋体”的语言特点。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拓展：阅读下列这首诗歌，分析两首诗的异同</vt:lpstr>
      <vt:lpstr>阅读下列这首诗歌，分析两首诗的异同</vt:lpstr>
      <vt:lpstr>课后作业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 忠凯</dc:creator>
  <cp:lastModifiedBy>Administrator</cp:lastModifiedBy>
  <cp:revision>26</cp:revision>
  <dcterms:created xsi:type="dcterms:W3CDTF">2020-08-05T07:15:00Z</dcterms:created>
  <dcterms:modified xsi:type="dcterms:W3CDTF">2021-05-13T01:34:58Z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