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notesSlides/notesSlide286.xml" ContentType="application/vnd.openxmlformats-officedocument.presentationml.notesSlide+xml"/>
  <Override PartName="/ppt/notesSlides/notesSlide302.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Override PartName="/ppt/notesSlides/notesSlide264.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slides/slide319.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slides/slide344.xml" ContentType="application/vnd.openxmlformats-officedocument.presentationml.slide+xml"/>
  <Override PartName="/ppt/notesSlides/notesSlide220.xml" ContentType="application/vnd.openxmlformats-officedocument.presentationml.notesSlide+xml"/>
  <Override PartName="/ppt/notesSlides/notesSlide318.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notesSlides/notesSlide343.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322.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notesSlides/notesSlide321.xml" ContentType="application/vnd.openxmlformats-officedocument.presentationml.notesSlide+xml"/>
  <Override PartName="/ppt/slides/slide237.xml" ContentType="application/vnd.openxmlformats-officedocument.presentationml.slide+xml"/>
  <Override PartName="/ppt/slides/slide284.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ppt/notesSlides/notesSlide283.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slides/slide338.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notesSlides/notesSlide337.xml" ContentType="application/vnd.openxmlformats-officedocument.presentationml.notesSlide+xml"/>
  <Override PartName="/ppt/slides/slide177.xml" ContentType="application/vnd.openxmlformats-officedocument.presentationml.slide+xml"/>
  <Override PartName="/ppt/slides/slide316.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315.xml" ContentType="application/vnd.openxmlformats-officedocument.presentationml.notesSlide+xml"/>
  <Override PartName="/ppt/slides/slide278.xml" ContentType="application/vnd.openxmlformats-officedocument.presentationml.slide+xml"/>
  <Override PartName="/ppt/slides/slide341.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notesSlides/notesSlide340.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notesSlides/notesSlide280.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309.xml" ContentType="application/vnd.openxmlformats-officedocument.presentationml.notesSlide+xml"/>
  <Override PartName="/ppt/slides/slide335.xml" ContentType="application/vnd.openxmlformats-officedocument.presentationml.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334.xml" ContentType="application/vnd.openxmlformats-officedocument.presentationml.notesSlide+xml"/>
  <Override PartName="/ppt/slides/slide7.xml" ContentType="application/vnd.openxmlformats-officedocument.presentationml.slide+xml"/>
  <Override PartName="/ppt/slides/slide297.xml" ContentType="application/vnd.openxmlformats-officedocument.presentationml.slide+xml"/>
  <Override PartName="/ppt/slides/slide313.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notesSlides/notesSlide312.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notesSlides/notesSlide296.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notesSlides/notesSlide27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329.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ppt/notesSlides/notesSlide328.xml" ContentType="application/vnd.openxmlformats-officedocument.presentationml.notesSlide+xml"/>
  <Override PartName="/ppt/slides/slide307.xml" ContentType="application/vnd.openxmlformats-officedocument.presentationml.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slides/slide332.xml" ContentType="application/vnd.openxmlformats-officedocument.presentationml.slide+xml"/>
  <Override PartName="/ppt/notesSlides/notesSlide306.xml" ContentType="application/vnd.openxmlformats-officedocument.presentationml.notesSlide+xml"/>
  <Override PartName="/ppt/slides/slide124.xml" ContentType="application/vnd.openxmlformats-officedocument.presentationml.slide+xml"/>
  <Override PartName="/ppt/slides/slide171.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notesSlides/notesSlide331.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310.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ppt/notesSlides/notesSlide268.xml" ContentType="application/vnd.openxmlformats-officedocument.presentationml.notesSlide+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46.xml" ContentType="application/vnd.openxmlformats-officedocument.presentationml.notesSlide+xml"/>
  <Override PartName="/ppt/notesSlides/notesSlide293.xml" ContentType="application/vnd.openxmlformats-officedocument.presentationml.notesSlide+xml"/>
  <Override PartName="/ppt/slides/slide225.xml" ContentType="application/vnd.openxmlformats-officedocument.presentationml.slide+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224.xml" ContentType="application/vnd.openxmlformats-officedocument.presentationml.notesSlide+xml"/>
  <Override PartName="/ppt/notesSlides/notesSlide271.xml" ContentType="application/vnd.openxmlformats-officedocument.presentationml.notesSlide+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326.xml" ContentType="application/vnd.openxmlformats-officedocument.presentationml.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304.xml" ContentType="application/vnd.openxmlformats-officedocument.presentationml.slide+xml"/>
  <Override PartName="/ppt/notesSlides/notesSlide325.xml" ContentType="application/vnd.openxmlformats-officedocument.presentationml.notesSlide+xml"/>
  <Override PartName="/ppt/slides/slide143.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164.xml" ContentType="application/vnd.openxmlformats-officedocument.presentationml.notesSlide+xml"/>
  <Override PartName="/ppt/notesSlides/notesSlide30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Default Extension="bin" ContentType="application/vnd.openxmlformats-officedocument.oleObject"/>
  <Override PartName="/ppt/notesSlides/notesSlide142.xml" ContentType="application/vnd.openxmlformats-officedocument.presentationml.notesSlide+xml"/>
  <Override PartName="/ppt/notesSlides/notesSlide287.xml" ContentType="application/vnd.openxmlformats-officedocument.presentationml.notesSlide+xml"/>
  <Override PartName="/ppt/slides/slide26.xml" ContentType="application/vnd.openxmlformats-officedocument.presentationml.slide+xml"/>
  <Override PartName="/ppt/slides/slide73.xml" ContentType="application/vnd.openxmlformats-officedocument.presentationml.slide+xml"/>
  <Override PartName="/ppt/slides/slide121.xml" ContentType="application/vnd.openxmlformats-officedocument.presentationml.slide+xml"/>
  <Override PartName="/ppt/slides/slide219.xml" ContentType="application/vnd.openxmlformats-officedocument.presentationml.slide+xml"/>
  <Override PartName="/ppt/slides/slide266.xml" ContentType="application/vnd.openxmlformats-officedocument.presentationml.slide+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notesSlides/notesSlide265.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243.xml" ContentType="application/vnd.openxmlformats-officedocument.presentationml.notesSlide+xml"/>
  <Override PartName="/ppt/notesSlides/notesSlide290.xml" ContentType="application/vnd.openxmlformats-officedocument.presentationml.notesSlide+xml"/>
  <Override PartName="/ppt/slides/slide159.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221.xml" ContentType="application/vnd.openxmlformats-officedocument.presentationml.notesSlide+xml"/>
  <Override PartName="/ppt/notesSlides/notesSlide319.xml" ContentType="application/vnd.openxmlformats-officedocument.presentationml.notesSlide+xml"/>
  <Override PartName="/ppt/slides/slide200.xml" ContentType="application/vnd.openxmlformats-officedocument.presentationml.slide+xml"/>
  <Override PartName="/ppt/slides/slide345.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37.xml" ContentType="application/vnd.openxmlformats-officedocument.presentationml.slide+xml"/>
  <Override PartName="/ppt/slides/slide184.xml" ContentType="application/vnd.openxmlformats-officedocument.presentationml.slide+xml"/>
  <Override PartName="/ppt/slides/slide323.xml" ContentType="application/vnd.openxmlformats-officedocument.presentationml.slide+xml"/>
  <Override PartName="/ppt/notesSlides/notesSlide344.xml" ContentType="application/vnd.openxmlformats-officedocument.presentationml.notesSlide+xml"/>
  <Override PartName="/ppt/slides/slide115.xml" ContentType="application/vnd.openxmlformats-officedocument.presentationml.slide+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183.xml" ContentType="application/vnd.openxmlformats-officedocument.presentationml.notesSlide+xml"/>
  <Override PartName="/ppt/notesSlides/notesSlide322.xml" ContentType="application/vnd.openxmlformats-officedocument.presentationml.notesSlide+xml"/>
  <Override PartName="/ppt/slides/slide67.xml" ContentType="application/vnd.openxmlformats-officedocument.presentationml.slide+xml"/>
  <Override PartName="/ppt/slides/slide238.xml" ContentType="application/vnd.openxmlformats-officedocument.presentationml.slide+xml"/>
  <Override PartName="/ppt/slides/slide285.xml" ContentType="application/vnd.openxmlformats-officedocument.presentationml.slide+xml"/>
  <Override PartName="/ppt/slides/slide301.xml" ContentType="application/vnd.openxmlformats-officedocument.presentationml.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59.xml" ContentType="application/vnd.openxmlformats-officedocument.presentationml.notesSlide+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notesSlides/notesSlide237.xml" ContentType="application/vnd.openxmlformats-officedocument.presentationml.notesSlide+xml"/>
  <Override PartName="/ppt/notesSlides/notesSlide284.xml" ContentType="application/vnd.openxmlformats-officedocument.presentationml.notesSlide+xml"/>
  <Override PartName="/ppt/notesSlides/notesSlide300.xml" ContentType="application/vnd.openxmlformats-officedocument.presentationml.notes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slides/slide23.xml" ContentType="application/vnd.openxmlformats-officedocument.presentationml.slide+xml"/>
  <Override PartName="/ppt/slides/slide70.xml" ContentType="application/vnd.openxmlformats-officedocument.presentationml.slide+xml"/>
  <Override PartName="/ppt/slides/slide241.xml" ContentType="application/vnd.openxmlformats-officedocument.presentationml.slide+xml"/>
  <Override PartName="/ppt/slides/slide339.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262.xml" ContentType="application/vnd.openxmlformats-officedocument.presentationml.notes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240.xml" ContentType="application/vnd.openxmlformats-officedocument.presentationml.notesSlide+xml"/>
  <Override PartName="/ppt/notesSlides/notesSlide338.xml" ContentType="application/vnd.openxmlformats-officedocument.presentationml.notesSlide+xml"/>
  <Override PartName="/ppt/slides/slide317.xml" ContentType="application/vnd.openxmlformats-officedocument.presentationml.slide+xml"/>
  <Override PartName="/ppt/notesSlides/notesSlide177.xml" ContentType="application/vnd.openxmlformats-officedocument.presentationml.notesSlide+xml"/>
  <Override PartName="/ppt/notesSlides/notesSlide316.xml" ContentType="application/vnd.openxmlformats-officedocument.presentationml.notesSlide+xml"/>
  <Override PartName="/ppt/slides/slide109.xml" ContentType="application/vnd.openxmlformats-officedocument.presentationml.slide+xml"/>
  <Override PartName="/ppt/slides/slide156.xml" ContentType="application/vnd.openxmlformats-officedocument.presentationml.slide+xml"/>
  <Override PartName="/ppt/slides/slide342.xml" ContentType="application/vnd.openxmlformats-officedocument.presentationml.slide+xml"/>
  <Override PartName="/ppt/notesSlides/notesSlide108.xml" ContentType="application/vnd.openxmlformats-officedocument.presentationml.notesSlide+xml"/>
  <Override PartName="/ppt/notesSlides/notesSlide155.xml" ContentType="application/vnd.openxmlformats-officedocument.presentationml.notes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34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slides/slide32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notesSlides/notesSlide267.xml" ContentType="application/vnd.openxmlformats-officedocument.presentationml.notesSlide+xml"/>
  <Override PartName="/ppt/notesSlides/notesSlide278.xml" ContentType="application/vnd.openxmlformats-officedocument.presentationml.notesSlide+xml"/>
  <Override PartName="/ppt/notesSlides/notesSlide33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notesSlides/notesSlide270.xml" ContentType="application/vnd.openxmlformats-officedocument.presentationml.notesSlide+xml"/>
  <Override PartName="/ppt/notesSlides/notesSlide28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347.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3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notesSlides/notesSlide335.xml" ContentType="application/vnd.openxmlformats-officedocument.presentationml.notesSlide+xml"/>
  <Override PartName="/ppt/notesSlides/notesSlide346.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31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notesSlides/notesSlide324.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notesSlides/notesSlide31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slides/slide308.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notesSlides/notesSlide329.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notesSlides/notesSlide307.xml" ContentType="application/vnd.openxmlformats-officedocument.presentationml.notesSlide+xml"/>
  <Override PartName="/ppt/slides/slide99.xml" ContentType="application/vnd.openxmlformats-officedocument.presentationml.slide+xml"/>
  <Override PartName="/ppt/slides/slide333.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269.xml" ContentType="application/vnd.openxmlformats-officedocument.presentationml.notesSlide+xml"/>
  <Override PartName="/ppt/notesSlides/notesSlide332.xml" ContentType="application/vnd.openxmlformats-officedocument.presentationml.notes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notesSlides/notesSlide310.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326.xml" ContentType="application/vnd.openxmlformats-officedocument.presentationml.notesSlide+xml"/>
  <Override PartName="/ppt/slides/slide30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notesSlides/notesSlide288.xml" ContentType="application/vnd.openxmlformats-officedocument.presentationml.notesSlide+xml"/>
  <Override PartName="/ppt/notesSlides/notesSlide304.xml" ContentType="application/vnd.openxmlformats-officedocument.presentationml.notesSlide+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ppt/notesSlides/notesSlide291.xml" ContentType="application/vnd.openxmlformats-officedocument.presentationml.notesSlide+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346.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345.xml" ContentType="application/vnd.openxmlformats-officedocument.presentationml.notesSlide+xml"/>
  <Override PartName="/ppt/slides/slide324.xml" ContentType="application/vnd.openxmlformats-officedocument.presentationml.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notesSlides/notesSlide323.xml" ContentType="application/vnd.openxmlformats-officedocument.presentationml.notesSlide+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notesSlides/notesSlide30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notesSlides/notesSlide339.xml" ContentType="application/vnd.openxmlformats-officedocument.presentationml.notesSlide+xml"/>
  <Override PartName="/ppt/slides/slide179.xml" ContentType="application/vnd.openxmlformats-officedocument.presentationml.slide+xml"/>
  <Override PartName="/ppt/slides/slide318.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317.xml" ContentType="application/vnd.openxmlformats-officedocument.presentationml.notesSlide+xml"/>
  <Override PartName="/ppt/slides/slide34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notesSlides/notesSlide279.xml" ContentType="application/vnd.openxmlformats-officedocument.presentationml.notesSlide+xml"/>
  <Override PartName="/ppt/notesSlides/notesSlide342.xml" ContentType="application/vnd.openxmlformats-officedocument.presentationml.notes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notesSlides/notesSlide320.xml" ContentType="application/vnd.openxmlformats-officedocument.presentationml.notesSlide+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21.xml" ContentType="application/vnd.openxmlformats-officedocument.presentationml.slide+xml"/>
  <Override PartName="/ppt/slides/slide198.xml" ContentType="application/vnd.openxmlformats-officedocument.presentationml.slide+xml"/>
  <Override PartName="/ppt/slides/slide337.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336.xml" ContentType="application/vnd.openxmlformats-officedocument.presentationml.notesSlide+xml"/>
  <Override PartName="/ppt/slides/slide299.xml" ContentType="application/vnd.openxmlformats-officedocument.presentationml.slide+xml"/>
  <Override PartName="/ppt/slides/slide31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notesSlides/notesSlide314.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233.xml" ContentType="application/vnd.openxmlformats-officedocument.presentationml.slide+xml"/>
  <Override PartName="/ppt/slides/slide280.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Default Extension="vml" ContentType="application/vnd.openxmlformats-officedocument.vmlDrawing"/>
  <Override PartName="/ppt/notesSlides/notesSlide31.xml" ContentType="application/vnd.openxmlformats-officedocument.presentationml.notesSlide+xml"/>
  <Override PartName="/ppt/notesSlides/notesSlide210.xml" ContentType="application/vnd.openxmlformats-officedocument.presentationml.notesSlide+xml"/>
  <Override PartName="/ppt/notesSlides/notesSlide308.xml" ContentType="application/vnd.openxmlformats-officedocument.presentationml.notesSlide+xml"/>
  <Override PartName="/ppt/slides/slide126.xml" ContentType="application/vnd.openxmlformats-officedocument.presentationml.slide+xml"/>
  <Override PartName="/ppt/slides/slide173.xml" ContentType="application/vnd.openxmlformats-officedocument.presentationml.slide+xml"/>
  <Override PartName="/ppt/slides/slide33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notesSlides/notesSlide333.xml" ContentType="application/vnd.openxmlformats-officedocument.presentationml.notesSlide+xml"/>
  <Override PartName="/ppt/slides/slide78.xml" ContentType="application/vnd.openxmlformats-officedocument.presentationml.slide+xml"/>
  <Override PartName="/ppt/slides/slide312.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s/slide296.xml" ContentType="application/vnd.openxmlformats-officedocument.presentationml.slide+xml"/>
  <Override PartName="/ppt/notesSlides/notesSlide69.xml" ContentType="application/vnd.openxmlformats-officedocument.presentationml.notesSlide+xml"/>
  <Override PartName="/ppt/notesSlides/notesSlide248.xml" ContentType="application/vnd.openxmlformats-officedocument.presentationml.notesSlide+xml"/>
  <Override PartName="/ppt/notesSlides/notesSlide311.xml" ContentType="application/vnd.openxmlformats-officedocument.presentationml.notesSlide+xml"/>
  <Override PartName="/ppt/slideMasters/slideMaster1.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95.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slides/slide306.xml" ContentType="application/vnd.openxmlformats-officedocument.presentationml.slide+xml"/>
  <Override PartName="/ppt/notesSlides/notesSlide50.xml" ContentType="application/vnd.openxmlformats-officedocument.presentationml.notesSlide+xml"/>
  <Override PartName="/ppt/notesSlides/notesSlide327.xml" ContentType="application/vnd.openxmlformats-officedocument.presentationml.notesSlide+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notesSlides/notesSlide305.xml" ContentType="application/vnd.openxmlformats-officedocument.presentationml.notesSlide+xml"/>
  <Override PartName="/ppt/slides/slide97.xml" ContentType="application/vnd.openxmlformats-officedocument.presentationml.slide+xml"/>
  <Override PartName="/ppt/slides/slide331.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9"/>
  </p:notesMasterIdLst>
  <p:sldIdLst>
    <p:sldId id="630" r:id="rId2"/>
    <p:sldId id="258" r:id="rId3"/>
    <p:sldId id="259" r:id="rId4"/>
    <p:sldId id="260" r:id="rId5"/>
    <p:sldId id="261" r:id="rId6"/>
    <p:sldId id="262" r:id="rId7"/>
    <p:sldId id="263" r:id="rId8"/>
    <p:sldId id="264" r:id="rId9"/>
    <p:sldId id="265" r:id="rId10"/>
    <p:sldId id="266" r:id="rId11"/>
    <p:sldId id="267" r:id="rId12"/>
    <p:sldId id="269" r:id="rId13"/>
    <p:sldId id="270" r:id="rId14"/>
    <p:sldId id="271" r:id="rId15"/>
    <p:sldId id="272" r:id="rId16"/>
    <p:sldId id="273" r:id="rId17"/>
    <p:sldId id="274" r:id="rId18"/>
    <p:sldId id="275" r:id="rId19"/>
    <p:sldId id="276" r:id="rId20"/>
    <p:sldId id="278" r:id="rId21"/>
    <p:sldId id="279" r:id="rId22"/>
    <p:sldId id="280"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4" r:id="rId45"/>
    <p:sldId id="305" r:id="rId46"/>
    <p:sldId id="306" r:id="rId47"/>
    <p:sldId id="307" r:id="rId48"/>
    <p:sldId id="309" r:id="rId49"/>
    <p:sldId id="310" r:id="rId50"/>
    <p:sldId id="311" r:id="rId51"/>
    <p:sldId id="312" r:id="rId52"/>
    <p:sldId id="313" r:id="rId53"/>
    <p:sldId id="314" r:id="rId54"/>
    <p:sldId id="316" r:id="rId55"/>
    <p:sldId id="317" r:id="rId56"/>
    <p:sldId id="318"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40" r:id="rId77"/>
    <p:sldId id="341" r:id="rId78"/>
    <p:sldId id="342" r:id="rId79"/>
    <p:sldId id="343" r:id="rId80"/>
    <p:sldId id="344" r:id="rId81"/>
    <p:sldId id="345" r:id="rId82"/>
    <p:sldId id="346" r:id="rId83"/>
    <p:sldId id="347" r:id="rId84"/>
    <p:sldId id="349" r:id="rId85"/>
    <p:sldId id="350" r:id="rId86"/>
    <p:sldId id="351" r:id="rId87"/>
    <p:sldId id="352" r:id="rId88"/>
    <p:sldId id="353" r:id="rId89"/>
    <p:sldId id="354" r:id="rId90"/>
    <p:sldId id="356" r:id="rId91"/>
    <p:sldId id="357" r:id="rId92"/>
    <p:sldId id="358" r:id="rId93"/>
    <p:sldId id="359" r:id="rId94"/>
    <p:sldId id="360" r:id="rId95"/>
    <p:sldId id="361" r:id="rId96"/>
    <p:sldId id="362" r:id="rId97"/>
    <p:sldId id="363" r:id="rId98"/>
    <p:sldId id="364" r:id="rId99"/>
    <p:sldId id="365" r:id="rId100"/>
    <p:sldId id="366" r:id="rId101"/>
    <p:sldId id="367" r:id="rId102"/>
    <p:sldId id="368" r:id="rId103"/>
    <p:sldId id="369" r:id="rId104"/>
    <p:sldId id="370" r:id="rId105"/>
    <p:sldId id="371" r:id="rId106"/>
    <p:sldId id="372" r:id="rId107"/>
    <p:sldId id="373" r:id="rId108"/>
    <p:sldId id="374" r:id="rId109"/>
    <p:sldId id="375" r:id="rId110"/>
    <p:sldId id="376" r:id="rId111"/>
    <p:sldId id="377" r:id="rId112"/>
    <p:sldId id="378" r:id="rId113"/>
    <p:sldId id="379" r:id="rId114"/>
    <p:sldId id="380" r:id="rId115"/>
    <p:sldId id="381" r:id="rId116"/>
    <p:sldId id="382" r:id="rId117"/>
    <p:sldId id="383" r:id="rId118"/>
    <p:sldId id="384" r:id="rId119"/>
    <p:sldId id="385" r:id="rId120"/>
    <p:sldId id="386" r:id="rId121"/>
    <p:sldId id="387" r:id="rId122"/>
    <p:sldId id="388" r:id="rId123"/>
    <p:sldId id="389" r:id="rId124"/>
    <p:sldId id="390" r:id="rId125"/>
    <p:sldId id="391" r:id="rId126"/>
    <p:sldId id="392" r:id="rId127"/>
    <p:sldId id="393" r:id="rId128"/>
    <p:sldId id="394" r:id="rId129"/>
    <p:sldId id="395" r:id="rId130"/>
    <p:sldId id="396" r:id="rId131"/>
    <p:sldId id="397" r:id="rId132"/>
    <p:sldId id="398" r:id="rId133"/>
    <p:sldId id="399" r:id="rId134"/>
    <p:sldId id="400" r:id="rId135"/>
    <p:sldId id="401" r:id="rId136"/>
    <p:sldId id="403" r:id="rId137"/>
    <p:sldId id="404" r:id="rId138"/>
    <p:sldId id="405" r:id="rId139"/>
    <p:sldId id="406" r:id="rId140"/>
    <p:sldId id="407" r:id="rId141"/>
    <p:sldId id="408" r:id="rId142"/>
    <p:sldId id="409" r:id="rId143"/>
    <p:sldId id="410" r:id="rId144"/>
    <p:sldId id="411" r:id="rId145"/>
    <p:sldId id="412" r:id="rId146"/>
    <p:sldId id="413" r:id="rId147"/>
    <p:sldId id="414" r:id="rId148"/>
    <p:sldId id="416" r:id="rId149"/>
    <p:sldId id="417" r:id="rId150"/>
    <p:sldId id="418" r:id="rId151"/>
    <p:sldId id="419" r:id="rId152"/>
    <p:sldId id="420" r:id="rId153"/>
    <p:sldId id="421" r:id="rId154"/>
    <p:sldId id="422" r:id="rId155"/>
    <p:sldId id="423" r:id="rId156"/>
    <p:sldId id="424" r:id="rId157"/>
    <p:sldId id="425" r:id="rId158"/>
    <p:sldId id="426" r:id="rId159"/>
    <p:sldId id="427" r:id="rId160"/>
    <p:sldId id="428" r:id="rId161"/>
    <p:sldId id="430" r:id="rId162"/>
    <p:sldId id="431" r:id="rId163"/>
    <p:sldId id="432" r:id="rId164"/>
    <p:sldId id="433" r:id="rId165"/>
    <p:sldId id="434" r:id="rId166"/>
    <p:sldId id="435" r:id="rId167"/>
    <p:sldId id="436" r:id="rId168"/>
    <p:sldId id="437" r:id="rId169"/>
    <p:sldId id="438" r:id="rId170"/>
    <p:sldId id="439" r:id="rId171"/>
    <p:sldId id="441" r:id="rId172"/>
    <p:sldId id="442" r:id="rId173"/>
    <p:sldId id="443" r:id="rId174"/>
    <p:sldId id="445" r:id="rId175"/>
    <p:sldId id="446" r:id="rId176"/>
    <p:sldId id="447" r:id="rId177"/>
    <p:sldId id="448" r:id="rId178"/>
    <p:sldId id="449" r:id="rId179"/>
    <p:sldId id="450" r:id="rId180"/>
    <p:sldId id="451" r:id="rId181"/>
    <p:sldId id="452" r:id="rId182"/>
    <p:sldId id="453" r:id="rId183"/>
    <p:sldId id="454" r:id="rId184"/>
    <p:sldId id="455" r:id="rId185"/>
    <p:sldId id="456" r:id="rId186"/>
    <p:sldId id="457" r:id="rId187"/>
    <p:sldId id="458" r:id="rId188"/>
    <p:sldId id="459" r:id="rId189"/>
    <p:sldId id="460" r:id="rId190"/>
    <p:sldId id="461" r:id="rId191"/>
    <p:sldId id="462" r:id="rId192"/>
    <p:sldId id="463" r:id="rId193"/>
    <p:sldId id="464" r:id="rId194"/>
    <p:sldId id="465" r:id="rId195"/>
    <p:sldId id="466" r:id="rId196"/>
    <p:sldId id="467" r:id="rId197"/>
    <p:sldId id="468" r:id="rId198"/>
    <p:sldId id="469" r:id="rId199"/>
    <p:sldId id="470" r:id="rId200"/>
    <p:sldId id="471" r:id="rId201"/>
    <p:sldId id="472" r:id="rId202"/>
    <p:sldId id="473" r:id="rId203"/>
    <p:sldId id="474" r:id="rId204"/>
    <p:sldId id="475" r:id="rId205"/>
    <p:sldId id="476" r:id="rId206"/>
    <p:sldId id="477" r:id="rId207"/>
    <p:sldId id="478" r:id="rId208"/>
    <p:sldId id="479" r:id="rId209"/>
    <p:sldId id="480" r:id="rId210"/>
    <p:sldId id="481" r:id="rId211"/>
    <p:sldId id="482" r:id="rId212"/>
    <p:sldId id="483" r:id="rId213"/>
    <p:sldId id="484" r:id="rId214"/>
    <p:sldId id="485" r:id="rId215"/>
    <p:sldId id="486" r:id="rId216"/>
    <p:sldId id="487" r:id="rId217"/>
    <p:sldId id="488" r:id="rId218"/>
    <p:sldId id="489" r:id="rId219"/>
    <p:sldId id="490" r:id="rId220"/>
    <p:sldId id="491" r:id="rId221"/>
    <p:sldId id="492" r:id="rId222"/>
    <p:sldId id="493" r:id="rId223"/>
    <p:sldId id="494" r:id="rId224"/>
    <p:sldId id="496" r:id="rId225"/>
    <p:sldId id="497" r:id="rId226"/>
    <p:sldId id="498" r:id="rId227"/>
    <p:sldId id="499" r:id="rId228"/>
    <p:sldId id="500" r:id="rId229"/>
    <p:sldId id="501" r:id="rId230"/>
    <p:sldId id="502" r:id="rId231"/>
    <p:sldId id="503" r:id="rId232"/>
    <p:sldId id="504" r:id="rId233"/>
    <p:sldId id="505" r:id="rId234"/>
    <p:sldId id="506" r:id="rId235"/>
    <p:sldId id="507" r:id="rId236"/>
    <p:sldId id="508" r:id="rId237"/>
    <p:sldId id="509" r:id="rId238"/>
    <p:sldId id="510" r:id="rId239"/>
    <p:sldId id="512" r:id="rId240"/>
    <p:sldId id="513" r:id="rId241"/>
    <p:sldId id="514" r:id="rId242"/>
    <p:sldId id="515" r:id="rId243"/>
    <p:sldId id="516" r:id="rId244"/>
    <p:sldId id="517" r:id="rId245"/>
    <p:sldId id="518" r:id="rId246"/>
    <p:sldId id="519" r:id="rId247"/>
    <p:sldId id="520" r:id="rId248"/>
    <p:sldId id="521" r:id="rId249"/>
    <p:sldId id="522" r:id="rId250"/>
    <p:sldId id="524" r:id="rId251"/>
    <p:sldId id="525" r:id="rId252"/>
    <p:sldId id="526" r:id="rId253"/>
    <p:sldId id="527" r:id="rId254"/>
    <p:sldId id="528" r:id="rId255"/>
    <p:sldId id="529" r:id="rId256"/>
    <p:sldId id="530" r:id="rId257"/>
    <p:sldId id="531" r:id="rId258"/>
    <p:sldId id="532" r:id="rId259"/>
    <p:sldId id="533" r:id="rId260"/>
    <p:sldId id="534" r:id="rId261"/>
    <p:sldId id="535" r:id="rId262"/>
    <p:sldId id="536" r:id="rId263"/>
    <p:sldId id="537" r:id="rId264"/>
    <p:sldId id="539" r:id="rId265"/>
    <p:sldId id="540" r:id="rId266"/>
    <p:sldId id="541" r:id="rId267"/>
    <p:sldId id="542" r:id="rId268"/>
    <p:sldId id="543" r:id="rId269"/>
    <p:sldId id="544" r:id="rId270"/>
    <p:sldId id="545" r:id="rId271"/>
    <p:sldId id="546" r:id="rId272"/>
    <p:sldId id="547" r:id="rId273"/>
    <p:sldId id="548" r:id="rId274"/>
    <p:sldId id="550" r:id="rId275"/>
    <p:sldId id="551" r:id="rId276"/>
    <p:sldId id="552" r:id="rId277"/>
    <p:sldId id="553" r:id="rId278"/>
    <p:sldId id="554" r:id="rId279"/>
    <p:sldId id="555" r:id="rId280"/>
    <p:sldId id="556" r:id="rId281"/>
    <p:sldId id="557" r:id="rId282"/>
    <p:sldId id="558" r:id="rId283"/>
    <p:sldId id="559" r:id="rId284"/>
    <p:sldId id="560" r:id="rId285"/>
    <p:sldId id="561" r:id="rId286"/>
    <p:sldId id="562" r:id="rId287"/>
    <p:sldId id="563" r:id="rId288"/>
    <p:sldId id="564" r:id="rId289"/>
    <p:sldId id="565" r:id="rId290"/>
    <p:sldId id="566" r:id="rId291"/>
    <p:sldId id="567" r:id="rId292"/>
    <p:sldId id="568" r:id="rId293"/>
    <p:sldId id="569" r:id="rId294"/>
    <p:sldId id="570" r:id="rId295"/>
    <p:sldId id="571" r:id="rId296"/>
    <p:sldId id="572" r:id="rId297"/>
    <p:sldId id="573" r:id="rId298"/>
    <p:sldId id="575" r:id="rId299"/>
    <p:sldId id="576" r:id="rId300"/>
    <p:sldId id="577" r:id="rId301"/>
    <p:sldId id="578" r:id="rId302"/>
    <p:sldId id="579" r:id="rId303"/>
    <p:sldId id="580" r:id="rId304"/>
    <p:sldId id="581" r:id="rId305"/>
    <p:sldId id="582" r:id="rId306"/>
    <p:sldId id="583" r:id="rId307"/>
    <p:sldId id="584" r:id="rId308"/>
    <p:sldId id="585" r:id="rId309"/>
    <p:sldId id="586" r:id="rId310"/>
    <p:sldId id="587" r:id="rId311"/>
    <p:sldId id="588" r:id="rId312"/>
    <p:sldId id="590" r:id="rId313"/>
    <p:sldId id="591" r:id="rId314"/>
    <p:sldId id="592" r:id="rId315"/>
    <p:sldId id="593" r:id="rId316"/>
    <p:sldId id="594" r:id="rId317"/>
    <p:sldId id="595" r:id="rId318"/>
    <p:sldId id="596" r:id="rId319"/>
    <p:sldId id="598" r:id="rId320"/>
    <p:sldId id="599" r:id="rId321"/>
    <p:sldId id="600" r:id="rId322"/>
    <p:sldId id="602" r:id="rId323"/>
    <p:sldId id="603" r:id="rId324"/>
    <p:sldId id="604" r:id="rId325"/>
    <p:sldId id="605" r:id="rId326"/>
    <p:sldId id="606" r:id="rId327"/>
    <p:sldId id="607" r:id="rId328"/>
    <p:sldId id="608" r:id="rId329"/>
    <p:sldId id="610" r:id="rId330"/>
    <p:sldId id="611" r:id="rId331"/>
    <p:sldId id="612" r:id="rId332"/>
    <p:sldId id="613" r:id="rId333"/>
    <p:sldId id="614" r:id="rId334"/>
    <p:sldId id="615" r:id="rId335"/>
    <p:sldId id="616" r:id="rId336"/>
    <p:sldId id="617" r:id="rId337"/>
    <p:sldId id="618" r:id="rId338"/>
    <p:sldId id="619" r:id="rId339"/>
    <p:sldId id="620" r:id="rId340"/>
    <p:sldId id="622" r:id="rId341"/>
    <p:sldId id="623" r:id="rId342"/>
    <p:sldId id="624" r:id="rId343"/>
    <p:sldId id="625" r:id="rId344"/>
    <p:sldId id="626" r:id="rId345"/>
    <p:sldId id="627" r:id="rId346"/>
    <p:sldId id="628" r:id="rId347"/>
    <p:sldId id="629" r:id="rId348"/>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54"/>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345" Type="http://schemas.openxmlformats.org/officeDocument/2006/relationships/slide" Target="slides/slide344.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slide" Target="slides/slide334.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346" Type="http://schemas.openxmlformats.org/officeDocument/2006/relationships/slide" Target="slides/slide345.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336" Type="http://schemas.openxmlformats.org/officeDocument/2006/relationships/slide" Target="slides/slide335.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339" Type="http://schemas.openxmlformats.org/officeDocument/2006/relationships/slide" Target="slides/slide338.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slide" Target="slides/slide333.xml"/><Relationship Id="rId35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viewProps" Target="viewProps.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theme" Target="theme/theme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tableStyles" Target="tableStyle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4"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 Id="rId4" Type="http://schemas.openxmlformats.org/officeDocument/2006/relationships/image" Target="../media/image74.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5.wmf"/><Relationship Id="rId4" Type="http://schemas.openxmlformats.org/officeDocument/2006/relationships/image" Target="../media/image78.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2.wmf"/><Relationship Id="rId7" Type="http://schemas.openxmlformats.org/officeDocument/2006/relationships/image" Target="../media/image86.wmf"/><Relationship Id="rId2" Type="http://schemas.openxmlformats.org/officeDocument/2006/relationships/image" Target="../media/image81.wmf"/><Relationship Id="rId1" Type="http://schemas.openxmlformats.org/officeDocument/2006/relationships/image" Target="../media/image80.wmf"/><Relationship Id="rId6" Type="http://schemas.openxmlformats.org/officeDocument/2006/relationships/image" Target="../media/image85.wmf"/><Relationship Id="rId5" Type="http://schemas.openxmlformats.org/officeDocument/2006/relationships/image" Target="../media/image84.wmf"/><Relationship Id="rId4" Type="http://schemas.openxmlformats.org/officeDocument/2006/relationships/image" Target="../media/image8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4" Type="http://schemas.openxmlformats.org/officeDocument/2006/relationships/image" Target="../media/image9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 Id="rId4" Type="http://schemas.openxmlformats.org/officeDocument/2006/relationships/image" Target="../media/image96.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 Id="rId4" Type="http://schemas.openxmlformats.org/officeDocument/2006/relationships/image" Target="../media/image100.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04.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5.wmf"/><Relationship Id="rId4" Type="http://schemas.openxmlformats.org/officeDocument/2006/relationships/image" Target="../media/image10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 Id="rId4"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9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7" Type="http://schemas.openxmlformats.org/officeDocument/2006/relationships/oleObject" Target="../embeddings/oleObject35.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11.jpeg"/></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7" Type="http://schemas.openxmlformats.org/officeDocument/2006/relationships/oleObject" Target="../embeddings/oleObject38.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image" Target="../media/image53.jpe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vmlDrawing" Target="../drawings/vmlDrawing12.vml"/><Relationship Id="rId5" Type="http://schemas.openxmlformats.org/officeDocument/2006/relationships/oleObject" Target="../embeddings/oleObject40.bin"/><Relationship Id="rId4" Type="http://schemas.openxmlformats.org/officeDocument/2006/relationships/oleObject" Target="../embeddings/oleObject39.bin"/></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vmlDrawing" Target="../drawings/vmlDrawing13.vml"/><Relationship Id="rId5" Type="http://schemas.openxmlformats.org/officeDocument/2006/relationships/oleObject" Target="../embeddings/oleObject42.bin"/><Relationship Id="rId4" Type="http://schemas.openxmlformats.org/officeDocument/2006/relationships/oleObject" Target="../embeddings/oleObject41.bin"/></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7" Type="http://schemas.openxmlformats.org/officeDocument/2006/relationships/oleObject" Target="../embeddings/oleObject46.bin"/><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oleObject" Target="../embeddings/oleObject45.bin"/><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7" Type="http://schemas.openxmlformats.org/officeDocument/2006/relationships/oleObject" Target="../embeddings/oleObject50.bin"/><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oleObject" Target="../embeddings/oleObject49.bin"/><Relationship Id="rId5" Type="http://schemas.openxmlformats.org/officeDocument/2006/relationships/oleObject" Target="../embeddings/oleObject48.bin"/><Relationship Id="rId4" Type="http://schemas.openxmlformats.org/officeDocument/2006/relationships/oleObject" Target="../embeddings/oleObject47.bin"/></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4.xml"/><Relationship Id="rId7" Type="http://schemas.openxmlformats.org/officeDocument/2006/relationships/oleObject" Target="../embeddings/oleObject54.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oleObject" Target="../embeddings/oleObject53.bin"/><Relationship Id="rId5" Type="http://schemas.openxmlformats.org/officeDocument/2006/relationships/oleObject" Target="../embeddings/oleObject52.bin"/><Relationship Id="rId4" Type="http://schemas.openxmlformats.org/officeDocument/2006/relationships/oleObject" Target="../embeddings/oleObject51.bin"/></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8.xml"/><Relationship Id="rId7" Type="http://schemas.openxmlformats.org/officeDocument/2006/relationships/oleObject" Target="../embeddings/oleObject58.bin"/><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oleObject" Target="../embeddings/oleObject57.bin"/><Relationship Id="rId5" Type="http://schemas.openxmlformats.org/officeDocument/2006/relationships/oleObject" Target="../embeddings/oleObject56.bin"/><Relationship Id="rId4" Type="http://schemas.openxmlformats.org/officeDocument/2006/relationships/oleObject" Target="../embeddings/oleObject55.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5.xml"/><Relationship Id="rId7" Type="http://schemas.openxmlformats.org/officeDocument/2006/relationships/oleObject" Target="../embeddings/oleObject62.bin"/><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oleObject" Target="../embeddings/oleObject61.bin"/><Relationship Id="rId5" Type="http://schemas.openxmlformats.org/officeDocument/2006/relationships/oleObject" Target="../embeddings/oleObject60.bin"/><Relationship Id="rId4" Type="http://schemas.openxmlformats.org/officeDocument/2006/relationships/oleObject" Target="../embeddings/oleObject59.bin"/></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4.xml"/><Relationship Id="rId1" Type="http://schemas.openxmlformats.org/officeDocument/2006/relationships/vmlDrawing" Target="../drawings/vmlDrawing19.vml"/><Relationship Id="rId4" Type="http://schemas.openxmlformats.org/officeDocument/2006/relationships/oleObject" Target="../embeddings/oleObject63.bin"/></Relationships>
</file>

<file path=ppt/slides/_rels/slide234.xml.rels><?xml version="1.0" encoding="UTF-8" standalone="yes"?>
<Relationships xmlns="http://schemas.openxmlformats.org/package/2006/relationships"><Relationship Id="rId8" Type="http://schemas.openxmlformats.org/officeDocument/2006/relationships/oleObject" Target="../embeddings/oleObject68.bin"/><Relationship Id="rId3" Type="http://schemas.openxmlformats.org/officeDocument/2006/relationships/notesSlide" Target="../notesSlides/notesSlide233.xml"/><Relationship Id="rId7" Type="http://schemas.openxmlformats.org/officeDocument/2006/relationships/oleObject" Target="../embeddings/oleObject67.bin"/><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oleObject" Target="../embeddings/oleObject66.bin"/><Relationship Id="rId5" Type="http://schemas.openxmlformats.org/officeDocument/2006/relationships/oleObject" Target="../embeddings/oleObject65.bin"/><Relationship Id="rId10" Type="http://schemas.openxmlformats.org/officeDocument/2006/relationships/oleObject" Target="../embeddings/oleObject70.bin"/><Relationship Id="rId4" Type="http://schemas.openxmlformats.org/officeDocument/2006/relationships/oleObject" Target="../embeddings/oleObject64.bin"/><Relationship Id="rId9" Type="http://schemas.openxmlformats.org/officeDocument/2006/relationships/oleObject" Target="../embeddings/oleObject69.bin"/></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3" Type="http://schemas.openxmlformats.org/officeDocument/2006/relationships/notesSlide" Target="../notesSlides/notesSlide268.xml"/><Relationship Id="rId7" Type="http://schemas.openxmlformats.org/officeDocument/2006/relationships/oleObject" Target="../embeddings/oleObject74.bin"/><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oleObject" Target="../embeddings/oleObject73.bin"/><Relationship Id="rId5" Type="http://schemas.openxmlformats.org/officeDocument/2006/relationships/oleObject" Target="../embeddings/oleObject72.bin"/><Relationship Id="rId4" Type="http://schemas.openxmlformats.org/officeDocument/2006/relationships/oleObject" Target="../embeddings/oleObject7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3" Type="http://schemas.openxmlformats.org/officeDocument/2006/relationships/notesSlide" Target="../notesSlides/notesSlide275.xml"/><Relationship Id="rId7" Type="http://schemas.openxmlformats.org/officeDocument/2006/relationships/oleObject" Target="../embeddings/oleObject78.bin"/><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oleObject" Target="../embeddings/oleObject77.bin"/><Relationship Id="rId5" Type="http://schemas.openxmlformats.org/officeDocument/2006/relationships/oleObject" Target="../embeddings/oleObject76.bin"/><Relationship Id="rId4" Type="http://schemas.openxmlformats.org/officeDocument/2006/relationships/oleObject" Target="../embeddings/oleObject75.bin"/></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oleObject" Target="../embeddings/oleObject15.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3" Type="http://schemas.openxmlformats.org/officeDocument/2006/relationships/notesSlide" Target="../notesSlides/notesSlide306.xml"/><Relationship Id="rId7" Type="http://schemas.openxmlformats.org/officeDocument/2006/relationships/oleObject" Target="../embeddings/oleObject82.bin"/><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oleObject" Target="../embeddings/oleObject81.bin"/><Relationship Id="rId5" Type="http://schemas.openxmlformats.org/officeDocument/2006/relationships/oleObject" Target="../embeddings/oleObject80.bin"/><Relationship Id="rId4" Type="http://schemas.openxmlformats.org/officeDocument/2006/relationships/oleObject" Target="../embeddings/oleObject79.bin"/></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4.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4.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3" Type="http://schemas.openxmlformats.org/officeDocument/2006/relationships/notesSlide" Target="../notesSlides/notesSlide326.xml"/><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oleObject" Target="../embeddings/oleObject85.bin"/><Relationship Id="rId5" Type="http://schemas.openxmlformats.org/officeDocument/2006/relationships/oleObject" Target="../embeddings/oleObject84.bin"/><Relationship Id="rId4" Type="http://schemas.openxmlformats.org/officeDocument/2006/relationships/oleObject" Target="../embeddings/oleObject83.bin"/></Relationships>
</file>

<file path=ppt/slides/_rels/slide328.xml.rels><?xml version="1.0" encoding="UTF-8" standalone="yes"?>
<Relationships xmlns="http://schemas.openxmlformats.org/package/2006/relationships"><Relationship Id="rId3" Type="http://schemas.openxmlformats.org/officeDocument/2006/relationships/notesSlide" Target="../notesSlides/notesSlide327.xml"/><Relationship Id="rId2" Type="http://schemas.openxmlformats.org/officeDocument/2006/relationships/slideLayout" Target="../slideLayouts/slideLayout4.xml"/><Relationship Id="rId1" Type="http://schemas.openxmlformats.org/officeDocument/2006/relationships/vmlDrawing" Target="../drawings/vmlDrawing25.vml"/><Relationship Id="rId4" Type="http://schemas.openxmlformats.org/officeDocument/2006/relationships/oleObject" Target="../embeddings/oleObject86.bin"/></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4.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4.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4.xml"/></Relationships>
</file>

<file path=ppt/slides/_rels/slide342.xml.rels><?xml version="1.0" encoding="UTF-8" standalone="yes"?>
<Relationships xmlns="http://schemas.openxmlformats.org/package/2006/relationships"><Relationship Id="rId3" Type="http://schemas.openxmlformats.org/officeDocument/2006/relationships/notesSlide" Target="../notesSlides/notesSlide341.xml"/><Relationship Id="rId7" Type="http://schemas.openxmlformats.org/officeDocument/2006/relationships/oleObject" Target="../embeddings/oleObject90.bin"/><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oleObject" Target="../embeddings/oleObject89.bin"/><Relationship Id="rId5" Type="http://schemas.openxmlformats.org/officeDocument/2006/relationships/oleObject" Target="../embeddings/oleObject88.bin"/><Relationship Id="rId4" Type="http://schemas.openxmlformats.org/officeDocument/2006/relationships/oleObject" Target="../embeddings/oleObject87.bin"/></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4.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4.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7" Type="http://schemas.openxmlformats.org/officeDocument/2006/relationships/oleObject" Target="../embeddings/oleObject23.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oleObject" Target="../embeddings/oleObject20.bin"/></Relationships>
</file>

<file path=ppt/slides/_rels/slide6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vmlDrawing" Target="../drawings/vmlDrawing7.vml"/><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7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7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7" Type="http://schemas.openxmlformats.org/officeDocument/2006/relationships/oleObject" Target="../embeddings/oleObject31.bin"/><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a:latin typeface="黑体" panose="02010600030101010101" pitchFamily="49" charset="-122"/>
                <a:ea typeface="黑体" panose="02010600030101010101" pitchFamily="49" charset="-122"/>
                <a:cs typeface="+mj-cs"/>
              </a:rPr>
              <a:t>专题十二 文言文阅读</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呢?戴着高高的帽子,束着宽而长的衣带,穿宽大衣袖衣服的就是儒家吗?拿着书伏在书册上,诵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读不止就是儒家吗?又只是点评文章,写出华美的文字就自称儒家,这也相差太远了。放下这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些暂时不说,像西汉的公孙丞相、萧望之、张禹、孔光,东汉的欧阳歙、张酺、胡广,都是世人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所说的大儒,他们果真能够称得上儒家的名声吗?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鲁地人颜太初,字醇之,常常对当时的风气感到愤慨。他诵读先王的书籍,不拘泥形式,一定要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探求其中的道理。(颜太初)掌握了先王书中的义理以后,不是仅仅称道它,用来夸大欺骗世人,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而是必定亲自去实践。他的身份地位和平民无异,他的才华也没有得到彰显。不彰显才华,先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王之道就会湮没无闻,于是开始探求国家治理及发展社会风气的得失,用诗歌和文章的形式来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宣扬传布它。景祐初年,青州的地方长官行事荒淫放荡,向往嵇康、阮籍的处世方式,当时四方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的士大夫陶醉于没有名教的约束,一致效仿,慢慢地形成了风气。颜太初憎恨他们成了扰乱社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会风气的根本,作了一首《东州逸党》的诗来讽刺他们。这首诗被皇上听到,皇上立即治青州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长官的罪。又有郓州的长官对下属的清廉正直与自己不同而感气愤,用罪名诬陷下属,致使他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在狱中被拷打而死。他的妻子孩子弱小无处控诉,颜太初平素与他交好,怜悯他被冤死,作了一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首《哭友人》的诗,州牧也因此获罪被罢免。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(1)汝则已矣,还教子读书,以期不坠先业。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(2)友人以经书题相商,入耳文立就,后有言及者,辄塞耳不敢听。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4.根据文中张汝霖的科举经历,概括当时科举考试的相关特点。(4分)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242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病:这里是名词作动词,意为“患病”。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黄贞父并非遇到难题无法解决,而是“将以困张广昌”,即故意为难张汝霖。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(1)你就算了,回去后教育儿子读书,希望能保持住先人的事业。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(2)朋友用经书中的考题彼此商量,(考题)一传入他耳中文章马上就形成了,后来再有谈到(考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题)的,他就堵住耳朵不敢听了。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(1)已,算了;还,回家;以,连词,表目的;期,期望,希望;坠,损害、毁掉、堕落;先业,祖先的事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业。(2)经书题,即经书中的考题;相商,即相互商量;文立就,即文章马上就形成了;言及者,指谈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到此事。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本题考查文言文翻译的能力。解题关键:①结合全文,理解句意,切不可孤立</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翻译。如“朋友用经书中的考题彼此商量”,要把它放在书生备考之前这个环境中理解。②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重点词语必须翻译准确,如解析中所提到的关键词。③语言要顺畅,力避生硬。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考生书法的优劣对考试成绩有影响;可捐纳财货进入太学;考题出自经书;考官的喜好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直接决定考试结果。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253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从文章第一段中的“少不肯临池学书,字丑拙,试有司,辄不利”可以看出书写的优劣对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考试成绩有影响;从“输粟入太学”可知可捐纳财货进入太学;从邓文洁面试张汝霖的“六十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而耳顺”(出自《论语》)的题目以及“友人以经书题相商”,可知考题出自经书;从张汝霖考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试前后的不同遭遇可知考官的喜好直接决定考试结果。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本题考查从文章中提取主要信息的能力。涉及的内容主要集中在文章的前</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两段。需要在理解文章字面意思的前提下提取概括。所以根本问题还在于文字的梳理。而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进行文字梳理时遇到难点可以根据上下文意大胆揣测,必要时甚至可以考虑适当跳读,以求得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对文章的总体把握。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祖父名叫汝霖,号雨若。幼年爱好古学,博览群书。年轻时不肯学习书法,字体粗拙难看,到官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府应试,总是考不中。于是交纳钱粮进入太学,滞留困厄二十年。他父亲文恭公去世后,家中灾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难渐渐到来。祖父在龙光楼读书,撤走梯子,通过轴轳传递食物,三年不曾下楼。江西邓文洁公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到越地来,凭吊文恭公,文恭公墓地上的树木已经有两手合围粗细,(文洁公)拉着树枝泫然泪下,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悲伤呜咽着离开。祖父送他送到邮亭,文洁公面对祖父愁闷不乐,大概因为文洁公听信忌恨祖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父的人的话,说祖父违逆祖训开酒店,不从事文墨之事很久了,所以见到祖父就叹惜。这天将要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分别,(文洁公)看着祖父说:“你就算了,回去后教育儿子读书,希望能保持住先人的事业。”祖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父哭泣着说:“侄子的命不好,只是努力但没有收获罢了,耕耘还是不敢不勤奋。”文洁公说: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“有这回事吗?我姑且当面考考你。”于是随手拿出“六十而耳顺”的题目,祖父提笔成文,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不加删改。文洁公惊喜,击节而叹说:“你的文章应该在世间闻名,何止是登科留名啊?阳和子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大概可以瞑目了!”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甲午年正月初一,(祖父)到南都,在鸡鸣山读书,日夜不停息,患了眼疾,卧床静休三个月。朋友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用经书中的考题彼此商量,(考题)一传入他的耳中文章马上就形成了,后来再有谈到(考题)的,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他就堵住耳朵不敢听了。参加考试时,没有到正午,就完成试卷,试卷落到一个老教谕手中。老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教谕拿着试卷,呈给大主考九我李公,被责备不好,命令再呈上,呈上后又认为不好,再呈上,一直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到四五次,房间里试卷快没有了,教谕愤恨地哭泣。李公搜拣他的试卷少了七卷,责问教谕,教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谕说:“那七卷文笔很不通,留下作为笑料吧。”李公说:“快把你那笑料取来!”李公一看到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(那七卷),拍手称赞,整理收藏好试卷以待校勘。《易经》科考试,便准备把祖父拟定为第一,龚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三益第二,其余的全都归入高等。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乙未年,祖父考取进士,授予清江令的官职,调到广昌任职,同僚中官吏大多有名而谦恭待人。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黄贞父先生喜欢开玩笑,轻视祖父为富家子弟。上级正下发疑难案件,命令五县一同审理。黄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贞父对同僚说:“按惯例这案子应该交付给我,我不接,你们也不要接,我将要拿这个来使张广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昌困窘。”祖父知道他的意思,也不坚决推辞,便下笔写几千字,引经据典,断案像老到的官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吏。黄贞父吸着气张着嘴说:“奇才!奇才!”于是和祖父结为朋友,成为莫逆之交。祖父任职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满六年,考核卓异,名列第一。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十、(2016课标全国Ⅰ,4—7)阅读下面的文言文,完成1—4题。(19分)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曾公亮,字明仲,泉州晋江人。举进士甲科,知会稽县。民田镜湖旁,每患湖溢。公亮立斗门,泄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水入曹娥江,民受其利。以端明殿学士知郑州,</a:t>
            </a:r>
            <a:r>
              <a:rPr lang="zh-CN" altLang="en-US" sz="1530" u="sng" kern="0" dirty="0" smtClean="0">
                <a:solidFill>
                  <a:srgbClr val="000000"/>
                </a:solidFill>
                <a:latin typeface="Times New Roman" panose="02020603050405020304" pitchFamily="65" charset="-122"/>
                <a:ea typeface="宋体" panose="02010600030101010101" pitchFamily="2" charset="-122"/>
              </a:rPr>
              <a:t>为政有能声盗悉窜他境至夜户不闭尝有使客亡</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橐中物移书诘盗公亮报吾境不藏盗殆从者之廋耳索之果然</a:t>
            </a:r>
            <a:r>
              <a:rPr lang="zh-CN" altLang="en-US" sz="1530" kern="0" dirty="0" smtClean="0">
                <a:solidFill>
                  <a:srgbClr val="000000"/>
                </a:solidFill>
                <a:latin typeface="Times New Roman" panose="02020603050405020304" pitchFamily="65" charset="-122"/>
                <a:ea typeface="宋体" panose="02010600030101010101" pitchFamily="2" charset="-122"/>
              </a:rPr>
              <a:t>公亮明练文法,更践久,习知朝廷台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阁典宪,</a:t>
            </a:r>
            <a:r>
              <a:rPr lang="zh-CN" altLang="en-US" sz="1530" u="sng" kern="0" dirty="0" smtClean="0">
                <a:solidFill>
                  <a:srgbClr val="000000"/>
                </a:solidFill>
                <a:latin typeface="Times New Roman" panose="02020603050405020304" pitchFamily="65" charset="-122"/>
                <a:ea typeface="宋体" panose="02010600030101010101" pitchFamily="2" charset="-122"/>
              </a:rPr>
              <a:t>首相</a:t>
            </a:r>
            <a:r>
              <a:rPr lang="zh-CN" altLang="en-US" sz="1530" kern="0" dirty="0" smtClean="0">
                <a:solidFill>
                  <a:srgbClr val="000000"/>
                </a:solidFill>
                <a:latin typeface="Times New Roman" panose="02020603050405020304" pitchFamily="65" charset="-122"/>
                <a:ea typeface="宋体" panose="02010600030101010101" pitchFamily="2" charset="-122"/>
              </a:rPr>
              <a:t>韩琦每咨访焉。仁宗末年,琦请</a:t>
            </a:r>
            <a:r>
              <a:rPr lang="zh-CN" altLang="en-US" sz="1530" u="sng" kern="0" dirty="0" smtClean="0">
                <a:solidFill>
                  <a:srgbClr val="000000"/>
                </a:solidFill>
                <a:latin typeface="Times New Roman" panose="02020603050405020304" pitchFamily="65" charset="-122"/>
                <a:ea typeface="宋体" panose="02010600030101010101" pitchFamily="2" charset="-122"/>
              </a:rPr>
              <a:t>建储</a:t>
            </a:r>
            <a:r>
              <a:rPr lang="zh-CN" altLang="en-US" sz="1530" kern="0" dirty="0" smtClean="0">
                <a:solidFill>
                  <a:srgbClr val="000000"/>
                </a:solidFill>
                <a:latin typeface="Times New Roman" panose="02020603050405020304" pitchFamily="65" charset="-122"/>
                <a:ea typeface="宋体" panose="02010600030101010101" pitchFamily="2" charset="-122"/>
              </a:rPr>
              <a:t>,与公亮等共定大议。密州民田产银,或盗取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之,大理当以强。公亮曰:“此禁物也,取之虽强,与盗物民家有间矣。”固争之,遂下</a:t>
            </a:r>
            <a:r>
              <a:rPr lang="zh-CN" altLang="en-US" sz="1530" u="sng" kern="0" dirty="0" smtClean="0">
                <a:solidFill>
                  <a:srgbClr val="000000"/>
                </a:solidFill>
                <a:latin typeface="Times New Roman" panose="02020603050405020304" pitchFamily="65" charset="-122"/>
                <a:ea typeface="宋体" panose="02010600030101010101" pitchFamily="2" charset="-122"/>
              </a:rPr>
              <a:t>有司</a:t>
            </a:r>
            <a:r>
              <a:rPr lang="zh-CN" altLang="en-US" sz="1530" kern="0" dirty="0" smtClean="0">
                <a:solidFill>
                  <a:srgbClr val="000000"/>
                </a:solidFill>
                <a:latin typeface="Times New Roman" panose="02020603050405020304" pitchFamily="65" charset="-122"/>
                <a:ea typeface="宋体" panose="02010600030101010101" pitchFamily="2" charset="-122"/>
              </a:rPr>
              <a:t>议,比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劫禁物法,盗得不死。</a:t>
            </a:r>
            <a:r>
              <a:rPr lang="zh-CN" altLang="en-US" sz="1530" u="sng" kern="0" dirty="0" smtClean="0">
                <a:solidFill>
                  <a:srgbClr val="000000"/>
                </a:solidFill>
                <a:latin typeface="Times New Roman" panose="02020603050405020304" pitchFamily="65" charset="-122"/>
                <a:ea typeface="宋体" panose="02010600030101010101" pitchFamily="2" charset="-122"/>
              </a:rPr>
              <a:t>契丹</a:t>
            </a:r>
            <a:r>
              <a:rPr lang="zh-CN" altLang="en-US" sz="1530" kern="0" dirty="0" smtClean="0">
                <a:solidFill>
                  <a:srgbClr val="000000"/>
                </a:solidFill>
                <a:latin typeface="Times New Roman" panose="02020603050405020304" pitchFamily="65" charset="-122"/>
                <a:ea typeface="宋体" panose="02010600030101010101" pitchFamily="2" charset="-122"/>
              </a:rPr>
              <a:t>纵人渔界河,又数通盐舟,吏不敢禁,皆谓:与之校,且生事。公亮言: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“萌芽不禁,后将奈何?雄州赵滋勇而有谋,可任也。”使谕以指意,边害讫息。英宗即位,加中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书侍郎兼礼部尚书,寻加户部尚书。帝不豫,辽使至不能见,命公亮宴于馆,使者不肯赴。公亮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质之曰:</a:t>
            </a:r>
            <a:r>
              <a:rPr lang="zh-CN" altLang="en-US" sz="1530" u="sng" kern="0" dirty="0" smtClean="0">
                <a:solidFill>
                  <a:srgbClr val="000000"/>
                </a:solidFill>
                <a:latin typeface="Times New Roman" panose="02020603050405020304" pitchFamily="65" charset="-122"/>
                <a:ea typeface="宋体" panose="02010600030101010101" pitchFamily="2" charset="-122"/>
              </a:rPr>
              <a:t>“锡宴不赴,是不虔君命也。人主有疾,而必使亲临,处之安乎?”</a:t>
            </a:r>
            <a:r>
              <a:rPr lang="zh-CN" altLang="en-US" sz="1530" kern="0" dirty="0" smtClean="0">
                <a:solidFill>
                  <a:srgbClr val="000000"/>
                </a:solidFill>
                <a:latin typeface="Times New Roman" panose="02020603050405020304" pitchFamily="65" charset="-122"/>
                <a:ea typeface="宋体" panose="02010600030101010101" pitchFamily="2" charset="-122"/>
              </a:rPr>
              <a:t>使者即就席。熙宁三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年,拜司空兼侍中、河阳三城节度使。明年,起判永兴军。居一岁,还京师。旋以太傅致仕。元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丰元年卒,年八十。帝临哭,辍朝三日。公亮方厚庄重,沉深周密,平居谨绳墨,蹈规矩;然性吝啬,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殖货至巨万。初荐王安石,及同辅政,知上方向之,阴为子孙计,凡更张庶事,一切听顺,而外若不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与之者。尝遣子孝宽参其谋,至上前略无所异,于是帝益信任安石。安石德其助己,故引擢孝宽</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至枢密以报之。</a:t>
            </a:r>
            <a:r>
              <a:rPr lang="zh-CN" altLang="en-US" sz="1530" u="sng" kern="0" dirty="0" smtClean="0">
                <a:solidFill>
                  <a:srgbClr val="000000"/>
                </a:solidFill>
                <a:latin typeface="Times New Roman" panose="02020603050405020304" pitchFamily="65" charset="-122"/>
                <a:ea typeface="宋体" panose="02010600030101010101" pitchFamily="2" charset="-122"/>
              </a:rPr>
              <a:t>苏轼尝从容责公亮不能救正,世讥其持禄固宠云。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(节选自《宋史·曾公亮传》)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D.为政有能声/盗悉窜/他境至夜户不闭/尝有使客亡橐中物/移书诘盗/公亮报/吾境不藏盗/殆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从者之廋耳/索之/果然/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A.首相指宰相中居于首位的人,与当今某些国家内阁或政府首脑的含义并不相同。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B.建储义为确定储君,也即确定皇位的继承人,我国古代通常采用嫡长子继承制。</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C.古代朝廷中分职设官,各有专司,所以可用“有司”来指称朝廷中的各级官员。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D.契丹是古国名,后来改国号为辽,先后与五代和北宋并立,与中原常发生争端。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A.曾公亮初入仕途,为民兴利除弊。他进士及第后任职会稽县,当时湖水常常外溢,民田受害,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他兴修水利工程,将水引入曹娥江,民众因此得益。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B.曾公亮久经历练,通晓典章制度。他熟知朝廷政务,首相韩琦每每向他咨询;密州有人偷盗民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田产银,他认为判处死刑过重,据理力争,最终改判。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C.曾公亮防患未然,止息边地事端。契丹违约在界河捕鱼运盐,他认为萌芽不禁终将酿成大祸,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派使者偕同雄州赵滋前往调解,边地双方得以相安无事。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D.曾公亮老谋深算,暗中为子孙计。他为人深沉,思虑周密,曾举荐王安石,安石受到宠信,他考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虑子孙前程,不露痕迹地处处随顺安石,终于得到回报。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(1)锡宴不赴,是不虔君命也。人主有疾,而必使亲临,处之安乎?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(2)苏轼尝从容责公亮不能救正,世讥其持禄固宠云。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“盗悉窜他境”指盗贼全逃窜到别的州境,中间不能断开,排除C、D两项。“移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书诘盗”意为下发公文追究盗贼,语意完整,排除A项。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“可用‘有司’来指称朝廷中的各级官员”错,“有司”应该指有具体职务、做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具体工作的官吏,并不是指各级官员。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“派使者偕同雄州赵滋前往调解”曲解原文,原文“使(之)谕以指意”的意思是: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派他前去告谕旨意。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(1)赐宴不到场,这是对君主命令的不敬。君主有病,却一定要他亲临宴会,做这样的事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能心安吗?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(2)苏轼曾从容地责备公亮不能纠正弊病,世人讥讽他保持禄位加固宠幸。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(1)锡:通“赐”,赐予。是:代词,这。虔:恭敬。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(2)救正:纠正弊病。持禄:保持禄位。固宠:加固宠幸。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曾公亮,字明仲,泉州晋江人。考中进士甲科,任会稽县知县。百姓在镜湖旁边耕种农田,常常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担心湖水泛滥。曾公亮建立闸门,将水排到曹娥江,百姓在这件事情上得到益处。(曾公亮)以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端明殿学士的身份任郑州知州,为政有能干的名声,盗贼都流窜到外地,以至于夜不闭户。曾经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有使者丢失了口袋中的东西,下公文追究盗贼,曾公亮上报:“我们境内没有窝藏盗贼,大概随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从之人偷藏而已。”搜查使者的随从,果然如此。曾公亮明达详熟公文法令,任职时间长,熟悉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懂得朝廷台阁的规章,首相韩琦经常咨询访问他。仁宗末年,韩琦请求立储,与曾公亮等共同商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定大计。密州民田产银,有人盗取民田产银,大理寺把他们当作强盗论处。曾公亮说:“这是禁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物,盗取民田产银虽然是强盗行为,与从百姓家中盗取财物有区别。”坚持争论,于是朝廷就下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达给有关部门讨论,比照抢劫盗窃禁物的法律,盗取民田产银不判死刑。契丹纵容百姓在界河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捕鱼,又多次通行盐船,官吏不敢禁止,都说:和他们计较,将要生出事端。曾公亮说:“刚开始时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不禁止,以后将怎么办呢?雄州赵滋勇敢有计谋,能够胜任。”派他前去告谕旨意,边境的祸害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终于平息了。英宗即位,加封曾公亮为中书侍郎兼礼部尚书,不久加户部尚书。皇帝身体不适,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辽国使者到来不能接见,让曾公亮在馆中设宴,使者不赴宴。曾公亮质问使者道:“赐宴不到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场,这是对君主命令的不敬。君主有病,却一定要他亲临宴会,做这样的事能心安吗?”使者于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是赴宴。熙宁三年,被任命为司空兼侍中、河阳三城节度使。第二年,起用他判永兴军。过了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72426"/>
            <a:chOff x="539750" y="1080000"/>
            <a:chExt cx="8127250" cy="5572426"/>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当时有人举荐太初博学有文采,皇上诏令让他做国子监直讲。恰好有个对太初不友好的御史,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向皇上进言说太初狂傲自大,不能任学官一职。皇上的诏令立即下达,改授他河中府临晋主簿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一职。颜太初为人处世,实在宽厚善良并有政绩,并非狂妄之人。又从临晋改任应天府户曹,管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理南京学馆,在睢阳去世。按原来的制度,判、司、簿、尉的考核,没有因欠国家赋税而考核的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结果为下等的,都会按例升为令、录。即使那些愚蠢、胆小、昏庸、年老没什么可取之处的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人,等待数年,也会获得晋升。然而太初有如此才学,考中进士,入职做官近十年,最终到死也没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有脱离判、司、簿、尉的行列,死时大概四十多岁。唉,上天这样不看重读书人,使情况到了极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坏的地步!小人所责怪的高洁正直的人一定除去吗?为什么一定要让他们的仕途和寿命都不通达?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世人见颜太初的官职不能吸引人,又因他的文章多指摘攻讦,那些有弊病的害怕听到自己的不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足,即使看到他的文章,也不见重视,所以他的文章被遗弃的很多,而我只得到两卷。在同州又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得到他所写的《题名记》,现在收集整理并为之作序。前代的读书人活着时地位不显赫,但文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章在后代长存的太多了。颜太初虽然地位低寿命短,他的文章难道一定流传不了吗?后代若能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见到他的作品,细看《后车》一诗,就不会忘记警诫教训;观看《逸党》一诗,那么礼仪就不至</a:t>
              </a:r>
              <a:endParaRPr lang="zh-CN" altLang="en-US" dirty="0"/>
            </a:p>
          </p:txBody>
        </p:sp>
        <p:sp>
          <p:nvSpPr>
            <p:cNvPr id="3" name="TextBox 2"/>
            <p:cNvSpPr txBox="1"/>
            <p:nvPr/>
          </p:nvSpPr>
          <p:spPr>
            <a:xfrm>
              <a:off x="539750" y="559290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于崩坏;阅读《哭友人》一诗,那些酷吏就会心生羞愧;观看《同州题名记》,地方长官就会知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道理政弊端;察看《望仙驿记》,地方官吏就不会过分迎送路过自己辖地的官员。由此看来,它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的益处不是很多吗!</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一年,返回京城。不久以太傅的身份退休。元丰元年去世,享年八十岁。皇帝亲临哭悼,停止上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朝三天。曾公亮端方庄重,深沉周密,平时谨守法律,循规蹈矩;但天性吝啬,家产增加到巨万。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当初推荐王安石,等到和他一起辅政,知道皇上正偏向他,暗中为子孙考虑,凡是改革各事,一概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听从,而表面上装作不同意。曾经派儿子曾孝宽参与他的谋划,在皇上面前几乎没有异议,于是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皇帝更信任王安石。王安石感谢他帮助自己,因而引见提拔曾孝宽到枢密院来报答他。苏轼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曾从容地责备曾公亮不能纠正弊病,世人讥讽他保持禄位加固宠幸。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十一、(2015江苏,6—9)阅读下面的文言文,回答问题。(18分)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欧阳伯和墓志铭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 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君欧阳氏,讳发,字伯和,庐陵人,太子少师文忠公讳修之长子也。为人纯实不</a:t>
            </a:r>
            <a:r>
              <a:rPr lang="zh-CN" altLang="en-US" sz="1530" u="sng" kern="0" dirty="0" smtClean="0">
                <a:solidFill>
                  <a:srgbClr val="000000"/>
                </a:solidFill>
                <a:latin typeface="Times New Roman" panose="02020603050405020304" pitchFamily="65" charset="-122"/>
                <a:ea typeface="宋体" panose="02010600030101010101" pitchFamily="2" charset="-122"/>
              </a:rPr>
              <a:t>欺</a:t>
            </a:r>
            <a:r>
              <a:rPr lang="zh-CN" altLang="en-US" sz="1530" kern="0" dirty="0" smtClean="0">
                <a:solidFill>
                  <a:srgbClr val="000000"/>
                </a:solidFill>
                <a:latin typeface="Times New Roman" panose="02020603050405020304" pitchFamily="65" charset="-122"/>
                <a:ea typeface="宋体" panose="02010600030101010101" pitchFamily="2" charset="-122"/>
              </a:rPr>
              <a:t>,内外如一,淡薄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无嗜好,而笃志好礼,刻苦于学。</a:t>
            </a:r>
            <a:r>
              <a:rPr lang="zh-CN" altLang="en-US" sz="1530" u="sng" kern="0" dirty="0" smtClean="0">
                <a:solidFill>
                  <a:srgbClr val="000000"/>
                </a:solidFill>
                <a:latin typeface="Times New Roman" panose="02020603050405020304" pitchFamily="65" charset="-122"/>
                <a:ea typeface="宋体" panose="02010600030101010101" pitchFamily="2" charset="-122"/>
              </a:rPr>
              <a:t>胡瑗掌太学,号大儒,以法度检束士,其徒少能从之。</a:t>
            </a:r>
            <a:r>
              <a:rPr lang="zh-CN" altLang="en-US" sz="1530" kern="0" dirty="0" smtClean="0">
                <a:solidFill>
                  <a:srgbClr val="000000"/>
                </a:solidFill>
                <a:latin typeface="Times New Roman" panose="02020603050405020304" pitchFamily="65" charset="-122"/>
                <a:ea typeface="宋体" panose="02010600030101010101" pitchFamily="2" charset="-122"/>
              </a:rPr>
              <a:t>是时文忠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公已贵,君年十有五,师事瑗,恂恂惟谨,又尽能传授古乐钟律之说。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既长,益学问,不</a:t>
            </a:r>
            <a:r>
              <a:rPr lang="zh-CN" altLang="en-US" sz="1530" u="sng" kern="0" dirty="0" smtClean="0">
                <a:solidFill>
                  <a:srgbClr val="000000"/>
                </a:solidFill>
                <a:latin typeface="Times New Roman" panose="02020603050405020304" pitchFamily="65" charset="-122"/>
                <a:ea typeface="宋体" panose="02010600030101010101" pitchFamily="2" charset="-122"/>
              </a:rPr>
              <a:t>治</a:t>
            </a:r>
            <a:r>
              <a:rPr lang="zh-CN" altLang="en-US" sz="1530" kern="0" dirty="0" smtClean="0">
                <a:solidFill>
                  <a:srgbClr val="000000"/>
                </a:solidFill>
                <a:latin typeface="Times New Roman" panose="02020603050405020304" pitchFamily="65" charset="-122"/>
                <a:ea typeface="宋体" panose="02010600030101010101" pitchFamily="2" charset="-122"/>
              </a:rPr>
              <a:t>科举文词,独探古始立论议,自书契以来至今,君臣世系,制度文物,旁至天文地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理,无所不学。其学不务为抄掠应目前,必刮剖根本见终始,论次使族分部列,考之必得,得之必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可用也。呜乎!其志亦大矣。然其与人不苟合,论事是是非非,遇权贵不少屈下,要必</a:t>
            </a:r>
            <a:r>
              <a:rPr lang="zh-CN" altLang="en-US" sz="1530" u="sng" kern="0" dirty="0" smtClean="0">
                <a:solidFill>
                  <a:srgbClr val="000000"/>
                </a:solidFill>
                <a:latin typeface="Times New Roman" panose="02020603050405020304" pitchFamily="65" charset="-122"/>
                <a:ea typeface="宋体" panose="02010600030101010101" pitchFamily="2" charset="-122"/>
              </a:rPr>
              <a:t>申</a:t>
            </a:r>
            <a:r>
              <a:rPr lang="zh-CN" altLang="en-US" sz="1530" kern="0" dirty="0" smtClean="0">
                <a:solidFill>
                  <a:srgbClr val="000000"/>
                </a:solidFill>
                <a:latin typeface="Times New Roman" panose="02020603050405020304" pitchFamily="65" charset="-122"/>
                <a:ea typeface="宋体" panose="02010600030101010101" pitchFamily="2" charset="-122"/>
              </a:rPr>
              <a:t>其意,用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是亦不肯轻试其所有,而人亦罕能知君者。而君之死也,今眉山苏公子瞻哭之,以为君得文忠之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学,汉伯喈、晋茂先之徒也。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君为殿中丞时,曹太后崩,诏定皇曾孙服制。礼官陈公襄疑未决,方赴临,召君</a:t>
            </a:r>
            <a:r>
              <a:rPr lang="zh-CN" altLang="en-US" sz="1530" u="sng" kern="0" dirty="0" smtClean="0">
                <a:solidFill>
                  <a:srgbClr val="000000"/>
                </a:solidFill>
                <a:latin typeface="Times New Roman" panose="02020603050405020304" pitchFamily="65" charset="-122"/>
                <a:ea typeface="宋体" panose="02010600030101010101" pitchFamily="2" charset="-122"/>
              </a:rPr>
              <a:t>问</a:t>
            </a:r>
            <a:r>
              <a:rPr lang="zh-CN" altLang="en-US" sz="1530" kern="0" dirty="0" smtClean="0">
                <a:solidFill>
                  <a:srgbClr val="000000"/>
                </a:solidFill>
                <a:latin typeface="Times New Roman" panose="02020603050405020304" pitchFamily="65" charset="-122"/>
                <a:ea typeface="宋体" panose="02010600030101010101" pitchFamily="2" charset="-122"/>
              </a:rPr>
              <a:t>其制,君从容为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言,襄即奏用之。是时,方下司天监讨论古占书是否同异,折中为天文书,久未就,而襄方总监事,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即荐君刊修。君为推考是非,取舍比次,书成,诏藏太史局。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君治官无大小,不苟简,所创立,后人不能更。</a:t>
            </a:r>
            <a:r>
              <a:rPr lang="zh-CN" altLang="en-US" sz="1530" kern="0" dirty="0" smtClean="0">
                <a:solidFill>
                  <a:srgbClr val="000000"/>
                </a:solidFill>
                <a:latin typeface="Times New Roman" panose="02020603050405020304" pitchFamily="65" charset="-122"/>
                <a:ea typeface="宋体" panose="02010600030101010101" pitchFamily="2" charset="-122"/>
              </a:rPr>
              <a:t>其著书有《古今系谱图》《国朝二府年表》《年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号录》,其未成者尚数十篇。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夫人吴氏,故丞相正宪公充之女,封寿安县君。男一人,曰宪,滑州韦城县主簿。女七人。元祐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四年十一月甲子,葬君郑州新郑县旌贤乡刘村文忠公之兆,而宪来求铭。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(选自《张耒集》,有删节)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A.为人纯实不</a:t>
            </a:r>
            <a:r>
              <a:rPr lang="zh-CN" altLang="en-US" sz="1530" u="sng" kern="0" dirty="0" smtClean="0">
                <a:solidFill>
                  <a:srgbClr val="000000"/>
                </a:solidFill>
                <a:latin typeface="Times New Roman" panose="02020603050405020304" pitchFamily="65" charset="-122"/>
                <a:ea typeface="宋体" panose="02010600030101010101" pitchFamily="2" charset="-122"/>
              </a:rPr>
              <a:t>欺</a:t>
            </a:r>
            <a:r>
              <a:rPr lang="zh-CN" altLang="en-US" sz="1530" kern="0" dirty="0" smtClean="0">
                <a:solidFill>
                  <a:srgbClr val="000000"/>
                </a:solidFill>
                <a:latin typeface="Times New Roman" panose="02020603050405020304" pitchFamily="65" charset="-122"/>
                <a:ea typeface="宋体" panose="02010600030101010101" pitchFamily="2" charset="-122"/>
              </a:rPr>
              <a:t>　　　　　欺:欺骗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B.不</a:t>
            </a:r>
            <a:r>
              <a:rPr lang="zh-CN" altLang="en-US" sz="1530" u="sng" kern="0" dirty="0" smtClean="0">
                <a:solidFill>
                  <a:srgbClr val="000000"/>
                </a:solidFill>
                <a:latin typeface="Times New Roman" panose="02020603050405020304" pitchFamily="65" charset="-122"/>
                <a:ea typeface="宋体" panose="02010600030101010101" pitchFamily="2" charset="-122"/>
              </a:rPr>
              <a:t>治</a:t>
            </a:r>
            <a:r>
              <a:rPr lang="zh-CN" altLang="en-US" sz="1530" kern="0" dirty="0" smtClean="0">
                <a:solidFill>
                  <a:srgbClr val="000000"/>
                </a:solidFill>
                <a:latin typeface="Times New Roman" panose="02020603050405020304" pitchFamily="65" charset="-122"/>
                <a:ea typeface="宋体" panose="02010600030101010101" pitchFamily="2" charset="-122"/>
              </a:rPr>
              <a:t>科举文词　　治:研究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C.要必</a:t>
            </a:r>
            <a:r>
              <a:rPr lang="zh-CN" altLang="en-US" sz="1530" u="sng" kern="0" dirty="0" smtClean="0">
                <a:solidFill>
                  <a:srgbClr val="000000"/>
                </a:solidFill>
                <a:latin typeface="Times New Roman" panose="02020603050405020304" pitchFamily="65" charset="-122"/>
                <a:ea typeface="宋体" panose="02010600030101010101" pitchFamily="2" charset="-122"/>
              </a:rPr>
              <a:t>申</a:t>
            </a:r>
            <a:r>
              <a:rPr lang="zh-CN" altLang="en-US" sz="1530" kern="0" dirty="0" smtClean="0">
                <a:solidFill>
                  <a:srgbClr val="000000"/>
                </a:solidFill>
                <a:latin typeface="Times New Roman" panose="02020603050405020304" pitchFamily="65" charset="-122"/>
                <a:ea typeface="宋体" panose="02010600030101010101" pitchFamily="2" charset="-122"/>
              </a:rPr>
              <a:t>其意　　申:施展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D.召君</a:t>
            </a:r>
            <a:r>
              <a:rPr lang="zh-CN" altLang="en-US" sz="1530" u="sng" kern="0" dirty="0" smtClean="0">
                <a:solidFill>
                  <a:srgbClr val="000000"/>
                </a:solidFill>
                <a:latin typeface="Times New Roman" panose="02020603050405020304" pitchFamily="65" charset="-122"/>
                <a:ea typeface="宋体" panose="02010600030101010101" pitchFamily="2" charset="-122"/>
              </a:rPr>
              <a:t>问</a:t>
            </a:r>
            <a:r>
              <a:rPr lang="zh-CN" altLang="en-US" sz="1530" kern="0" dirty="0" smtClean="0">
                <a:solidFill>
                  <a:srgbClr val="000000"/>
                </a:solidFill>
                <a:latin typeface="Times New Roman" panose="02020603050405020304" pitchFamily="65" charset="-122"/>
                <a:ea typeface="宋体" panose="02010600030101010101" pitchFamily="2" charset="-122"/>
              </a:rPr>
              <a:t>其制　　问:询问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A.欧阳发学习刻苦,尊师重道。十五岁时拜胡瑗为师,后来能够传授古乐钟律方面的学问。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B.欧阳发为人诚实,淡泊名利,爱好礼义。他性格刚直,议论事情坚持原则,不随意迎合别人。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C.曹太后去世后,欧阳发帮助陈襄解决了皇曾孙服制的问题。后经陈襄推荐,欧阳发参与修订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完成天文书。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D.欧阳发道德学问俱佳,不愧是名门之后。他去世后,苏轼感到很悲伤,让张耒写下了这篇墓志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(1)胡瑗掌太学,号大儒,以法度检束士,其徒少能从之。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(2)君治官无大小,不苟简,所创立,后人不能更。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4.欧阳发在治学方面有哪些特点?请简要概括。(4分)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申:申明,说明。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“苏轼感到很悲伤,让张耒写下了这篇墓志铭”错,应该是欧阳宪请张耒写下了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这篇墓志铭。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(1)胡瑗掌管太学,人称大儒,用法度来检点约束士人,他的学生很少能跟从他。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(2)欧阳发担任官职无论大小,都不草率简略,创立的东西,后来的人不能更改。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(1)掌:掌管。号:号称。检束:检点约束。徒:学生。(2)治官:担任官职。苟简:草率简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略。更:更改。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勤奋刻苦,广泛涉猎,刨根究底,分门别类,学以致用。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从第一段内容可以概括出“勤奋刻苦”。从第二段第一、二句可以概括出“广泛涉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猎”“刨根究底”“分门别类”。从第三段可以概括出“学以致用”。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欧阳先生,名发,字伯和,庐陵人,是太子少师文忠公欧阳修的长子。为人纯朴善良、诚实不欺,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表里如一,把名利看得很淡,没有嗜好,但意志坚定,崇尚礼学,刻苦治学。胡瑗掌管太学,人称大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儒,用法度来检点约束士人,他的学生很少能跟从他。这时文忠公已经显贵,先生时年十五岁,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师从胡瑗,小心翼翼,非常谨慎,又能全部接受老师所传授的古乐钟律的学说。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长大以后,学问更加深厚,不研究科举考试的文辞,唯独喜欢探究古代的论议文章,从书籍出现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以来到现在,君臣世系,制度文物,以至于天文地理,无所不学。他做学问不寻求为应付目前去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抄袭,一定剖析根本明确事情的始终,按照种类分列书籍,考查它一下子就能找到,找到了就一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定有用。唉,他的志向很大呀!然而他与别人不同流合污,议论事情正确就是正确,错误就是错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误,遇到权贵绝不稍稍屈居其下。邀请他一定要申明来意,重用他他也不愿意轻易倾其所能,因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而人们也很少了解先生。先生死的时候,现在的眉山人苏子瞻痛哭流涕,认为先生深得文忠公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的学说,是汉代伯喈、晋代茂先一类的人。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先生担任殿中丞时,曹太后去世了,下诏确定让皇曾孙服孝。礼官陈公襄迟疑未决,正赶上先生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到了,就请先生来询问他礼制的问题,先生从容应答,陈公襄立即上奏使用。这时候,刚下诏让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司天监讨论古代占卜之书正误异同的问题,折中制成天文历书,很久都没有完成,而陈公襄正担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任总监事,马上推荐先生刊正修订。先生为它推究正误,取舍主次,书修成之后,下诏收藏在太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史局。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先生担任官职无论大小,都不草率简略,创立的东西,后来的人不能更改。他著作的图书有《古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今系谱图》《国朝二府年表》《年号录》,没有写成的还有几十篇。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夫人姓吴,是去世的丞相正宪公吴充的女儿,封为寿安县君。有一个儿子,名欧阳宪,任滑州韦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城县主簿。有七个女儿。元祐四年十一月甲子日,在郑州新郑县旌贤乡刘村文忠公的墓地埋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葬了先生,欧阳宪来请我写墓志铭。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2068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一、(2013浙江,16—20)阅读下面的文言文,回答问题。(19分)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送丁琰序</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[宋]曾 巩</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守令之于民近且重,易知矣。予尝论今之守令,有千里者相接而无一贤守,有百里者相环而无一</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贤令。至天子大臣尝患其然,则任奉法之吏,严刺察之科,以绳治之。或黜或罢者,相继于外。</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于是下诏书,择廷臣,使各举所知以任守令。每举者有姓名,得而视之,推考其材行能</a:t>
            </a:r>
            <a:r>
              <a:rPr lang="zh-CN" altLang="en-US" sz="1530" u="sng" kern="0" dirty="0" smtClean="0">
                <a:solidFill>
                  <a:srgbClr val="000000"/>
                </a:solidFill>
                <a:latin typeface="Times New Roman" panose="02020603050405020304" pitchFamily="65" charset="-122"/>
                <a:ea typeface="宋体" panose="02010600030101010101" pitchFamily="2" charset="-122"/>
              </a:rPr>
              <a:t>堪</a:t>
            </a:r>
            <a:r>
              <a:rPr lang="zh-CN" altLang="en-US" sz="1530" kern="0" dirty="0" smtClean="0">
                <a:solidFill>
                  <a:srgbClr val="000000"/>
                </a:solidFill>
                <a:latin typeface="Times New Roman" panose="02020603050405020304" pitchFamily="65" charset="-122"/>
                <a:ea typeface="宋体" panose="02010600030101010101" pitchFamily="2" charset="-122"/>
              </a:rPr>
              <a:t>其举者,</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卒亦未见焉。举者既然矣,则以余之所见闻,阴计其人之孰可举者,卒亦未见焉。</a:t>
            </a:r>
            <a:r>
              <a:rPr lang="zh-CN" altLang="en-US" sz="1530" u="sng" kern="0" dirty="0" smtClean="0">
                <a:solidFill>
                  <a:srgbClr val="000000"/>
                </a:solidFill>
                <a:latin typeface="Times New Roman" panose="02020603050405020304" pitchFamily="65" charset="-122"/>
                <a:ea typeface="宋体" panose="02010600030101010101" pitchFamily="2" charset="-122"/>
              </a:rPr>
              <a:t>犹恐予之愚且</a:t>
            </a:r>
            <a:r>
              <a:rPr dirty="0" smtClean="0"/>
              <a:t/>
            </a:r>
            <a:br>
              <a:rPr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贱闻与见焉者少不足以知天下之材也则求夫贤而有名位闻与见之博者而从之问其人之孰可</a:t>
            </a:r>
            <a:r>
              <a:rPr dirty="0" smtClean="0"/>
              <a:t/>
            </a:r>
            <a:br>
              <a:rPr dirty="0" smtClean="0"/>
            </a:br>
            <a:r>
              <a:rPr lang="zh-CN" altLang="en-US" sz="1530" u="sng" kern="0" dirty="0" smtClean="0">
                <a:solidFill>
                  <a:srgbClr val="000000"/>
                </a:solidFill>
                <a:latin typeface="Times New Roman" panose="02020603050405020304" pitchFamily="65" charset="-122"/>
                <a:ea typeface="宋体" panose="02010600030101010101" pitchFamily="2" charset="-122"/>
              </a:rPr>
              <a:t>举者卒亦未见焉</a:t>
            </a:r>
            <a:r>
              <a:rPr lang="zh-CN" altLang="en-US" sz="1530" kern="0" dirty="0" smtClean="0">
                <a:solidFill>
                  <a:srgbClr val="000000"/>
                </a:solidFill>
                <a:latin typeface="Times New Roman" panose="02020603050405020304" pitchFamily="65" charset="-122"/>
                <a:ea typeface="宋体" panose="02010600030101010101" pitchFamily="2" charset="-122"/>
              </a:rPr>
              <a:t>。岂天下之人固可</a:t>
            </a:r>
            <a:r>
              <a:rPr lang="zh-CN" altLang="en-US" sz="1530" u="sng" kern="0" dirty="0" smtClean="0">
                <a:solidFill>
                  <a:srgbClr val="000000"/>
                </a:solidFill>
                <a:latin typeface="Times New Roman" panose="02020603050405020304" pitchFamily="65" charset="-122"/>
                <a:ea typeface="宋体" panose="02010600030101010101" pitchFamily="2" charset="-122"/>
              </a:rPr>
              <a:t>诬</a:t>
            </a:r>
            <a:r>
              <a:rPr lang="zh-CN" altLang="en-US" sz="1530" kern="0" dirty="0" smtClean="0">
                <a:solidFill>
                  <a:srgbClr val="000000"/>
                </a:solidFill>
                <a:latin typeface="Times New Roman" panose="02020603050405020304" pitchFamily="65" charset="-122"/>
                <a:ea typeface="宋体" panose="02010600030101010101" pitchFamily="2" charset="-122"/>
              </a:rPr>
              <a:t>,而天固不生才于今哉?</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使天子大臣患天下之弊,则数更法以</a:t>
            </a:r>
            <a:r>
              <a:rPr lang="zh-CN" altLang="en-US" sz="1530" u="sng" kern="0" dirty="0" smtClean="0">
                <a:solidFill>
                  <a:srgbClr val="000000"/>
                </a:solidFill>
                <a:latin typeface="Times New Roman" panose="02020603050405020304" pitchFamily="65" charset="-122"/>
                <a:ea typeface="宋体" panose="02010600030101010101" pitchFamily="2" charset="-122"/>
              </a:rPr>
              <a:t>御</a:t>
            </a:r>
            <a:r>
              <a:rPr lang="zh-CN" altLang="en-US" sz="1530" kern="0" dirty="0" smtClean="0">
                <a:solidFill>
                  <a:srgbClr val="000000"/>
                </a:solidFill>
                <a:latin typeface="Times New Roman" panose="02020603050405020304" pitchFamily="65" charset="-122"/>
                <a:ea typeface="宋体" panose="02010600030101010101" pitchFamily="2" charset="-122"/>
              </a:rPr>
              <a:t>之。法日以愈密,而弊日以愈多。岂今之去古也远,治天</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下卒无术哉?盖古人之有庠有序,有师友之游,有有司之论,而赏罚之始于乡,属于天下,为教之详</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至此也。士也有圣人之道,则皆得行其教;有可教之质,则皆可为材</a:t>
            </a:r>
            <a:r>
              <a:rPr lang="zh-CN" altLang="en-US" sz="1530" u="sng" kern="0" dirty="0" smtClean="0">
                <a:solidFill>
                  <a:srgbClr val="000000"/>
                </a:solidFill>
                <a:latin typeface="Times New Roman" panose="02020603050405020304" pitchFamily="65" charset="-122"/>
                <a:ea typeface="宋体" panose="02010600030101010101" pitchFamily="2" charset="-122"/>
              </a:rPr>
              <a:t>且</a:t>
            </a:r>
            <a:r>
              <a:rPr lang="zh-CN" altLang="en-US" sz="1530" kern="0" dirty="0" smtClean="0">
                <a:solidFill>
                  <a:srgbClr val="000000"/>
                </a:solidFill>
                <a:latin typeface="Times New Roman" panose="02020603050405020304" pitchFamily="65" charset="-122"/>
                <a:ea typeface="宋体" panose="02010600030101010101" pitchFamily="2" charset="-122"/>
              </a:rPr>
              <a:t>良,故古之贤也多。贤之</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多,则自公卿大夫,至于牛羊仓廪贱官之选,咸宜焉,独千里、百里之长哉?其为道岂不约且明,其</a:t>
            </a:r>
            <a:endParaRPr lang="zh-CN" altLang="en-US" dirty="0"/>
          </a:p>
        </p:txBody>
      </p:sp>
      <p:sp>
        <p:nvSpPr>
          <p:cNvPr id="3" name="TextBox 2"/>
          <p:cNvSpPr txBox="1"/>
          <p:nvPr/>
        </p:nvSpPr>
        <p:spPr>
          <a:xfrm>
            <a:off x="401546" y="1062815"/>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为致天下之材,岂不多哉?</a:t>
            </a:r>
            <a:r>
              <a:rPr lang="zh-CN" altLang="en-US" sz="1530" u="sng" kern="0" dirty="0" smtClean="0">
                <a:solidFill>
                  <a:srgbClr val="000000"/>
                </a:solidFill>
                <a:latin typeface="Times New Roman" panose="02020603050405020304" pitchFamily="65" charset="-122"/>
                <a:ea typeface="宋体" panose="02010600030101010101" pitchFamily="2" charset="-122"/>
              </a:rPr>
              <a:t>其岂有劳于求而不得人,密于法而不胜其弊,若今之患哉?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,庠序、师友、赏罚之法非古也,士也有圣人之道,欲推而教于乡于天下,则无路焉。人愚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愚矣!可教而贤者,卒谁教之哉?故今之贤也少。贤之少,则自公卿大夫,至于牛羊仓廪贱官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之选,常不足其人焉,独守令哉?是以其求之无不至,其法日以愈密,而不足以为治者,其原皆此之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出也已。噫!</a:t>
            </a:r>
            <a:r>
              <a:rPr lang="zh-CN" altLang="en-US" sz="1530" u="sng" kern="0" dirty="0" smtClean="0">
                <a:solidFill>
                  <a:srgbClr val="000000"/>
                </a:solidFill>
                <a:latin typeface="Times New Roman" panose="02020603050405020304" pitchFamily="65" charset="-122"/>
                <a:ea typeface="宋体" panose="02010600030101010101" pitchFamily="2" charset="-122"/>
              </a:rPr>
              <a:t>奚重而不更也?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姑苏人丁君琰佐南城,南城之政</a:t>
            </a:r>
            <a:r>
              <a:rPr lang="zh-CN" altLang="en-US" sz="1530" u="sng" kern="0" dirty="0" smtClean="0">
                <a:solidFill>
                  <a:srgbClr val="000000"/>
                </a:solidFill>
                <a:latin typeface="Times New Roman" panose="02020603050405020304" pitchFamily="65" charset="-122"/>
                <a:ea typeface="宋体" panose="02010600030101010101" pitchFamily="2" charset="-122"/>
              </a:rPr>
              <a:t>平</a:t>
            </a:r>
            <a:r>
              <a:rPr lang="zh-CN" altLang="en-US" sz="1530" kern="0" dirty="0" smtClean="0">
                <a:solidFill>
                  <a:srgbClr val="000000"/>
                </a:solidFill>
                <a:latin typeface="Times New Roman" panose="02020603050405020304" pitchFamily="65" charset="-122"/>
                <a:ea typeface="宋体" panose="02010600030101010101" pitchFamily="2" charset="-122"/>
              </a:rPr>
              <a:t>。予知其令,令曰:“丁君之佐我。”又知其邑人,邑人无不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乐道之者。今为令于淮阴,上之人知其材而举用之也。于令也,得人矣。使丁君一推是心以往,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信于此,有不信于彼哉?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求余文者多矣,拒而莫</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与也。独丁君之行也,不求余文,而余乐道其所尝论者以送之,以示重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丁君,且勉之,且勉天下之凡为吏者也。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(本文有删节)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A.推考其材行能</a:t>
            </a:r>
            <a:r>
              <a:rPr lang="zh-CN" altLang="en-US" sz="1530" u="sng" kern="0" dirty="0" smtClean="0">
                <a:solidFill>
                  <a:srgbClr val="000000"/>
                </a:solidFill>
                <a:latin typeface="Times New Roman" panose="02020603050405020304" pitchFamily="65" charset="-122"/>
                <a:ea typeface="宋体" panose="02010600030101010101" pitchFamily="2" charset="-122"/>
              </a:rPr>
              <a:t>堪</a:t>
            </a:r>
            <a:r>
              <a:rPr lang="zh-CN" altLang="en-US" sz="1530" kern="0" dirty="0" smtClean="0">
                <a:solidFill>
                  <a:srgbClr val="000000"/>
                </a:solidFill>
                <a:latin typeface="Times New Roman" panose="02020603050405020304" pitchFamily="65" charset="-122"/>
                <a:ea typeface="宋体" panose="02010600030101010101" pitchFamily="2" charset="-122"/>
              </a:rPr>
              <a:t>其举者　　　　　堪:胜任。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B.岂天下之人固可</a:t>
            </a:r>
            <a:r>
              <a:rPr lang="zh-CN" altLang="en-US" sz="1530" u="sng" kern="0" dirty="0" smtClean="0">
                <a:solidFill>
                  <a:srgbClr val="000000"/>
                </a:solidFill>
                <a:latin typeface="Times New Roman" panose="02020603050405020304" pitchFamily="65" charset="-122"/>
                <a:ea typeface="宋体" panose="02010600030101010101" pitchFamily="2" charset="-122"/>
              </a:rPr>
              <a:t>诬</a:t>
            </a:r>
            <a:r>
              <a:rPr lang="zh-CN" altLang="en-US" sz="1530" kern="0" dirty="0" smtClean="0">
                <a:solidFill>
                  <a:srgbClr val="000000"/>
                </a:solidFill>
                <a:latin typeface="Times New Roman" panose="02020603050405020304" pitchFamily="65" charset="-122"/>
                <a:ea typeface="宋体" panose="02010600030101010101" pitchFamily="2" charset="-122"/>
              </a:rPr>
              <a:t>　　诬:诬蔑。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C.则数更法以</a:t>
              </a:r>
              <a:r>
                <a:rPr lang="zh-CN" altLang="en-US" sz="1530" u="sng" kern="0" dirty="0" smtClean="0">
                  <a:solidFill>
                    <a:srgbClr val="000000"/>
                  </a:solidFill>
                  <a:latin typeface="Times New Roman" panose="02020603050405020304" pitchFamily="65" charset="-122"/>
                  <a:ea typeface="宋体" panose="02010600030101010101" pitchFamily="2" charset="-122"/>
                </a:rPr>
                <a:t>御</a:t>
              </a:r>
              <a:r>
                <a:rPr lang="zh-CN" altLang="en-US" sz="1530" kern="0" dirty="0" smtClean="0">
                  <a:solidFill>
                    <a:srgbClr val="000000"/>
                  </a:solidFill>
                  <a:latin typeface="Times New Roman" panose="02020603050405020304" pitchFamily="65" charset="-122"/>
                  <a:ea typeface="宋体" panose="02010600030101010101" pitchFamily="2" charset="-122"/>
                </a:rPr>
                <a:t>之　　御:防备。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D.南城之政</a:t>
              </a:r>
              <a:r>
                <a:rPr lang="zh-CN" altLang="en-US" sz="1530" u="sng" kern="0" dirty="0" smtClean="0">
                  <a:solidFill>
                    <a:srgbClr val="000000"/>
                  </a:solidFill>
                  <a:latin typeface="Times New Roman" panose="02020603050405020304" pitchFamily="65" charset="-122"/>
                  <a:ea typeface="宋体" panose="02010600030101010101" pitchFamily="2" charset="-122"/>
                </a:rPr>
                <a:t>平</a:t>
              </a:r>
              <a:r>
                <a:rPr lang="zh-CN" altLang="en-US" sz="1530" kern="0" dirty="0" smtClean="0">
                  <a:solidFill>
                    <a:srgbClr val="000000"/>
                  </a:solidFill>
                  <a:latin typeface="Times New Roman" panose="02020603050405020304" pitchFamily="65" charset="-122"/>
                  <a:ea typeface="宋体" panose="02010600030101010101" pitchFamily="2" charset="-122"/>
                </a:rPr>
                <a:t>　　平:安定。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96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8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81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A.这篇赠序的重点不是写丁琰的才干,而是针砭吏治不修、地方官员才德低下的社会现实,进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而建议推行古代庠序、师友、赏罚之法,以培养足够的人才。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B.本文首段感慨贤人之少,一唱三叹;再通过古今对比,叹问之间,忧虑国事之情溢于言表;文末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由勉励丁琰推及天下为吏者,更使文章深意无尽。</a:t>
              </a:r>
              <a:endParaRPr lang="zh-CN" altLang="en-US"/>
            </a:p>
          </p:txBody>
        </p:sp>
        <p:graphicFrame>
          <p:nvGraphicFramePr>
            <p:cNvPr id="4" name="对象 3"/>
            <p:cNvGraphicFramePr>
              <a:graphicFrameLocks noChangeAspect="1"/>
            </p:cNvGraphicFramePr>
            <p:nvPr/>
          </p:nvGraphicFramePr>
          <p:xfrm>
            <a:off x="728989" y="2216432"/>
            <a:ext cx="1743075" cy="533399"/>
          </p:xfrm>
          <a:graphic>
            <a:graphicData uri="http://schemas.openxmlformats.org/presentationml/2006/ole">
              <p:oleObj spid="_x0000_s193540" name="Equation" r:id="rId4" imgW="46024800" imgH="14020800" progId="">
                <p:embed/>
              </p:oleObj>
            </a:graphicData>
          </a:graphic>
        </p:graphicFrame>
        <p:graphicFrame>
          <p:nvGraphicFramePr>
            <p:cNvPr id="5" name="对象 4"/>
            <p:cNvGraphicFramePr>
              <a:graphicFrameLocks noChangeAspect="1"/>
            </p:cNvGraphicFramePr>
            <p:nvPr/>
          </p:nvGraphicFramePr>
          <p:xfrm>
            <a:off x="718263" y="2784527"/>
            <a:ext cx="2790825" cy="533399"/>
          </p:xfrm>
          <a:graphic>
            <a:graphicData uri="http://schemas.openxmlformats.org/presentationml/2006/ole">
              <p:oleObj spid="_x0000_s193539" name="Equation" r:id="rId5" imgW="73761600" imgH="14020800" progId="">
                <p:embed/>
              </p:oleObj>
            </a:graphicData>
          </a:graphic>
        </p:graphicFrame>
        <p:graphicFrame>
          <p:nvGraphicFramePr>
            <p:cNvPr id="6" name="对象 5"/>
            <p:cNvGraphicFramePr>
              <a:graphicFrameLocks noChangeAspect="1"/>
            </p:cNvGraphicFramePr>
            <p:nvPr/>
          </p:nvGraphicFramePr>
          <p:xfrm>
            <a:off x="718263" y="3352622"/>
            <a:ext cx="1552575" cy="533399"/>
          </p:xfrm>
          <a:graphic>
            <a:graphicData uri="http://schemas.openxmlformats.org/presentationml/2006/ole">
              <p:oleObj spid="_x0000_s193538" name="Equation" r:id="rId6" imgW="41148000" imgH="14020800" progId="">
                <p:embed/>
              </p:oleObj>
            </a:graphicData>
          </a:graphic>
        </p:graphicFrame>
        <p:graphicFrame>
          <p:nvGraphicFramePr>
            <p:cNvPr id="7" name="对象 6"/>
            <p:cNvGraphicFramePr>
              <a:graphicFrameLocks noChangeAspect="1"/>
            </p:cNvGraphicFramePr>
            <p:nvPr/>
          </p:nvGraphicFramePr>
          <p:xfrm>
            <a:off x="728989" y="3920717"/>
            <a:ext cx="1333500" cy="533399"/>
          </p:xfrm>
          <a:graphic>
            <a:graphicData uri="http://schemas.openxmlformats.org/presentationml/2006/ole">
              <p:oleObj spid="_x0000_s193537" name="Equation" r:id="rId7" imgW="35356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二、(2017浙江,14—18)阅读下面的文言文,回答问题。(20分)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上池州李使君</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仆与足下齿同而道不同,足下性俊达坚明,心正而气和,饰</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温慎,故处世显明无罪悔。(仆)在京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城间,家事人事,终日促束,不得日出所怀以自晓,自然不敢以辈流间</a:t>
            </a:r>
            <a:r>
              <a:rPr lang="zh-CN" altLang="en-US" sz="1530" u="sng" kern="0" dirty="0" smtClean="0">
                <a:solidFill>
                  <a:srgbClr val="000000"/>
                </a:solidFill>
                <a:latin typeface="Times New Roman" panose="02020603050405020304" pitchFamily="65" charset="-122"/>
                <a:ea typeface="宋体" panose="02010600030101010101" pitchFamily="2" charset="-122"/>
              </a:rPr>
              <a:t>期</a:t>
            </a:r>
            <a:r>
              <a:rPr lang="zh-CN" altLang="en-US" sz="1530" kern="0" dirty="0" smtClean="0">
                <a:solidFill>
                  <a:srgbClr val="000000"/>
                </a:solidFill>
                <a:latin typeface="Times New Roman" panose="02020603050405020304" pitchFamily="65" charset="-122"/>
                <a:ea typeface="宋体" panose="02010600030101010101" pitchFamily="2" charset="-122"/>
              </a:rPr>
              <a:t>足下也。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去岁乞假,自江、汉间归京,乃知足下出官之由,勇于为义,向者仆</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期足下之心,果为不缪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自喜贺,足下果不负天所付与、仆所期向,二者所以为喜且自贺也,幸甚,幸甚。仆不足道,虽能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为学,亦无所益,如足下之才之时,真</a:t>
            </a:r>
            <a:r>
              <a:rPr lang="zh-CN" altLang="en-US" sz="1530" u="sng" kern="0" dirty="0" smtClean="0">
                <a:solidFill>
                  <a:srgbClr val="000000"/>
                </a:solidFill>
                <a:latin typeface="Times New Roman" panose="02020603050405020304" pitchFamily="65" charset="-122"/>
                <a:ea typeface="宋体" panose="02010600030101010101" pitchFamily="2" charset="-122"/>
              </a:rPr>
              <a:t>可惜</a:t>
            </a:r>
            <a:r>
              <a:rPr lang="zh-CN" altLang="en-US" sz="1530" kern="0" dirty="0" smtClean="0">
                <a:solidFill>
                  <a:srgbClr val="000000"/>
                </a:solidFill>
                <a:latin typeface="Times New Roman" panose="02020603050405020304" pitchFamily="65" charset="-122"/>
                <a:ea typeface="宋体" panose="02010600030101010101" pitchFamily="2" charset="-122"/>
              </a:rPr>
              <a:t>也。向者所谓俊达坚明,心正而气和,饰以温慎,此才可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惜也;年四十为刺史,得僻左小郡,有衣食,无为吏之苦,此时之可惜也。</a:t>
            </a:r>
            <a:r>
              <a:rPr lang="zh-CN" altLang="en-US" sz="1530" u="sng" kern="0" dirty="0" smtClean="0">
                <a:solidFill>
                  <a:srgbClr val="000000"/>
                </a:solidFill>
                <a:latin typeface="Times New Roman" panose="02020603050405020304" pitchFamily="65" charset="-122"/>
                <a:ea typeface="宋体" panose="02010600030101010101" pitchFamily="2" charset="-122"/>
              </a:rPr>
              <a:t>仆以为天资足下有异日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名声,迹业光于前后,正在今日,可不勉之!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仆常念百代之下,未必为不幸,何者?以其书具而事多也。今之言者必曰:“使圣人</a:t>
            </a:r>
            <a:r>
              <a:rPr lang="zh-CN" altLang="en-US" sz="1530" u="sng" kern="0" dirty="0" smtClean="0">
                <a:solidFill>
                  <a:srgbClr val="000000"/>
                </a:solidFill>
                <a:latin typeface="Times New Roman" panose="02020603050405020304" pitchFamily="65" charset="-122"/>
                <a:ea typeface="宋体" panose="02010600030101010101" pitchFamily="2" charset="-122"/>
              </a:rPr>
              <a:t>微</a:t>
            </a:r>
            <a:r>
              <a:rPr lang="zh-CN" altLang="en-US" sz="1530" kern="0" dirty="0" smtClean="0">
                <a:solidFill>
                  <a:srgbClr val="000000"/>
                </a:solidFill>
                <a:latin typeface="Times New Roman" panose="02020603050405020304" pitchFamily="65" charset="-122"/>
                <a:ea typeface="宋体" panose="02010600030101010101" pitchFamily="2" charset="-122"/>
              </a:rPr>
              <a:t>旨不传,乃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郑玄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辈为注解之罪。”</a:t>
            </a:r>
            <a:r>
              <a:rPr lang="zh-CN" altLang="en-US" sz="1530" u="sng" kern="0" dirty="0" smtClean="0">
                <a:solidFill>
                  <a:srgbClr val="000000"/>
                </a:solidFill>
                <a:latin typeface="Times New Roman" panose="02020603050405020304" pitchFamily="65" charset="-122"/>
                <a:ea typeface="宋体" panose="02010600030101010101" pitchFamily="2" charset="-122"/>
              </a:rPr>
              <a:t>仆观其所解释,明白完具,虽圣人复生,必挈置数子坐于游、夏之位。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若使玄辈解释不足为师,要得圣人复生,如周公、夫子亲授微旨,然后为学。是则圣人不生,终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不为学;假使圣人复生,即亦随而猾之矣。此则不学之徒,好出大言,欺乱常人耳。自汉已降,</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C.作者认为有圣人之道的士人匮乏并且缺少激励机制,学校又严重不足,是造成“今之贤也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少”的重要原因,这种见解可谓一针见血,深中肯綮。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D.作者通过南城县令、邑人的评价来称赏丁琰的政绩,为他能得到有司举荐并被任命为淮阴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令而发出“得人”的感叹,体现了爱才若渴之心。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犹 恐 予 之 愚 且 贱 闻 与 见 焉 者 少 不 足 以 知 天 下 之 材 也 则 求 夫 贤 而 有 名 位 闻 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见 之 博 者 而 从 之 问 其 人 之 孰 可 举 者 卒 亦 未 见 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(1)其岂有劳于求而不得人,密于法而不胜其弊,若今之患哉?(4分)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(2)奚重而不更也?(3分)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诬:被诬蔑。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B.两个“也”都是句中语气词,表语气的停顿。A.“且”,连词,表并列;副词,将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要。C.“则”,表承接关系,相当于“就”“那么”;表转折关系,相当于“却”。D.“之”,代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词,他;句中助词,起调节音节的作用。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作者认为现在的学校教育、师友关系、赏罚制度与古代大不相同才是造成“今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之贤也少”的重要原因。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犹恐予之愚且贱/闻与见焉者少/不足以知天下之材也/则求夫贤而有名位//闻与见之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博者/而从之问其人之孰可举者/卒亦未见焉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结合上下文,细读几遍,便可大体揣测出句意,然后借助“也”“则”“者”“而”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“卒”等来帮助判断。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(1)哪里会有搜求上费力却得不到人才,制度法令上严密却弊端无穷,(导致)像今天这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样的忧虑呢?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(2)为什么如此严重却不改变呢?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(1)抓住“岂</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哉”“密”“胜”,翻译通顺即可。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(2)抓住“奚</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也”“重”“更”,翻译通顺即可。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太守和县令对于百姓来说,离得最近又特别重要,这是不言而喻的了。我曾经评价当今的太守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和县令,方圆千里的人交接掌管,却没有一个贤能的太守,方圆百里的人交接掌管,却没有一个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贤良的县令。致使天子和大臣不时担心这种现象,于是委派奉守法令的官员加强对太守、县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令的考核监察,来约束惩治他们。有的被降职,有的被罢免,各地接连不断。在这种情况下,朝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廷颁下诏书,选定朝臣,让他们各自举荐自己所了解的人才来担任太守、县令。每次被举荐的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人选都有名有姓,找来审核他们的资格,考察他们的才干品行,的确能胜任的人,一直也没有见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到过。保举的情况就是这样了,那么依照我的目见耳闻,私下估计那些人有谁应该被举荐,最终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也没有发现。我还担心自己见识浅陋而且地位低下,所见所闻的情况太少,不足以了解全天下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的良才,就向那贤明又有名望地位、目见耳闻都很广博的人请教,跟他们询问那些人有谁应该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被举荐,最终也没有发现。难道真是天下人原本就都能够被诬蔑,而上天根本就不曾在当今降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下人才吗?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(现实)让天子、大臣担忧天下的弊政,于是屡次改变法令来防御它。法令日益严密,而弊端却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日益增多。难道是如今距离古代遥远,治理天下竟然没有方法了吗?大概因为古人拥有庠序各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类学校,有老师同学可以交流切磋,有专职衙门来考核评定,从乡里开始奖赏惩罚。再扩大到全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天下,教化完备到这种地步。士人懂得圣人之道,就都能推行那教化,(士人)具有能够接受教化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的资质,就都可以成为良才,因此过去贤士很多。贤士多了,那么从公卿大夫到管理牛羊仓库的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小官的人选,都很得当,岂止是方圆千里、方圆百里的太守、县令呢?那么他们治理天下岂不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简单又圣明,为天下招纳的贤才不就多起来了吗?哪里会有搜求上费力却得不到人才,制度法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令上严密却弊端无穷,(导致)像今天这样的忧虑呢?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现在啊,学校、师友、赏罚的法令都不是古代的,士人中也有懂得圣人之道的,想要在乡里乃至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天下推行圣道教化百姓,却无路可寻。士人生性愚笨,就愚笨下去了!可以教化而变为贤才的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士人,最终有谁教化他们呢?所以如今的贤才变少了。贤才太少,于是从公卿大夫到管理牛羊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仓库的小吏人选,时常找不够合适的人,哪里只是太守、县令呢?因此对人才的选拔无有不至,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那些法令日益严密,却还不能够治理好弊政,那根源都出在这里呀!唉!为什么如此严重却不改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变呢?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姑苏人丁琰当南城令的助手,南城县政治清明。我认识南城县令,他说:“这是丁君辅助我的结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果啊。”我也认识南城百姓,百姓都津津乐道他的品行才干。如今他要到淮阴做县令,这是上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级了解到他的才干而举荐任用他的结果。对淮阴令这一职位来说,真是选对人了。如果丁君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能够把在南城的用心,推及以后的官职上,他能取信于南城,会不取信于淮阴吗?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请求我写文章的人很多,我都拒绝了,不曾给谁写过。只有丁君这次上任,他并没有请求我写文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章,我却高兴地写下我自己过去的看法来送给他,以此表示我对他的看重,并且勉励他,更要借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此勉励天下所有做小吏的人。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二、(2012浙江,16—20)阅读下面的文言文,回答问题。(19分)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与荆南乐秀才书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[宋]欧阳修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修顿首白秀才足下。前者舟行往来,屡辱见过。又辱以所业一编,先之启事,及门而</a:t>
            </a:r>
            <a:r>
              <a:rPr lang="zh-CN" altLang="en-US" sz="1530" u="sng" kern="0" dirty="0" smtClean="0">
                <a:solidFill>
                  <a:srgbClr val="000000"/>
                </a:solidFill>
                <a:latin typeface="Times New Roman" panose="02020603050405020304" pitchFamily="65" charset="-122"/>
                <a:ea typeface="宋体" panose="02010600030101010101" pitchFamily="2" charset="-122"/>
              </a:rPr>
              <a:t>贽</a:t>
            </a:r>
            <a:r>
              <a:rPr lang="zh-CN" altLang="en-US" sz="1530" kern="0" dirty="0" smtClean="0">
                <a:solidFill>
                  <a:srgbClr val="000000"/>
                </a:solidFill>
                <a:latin typeface="Times New Roman" panose="02020603050405020304" pitchFamily="65" charset="-122"/>
                <a:ea typeface="宋体" panose="02010600030101010101" pitchFamily="2" charset="-122"/>
              </a:rPr>
              <a:t>。田秀才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西来,辱书;其后予家奴自府还县,比又辱书。仆有罪之人,人所共弃,而足下见礼如此,何以当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之?当之未暇答,宜遂绝,而再辱书;再而未答,益宜绝,而又</a:t>
            </a:r>
            <a:r>
              <a:rPr lang="zh-CN" altLang="en-US" sz="1530" u="sng" kern="0" dirty="0" smtClean="0">
                <a:solidFill>
                  <a:srgbClr val="000000"/>
                </a:solidFill>
                <a:latin typeface="Times New Roman" panose="02020603050405020304" pitchFamily="65" charset="-122"/>
                <a:ea typeface="宋体" panose="02010600030101010101" pitchFamily="2" charset="-122"/>
              </a:rPr>
              <a:t>辱</a:t>
            </a:r>
            <a:r>
              <a:rPr lang="zh-CN" altLang="en-US" sz="1530" kern="0" dirty="0" smtClean="0">
                <a:solidFill>
                  <a:srgbClr val="000000"/>
                </a:solidFill>
                <a:latin typeface="Times New Roman" panose="02020603050405020304" pitchFamily="65" charset="-122"/>
                <a:ea typeface="宋体" panose="02010600030101010101" pitchFamily="2" charset="-122"/>
              </a:rPr>
              <a:t>之。何其勤之甚也!</a:t>
            </a:r>
            <a:r>
              <a:rPr lang="zh-CN" altLang="en-US" sz="1530" u="sng" kern="0" dirty="0" smtClean="0">
                <a:solidFill>
                  <a:srgbClr val="000000"/>
                </a:solidFill>
                <a:latin typeface="Times New Roman" panose="02020603050405020304" pitchFamily="65" charset="-122"/>
                <a:ea typeface="宋体" panose="02010600030101010101" pitchFamily="2" charset="-122"/>
              </a:rPr>
              <a:t>如修者,天下穷</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贱之人尔,安能使足下之切切如是邪?</a:t>
            </a:r>
            <a:r>
              <a:rPr lang="zh-CN" altLang="en-US" sz="1530" kern="0" dirty="0" smtClean="0">
                <a:solidFill>
                  <a:srgbClr val="000000"/>
                </a:solidFill>
                <a:latin typeface="Times New Roman" panose="02020603050405020304" pitchFamily="65" charset="-122"/>
                <a:ea typeface="宋体" panose="02010600030101010101" pitchFamily="2" charset="-122"/>
              </a:rPr>
              <a:t>盖足下力学好问,急于自为谋而然也。然蒙索仆所为文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字者,此似有所过听也。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仆少从进士举于有司,学为诗赋,以备程试,凡三举而得第。与士君子相识者多,故往往能道仆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名字,而又</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游从相爱之私,或</a:t>
            </a:r>
            <a:r>
              <a:rPr lang="zh-CN" altLang="en-US" sz="1530" u="sng" kern="0" dirty="0" smtClean="0">
                <a:solidFill>
                  <a:srgbClr val="000000"/>
                </a:solidFill>
                <a:latin typeface="Times New Roman" panose="02020603050405020304" pitchFamily="65" charset="-122"/>
                <a:ea typeface="宋体" panose="02010600030101010101" pitchFamily="2" charset="-122"/>
              </a:rPr>
              <a:t>过称</a:t>
            </a:r>
            <a:r>
              <a:rPr lang="zh-CN" altLang="en-US" sz="1530" kern="0" dirty="0" smtClean="0">
                <a:solidFill>
                  <a:srgbClr val="000000"/>
                </a:solidFill>
                <a:latin typeface="Times New Roman" panose="02020603050405020304" pitchFamily="65" charset="-122"/>
                <a:ea typeface="宋体" panose="02010600030101010101" pitchFamily="2" charset="-122"/>
              </a:rPr>
              <a:t>其文字。故使足下闻仆虚名,而欲见其所为者,由此也。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仆少孤贫,贪禄仕以养亲,不暇</a:t>
            </a:r>
            <a:r>
              <a:rPr lang="zh-CN" altLang="en-US" sz="1530" u="sng" kern="0" dirty="0" smtClean="0">
                <a:solidFill>
                  <a:srgbClr val="000000"/>
                </a:solidFill>
                <a:latin typeface="Times New Roman" panose="02020603050405020304" pitchFamily="65" charset="-122"/>
                <a:ea typeface="宋体" panose="02010600030101010101" pitchFamily="2" charset="-122"/>
              </a:rPr>
              <a:t>就</a:t>
            </a:r>
            <a:r>
              <a:rPr lang="zh-CN" altLang="en-US" sz="1530" kern="0" dirty="0" smtClean="0">
                <a:solidFill>
                  <a:srgbClr val="000000"/>
                </a:solidFill>
                <a:latin typeface="Times New Roman" panose="02020603050405020304" pitchFamily="65" charset="-122"/>
                <a:ea typeface="宋体" panose="02010600030101010101" pitchFamily="2" charset="-122"/>
              </a:rPr>
              <a:t>师穷经,以学圣人之遗业。</a:t>
            </a:r>
            <a:r>
              <a:rPr lang="zh-CN" altLang="en-US" sz="1530" u="sng" kern="0" dirty="0" smtClean="0">
                <a:solidFill>
                  <a:srgbClr val="000000"/>
                </a:solidFill>
                <a:latin typeface="Times New Roman" panose="02020603050405020304" pitchFamily="65" charset="-122"/>
                <a:ea typeface="宋体" panose="02010600030101010101" pitchFamily="2" charset="-122"/>
              </a:rPr>
              <a:t>而涉猎书史姑随世俗作所谓时文者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皆穿蠹经传移此俪彼以为浮薄惟恐不悦于时人非有卓然自立之言如古人者。</a:t>
            </a:r>
            <a:r>
              <a:rPr lang="zh-CN" altLang="en-US" sz="1530" kern="0" dirty="0" smtClean="0">
                <a:solidFill>
                  <a:srgbClr val="000000"/>
                </a:solidFill>
                <a:latin typeface="Times New Roman" panose="02020603050405020304" pitchFamily="65" charset="-122"/>
                <a:ea typeface="宋体" panose="02010600030101010101" pitchFamily="2" charset="-122"/>
              </a:rPr>
              <a:t>然有司过采,屡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以先多士。及得第已来,自以前所为不足以称有司之举而当长者之知,始大改其为,庶几有立。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然言出</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罪至,学成而身辱,为彼则获誉,为此则受祸,此明效也。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夫时文虽曰浮巧,然其为功,亦不易也。仆天姿不好而强为之,</a:t>
            </a:r>
            <a:r>
              <a:rPr lang="zh-CN" altLang="en-US" sz="1530" u="sng" kern="0" dirty="0" smtClean="0">
                <a:solidFill>
                  <a:srgbClr val="000000"/>
                </a:solidFill>
                <a:latin typeface="Times New Roman" panose="02020603050405020304" pitchFamily="65" charset="-122"/>
                <a:ea typeface="宋体" panose="02010600030101010101" pitchFamily="2" charset="-122"/>
              </a:rPr>
              <a:t>故比时人之为者尤不工,然已足</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以取禄仕而窃名誉者,顺时故也。</a:t>
            </a:r>
            <a:r>
              <a:rPr lang="zh-CN" altLang="en-US" sz="1530" kern="0" dirty="0" smtClean="0">
                <a:solidFill>
                  <a:srgbClr val="000000"/>
                </a:solidFill>
                <a:latin typeface="Times New Roman" panose="02020603050405020304" pitchFamily="65" charset="-122"/>
                <a:ea typeface="宋体" panose="02010600030101010101" pitchFamily="2" charset="-122"/>
              </a:rPr>
              <a:t>先辈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少年志盛,方欲取荣誉于世,则莫若顺时。天圣中,天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子下诏书,敕学者去浮华,其后风俗大变。今时之士大夫所为,彬彬有两汉之风矣。先辈往学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之,非徒足以顺时取誉而已,如其至之,是直齐肩于两汉之士也。若仆者,其前所为既不足学,其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后所为慎不可学,是以徘徊不敢出</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所为者,为此也。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在《易》之《困》曰:“有言不信。”谓夫人方困时,其言不为人</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信也。今可谓困矣,安足为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足下所取信哉?辱书既多且切,不敢不答。幸察。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先辈:对乐秀才的尊称。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A.及门而</a:t>
            </a:r>
            <a:r>
              <a:rPr lang="zh-CN" altLang="en-US" sz="1530" u="sng" kern="0" dirty="0" smtClean="0">
                <a:solidFill>
                  <a:srgbClr val="000000"/>
                </a:solidFill>
                <a:latin typeface="Times New Roman" panose="02020603050405020304" pitchFamily="65" charset="-122"/>
                <a:ea typeface="宋体" panose="02010600030101010101" pitchFamily="2" charset="-122"/>
              </a:rPr>
              <a:t>贽</a:t>
            </a:r>
            <a:r>
              <a:rPr lang="zh-CN" altLang="en-US" sz="1530" kern="0" dirty="0" smtClean="0">
                <a:solidFill>
                  <a:srgbClr val="000000"/>
                </a:solidFill>
                <a:latin typeface="Times New Roman" panose="02020603050405020304" pitchFamily="65" charset="-122"/>
                <a:ea typeface="宋体" panose="02010600030101010101" pitchFamily="2" charset="-122"/>
              </a:rPr>
              <a:t>　　　　　　贽:拿着礼物求见。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B.而又</a:t>
            </a:r>
            <a:r>
              <a:rPr lang="zh-CN" altLang="en-US" sz="1530" u="sng" kern="0" dirty="0" smtClean="0">
                <a:solidFill>
                  <a:srgbClr val="000000"/>
                </a:solidFill>
                <a:latin typeface="Times New Roman" panose="02020603050405020304" pitchFamily="65" charset="-122"/>
                <a:ea typeface="宋体" panose="02010600030101010101" pitchFamily="2" charset="-122"/>
              </a:rPr>
              <a:t>辱</a:t>
            </a:r>
            <a:r>
              <a:rPr lang="zh-CN" altLang="en-US" sz="1530" kern="0" dirty="0" smtClean="0">
                <a:solidFill>
                  <a:srgbClr val="000000"/>
                </a:solidFill>
                <a:latin typeface="Times New Roman" panose="02020603050405020304" pitchFamily="65" charset="-122"/>
                <a:ea typeface="宋体" panose="02010600030101010101" pitchFamily="2" charset="-122"/>
              </a:rPr>
              <a:t>之　　辱:辜负。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C.或</a:t>
            </a:r>
            <a:r>
              <a:rPr lang="zh-CN" altLang="en-US" sz="1530" u="sng" kern="0" dirty="0" smtClean="0">
                <a:solidFill>
                  <a:srgbClr val="000000"/>
                </a:solidFill>
                <a:latin typeface="Times New Roman" panose="02020603050405020304" pitchFamily="65" charset="-122"/>
                <a:ea typeface="宋体" panose="02010600030101010101" pitchFamily="2" charset="-122"/>
              </a:rPr>
              <a:t>过称</a:t>
            </a:r>
            <a:r>
              <a:rPr lang="zh-CN" altLang="en-US" sz="1530" kern="0" dirty="0" smtClean="0">
                <a:solidFill>
                  <a:srgbClr val="000000"/>
                </a:solidFill>
                <a:latin typeface="Times New Roman" panose="02020603050405020304" pitchFamily="65" charset="-122"/>
                <a:ea typeface="宋体" panose="02010600030101010101" pitchFamily="2" charset="-122"/>
              </a:rPr>
              <a:t>其文字　　过称:过分称赞。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D.不暇</a:t>
            </a:r>
            <a:r>
              <a:rPr lang="zh-CN" altLang="en-US" sz="1530" u="sng" kern="0" dirty="0" smtClean="0">
                <a:solidFill>
                  <a:srgbClr val="000000"/>
                </a:solidFill>
                <a:latin typeface="Times New Roman" panose="02020603050405020304" pitchFamily="65" charset="-122"/>
                <a:ea typeface="宋体" panose="02010600030101010101" pitchFamily="2" charset="-122"/>
              </a:rPr>
              <a:t>就</a:t>
            </a:r>
            <a:r>
              <a:rPr lang="zh-CN" altLang="en-US" sz="1530" kern="0" dirty="0" smtClean="0">
                <a:solidFill>
                  <a:srgbClr val="000000"/>
                </a:solidFill>
                <a:latin typeface="Times New Roman" panose="02020603050405020304" pitchFamily="65" charset="-122"/>
                <a:ea typeface="宋体" panose="02010600030101010101" pitchFamily="2" charset="-122"/>
              </a:rPr>
              <a:t>师穷经　　就:跟从。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 name="组合 9"/>
          <p:cNvGrpSpPr/>
          <p:nvPr/>
        </p:nvGrpSpPr>
        <p:grpSpPr>
          <a:xfrm>
            <a:off x="428596" y="991377"/>
            <a:ext cx="8238154" cy="5357850"/>
            <a:chOff x="428596" y="991377"/>
            <a:chExt cx="8238154" cy="5357850"/>
          </a:xfrm>
        </p:grpSpPr>
        <p:grpSp>
          <p:nvGrpSpPr>
            <p:cNvPr id="9" name="组合 8"/>
            <p:cNvGrpSpPr/>
            <p:nvPr/>
          </p:nvGrpSpPr>
          <p:grpSpPr>
            <a:xfrm>
              <a:off x="428596" y="991377"/>
              <a:ext cx="8238154" cy="5357850"/>
              <a:chOff x="428596" y="991377"/>
              <a:chExt cx="8238154" cy="5357850"/>
            </a:xfrm>
          </p:grpSpPr>
          <p:sp>
            <p:nvSpPr>
              <p:cNvPr id="2" name="TextBox 2"/>
              <p:cNvSpPr txBox="1"/>
              <p:nvPr/>
            </p:nvSpPr>
            <p:spPr>
              <a:xfrm>
                <a:off x="539750" y="3925487"/>
                <a:ext cx="8127000" cy="2423740"/>
              </a:xfrm>
              <a:prstGeom prst="rect">
                <a:avLst/>
              </a:prstGeom>
              <a:noFill/>
            </p:spPr>
            <p:txBody>
              <a:bodyPr wrap="square" lIns="0" tIns="0" rIns="0" bIns="0" rtlCol="0">
                <a:spAutoFit/>
              </a:bodyPr>
              <a:lstStyle/>
              <a:p>
                <a:pPr marL="0" indent="0" eaLnBrk="0" latinLnBrk="1" hangingPunct="0">
                  <a:lnSpc>
                    <a:spcPct val="150000"/>
                  </a:lnSpc>
                  <a:spcBef>
                    <a:spcPts val="18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3.下列对原文有关内容的概括与赏析,不正确的一项是(3分)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A.作者对当时的应举文字,颇有微词,但乐生意欲参加科举考试,所以只能建议他“顺时”而为。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B.作者认为要作文,就应该学习古人,去除浅薄雕饰的文字与习气,才能达到两汉那样文质彬彬</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的境界。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C.作者因写时文而遭毁誉,认为自己不值得乐生学习、效仿,所以多次婉拒他索要文字的请求。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D.本文语言朴实,感情真挚,表达委婉;通过现身说法,运用对比,巧妙地表明了作者对时文的不</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同看法。</a:t>
                </a:r>
                <a:endParaRPr lang="zh-CN" altLang="en-US" sz="1500" dirty="0" smtClean="0"/>
              </a:p>
            </p:txBody>
          </p:sp>
          <p:sp>
            <p:nvSpPr>
              <p:cNvPr id="8" name="矩形 7"/>
              <p:cNvSpPr/>
              <p:nvPr/>
            </p:nvSpPr>
            <p:spPr>
              <a:xfrm>
                <a:off x="428596" y="991377"/>
                <a:ext cx="7175522" cy="438582"/>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p:txBody>
          </p:sp>
        </p:grpSp>
        <p:pic>
          <p:nvPicPr>
            <p:cNvPr id="11270" name="Picture 6"/>
            <p:cNvPicPr>
              <a:picLocks noChangeAspect="1" noChangeArrowheads="1"/>
            </p:cNvPicPr>
            <p:nvPr/>
          </p:nvPicPr>
          <p:blipFill>
            <a:blip r:embed="rId3"/>
            <a:srcRect/>
            <a:stretch>
              <a:fillRect/>
            </a:stretch>
          </p:blipFill>
          <p:spPr bwMode="auto">
            <a:xfrm>
              <a:off x="439954" y="1333819"/>
              <a:ext cx="2730480" cy="2529874"/>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 涉 猎 书 史 姑 随 世 俗 作 所 谓 时 文 者 皆 穿 蠹 经 传 移 此 俪 彼 以 为 浮 薄 惟 恐 不 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于 时 人 非 有 卓 然 自 立 之 言 如 古 人 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(1)如修者,天下穷贱之人尔,安能使足下之切切如是邪?(3分)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(2)故比时人之为者尤不工,然已足以取禄仕而窃名誉者,顺时故也。(4分)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辱:谦词,承蒙。在此句中是“承蒙相问”(寄送书信)之意。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A.“以”均表因果关系,译为“因”。B.“而”均为连词,前一个表顺承,后一个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表转折。C.“其”,前一个是代词,代指自己;后一个是语气副词,表祈使语气,译为“还是”。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D.“所”,前一个与“为”配合,表被动;后一个用在动词之前,构成名词性短语。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原文三、四段中信息显示,作者因写“时文”(应试之文)而获誉,因写“有卓然自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立之言”的文章却获罪。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而涉猎书史/姑随世俗作所谓时文者/皆穿蠹经传/移此俪彼/以为浮薄/惟恐不悦于时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人/非有卓然自立之言如古人者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先要通读,初解文意,再抓重点语言标志试断,逐句推敲,最后确定。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(1)像我欧阳修这样的,不过是天下不得志且卑微的人而已,哪里值得让您恳切到如此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地步呢?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(2)因此与同时代人所写的相比,更加不工巧,但已足以获得俸禄官位并谋取名誉,是顺应时俗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的缘故。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474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有国者成败废兴,事业踪迹,一二亿万,青黄白黑,据实控有,皆可图画,考其来由,裁其短长,十得</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四五,足以应当时之务矣。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夫子曰:“三人行,必有我师焉。”此乃随所见闻,能不亡失</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思念至也。楚王问萍实</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00" kern="0" dirty="0" smtClean="0">
                <a:solidFill>
                  <a:srgbClr val="000000"/>
                </a:solidFill>
                <a:latin typeface="Times New Roman" panose="02020603050405020304" pitchFamily="65" charset="-122"/>
                <a:ea typeface="宋体" panose="02010600030101010101" pitchFamily="2" charset="-122"/>
              </a:rPr>
              <a:t>,对曰: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“吾往年闻童谣而知之。”此乃以童子为师耳。</a:t>
            </a:r>
            <a:r>
              <a:rPr lang="zh-CN" altLang="en-US" sz="1500" u="sng" kern="0" dirty="0" smtClean="0">
                <a:solidFill>
                  <a:srgbClr val="000000"/>
                </a:solidFill>
                <a:latin typeface="Times New Roman" panose="02020603050405020304" pitchFamily="65" charset="-122"/>
                <a:ea typeface="宋体" panose="02010600030101010101" pitchFamily="2" charset="-122"/>
              </a:rPr>
              <a:t>参</a:t>
            </a:r>
            <a:r>
              <a:rPr lang="zh-CN" altLang="en-US" sz="1500" kern="0" dirty="0" smtClean="0">
                <a:solidFill>
                  <a:srgbClr val="000000"/>
                </a:solidFill>
                <a:latin typeface="Times New Roman" panose="02020603050405020304" pitchFamily="65" charset="-122"/>
                <a:ea typeface="宋体" panose="02010600030101010101" pitchFamily="2" charset="-122"/>
              </a:rPr>
              <a:t>之于上古,复酌于见闻,乃能为圣人也。诸</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葛孔明曰:“诸公读书,乃欲为博士耳。”此乃盖滞于所见,不知适变,名为腐儒,亦学者之一病。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仆自元和已来,以至今日,其所见闻名公才人之所论讨,典刑制度,征伐叛乱,考其当时,参于前古,</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能不忘失而思念,亦可以为一家事业矣。但随见随忘,随闻随废,轻目重耳之过,此亦学者之一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病也。如足下天与之性,万万与仆相远。</a:t>
            </a:r>
            <a:r>
              <a:rPr lang="zh-CN" altLang="en-US" sz="1500" u="sng" kern="0" dirty="0" smtClean="0">
                <a:solidFill>
                  <a:srgbClr val="000000"/>
                </a:solidFill>
                <a:latin typeface="Times New Roman" panose="02020603050405020304" pitchFamily="65" charset="-122"/>
                <a:ea typeface="宋体" panose="02010600030101010101" pitchFamily="2" charset="-122"/>
              </a:rPr>
              <a:t>仆自知顽滞不能苦心为学假使能学之亦不能出而施</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之恳恳欲成足下之美异日既受足下之教于一官一局而无过失而已。</a:t>
            </a:r>
            <a:r>
              <a:rPr lang="zh-CN" altLang="en-US" sz="1500" kern="0" dirty="0" smtClean="0">
                <a:solidFill>
                  <a:srgbClr val="000000"/>
                </a:solidFill>
                <a:latin typeface="Times New Roman" panose="02020603050405020304" pitchFamily="65" charset="-122"/>
                <a:ea typeface="宋体" panose="02010600030101010101" pitchFamily="2" charset="-122"/>
              </a:rPr>
              <a:t>自古未有不学而能垂名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于后代者,足下勉之。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(选自《樊川文集》,有删节)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①使君:对州郡长官的尊称。李使君,即李方玄,杜牧好友,时任池州刺史。②缪:通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“谬”。③郑玄:字康成,东汉人,师从马融,遍注五经,为古文经学大家。④萍实:南方池泽中常</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生蓬草的果实。</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(1)句要译出反问句的特点,译准“如”“尔”“安”“切切”“是”等词,并注意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“修”是作者自称其名。(2)句要译出判断句特点,译准“工”“取”“窃”等词。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欧阳修叩首禀告秀才足下:前些时候,我乘船从江上往来,多次让您屈尊过访,又劳您送自己所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作的诗文一编,并先以书信通报,作为登门访我的见面礼。田秀才从西边来,承蒙您寄信问候。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后来,我家仆人从江陵府回夷陵县,又带来您的信。我是个获罪的人,大家都厌弃我,而您却如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此以礼相待,我怎么担当得起?您来了信,我没来得及回复,本应因此断绝往来,可是又劳您再次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给我写信;再次来信又没有答复,就可以绝交了,可您还是来信。这是何等辛苦劳累啊!像我这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样的人,不过是天下不得志且卑微的人罢了,哪里值得您恳切到这种程度呢?大概因为您勤学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好问,急于为自己谋求进取才这样的吧?然而承蒙您索取我所作的诗文,这恐怕是您误听了有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关我的言过其实的传闻了。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我年少的时候,决心从进士的途径被举荐于官府,学习写诗作赋,准备参加按规程举行的科举考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试,共考了三次才中进士。因为与各方面的士人君子相识的很多,所以他们往往能说出我的名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字;又因为大家相从游学,私人交情很好,有的人便过分夸赞我的文章。因此使您听到我的虚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名,便想看看我写的诗文,恐怕就是这个原因吧。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我年幼时,父亲死了,家里贫困,贪求俸禄以供养母亲,没有时间跟随老师穷究经书,来学习圣人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留传下来的文化遗产。只是泛泛地浏览些书史,姑且追随时俗作些所谓“时文”,那都是在经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传中穿凿剽窃,东拼西凑的,我认为这些时文轻浮浅薄,只担心不受时人的欢迎,并不能像古人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那样,有卓越而自成一家的言论。然而官府误加采纳,多次列名在众人的前面。直到考中进士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以来,自认为以前所写的文章实在当不起官府的荐举和长辈的赏识,这才开始大力改变过去的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文风,希望在文章学问上有所建树。然而文章一出便招来罪过,学问有成就了,自身却蒙受羞辱。</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写以前那样的时文会得到荣誉,写现在这种有独立见解的文章却遭受祸害,这真是效果鲜明呀。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时文虽说轻浮纤巧,但要写得好,也是不容易的。我天性不喜欢时文而勉强去写这种东西,因此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与同时代的人所写的相比,更加不工巧,但已足以获得俸禄官位并谋取名誉,是顺应时俗的缘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故。您现在正值少年之时,志向远大,正想在社会上博取荣誉,那么还不如顺应时俗为好。天圣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年间,天子下了诏书,告诫学者要去掉浮华的文风,从那以后,风气大变。现在士大夫所写的文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章,已文质彬彬,有两汉文章的遗风了。您去向他们学习,不仅足以顺应时俗,博取荣誉,如果达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到最佳境界,还能与两汉名家比肩呢。像我这样,以前所写的东西已经不值得学习,以后所写的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东西却又千万不能学,所以我迟疑着不敢拿出自己所写的文章,就是这个原因啊。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《易经》的《困》卦说:“有言不信。”这是说,人在困境中,他说的话就不被人信任。我现在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可以说是处在困境中了,怎么能够被您所取信呢!承蒙您多次来信,态度又是那样的恳切,我不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敢不予答复,希望明察。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三、(2011浙江,16—20)阅读下面的文言文,回答问题。(19分)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张文瓘字稚圭,贝州武城人。隋大业末,徙家魏州之昌乐。幼孤,事母、兄以孝友闻。贞观初,</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第</a:t>
            </a:r>
            <a:r>
              <a:rPr lang="zh-CN" altLang="en-US" sz="1530" kern="0" dirty="0" smtClean="0">
                <a:solidFill>
                  <a:srgbClr val="000000"/>
                </a:solidFill>
                <a:latin typeface="Times New Roman" panose="02020603050405020304" pitchFamily="65" charset="-122"/>
                <a:ea typeface="宋体" panose="02010600030101010101" pitchFamily="2" charset="-122"/>
              </a:rPr>
              <a:t>明经,补并州参军。时李责力为长史,尝叹曰:“稚圭,今之管、萧,吾</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不及。”责力入朝,文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瓘与属僚二人皆饯,责力赠二人以佩刀、玉带,而不及文瓘。文瓘以疑请,责力曰:“子无为</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嫌</a:t>
            </a:r>
            <a:r>
              <a:rPr lang="zh-CN" altLang="en-US" sz="1530" kern="0" dirty="0" smtClean="0">
                <a:solidFill>
                  <a:srgbClr val="000000"/>
                </a:solidFill>
                <a:latin typeface="Times New Roman" panose="02020603050405020304" pitchFamily="65" charset="-122"/>
                <a:ea typeface="宋体" panose="02010600030101010101" pitchFamily="2" charset="-122"/>
              </a:rPr>
              <a:t>。若某,冘豫少决,故赠以刀,欲其果于断;某放诞少检,故赠以带,</a:t>
            </a:r>
            <a:r>
              <a:rPr lang="zh-CN" altLang="en-US" sz="1530" u="sng" kern="0" dirty="0" smtClean="0">
                <a:solidFill>
                  <a:srgbClr val="000000"/>
                </a:solidFill>
                <a:latin typeface="Times New Roman" panose="02020603050405020304" pitchFamily="65" charset="-122"/>
                <a:ea typeface="宋体" panose="02010600030101010101" pitchFamily="2" charset="-122"/>
              </a:rPr>
              <a:t>俾</a:t>
            </a:r>
            <a:r>
              <a:rPr lang="zh-CN" altLang="en-US" sz="1530" kern="0" dirty="0" smtClean="0">
                <a:solidFill>
                  <a:srgbClr val="000000"/>
                </a:solidFill>
                <a:latin typeface="Times New Roman" panose="02020603050405020304" pitchFamily="65" charset="-122"/>
                <a:ea typeface="宋体" panose="02010600030101010101" pitchFamily="2" charset="-122"/>
              </a:rPr>
              <a:t>其守约束。</a:t>
            </a:r>
            <a:r>
              <a:rPr lang="zh-CN" altLang="en-US" sz="1530" u="sng" kern="0" dirty="0" smtClean="0">
                <a:solidFill>
                  <a:srgbClr val="000000"/>
                </a:solidFill>
                <a:latin typeface="Times New Roman" panose="02020603050405020304" pitchFamily="65" charset="-122"/>
                <a:ea typeface="宋体" panose="02010600030101010101" pitchFamily="2" charset="-122"/>
              </a:rPr>
              <a:t>若子才,无施不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可,焉用赠?</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极推引。再迁水部员外郎。时兄文琮为户部侍郎,于制,兄弟不并台阁,出为云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阳令。累授东西台舍人,参知政事。乾封二年,迁东台侍郎、同东西台三品,遂与责力同为宰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相。俄知左史事。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时高宗造蓬莱、上阳、合璧等宫,复征讨四夷,京师养厩马万匹,帑廥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寖虚。文瓘谏曰:“王者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养民,逸则富</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康,劳则怨以叛。秦、汉广事四夷,造宫室,至二世土崩,武帝末年户口减半。夫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制治于未乱,保邦</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未危。人罔常怀,怀于有仁。</a:t>
            </a:r>
            <a:r>
              <a:rPr lang="zh-CN" altLang="en-US" sz="1530" u="sng" kern="0" dirty="0" smtClean="0">
                <a:solidFill>
                  <a:srgbClr val="000000"/>
                </a:solidFill>
                <a:latin typeface="Times New Roman" panose="02020603050405020304" pitchFamily="65" charset="-122"/>
                <a:ea typeface="宋体" panose="02010600030101010101" pitchFamily="2" charset="-122"/>
              </a:rPr>
              <a:t>臣愿抚之,无使劳而生怨。隋监未远,不可不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察。”</a:t>
            </a:r>
            <a:r>
              <a:rPr lang="zh-CN" altLang="en-US" sz="1530" kern="0" dirty="0" smtClean="0">
                <a:solidFill>
                  <a:srgbClr val="000000"/>
                </a:solidFill>
                <a:latin typeface="Times New Roman" panose="02020603050405020304" pitchFamily="65" charset="-122"/>
                <a:ea typeface="宋体" panose="02010600030101010101" pitchFamily="2" charset="-122"/>
              </a:rPr>
              <a:t>帝善其言,赐缯锦百段,为减厩马数千。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改黄门侍郎,兼太子右庶子,又兼大理卿。不旬日,断疑狱四百,抵罪者无怨言。尝有小疾,囚相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与斋祷,愿亟视事。时以执法平恕</a:t>
            </a:r>
            <a:r>
              <a:rPr lang="zh-CN" altLang="en-US" sz="1530" u="sng" kern="0" dirty="0" smtClean="0">
                <a:solidFill>
                  <a:srgbClr val="000000"/>
                </a:solidFill>
                <a:latin typeface="Times New Roman" panose="02020603050405020304" pitchFamily="65" charset="-122"/>
                <a:ea typeface="宋体" panose="02010600030101010101" pitchFamily="2" charset="-122"/>
              </a:rPr>
              <a:t>方</a:t>
            </a:r>
            <a:r>
              <a:rPr lang="zh-CN" altLang="en-US" sz="1530" kern="0" dirty="0" smtClean="0">
                <a:solidFill>
                  <a:srgbClr val="000000"/>
                </a:solidFill>
                <a:latin typeface="Times New Roman" panose="02020603050405020304" pitchFamily="65" charset="-122"/>
                <a:ea typeface="宋体" panose="02010600030101010101" pitchFamily="2" charset="-122"/>
              </a:rPr>
              <a:t>戴胄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。后拜侍中,兼太子宾客。诸囚闻其迁,皆垂泣,其得</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人心如此。性严正,未尝回容。</a:t>
            </a:r>
            <a:r>
              <a:rPr lang="zh-CN" altLang="en-US" sz="1500" u="sng" kern="0" dirty="0" smtClean="0">
                <a:solidFill>
                  <a:srgbClr val="000000"/>
                </a:solidFill>
                <a:latin typeface="Times New Roman" panose="02020603050405020304" pitchFamily="65" charset="-122"/>
                <a:ea typeface="宋体" panose="02010600030101010101" pitchFamily="2" charset="-122"/>
              </a:rPr>
              <a:t>诸司奏议悉心纠驳故帝委之或时移疾佗</a:t>
            </a:r>
            <a:r>
              <a:rPr lang="zh-CN" altLang="en-US" sz="1500" u="sng"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宰相奏事帝必问与文</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瓘议未若不者曰往共筹之。</a:t>
            </a:r>
            <a:r>
              <a:rPr lang="zh-CN" altLang="en-US" sz="1500" kern="0" dirty="0" smtClean="0">
                <a:solidFill>
                  <a:srgbClr val="000000"/>
                </a:solidFill>
                <a:latin typeface="Times New Roman" panose="02020603050405020304" pitchFamily="65" charset="-122"/>
                <a:ea typeface="宋体" panose="02010600030101010101" pitchFamily="2" charset="-122"/>
              </a:rPr>
              <a:t>或曰:“已议。”即皆报可。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(节选自《新唐书·张文瓘传》)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①帑廥:官家储藏钱币和粮食的府库。②戴胄:唐初大臣,曾任大理寺少卿。③佗:他。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第</a:t>
            </a:r>
            <a:r>
              <a:rPr lang="zh-CN" altLang="en-US" sz="1500" kern="0" dirty="0" smtClean="0">
                <a:solidFill>
                  <a:srgbClr val="000000"/>
                </a:solidFill>
                <a:latin typeface="Times New Roman" panose="02020603050405020304" pitchFamily="65" charset="-122"/>
                <a:ea typeface="宋体" panose="02010600030101010101" pitchFamily="2" charset="-122"/>
              </a:rPr>
              <a:t>明经　　　　　　　　　第:考取。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B.子无为</a:t>
            </a:r>
            <a:r>
              <a:rPr lang="zh-CN" altLang="en-US" sz="1500" u="sng" kern="0" dirty="0" smtClean="0">
                <a:solidFill>
                  <a:srgbClr val="000000"/>
                </a:solidFill>
                <a:latin typeface="Times New Roman" panose="02020603050405020304" pitchFamily="65" charset="-122"/>
                <a:ea typeface="宋体" panose="02010600030101010101" pitchFamily="2" charset="-122"/>
              </a:rPr>
              <a:t>嫌</a:t>
            </a:r>
            <a:r>
              <a:rPr lang="zh-CN" altLang="en-US" sz="1500" kern="0" dirty="0" smtClean="0">
                <a:solidFill>
                  <a:srgbClr val="000000"/>
                </a:solidFill>
                <a:latin typeface="Times New Roman" panose="02020603050405020304" pitchFamily="65" charset="-122"/>
                <a:ea typeface="宋体" panose="02010600030101010101" pitchFamily="2" charset="-122"/>
              </a:rPr>
              <a:t>　　嫌:疑忌。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俾</a:t>
            </a:r>
            <a:r>
              <a:rPr lang="zh-CN" altLang="en-US" sz="1500" kern="0" dirty="0" smtClean="0">
                <a:solidFill>
                  <a:srgbClr val="000000"/>
                </a:solidFill>
                <a:latin typeface="Times New Roman" panose="02020603050405020304" pitchFamily="65" charset="-122"/>
                <a:ea typeface="宋体" panose="02010600030101010101" pitchFamily="2" charset="-122"/>
              </a:rPr>
              <a:t>其守约束　　俾:使。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D.时以执法平恕</a:t>
            </a:r>
            <a:r>
              <a:rPr lang="zh-CN" altLang="en-US" sz="1500" u="sng" kern="0" dirty="0" smtClean="0">
                <a:solidFill>
                  <a:srgbClr val="000000"/>
                </a:solidFill>
                <a:latin typeface="Times New Roman" panose="02020603050405020304" pitchFamily="65" charset="-122"/>
                <a:ea typeface="宋体" panose="02010600030101010101" pitchFamily="2" charset="-122"/>
              </a:rPr>
              <a:t>方</a:t>
            </a:r>
            <a:r>
              <a:rPr lang="zh-CN" altLang="en-US" sz="1500" kern="0" dirty="0" smtClean="0">
                <a:solidFill>
                  <a:srgbClr val="000000"/>
                </a:solidFill>
                <a:latin typeface="Times New Roman" panose="02020603050405020304" pitchFamily="65" charset="-122"/>
                <a:ea typeface="宋体" panose="02010600030101010101" pitchFamily="2" charset="-122"/>
              </a:rPr>
              <a:t>戴胄　　方:仿效。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A.吾</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不及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公之逮</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由使也　　　　　　B.</a:t>
            </a:r>
            <a:r>
              <a:rPr lang="zh-CN" altLang="en-US" sz="1500" u="sng" kern="0" dirty="0" smtClean="0">
                <a:solidFill>
                  <a:srgbClr val="000000"/>
                </a:solidFill>
                <a:latin typeface="Times New Roman" panose="02020603050405020304" pitchFamily="65" charset="-122"/>
                <a:ea typeface="宋体" panose="02010600030101010101" pitchFamily="2" charset="-122"/>
              </a:rPr>
              <a:t>因</a:t>
            </a:r>
            <a:r>
              <a:rPr lang="zh-CN" altLang="en-US" sz="1500" kern="0" dirty="0" smtClean="0">
                <a:solidFill>
                  <a:srgbClr val="000000"/>
                </a:solidFill>
                <a:latin typeface="Times New Roman" panose="02020603050405020304" pitchFamily="65" charset="-122"/>
                <a:ea typeface="宋体" panose="02010600030101010101" pitchFamily="2" charset="-122"/>
              </a:rPr>
              <a:t>极推引</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因</a:t>
            </a:r>
            <a:r>
              <a:rPr lang="zh-CN" altLang="en-US" sz="1500" kern="0" dirty="0" smtClean="0">
                <a:solidFill>
                  <a:srgbClr val="000000"/>
                </a:solidFill>
                <a:latin typeface="Times New Roman" panose="02020603050405020304" pitchFamily="65" charset="-122"/>
                <a:ea typeface="宋体" panose="02010600030101010101" pitchFamily="2" charset="-122"/>
              </a:rPr>
              <a:t>为长句,歌以赠之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C.逸则富</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康</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醉则更相枕</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卧　　D.保邦</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未危</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室西连</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中闺</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75404" cy="5257178"/>
            <a:chOff x="540000" y="1080000"/>
            <a:chExt cx="8175404" cy="5257178"/>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A.本文选材合理,主要叙述了张文瓘与高宗、李责力等人之间发生的故事,生动地刻画了张文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瓘为官的形象特点。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B.文章描写李责力赠物这一情节,巧妙刻画了张文瓘及其同僚的性格特点,体现了作者运用写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作技巧的独具匠心。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C.针对高宗造宫室、征四夷的做法,张文瓘在其谏言中,运用举例论证等方法,采用骈散结合的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语言,成功说服了高宗。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D.文章描写了囚犯们因张文瓘贬谪移职而难过流泪的细节,从一个侧面表明张文瓘执法公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允、深得人心。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诸 司 奏 议 悉 心 纠 驳 故 帝 委 之 或 时 移 疾 佗 宰 相 奏 事 帝 必 问 与 文 瓘 议 未 若 不 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曰 往 共 筹 之。</a:t>
              </a:r>
              <a:endParaRPr lang="zh-CN" altLang="en-US" dirty="0"/>
            </a:p>
          </p:txBody>
        </p:sp>
        <p:sp>
          <p:nvSpPr>
            <p:cNvPr id="3" name="TextBox 2"/>
            <p:cNvSpPr txBox="1"/>
            <p:nvPr/>
          </p:nvSpPr>
          <p:spPr>
            <a:xfrm>
              <a:off x="588404" y="527765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(1)若子才,无施不可,焉用赠?(3分)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(2)臣愿抚之,无使劳而生怨。隋监未远,不可不察。(4分)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方,“比拟,比方”。在这里是“和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相仿,比得上”之意。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B.都是副词,可译为“于是”。A.“所”,用在动词前构成名词性词组,代人/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“所”与“由(之)使”构成名词性词组,代事;译为“由他主使的事”。C.“以”,连词,表并列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/连词,表修饰。D.“于”,介词,在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时/介词,和。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“诸囚闻其迁”的“迁”为晋升或调任官职,在这里不是“贬谪”。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诸司奏议/悉心纠驳/故帝委之/或时移疾/佗宰相奏事/帝必问//与文瓘议未/若不者/曰/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往共筹之。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本题考查文言断句能力,应理解文意,并找出停顿标志。难点在于“疾”之后的断句,其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余比较简单。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(1)至于你的才华,没有什么不能干好的,哪里需要用赠物(的方式来警策)?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(2)我愿意去安抚他们,不要使(他们)因劳累而产生怨愤。隋朝的教训离今天不远,(我们)不能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不省察。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(1)句中翻译的重点是“若”“施”“焉”。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(2)句中翻译的重点为“无”“监”。“监”为“鉴”的通假字,意为“镜子”,引申为“借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鉴”“教训”。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张文瓘,字稚圭,是贝州武城人。隋朝大业末年,家迁到魏州的昌乐。幼年丧父,侍奉母亲、哥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哥并且以孝顺友爱闻名。贞观初年,考中明经科,补授予并州参军的官职。当时李责力任长史,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曾经赞叹说:“张稚圭,是当今的管仲、萧何,我比不上他。”李责力入朝,张文瓘及其两个同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僚都为他饯行,李责力赠那两人佩刀、玉带,而无物送给张文瓘。张文瓘感到疑惑而向他请教,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李责力说:“你不要多心。像某人,犹豫不决,所以赠给佩刀,希望他以后处事果断。另一个人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行为放诞,缺乏检点,所以赠给他玉带,使他遵守约束。至于你的才华,没有什么不能干好的,哪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里需要用赠物(的方式来警策)?”于是极力推为引进。两次迁任水部员外郎。当时,他的哥哥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张文琮是户部侍郎,按照制度,兄弟不许同时在一阁任职,于是他出任云阳令。多次授任为东西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台舍人,参知政事。乾封二年,升任东台侍郎、同东西台三品,于是和李责力同任宰相。不久主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持左史事。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当时高宗建造蓬莱、上阳、合璧等宫,又征讨四夷,京城饲养官马一万匹,府库渐渐空虚。张文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瓘上谏说:“王者养育百姓,使他们安逸就会富足而安康,使他们劳累就会怨恨而反叛。秦汉广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征四夷,大建宫室,(秦朝)到秦二世时土崩瓦解,汉武帝(汉朝)末年户口减少一半。制治要在未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乱之时,保国要在未危之际。民心不会永远不变,只有归心仁政。我愿意去安抚百姓,不要使他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们因劳累而产生怨恨。隋朝的教训离今天不远,(我们)不可不深思。”皇帝认为他说得对,赐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给丝绸锦物一百段,为此削减官马数千。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改任黄门侍郎,兼任太子右庶子,又兼任大理卿。不到十天,裁断疑案四百件,被判罪者没有怨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言。曾患小病,囚犯相互设斋祈祷,希望他能尽快处理事务。当时认为他执法公平宽恕与戴胄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相仿。后来做了侍中,兼任太子宾客。众囚犯听说他调了官,都流泪哭泣,他是如此得人心。他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生性严肃耿直,从不曲法宽容。众部门奏议,衷心加以纠正辩驳,所以皇帝信任他。有时生病请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假,其他宰相奏事,皇帝一定要问和张文瓘商量了没有。如果没有,就说:“去和他一起商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量。”有人说:“已经商议过了。”就都同意施行。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63984"/>
            <a:ext cx="8127000" cy="5842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四、(2010浙江,17—21)阅读下面的文言文,回答问题。(18分)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胡叟,字伦许,安定临泾人也。世有冠冕,为西夏著姓。叟少聪敏,年十三,辨疑释理,知名乡国,其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意之所悟,与成人交论,尠有</a:t>
            </a:r>
            <a:r>
              <a:rPr lang="zh-CN" altLang="en-US" sz="1500" u="sng" kern="0" dirty="0" smtClean="0">
                <a:solidFill>
                  <a:srgbClr val="000000"/>
                </a:solidFill>
                <a:latin typeface="Times New Roman" panose="02020603050405020304" pitchFamily="65" charset="-122"/>
                <a:ea typeface="宋体" panose="02010600030101010101" pitchFamily="2" charset="-122"/>
              </a:rPr>
              <a:t>屈</a:t>
            </a:r>
            <a:r>
              <a:rPr lang="zh-CN" altLang="en-US" sz="1500" kern="0" dirty="0" smtClean="0">
                <a:solidFill>
                  <a:srgbClr val="000000"/>
                </a:solidFill>
                <a:latin typeface="Times New Roman" panose="02020603050405020304" pitchFamily="65" charset="-122"/>
                <a:ea typeface="宋体" panose="02010600030101010101" pitchFamily="2" charset="-122"/>
              </a:rPr>
              <a:t>焉。学不师受,友人劝之,叟曰:“先圣之言,精义入神者,</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《易》乎?犹谓可思而过半。末世腐儒,粗别刚柔之位,宁有探臣责</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未兆者哉?就道之义,非在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今矣。”及披读群籍,再阅于目,皆诵于口。好属文,既善为典雅之词,又工为鄙俗之句。以姚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政将衰,</a:t>
            </a:r>
            <a:r>
              <a:rPr lang="zh-CN" altLang="en-US" sz="1500" u="sng" kern="0" dirty="0" smtClean="0">
                <a:solidFill>
                  <a:srgbClr val="000000"/>
                </a:solidFill>
                <a:latin typeface="Times New Roman" panose="02020603050405020304" pitchFamily="65" charset="-122"/>
                <a:ea typeface="宋体" panose="02010600030101010101" pitchFamily="2" charset="-122"/>
              </a:rPr>
              <a:t>遂入长安观风化,隐匿名行,惧人见知。</a:t>
            </a:r>
            <a:r>
              <a:rPr lang="zh-CN" altLang="en-US" sz="1500" kern="0" dirty="0" smtClean="0">
                <a:solidFill>
                  <a:srgbClr val="000000"/>
                </a:solidFill>
                <a:latin typeface="Times New Roman" panose="02020603050405020304" pitchFamily="65" charset="-122"/>
                <a:ea typeface="宋体" panose="02010600030101010101" pitchFamily="2" charset="-122"/>
              </a:rPr>
              <a:t>时京兆韦祖思,少阅典坟,多蔑时辈,知叟至,召而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见之。祖思习常,待叟不足。叟聊与叙温凉,拂衣</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出。祖思固留之,曰:“当与君论天人之际,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何遽而反乎?”叟对曰:“论天人者其亡久矣,与君相知,何夸言若是也。”遂不坐而去。至主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人家,赋韦、杜二族,一宿而成,时年十有八矣。</a:t>
            </a:r>
            <a:r>
              <a:rPr lang="zh-CN" altLang="en-US" sz="1500" u="sng" kern="0" dirty="0" smtClean="0">
                <a:solidFill>
                  <a:srgbClr val="000000"/>
                </a:solidFill>
                <a:latin typeface="Times New Roman" panose="02020603050405020304" pitchFamily="65" charset="-122"/>
                <a:ea typeface="宋体" panose="02010600030101010101" pitchFamily="2" charset="-122"/>
              </a:rPr>
              <a:t>其述前载无违旧美叙中世有协时事而末及鄙黩</a:t>
            </a:r>
            <a:r>
              <a:rPr sz="1500" dirty="0"/>
              <a:t/>
            </a:r>
            <a:br>
              <a:rPr sz="1500" dirty="0"/>
            </a:br>
            <a:r>
              <a:rPr lang="zh-CN" altLang="en-US" sz="1500" u="sng"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人皆奇其才畏其笔。</a:t>
            </a:r>
            <a:r>
              <a:rPr lang="zh-CN" altLang="en-US" sz="1500" kern="0" dirty="0" smtClean="0">
                <a:solidFill>
                  <a:srgbClr val="000000"/>
                </a:solidFill>
                <a:latin typeface="Times New Roman" panose="02020603050405020304" pitchFamily="65" charset="-122"/>
                <a:ea typeface="宋体" panose="02010600030101010101" pitchFamily="2" charset="-122"/>
              </a:rPr>
              <a:t>世犹传诵之,以为笑狎。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叟孤飘坎壈,未有仕路,遂入汉中。刘义隆梁、秦二州刺史冯翊吉翰,以叟才士,颇相礼接。授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叟末佐,不称其怀。未几,翰迁益州,叟随入蜀,多为豪俊所尚。时蜀沙门法成,</a:t>
            </a:r>
            <a:r>
              <a:rPr lang="zh-CN" altLang="en-US" sz="1500" u="sng" kern="0" dirty="0" smtClean="0">
                <a:solidFill>
                  <a:srgbClr val="000000"/>
                </a:solidFill>
                <a:latin typeface="Times New Roman" panose="02020603050405020304" pitchFamily="65" charset="-122"/>
                <a:ea typeface="宋体" panose="02010600030101010101" pitchFamily="2" charset="-122"/>
              </a:rPr>
              <a:t>鸠</a:t>
            </a:r>
            <a:r>
              <a:rPr lang="zh-CN" altLang="en-US" sz="1500" kern="0" dirty="0" smtClean="0">
                <a:solidFill>
                  <a:srgbClr val="000000"/>
                </a:solidFill>
                <a:latin typeface="Times New Roman" panose="02020603050405020304" pitchFamily="65" charset="-122"/>
                <a:ea typeface="宋体" panose="02010600030101010101" pitchFamily="2" charset="-122"/>
              </a:rPr>
              <a:t>率僧旅,几于千</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人,铸丈六金像。刘义隆恶其聚众,将加</a:t>
            </a:r>
            <a:r>
              <a:rPr lang="zh-CN" altLang="en-US" sz="1500" u="sng" kern="0" dirty="0" smtClean="0">
                <a:solidFill>
                  <a:srgbClr val="000000"/>
                </a:solidFill>
                <a:latin typeface="Times New Roman" panose="02020603050405020304" pitchFamily="65" charset="-122"/>
                <a:ea typeface="宋体" panose="02010600030101010101" pitchFamily="2" charset="-122"/>
              </a:rPr>
              <a:t>大辟</a:t>
            </a:r>
            <a:r>
              <a:rPr lang="zh-CN" altLang="en-US" sz="1500" kern="0" dirty="0" smtClean="0">
                <a:solidFill>
                  <a:srgbClr val="000000"/>
                </a:solidFill>
                <a:latin typeface="Times New Roman" panose="02020603050405020304" pitchFamily="65" charset="-122"/>
                <a:ea typeface="宋体" panose="02010600030101010101" pitchFamily="2" charset="-122"/>
              </a:rPr>
              <a:t>。叟闻之,即赴丹阳,启申其美,遂得免</a:t>
            </a:r>
            <a:r>
              <a:rPr lang="zh-CN" altLang="en-US" sz="1500" u="sng" kern="0" dirty="0" smtClean="0">
                <a:solidFill>
                  <a:srgbClr val="000000"/>
                </a:solidFill>
                <a:latin typeface="Times New Roman" panose="02020603050405020304" pitchFamily="65" charset="-122"/>
                <a:ea typeface="宋体" panose="02010600030101010101" pitchFamily="2" charset="-122"/>
              </a:rPr>
              <a:t>焉</a:t>
            </a:r>
            <a:r>
              <a:rPr lang="zh-CN" altLang="en-US" sz="1500" kern="0" dirty="0" smtClean="0">
                <a:solidFill>
                  <a:srgbClr val="000000"/>
                </a:solidFill>
                <a:latin typeface="Times New Roman" panose="02020603050405020304" pitchFamily="65" charset="-122"/>
                <a:ea typeface="宋体" panose="02010600030101010101" pitchFamily="2" charset="-122"/>
              </a:rPr>
              <a:t>。复还</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蜀。法成感之,</a:t>
            </a:r>
            <a:r>
              <a:rPr lang="zh-CN" altLang="en-US" sz="1500" u="sng" kern="0" dirty="0" smtClean="0">
                <a:solidFill>
                  <a:srgbClr val="000000"/>
                </a:solidFill>
                <a:latin typeface="Times New Roman" panose="02020603050405020304" pitchFamily="65" charset="-122"/>
                <a:ea typeface="宋体" panose="02010600030101010101" pitchFamily="2" charset="-122"/>
              </a:rPr>
              <a:t>遗</a:t>
            </a:r>
            <a:r>
              <a:rPr lang="zh-CN" altLang="en-US" sz="1500" kern="0" dirty="0" smtClean="0">
                <a:solidFill>
                  <a:srgbClr val="000000"/>
                </a:solidFill>
                <a:latin typeface="Times New Roman" panose="02020603050405020304" pitchFamily="65" charset="-122"/>
                <a:ea typeface="宋体" panose="02010600030101010101" pitchFamily="2" charset="-122"/>
              </a:rPr>
              <a:t>其珍物,价直千余匹。叟谓法成曰:“纬萧何人,能弃明珠?</a:t>
            </a:r>
            <a:r>
              <a:rPr lang="zh-CN" altLang="en-US" sz="1500" u="sng" kern="0" dirty="0" smtClean="0">
                <a:solidFill>
                  <a:srgbClr val="000000"/>
                </a:solidFill>
                <a:latin typeface="Times New Roman" panose="02020603050405020304" pitchFamily="65" charset="-122"/>
                <a:ea typeface="宋体" panose="02010600030101010101" pitchFamily="2" charset="-122"/>
              </a:rPr>
              <a:t>吾为德请,财何为</a:t>
            </a:r>
            <a:endParaRPr lang="en-US" altLang="zh-CN" sz="1500" u="sng"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u="sng"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Times New Roman" panose="02020603050405020304" pitchFamily="65" charset="-122"/>
                <a:ea typeface="宋体" panose="02010600030101010101" pitchFamily="2" charset="-122"/>
              </a:rPr>
              <a:t>一无所受。</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(节选自《魏书·胡叟传》)</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[注]　①探臣责:探索深奥的道理。②鄙黩:轻贱侮慢。</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627485"/>
            <a:chOff x="540000" y="1080000"/>
            <a:chExt cx="8127000" cy="4627485"/>
          </a:xfrm>
        </p:grpSpPr>
        <p:sp>
          <p:nvSpPr>
            <p:cNvPr id="2" name="TextBox 2"/>
            <p:cNvSpPr txBox="1"/>
            <p:nvPr/>
          </p:nvSpPr>
          <p:spPr>
            <a:xfrm>
              <a:off x="540000" y="1080000"/>
              <a:ext cx="8127000" cy="4627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A.自然不敢以辈流间</a:t>
              </a:r>
              <a:r>
                <a:rPr lang="zh-CN" altLang="en-US" sz="1530" u="sng" kern="0" dirty="0" smtClean="0">
                  <a:solidFill>
                    <a:srgbClr val="000000"/>
                  </a:solidFill>
                  <a:latin typeface="Times New Roman" panose="02020603050405020304" pitchFamily="65" charset="-122"/>
                  <a:ea typeface="宋体" panose="02010600030101010101" pitchFamily="2" charset="-122"/>
                </a:rPr>
                <a:t>期</a:t>
              </a:r>
              <a:r>
                <a:rPr lang="zh-CN" altLang="en-US" sz="1530" kern="0" dirty="0" smtClean="0">
                  <a:solidFill>
                    <a:srgbClr val="000000"/>
                  </a:solidFill>
                  <a:latin typeface="Times New Roman" panose="02020603050405020304" pitchFamily="65" charset="-122"/>
                  <a:ea typeface="宋体" panose="02010600030101010101" pitchFamily="2" charset="-122"/>
                </a:rPr>
                <a:t>足下也　　期:期待。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B.真</a:t>
              </a:r>
              <a:r>
                <a:rPr lang="zh-CN" altLang="en-US" sz="1530" u="sng" kern="0" dirty="0" smtClean="0">
                  <a:solidFill>
                    <a:srgbClr val="000000"/>
                  </a:solidFill>
                  <a:latin typeface="Times New Roman" panose="02020603050405020304" pitchFamily="65" charset="-122"/>
                  <a:ea typeface="宋体" panose="02010600030101010101" pitchFamily="2" charset="-122"/>
                </a:rPr>
                <a:t>可惜</a:t>
              </a:r>
              <a:r>
                <a:rPr lang="zh-CN" altLang="en-US" sz="1530" kern="0" dirty="0" smtClean="0">
                  <a:solidFill>
                    <a:srgbClr val="000000"/>
                  </a:solidFill>
                  <a:latin typeface="Times New Roman" panose="02020603050405020304" pitchFamily="65" charset="-122"/>
                  <a:ea typeface="宋体" panose="02010600030101010101" pitchFamily="2" charset="-122"/>
                </a:rPr>
                <a:t>也　　可惜:令人惋惜。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C.使圣人</a:t>
              </a:r>
              <a:r>
                <a:rPr lang="zh-CN" altLang="en-US" sz="1530" u="sng" kern="0" dirty="0" smtClean="0">
                  <a:solidFill>
                    <a:srgbClr val="000000"/>
                  </a:solidFill>
                  <a:latin typeface="Times New Roman" panose="02020603050405020304" pitchFamily="65" charset="-122"/>
                  <a:ea typeface="宋体" panose="02010600030101010101" pitchFamily="2" charset="-122"/>
                </a:rPr>
                <a:t>微</a:t>
              </a:r>
              <a:r>
                <a:rPr lang="zh-CN" altLang="en-US" sz="1530" kern="0" dirty="0" smtClean="0">
                  <a:solidFill>
                    <a:srgbClr val="000000"/>
                  </a:solidFill>
                  <a:latin typeface="Times New Roman" panose="02020603050405020304" pitchFamily="65" charset="-122"/>
                  <a:ea typeface="宋体" panose="02010600030101010101" pitchFamily="2" charset="-122"/>
                </a:rPr>
                <a:t>旨不传　　微:精深微妙。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参</a:t>
              </a:r>
              <a:r>
                <a:rPr lang="zh-CN" altLang="en-US" sz="1530" kern="0" dirty="0" smtClean="0">
                  <a:solidFill>
                    <a:srgbClr val="000000"/>
                  </a:solidFill>
                  <a:latin typeface="Times New Roman" panose="02020603050405020304" pitchFamily="65" charset="-122"/>
                  <a:ea typeface="宋体" panose="02010600030101010101" pitchFamily="2" charset="-122"/>
                </a:rPr>
                <a:t>之于上古　　参:检验。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40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07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235" kern="0" spc="1081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09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A.作者对非议郑玄等人且否定古注的“今之言者”深表不满,对这些不学之徒好出大言、扰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乱治学的不良学风更以“欺乱”斥之。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B.作者提倡以据实控有的态度去对待历史上的成败兴废、事业踪迹,厘清因果,比较优劣,这样</a:t>
              </a:r>
              <a:endParaRPr lang="zh-CN" altLang="en-US" dirty="0"/>
            </a:p>
          </p:txBody>
        </p:sp>
        <p:pic>
          <p:nvPicPr>
            <p:cNvPr id="3" name="图片 3" descr="textimage0.jpeg"/>
            <p:cNvPicPr>
              <a:picLocks noChangeAspect="1"/>
            </p:cNvPicPr>
            <p:nvPr/>
          </p:nvPicPr>
          <p:blipFill>
            <a:blip r:embed="rId4"/>
            <a:stretch>
              <a:fillRect/>
            </a:stretch>
          </p:blipFill>
          <p:spPr>
            <a:xfrm>
              <a:off x="718263" y="3790305"/>
              <a:ext cx="1657350" cy="504825"/>
            </a:xfrm>
            <a:prstGeom prst="rect">
              <a:avLst/>
            </a:prstGeom>
          </p:spPr>
        </p:pic>
        <p:graphicFrame>
          <p:nvGraphicFramePr>
            <p:cNvPr id="5" name="对象 4"/>
            <p:cNvGraphicFramePr>
              <a:graphicFrameLocks noChangeAspect="1"/>
            </p:cNvGraphicFramePr>
            <p:nvPr/>
          </p:nvGraphicFramePr>
          <p:xfrm>
            <a:off x="728989" y="3234983"/>
            <a:ext cx="819150" cy="533399"/>
          </p:xfrm>
          <a:graphic>
            <a:graphicData uri="http://schemas.openxmlformats.org/presentationml/2006/ole">
              <p:oleObj spid="_x0000_s13315" name="Equation" r:id="rId5" imgW="21640800" imgH="14020800" progId="">
                <p:embed/>
              </p:oleObj>
            </a:graphicData>
          </a:graphic>
        </p:graphicFrame>
        <p:graphicFrame>
          <p:nvGraphicFramePr>
            <p:cNvPr id="6" name="对象 5"/>
            <p:cNvGraphicFramePr>
              <a:graphicFrameLocks noChangeAspect="1"/>
            </p:cNvGraphicFramePr>
            <p:nvPr/>
          </p:nvGraphicFramePr>
          <p:xfrm>
            <a:off x="2115202" y="3234983"/>
            <a:ext cx="1666875" cy="533400"/>
          </p:xfrm>
          <a:graphic>
            <a:graphicData uri="http://schemas.openxmlformats.org/presentationml/2006/ole">
              <p:oleObj spid="_x0000_s13314" name="Equation" r:id="rId6" imgW="44196000" imgH="14020800" progId="">
                <p:embed/>
              </p:oleObj>
            </a:graphicData>
          </a:graphic>
        </p:graphicFrame>
        <p:graphicFrame>
          <p:nvGraphicFramePr>
            <p:cNvPr id="7" name="对象 6"/>
            <p:cNvGraphicFramePr>
              <a:graphicFrameLocks noChangeAspect="1"/>
            </p:cNvGraphicFramePr>
            <p:nvPr/>
          </p:nvGraphicFramePr>
          <p:xfrm>
            <a:off x="2953402" y="3803078"/>
            <a:ext cx="1685925" cy="533399"/>
          </p:xfrm>
          <a:graphic>
            <a:graphicData uri="http://schemas.openxmlformats.org/presentationml/2006/ole">
              <p:oleObj spid="_x0000_s13313" name="Equation" r:id="rId7" imgW="44500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3921138"/>
            <a:chOff x="540000" y="1080000"/>
            <a:chExt cx="8127000" cy="3921138"/>
          </a:xfrm>
        </p:grpSpPr>
        <p:sp>
          <p:nvSpPr>
            <p:cNvPr id="2" name="TextBox 2"/>
            <p:cNvSpPr txBox="1"/>
            <p:nvPr/>
          </p:nvSpPr>
          <p:spPr>
            <a:xfrm>
              <a:off x="540000" y="1080000"/>
              <a:ext cx="8127000" cy="392113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A.尠有</a:t>
              </a:r>
              <a:r>
                <a:rPr lang="zh-CN" altLang="en-US" sz="1530" u="sng" kern="0" dirty="0" smtClean="0">
                  <a:solidFill>
                    <a:srgbClr val="000000"/>
                  </a:solidFill>
                  <a:latin typeface="Times New Roman" panose="02020603050405020304" pitchFamily="65" charset="-122"/>
                  <a:ea typeface="宋体" panose="02010600030101010101" pitchFamily="2" charset="-122"/>
                </a:rPr>
                <a:t>屈</a:t>
              </a:r>
              <a:r>
                <a:rPr lang="zh-CN" altLang="en-US" sz="1530" kern="0" dirty="0" smtClean="0">
                  <a:solidFill>
                    <a:srgbClr val="000000"/>
                  </a:solidFill>
                  <a:latin typeface="Times New Roman" panose="02020603050405020304" pitchFamily="65" charset="-122"/>
                  <a:ea typeface="宋体" panose="02010600030101010101" pitchFamily="2" charset="-122"/>
                </a:rPr>
                <a:t>焉　　　　　　　　　屈:屈辱。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鸠</a:t>
              </a:r>
              <a:r>
                <a:rPr lang="zh-CN" altLang="en-US" sz="1530" kern="0" dirty="0" smtClean="0">
                  <a:solidFill>
                    <a:srgbClr val="000000"/>
                  </a:solidFill>
                  <a:latin typeface="Times New Roman" panose="02020603050405020304" pitchFamily="65" charset="-122"/>
                  <a:ea typeface="宋体" panose="02010600030101010101" pitchFamily="2" charset="-122"/>
                </a:rPr>
                <a:t>率僧旅　　鸠:聚合。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C.将加</a:t>
              </a:r>
              <a:r>
                <a:rPr lang="zh-CN" altLang="en-US" sz="1530" u="sng" kern="0" dirty="0" smtClean="0">
                  <a:solidFill>
                    <a:srgbClr val="000000"/>
                  </a:solidFill>
                  <a:latin typeface="Times New Roman" panose="02020603050405020304" pitchFamily="65" charset="-122"/>
                  <a:ea typeface="宋体" panose="02010600030101010101" pitchFamily="2" charset="-122"/>
                </a:rPr>
                <a:t>大辟</a:t>
              </a:r>
              <a:r>
                <a:rPr lang="zh-CN" altLang="en-US" sz="1530" kern="0" dirty="0" smtClean="0">
                  <a:solidFill>
                    <a:srgbClr val="000000"/>
                  </a:solidFill>
                  <a:latin typeface="Times New Roman" panose="02020603050405020304" pitchFamily="65" charset="-122"/>
                  <a:ea typeface="宋体" panose="02010600030101010101" pitchFamily="2" charset="-122"/>
                </a:rPr>
                <a:t>　　大辟:死刑。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遗</a:t>
              </a:r>
              <a:r>
                <a:rPr lang="zh-CN" altLang="en-US" sz="1530" kern="0" dirty="0" smtClean="0">
                  <a:solidFill>
                    <a:srgbClr val="000000"/>
                  </a:solidFill>
                  <a:latin typeface="Times New Roman" panose="02020603050405020304" pitchFamily="65" charset="-122"/>
                  <a:ea typeface="宋体" panose="02010600030101010101" pitchFamily="2" charset="-122"/>
                </a:rPr>
                <a:t>其珍物　　遗:赠送。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235" kern="0" spc="1164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40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A.胡叟与友人的交谈,显示出他对经典的独特见解,以及对当时那些缺乏真才实学的读书人的</a:t>
              </a:r>
              <a:endParaRPr lang="zh-CN" altLang="en-US" dirty="0"/>
            </a:p>
          </p:txBody>
        </p:sp>
        <p:pic>
          <p:nvPicPr>
            <p:cNvPr id="3" name="图片 3" descr="textimage21.jpeg"/>
            <p:cNvPicPr>
              <a:picLocks noChangeAspect="1"/>
            </p:cNvPicPr>
            <p:nvPr/>
          </p:nvPicPr>
          <p:blipFill>
            <a:blip r:embed="rId4"/>
            <a:stretch>
              <a:fillRect/>
            </a:stretch>
          </p:blipFill>
          <p:spPr>
            <a:xfrm>
              <a:off x="728989" y="3277393"/>
              <a:ext cx="1762125" cy="504824"/>
            </a:xfrm>
            <a:prstGeom prst="rect">
              <a:avLst/>
            </a:prstGeom>
          </p:spPr>
        </p:pic>
        <p:graphicFrame>
          <p:nvGraphicFramePr>
            <p:cNvPr id="5" name="对象 4"/>
            <p:cNvGraphicFramePr>
              <a:graphicFrameLocks noChangeAspect="1"/>
            </p:cNvGraphicFramePr>
            <p:nvPr/>
          </p:nvGraphicFramePr>
          <p:xfrm>
            <a:off x="3058177" y="3290166"/>
            <a:ext cx="990600" cy="533400"/>
          </p:xfrm>
          <a:graphic>
            <a:graphicData uri="http://schemas.openxmlformats.org/presentationml/2006/ole">
              <p:oleObj spid="_x0000_s248835" name="Equation" r:id="rId5" imgW="26212800" imgH="14020800" progId="">
                <p:embed/>
              </p:oleObj>
            </a:graphicData>
          </a:graphic>
        </p:graphicFrame>
        <p:graphicFrame>
          <p:nvGraphicFramePr>
            <p:cNvPr id="6" name="对象 5"/>
            <p:cNvGraphicFramePr>
              <a:graphicFrameLocks noChangeAspect="1"/>
            </p:cNvGraphicFramePr>
            <p:nvPr/>
          </p:nvGraphicFramePr>
          <p:xfrm>
            <a:off x="718263" y="3858261"/>
            <a:ext cx="819150" cy="533399"/>
          </p:xfrm>
          <a:graphic>
            <a:graphicData uri="http://schemas.openxmlformats.org/presentationml/2006/ole">
              <p:oleObj spid="_x0000_s248834" name="Equation" r:id="rId6" imgW="21640800" imgH="14020800" progId="">
                <p:embed/>
              </p:oleObj>
            </a:graphicData>
          </a:graphic>
        </p:graphicFrame>
        <p:graphicFrame>
          <p:nvGraphicFramePr>
            <p:cNvPr id="7" name="对象 6"/>
            <p:cNvGraphicFramePr>
              <a:graphicFrameLocks noChangeAspect="1"/>
            </p:cNvGraphicFramePr>
            <p:nvPr/>
          </p:nvGraphicFramePr>
          <p:xfrm>
            <a:off x="2115202" y="3858261"/>
            <a:ext cx="990600" cy="533399"/>
          </p:xfrm>
          <a:graphic>
            <a:graphicData uri="http://schemas.openxmlformats.org/presentationml/2006/ole">
              <p:oleObj spid="_x0000_s248833" name="Equation" r:id="rId7" imgW="26212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690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B.文章叙述了胡叟在京城受人召见的过程,刻画出他言辞犀利,不能容忍他人怠慢自己的性格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C.文章通过对胡叟为僧人解难一事的叙述,赞美胡叟敢为他人仗义执言但又不求回报的高尚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D.胡叟聪敏过人,少年成名,但因恃才傲物,言行偏激,得罪了京兆韦祖思,以致仕途受阻,一生坎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 述 前 载 无 违 旧 美 叙 中 世 有 协 时 事 而 末 及 鄙 黩 人 皆 奇 其 才 畏 其 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(1)遂入长安观风化,隐匿名行,惧人见知。(3分)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(2)吾为德请,财何为也?(3分)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A　“屈”此处为“(理)亏”。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B.“而”都是连词,表修饰,表示方式或状态。A.前“其”副词,表反诘,译为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“岂”“难道”;后“其”连词,表选择,译为“或者”“还是”。C.“焉”前者为语气词,后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者为兼词。D.“于”均为介词,前者为“至”“到达”;后者介入对象,译为“对于”。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胡叟“仕途受阻,一生坎坷”与“得罪了京兆韦祖思”没有关系。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其述前载//无违旧美/叙中世//有协时事/而末及鄙黩/人皆奇其才/畏其笔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完全得分一定要理解文意,其次要注意句子的对称。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(1)于是(他)来到长安观察风俗民情,不露姓名,隐藏行踪,害怕别人看见并认出。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(2)我为德行而请命,拿钱财干什么?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注意“遂”“观”“风化”“见”“何为”等词语的正确理解。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胡叟,字伦许,是安定临泾人。家中历代为官,是西夏著名大族。胡叟幼时聪明,年方十三,以善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于辩答疑问解释事理,闻名于城乡,他以思考感悟的见解,与成人辩论,也很少理亏。学问不由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师傅传授,友人劝他,胡叟说:“先圣的言论中,精深而得变化之道理的,难道只有《易经》吗?我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还认为通过思考就可感悟其中大半的道理。衰败世道中的迂腐儒生,略能区分乾坤的方位而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已,岂有能从没有显明的征兆中探求精微的人?求师问道的礼仪,不是现在能行的。”及至翻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读各类书籍,阅览两遍,都能背诵。好写文章,既善于写典雅的文字,又擅长用通俗的语言。因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姚氏政权即将衰亡,便赴长安观察风俗民情,隐姓埋名,隐藏行踪,害怕别人看见并认出。这时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有京兆人韦祖思,从小熟读经典,自负而蔑视他人,知道胡叟到来,召其相见。祖思以习惯的态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度,对胡叟很冷淡。胡叟勉强与他寒暄后,气愤地拂衣走出。祖思挽留他,说:“正要与你讨论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天人关系,为什么突然而去呢?”胡叟答道:“可以共论天人问题的人早已死了,与您相交,何苦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说如此大话。”于是不入座而去。回到主人家,写长赋铺叙韦、杜二家事,一夜而成,当时他才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十八岁。他叙述前人的记载,不背离原有的美处;叙述中古人之事,符合当时的情形;而近代有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涉及轻贱侮慢的事。人们都惊奇于他的才华,害怕他犀利的文笔。至今还有人传诵他的文章,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作为谈资。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胡叟孤独漂泊坎坷失意,没有进入仕途的途径,于是进入汉中。刘义隆时梁秦二州的刺史冯翊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人吉翰,因胡叟有才华,以礼相待。授胡叟为小官,不符合胡叟本意。不久,吉翰调任益州,胡叟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随其入蜀,甚得益州豪士俊杰的尊敬。当时蜀有僧人法成,聚集僧徒,有近千人,共铸一丈六尺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高的金佛像。刘义隆厌恶他聚集徒众,将处其斩刑。胡叟得知,立即奔赴丹阳,陈述申明事属善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行,法成终得免罪。胡叟又还益州。法成感激,赠给胡叟珍贵物品,价值一千多匹绢。胡叟对法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成说:“安贫乐道的织蒿人,为何能抛弃明珠?我为德行而请命,拿钱财干什么?”终于未收一物。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五、(2009浙江,17—21)阅读下面的文言文,回答问题。(18分)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宝绘堂记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君子可以寓意于物,而不可以留意于物。寓意于物,虽微物足以为乐,虽尤物不足以为</a:t>
            </a:r>
            <a:r>
              <a:rPr lang="zh-CN" altLang="en-US" sz="1530" u="sng" kern="0" dirty="0" smtClean="0">
                <a:solidFill>
                  <a:srgbClr val="000000"/>
                </a:solidFill>
                <a:latin typeface="Times New Roman" panose="02020603050405020304" pitchFamily="65" charset="-122"/>
                <a:ea typeface="宋体" panose="02010600030101010101" pitchFamily="2" charset="-122"/>
              </a:rPr>
              <a:t>病</a:t>
            </a:r>
            <a:r>
              <a:rPr lang="zh-CN" altLang="en-US" sz="1530" kern="0" dirty="0" smtClean="0">
                <a:solidFill>
                  <a:srgbClr val="000000"/>
                </a:solidFill>
                <a:latin typeface="Times New Roman" panose="02020603050405020304" pitchFamily="65" charset="-122"/>
                <a:ea typeface="宋体" panose="02010600030101010101" pitchFamily="2" charset="-122"/>
              </a:rPr>
              <a:t>。留意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于物,虽微物足以为病,虽尤物不足以为乐。老子曰:“五色令人目盲,五音令人耳聋,五味令人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口爽,驰骋田猎令人心发狂。”然圣人未尝废此四者,亦聊以寓意焉耳。刘备之雄才也,而好结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髦。嵇康之达也,而好锻炼</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。阮孚之放也,而好蜡屐。此岂有声色臭味也哉,而乐之终身不厌。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凡物之可喜,足以</a:t>
            </a:r>
            <a:r>
              <a:rPr lang="zh-CN" altLang="en-US" sz="1530" u="sng" kern="0" dirty="0" smtClean="0">
                <a:solidFill>
                  <a:srgbClr val="000000"/>
                </a:solidFill>
                <a:latin typeface="Times New Roman" panose="02020603050405020304" pitchFamily="65" charset="-122"/>
                <a:ea typeface="宋体" panose="02010600030101010101" pitchFamily="2" charset="-122"/>
              </a:rPr>
              <a:t>悦</a:t>
            </a:r>
            <a:r>
              <a:rPr lang="zh-CN" altLang="en-US" sz="1530" kern="0" dirty="0" smtClean="0">
                <a:solidFill>
                  <a:srgbClr val="000000"/>
                </a:solidFill>
                <a:latin typeface="Times New Roman" panose="02020603050405020304" pitchFamily="65" charset="-122"/>
                <a:ea typeface="宋体" panose="02010600030101010101" pitchFamily="2" charset="-122"/>
              </a:rPr>
              <a:t>人而不足以移人者,莫若书与画。</a:t>
            </a:r>
            <a:r>
              <a:rPr lang="zh-CN" altLang="en-US" sz="1530" u="sng" kern="0" dirty="0" smtClean="0">
                <a:solidFill>
                  <a:srgbClr val="000000"/>
                </a:solidFill>
                <a:latin typeface="Times New Roman" panose="02020603050405020304" pitchFamily="65" charset="-122"/>
                <a:ea typeface="宋体" panose="02010600030101010101" pitchFamily="2" charset="-122"/>
              </a:rPr>
              <a:t>然至其留意而不释,则其祸有不可胜言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Times New Roman" panose="02020603050405020304" pitchFamily="65" charset="-122"/>
                <a:ea typeface="宋体" panose="02010600030101010101" pitchFamily="2" charset="-122"/>
              </a:rPr>
              <a:t>钟繇至以此呕血发冢,宋孝武、王僧虔至以此相忌,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皆</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儿戏害其国,</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其身。此留意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之祸也。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始吾少时,尝好此二者,家之所有,惟恐其失之;</a:t>
            </a:r>
            <a:r>
              <a:rPr lang="zh-CN" altLang="en-US" sz="1530" u="sng" kern="0" dirty="0" smtClean="0">
                <a:solidFill>
                  <a:srgbClr val="000000"/>
                </a:solidFill>
                <a:latin typeface="Times New Roman" panose="02020603050405020304" pitchFamily="65" charset="-122"/>
                <a:ea typeface="宋体" panose="02010600030101010101" pitchFamily="2" charset="-122"/>
              </a:rPr>
              <a:t>人之所有,惟恐其不吾予也</a:t>
            </a:r>
            <a:r>
              <a:rPr lang="zh-CN" altLang="en-US" sz="1530" kern="0" dirty="0" smtClean="0">
                <a:solidFill>
                  <a:srgbClr val="000000"/>
                </a:solidFill>
                <a:latin typeface="Times New Roman" panose="02020603050405020304" pitchFamily="65" charset="-122"/>
                <a:ea typeface="宋体" panose="02010600030101010101" pitchFamily="2" charset="-122"/>
              </a:rPr>
              <a:t>。既而自笑曰:吾</a:t>
            </a:r>
            <a:r>
              <a:rPr lang="zh-CN" altLang="en-US" sz="1530" u="sng" kern="0" dirty="0" smtClean="0">
                <a:solidFill>
                  <a:srgbClr val="000000"/>
                </a:solidFill>
                <a:latin typeface="Times New Roman" panose="02020603050405020304" pitchFamily="65" charset="-122"/>
                <a:ea typeface="宋体" panose="02010600030101010101" pitchFamily="2" charset="-122"/>
              </a:rPr>
              <a:t>薄</a:t>
            </a:r>
            <a:r>
              <a:rPr lang="zh-CN" altLang="en-US" sz="1530" kern="0" dirty="0" smtClean="0">
                <a:solidFill>
                  <a:srgbClr val="000000"/>
                </a:solidFill>
                <a:latin typeface="Times New Roman" panose="02020603050405020304" pitchFamily="65" charset="-122"/>
                <a:ea typeface="宋体" panose="02010600030101010101" pitchFamily="2" charset="-122"/>
              </a:rPr>
              <a:t>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贵而厚于书,轻死生</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重于画,岂不颠倒错缪失其本心也哉?自是不复好。见可喜者虽时复蓄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之,然</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人取去,亦不复惜也。譬之烟云</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过眼,百鸟之感耳,岂不欣然接之,然</a:t>
            </a:r>
            <a:r>
              <a:rPr lang="zh-CN" altLang="en-US" sz="1530" u="sng" kern="0" dirty="0" smtClean="0">
                <a:solidFill>
                  <a:srgbClr val="000000"/>
                </a:solidFill>
                <a:latin typeface="Times New Roman" panose="02020603050405020304" pitchFamily="65" charset="-122"/>
                <a:ea typeface="宋体" panose="02010600030101010101" pitchFamily="2" charset="-122"/>
              </a:rPr>
              <a:t>去</a:t>
            </a:r>
            <a:r>
              <a:rPr lang="zh-CN" altLang="en-US" sz="1530" kern="0" dirty="0" smtClean="0">
                <a:solidFill>
                  <a:srgbClr val="000000"/>
                </a:solidFill>
                <a:latin typeface="Times New Roman" panose="02020603050405020304" pitchFamily="65" charset="-122"/>
                <a:ea typeface="宋体" panose="02010600030101010101" pitchFamily="2" charset="-122"/>
              </a:rPr>
              <a:t>而不复念也。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于是乎二物者常为吾乐,而不能为吾病。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驸马都尉王君晋卿虽在戚里,而其被服礼义,学问诗书,常与寒士</a:t>
              </a:r>
              <a:r>
                <a:rPr lang="zh-CN" altLang="en-US" sz="1530" u="sng" kern="0" dirty="0" smtClean="0">
                  <a:solidFill>
                    <a:srgbClr val="000000"/>
                  </a:solidFill>
                  <a:latin typeface="Times New Roman" panose="02020603050405020304" pitchFamily="65" charset="-122"/>
                  <a:ea typeface="宋体" panose="02010600030101010101" pitchFamily="2" charset="-122"/>
                </a:rPr>
                <a:t>角</a:t>
              </a:r>
              <a:r>
                <a:rPr lang="zh-CN" altLang="en-US" sz="1530" kern="0" dirty="0" smtClean="0">
                  <a:solidFill>
                    <a:srgbClr val="000000"/>
                  </a:solidFill>
                  <a:latin typeface="Times New Roman" panose="02020603050405020304" pitchFamily="65" charset="-122"/>
                  <a:ea typeface="宋体" panose="02010600030101010101" pitchFamily="2" charset="-122"/>
                </a:rPr>
                <a:t>。平居攘去膏粱,屏远声色,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而从事于书画。作宝绘堂于私第之东,以</a:t>
              </a:r>
              <a:r>
                <a:rPr lang="zh-CN" altLang="en-US" sz="1530" u="sng" kern="0" dirty="0" smtClean="0">
                  <a:solidFill>
                    <a:srgbClr val="000000"/>
                  </a:solidFill>
                  <a:latin typeface="Times New Roman" panose="02020603050405020304" pitchFamily="65" charset="-122"/>
                  <a:ea typeface="宋体" panose="02010600030101010101" pitchFamily="2" charset="-122"/>
                </a:rPr>
                <a:t>蓄</a:t>
              </a:r>
              <a:r>
                <a:rPr lang="zh-CN" altLang="en-US" sz="1530" kern="0" dirty="0" smtClean="0">
                  <a:solidFill>
                    <a:srgbClr val="000000"/>
                  </a:solidFill>
                  <a:latin typeface="Times New Roman" panose="02020603050405020304" pitchFamily="65" charset="-122"/>
                  <a:ea typeface="宋体" panose="02010600030101010101" pitchFamily="2" charset="-122"/>
                </a:rPr>
                <a:t>其所有,而求文以为记。恐其不幸而类吾少时之所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好,故以是告之,庶几</a:t>
              </a:r>
              <a:r>
                <a:rPr lang="zh-CN" altLang="en-US" sz="1530" u="sng" kern="0" dirty="0" smtClean="0">
                  <a:solidFill>
                    <a:srgbClr val="000000"/>
                  </a:solidFill>
                  <a:latin typeface="Times New Roman" panose="02020603050405020304" pitchFamily="65" charset="-122"/>
                  <a:ea typeface="宋体" panose="02010600030101010101" pitchFamily="2" charset="-122"/>
                </a:rPr>
                <a:t>全</a:t>
              </a:r>
              <a:r>
                <a:rPr lang="zh-CN" altLang="en-US" sz="1530" kern="0" dirty="0" smtClean="0">
                  <a:solidFill>
                    <a:srgbClr val="000000"/>
                  </a:solidFill>
                  <a:latin typeface="Times New Roman" panose="02020603050405020304" pitchFamily="65" charset="-122"/>
                  <a:ea typeface="宋体" panose="02010600030101010101" pitchFamily="2" charset="-122"/>
                </a:rPr>
                <a:t>其乐而远其病也。熙宁十年七月二十二日记。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(本文有删节)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锻炼:打铁。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A.虽尤物不足以为</a:t>
              </a:r>
              <a:r>
                <a:rPr lang="zh-CN" altLang="en-US" sz="1530" u="sng" kern="0" dirty="0" smtClean="0">
                  <a:solidFill>
                    <a:srgbClr val="000000"/>
                  </a:solidFill>
                  <a:latin typeface="Times New Roman" panose="02020603050405020304" pitchFamily="65" charset="-122"/>
                  <a:ea typeface="宋体" panose="02010600030101010101" pitchFamily="2" charset="-122"/>
                </a:rPr>
                <a:t>病</a:t>
              </a:r>
              <a:r>
                <a:rPr lang="zh-CN" altLang="en-US" sz="1530" kern="0" dirty="0" smtClean="0">
                  <a:solidFill>
                    <a:srgbClr val="000000"/>
                  </a:solidFill>
                  <a:latin typeface="Times New Roman" panose="02020603050405020304" pitchFamily="65" charset="-122"/>
                  <a:ea typeface="宋体" panose="02010600030101010101" pitchFamily="2" charset="-122"/>
                </a:rPr>
                <a:t>　　　　　　病:祸害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B.然</a:t>
              </a:r>
              <a:r>
                <a:rPr lang="zh-CN" altLang="en-US" sz="1530" u="sng" kern="0" dirty="0" smtClean="0">
                  <a:solidFill>
                    <a:srgbClr val="000000"/>
                  </a:solidFill>
                  <a:latin typeface="Times New Roman" panose="02020603050405020304" pitchFamily="65" charset="-122"/>
                  <a:ea typeface="宋体" panose="02010600030101010101" pitchFamily="2" charset="-122"/>
                </a:rPr>
                <a:t>去</a:t>
              </a:r>
              <a:r>
                <a:rPr lang="zh-CN" altLang="en-US" sz="1530" kern="0" dirty="0" smtClean="0">
                  <a:solidFill>
                    <a:srgbClr val="000000"/>
                  </a:solidFill>
                  <a:latin typeface="Times New Roman" panose="02020603050405020304" pitchFamily="65" charset="-122"/>
                  <a:ea typeface="宋体" panose="02010600030101010101" pitchFamily="2" charset="-122"/>
                </a:rPr>
                <a:t>而不复念也　　去:归去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C.常与寒士</a:t>
              </a:r>
              <a:r>
                <a:rPr lang="zh-CN" altLang="en-US" sz="1530" u="sng" kern="0" dirty="0" smtClean="0">
                  <a:solidFill>
                    <a:srgbClr val="000000"/>
                  </a:solidFill>
                  <a:latin typeface="Times New Roman" panose="02020603050405020304" pitchFamily="65" charset="-122"/>
                  <a:ea typeface="宋体" panose="02010600030101010101" pitchFamily="2" charset="-122"/>
                </a:rPr>
                <a:t>角</a:t>
              </a:r>
              <a:r>
                <a:rPr lang="zh-CN" altLang="en-US" sz="1530" kern="0" dirty="0" smtClean="0">
                  <a:solidFill>
                    <a:srgbClr val="000000"/>
                  </a:solidFill>
                  <a:latin typeface="Times New Roman" panose="02020603050405020304" pitchFamily="65" charset="-122"/>
                  <a:ea typeface="宋体" panose="02010600030101010101" pitchFamily="2" charset="-122"/>
                </a:rPr>
                <a:t>　　角:较量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a:t>
              </a:r>
              <a:r>
                <a:rPr lang="zh-CN" altLang="en-US" sz="1530" u="sng" kern="0" dirty="0" smtClean="0">
                  <a:solidFill>
                    <a:srgbClr val="000000"/>
                  </a:solidFill>
                  <a:latin typeface="Times New Roman" panose="02020603050405020304" pitchFamily="65" charset="-122"/>
                  <a:ea typeface="宋体" panose="02010600030101010101" pitchFamily="2" charset="-122"/>
                </a:rPr>
                <a:t>蓄</a:t>
              </a:r>
              <a:r>
                <a:rPr lang="zh-CN" altLang="en-US" sz="1530" kern="0" dirty="0" smtClean="0">
                  <a:solidFill>
                    <a:srgbClr val="000000"/>
                  </a:solidFill>
                  <a:latin typeface="Times New Roman" panose="02020603050405020304" pitchFamily="65" charset="-122"/>
                  <a:ea typeface="宋体" panose="02010600030101010101" pitchFamily="2" charset="-122"/>
                </a:rPr>
                <a:t>其所有　　蓄:收藏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2.下列各组句子中,加点词的意义和用法不同的一组是(3分)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79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814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5400704"/>
            <a:ext cx="1314450" cy="533399"/>
          </p:xfrm>
          <a:graphic>
            <a:graphicData uri="http://schemas.openxmlformats.org/presentationml/2006/ole">
              <p:oleObj spid="_x0000_s291842" name="Equation" r:id="rId4" imgW="34747200" imgH="14020800" progId="">
                <p:embed/>
              </p:oleObj>
            </a:graphicData>
          </a:graphic>
        </p:graphicFrame>
        <p:graphicFrame>
          <p:nvGraphicFramePr>
            <p:cNvPr id="5" name="对象 4"/>
            <p:cNvGraphicFramePr>
              <a:graphicFrameLocks noChangeAspect="1"/>
            </p:cNvGraphicFramePr>
            <p:nvPr/>
          </p:nvGraphicFramePr>
          <p:xfrm>
            <a:off x="2999302" y="5400704"/>
            <a:ext cx="1333500" cy="533399"/>
          </p:xfrm>
          <a:graphic>
            <a:graphicData uri="http://schemas.openxmlformats.org/presentationml/2006/ole">
              <p:oleObj spid="_x0000_s291841" name="Equation" r:id="rId5" imgW="35356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00034" y="848501"/>
            <a:ext cx="8166966" cy="5760538"/>
            <a:chOff x="500034" y="848501"/>
            <a:chExt cx="8166966" cy="5760538"/>
          </a:xfrm>
        </p:grpSpPr>
        <p:grpSp>
          <p:nvGrpSpPr>
            <p:cNvPr id="6" name="组合 5"/>
            <p:cNvGrpSpPr/>
            <p:nvPr/>
          </p:nvGrpSpPr>
          <p:grpSpPr>
            <a:xfrm>
              <a:off x="540000" y="848501"/>
              <a:ext cx="8127000" cy="4808304"/>
              <a:chOff x="540000" y="1080000"/>
              <a:chExt cx="8127000" cy="4808304"/>
            </a:xfrm>
          </p:grpSpPr>
          <p:sp>
            <p:nvSpPr>
              <p:cNvPr id="2" name="TextBox 2"/>
              <p:cNvSpPr txBox="1"/>
              <p:nvPr/>
            </p:nvSpPr>
            <p:spPr>
              <a:xfrm>
                <a:off x="540000" y="1080000"/>
                <a:ext cx="8127000" cy="480830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8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3.下列句子中,加点词的用法与其他三项不同的一项是(3分)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A.足以</a:t>
                </a:r>
                <a:r>
                  <a:rPr lang="zh-CN" altLang="en-US" sz="1530" u="sng" kern="0" dirty="0" smtClean="0">
                    <a:solidFill>
                      <a:srgbClr val="000000"/>
                    </a:solidFill>
                    <a:latin typeface="Times New Roman" panose="02020603050405020304" pitchFamily="65" charset="-122"/>
                    <a:ea typeface="宋体" panose="02010600030101010101" pitchFamily="2" charset="-122"/>
                  </a:rPr>
                  <a:t>悦</a:t>
                </a:r>
                <a:r>
                  <a:rPr lang="zh-CN" altLang="en-US" sz="1530" kern="0" dirty="0" smtClean="0">
                    <a:solidFill>
                      <a:srgbClr val="000000"/>
                    </a:solidFill>
                    <a:latin typeface="Times New Roman" panose="02020603050405020304" pitchFamily="65" charset="-122"/>
                    <a:ea typeface="宋体" panose="02010600030101010101" pitchFamily="2" charset="-122"/>
                  </a:rPr>
                  <a:t>人而不足以移人者　　　　B.</a:t>
                </a:r>
                <a:r>
                  <a:rPr lang="zh-CN" altLang="en-US" sz="1530" u="sng" kern="0" dirty="0" smtClean="0">
                    <a:solidFill>
                      <a:srgbClr val="000000"/>
                    </a:solidFill>
                    <a:latin typeface="Times New Roman" panose="02020603050405020304" pitchFamily="65" charset="-122"/>
                    <a:ea typeface="宋体" panose="02010600030101010101" pitchFamily="2" charset="-122"/>
                  </a:rPr>
                  <a:t>凶</a:t>
                </a:r>
                <a:r>
                  <a:rPr lang="zh-CN" altLang="en-US" sz="1530" kern="0" dirty="0" smtClean="0">
                    <a:solidFill>
                      <a:srgbClr val="000000"/>
                    </a:solidFill>
                    <a:latin typeface="Times New Roman" panose="02020603050405020304" pitchFamily="65" charset="-122"/>
                    <a:ea typeface="宋体" panose="02010600030101010101" pitchFamily="2" charset="-122"/>
                  </a:rPr>
                  <a:t>其身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C.吾</a:t>
                </a:r>
                <a:r>
                  <a:rPr lang="zh-CN" altLang="en-US" sz="1530" u="sng" kern="0" dirty="0" smtClean="0">
                    <a:solidFill>
                      <a:srgbClr val="000000"/>
                    </a:solidFill>
                    <a:latin typeface="Times New Roman" panose="02020603050405020304" pitchFamily="65" charset="-122"/>
                    <a:ea typeface="宋体" panose="02010600030101010101" pitchFamily="2" charset="-122"/>
                  </a:rPr>
                  <a:t>薄</a:t>
                </a:r>
                <a:r>
                  <a:rPr lang="zh-CN" altLang="en-US" sz="1530" kern="0" dirty="0" smtClean="0">
                    <a:solidFill>
                      <a:srgbClr val="000000"/>
                    </a:solidFill>
                    <a:latin typeface="Times New Roman" panose="02020603050405020304" pitchFamily="65" charset="-122"/>
                    <a:ea typeface="宋体" panose="02010600030101010101" pitchFamily="2" charset="-122"/>
                  </a:rPr>
                  <a:t>富贵而厚于书　　　　D.庶几</a:t>
                </a:r>
                <a:r>
                  <a:rPr lang="zh-CN" altLang="en-US" sz="1530" u="sng" kern="0" dirty="0" smtClean="0">
                    <a:solidFill>
                      <a:srgbClr val="000000"/>
                    </a:solidFill>
                    <a:latin typeface="Times New Roman" panose="02020603050405020304" pitchFamily="65" charset="-122"/>
                    <a:ea typeface="宋体" panose="02010600030101010101" pitchFamily="2" charset="-122"/>
                  </a:rPr>
                  <a:t>全</a:t>
                </a:r>
                <a:r>
                  <a:rPr lang="zh-CN" altLang="en-US" sz="1530" kern="0" dirty="0" smtClean="0">
                    <a:solidFill>
                      <a:srgbClr val="000000"/>
                    </a:solidFill>
                    <a:latin typeface="Times New Roman" panose="02020603050405020304" pitchFamily="65" charset="-122"/>
                    <a:ea typeface="宋体" panose="02010600030101010101" pitchFamily="2" charset="-122"/>
                  </a:rPr>
                  <a:t>其乐而远其病也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A.本文构思极具特色。作为记文,作者不从宝绘堂的建筑、景物着眼,而先以论点开篇,直到文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末才交代为宝绘堂作记之事,可谓别开生面。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B.本文层次清晰,论证严密。先讲道理,再引历史人物正反论证,后又以个人经历佐证,紧扣可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“寓意于物”而不可“留意于物”这个中心展开论述。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C.本文以散句为主,兼用对偶、排比句式,整散交错,颇具气势;而比喻、用典等方法的运用,使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文章言简义丰,文采斐然。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D.本文用老子之言,说明五色、五音、五味、田猎等可使人得到感官上的享受,但不能沉溺其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中。圣人并未废此四者,也未“发狂”,就是这个道理。</a:t>
                </a:r>
                <a:endParaRPr lang="zh-CN" altLang="en-US" dirty="0"/>
              </a:p>
            </p:txBody>
          </p:sp>
          <p:graphicFrame>
            <p:nvGraphicFramePr>
              <p:cNvPr id="4" name="对象 3"/>
              <p:cNvGraphicFramePr>
                <a:graphicFrameLocks noChangeAspect="1"/>
              </p:cNvGraphicFramePr>
              <p:nvPr/>
            </p:nvGraphicFramePr>
            <p:xfrm>
              <a:off x="718263" y="1155008"/>
              <a:ext cx="990600" cy="533399"/>
            </p:xfrm>
            <a:graphic>
              <a:graphicData uri="http://schemas.openxmlformats.org/presentationml/2006/ole">
                <p:oleObj spid="_x0000_s304130" name="Equation" r:id="rId4" imgW="26212800" imgH="14020800" progId="">
                  <p:embed/>
                </p:oleObj>
              </a:graphicData>
            </a:graphic>
          </p:graphicFrame>
          <p:graphicFrame>
            <p:nvGraphicFramePr>
              <p:cNvPr id="5" name="对象 4"/>
              <p:cNvGraphicFramePr>
                <a:graphicFrameLocks noChangeAspect="1"/>
              </p:cNvGraphicFramePr>
              <p:nvPr/>
            </p:nvGraphicFramePr>
            <p:xfrm>
              <a:off x="2286652" y="1155008"/>
              <a:ext cx="1333500" cy="533400"/>
            </p:xfrm>
            <a:graphic>
              <a:graphicData uri="http://schemas.openxmlformats.org/presentationml/2006/ole">
                <p:oleObj spid="_x0000_s304129" name="Equation" r:id="rId5" imgW="35356800" imgH="14020800" progId="">
                  <p:embed/>
                </p:oleObj>
              </a:graphicData>
            </a:graphic>
          </p:graphicFrame>
        </p:grpSp>
        <p:sp>
          <p:nvSpPr>
            <p:cNvPr id="7" name="TextBox 2"/>
            <p:cNvSpPr txBox="1"/>
            <p:nvPr/>
          </p:nvSpPr>
          <p:spPr>
            <a:xfrm>
              <a:off x="500034" y="5549518"/>
              <a:ext cx="8127000" cy="105952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5.把文中画线的句子译成现代汉语。(6分)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(1)然至其留意而不释,则其祸有不可胜言者。(3分)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(2)人之所有,惟恐其不吾予也。(3分)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“去”,动词,离开,在这里是“消失”的意思。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A.均为介词,因为。B.均为连词,表转折,却,可是。C.前者表被动;后者表引进对象,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“替”“给”。D.均为结构助词,用于主谓之间,取消句子独立性。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A.悦:形容词的使动用法,使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高兴,取悦。B.凶:形容词的使动用法,使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殃,祸害。C.薄:形容词的意动用法,认为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轻微,看轻,轻视。D.全:形容词的使动用法,使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完美,保全。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原文中引用老子的话语来表明五色、五音、五味、田猎等,不是使人得到感官上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的享受,而是使人“目盲”“耳聋”“口爽”“心发狂”。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(1)但是到了沉溺(书画)而不能舍弃(的地步),那么这祸害将难以说尽。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(2)别人拥有的(书画),只担心他们不肯给我啊。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(1)留:留滞,沉溺。释:放手,舍弃。胜:尽。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(2)恐:担心。“不吾予”即“不予吾”:不肯给我。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6351"/>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[译文]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君子可以把心意寄托在事物中,但不可以把心意留滞于事物中。把心意寄托在事物中,即使事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物很微小也会很快乐,即使事物特异也不会成为祸害。如果把心意留滞在事物中,即使事物很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微小也会成为祸害,即使是特异的事物也不会感到快乐。老子说:“缤纷的色彩使人目盲,动听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的音乐使人耳聋,丰美的食物使人口舌失去辨味能力,骑马打猎使人心发狂。”但是圣人并没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有因此而废除这四样东西,也是暂且用来寄托心意罢了。刘备有雄才大略,却性喜织毛物。嵇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康恬静寡欲却喜爱打铁。阮籍狂放不羁却喜爱制鞋子。这难道有什么音乐美色和香气吗?但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他们终身喜欢而不厌弃。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事物之中最可喜而且足以取悦于人而不足以移动人心的,莫过于书和画了。但是到了沉溺(书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画)而不能舍弃(的地步),那么这祸害将难以说尽。钟繇发展到因此吐血盗墓,宋孝武帝和王僧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虔发展到因此互相猜忌</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都是由于小孩子玩的把戏害了他们的国家,害了他们的身体。这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就是把心意留滞在事物中带来的祸害。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原来我在年少的时候,也曾经喜好这两样东西。家里所有的都担心失去,别人拥有的(书画),只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担心他们不肯给我啊。不久就自我嘲笑说:我看轻富贵而看重书画,看轻生死而看重书画,岂不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也是厚薄轻重颠倒错误,丧失自己的本心吗?从这以后就不再那样喜好了。看见喜欢的书画虽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“足以应当时之务”,达到经世致用的目的。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C.作者认为自己在学问上虽可成就一家之事业,但还是不同程度上存在着轻目重耳,拘泥于所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见而不知适应变化的弊病。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D.作者在这封书信中对同龄友人推许鼓励,倾吐怀抱,笔端流露真情;谈论治学之道,眼界开阔,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见解精辟,语言洁净简要。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仆 自 知 顽 滞 不 能 苦 心 为 学 假 使 能 学 之 亦 不 能 出 而 施 之 恳 恳 欲 成 足 下 之 美 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日 既 受 足 下 之 教 于 一 官 一 局 而 无 过 失 而 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(1)仆以为天资足下有异日名声,迹业光于前后,正在今日,可不勉之!(4分)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(2)仆观其所解释,明白完具,虽圣人复生,必挈置数子坐于游、夏之位。(4分)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然也想再收藏它,然而被人取走了,也不再感到可惜。就像烟云从眼前闪过,百鸟的鸣叫从耳边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掠过,岂不愉快地接受?但是一旦消失,也就不再记挂。于是书画二物就常常带给我快乐而不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会成为祸害。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驸马都尉王晋卿虽然是皇亲国戚,但他牢记并遵循礼义,学习《诗》《书》,经常与贫寒的读书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人比赛。平日里也排斥精美的食品,弃绝远离歌舞和女色,却专心在书画方面,又建了宝绘堂在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私宅的东边,用来储蓄全部的书画,并要求我写文章来记录这件事。我担心他弄不好会像我年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少时的爱好,所以写这篇文章告诫他,也许可以使他真正得到快乐而远离祸害。熙宁十年七月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二十二日记。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08885" y="1080000"/>
            <a:ext cx="8127000" cy="55397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六、(2017课标全国Ⅲ,10—13)阅读下面的文言文,回答问题。(19分)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许将字冲元,福州闽人。举进士第一。神宗召对,除集贤校理、同知礼院,编修中书条例。</a:t>
            </a:r>
            <a:r>
              <a:rPr lang="zh-CN" altLang="en-US" sz="1500" u="sng" kern="0" dirty="0" smtClean="0">
                <a:solidFill>
                  <a:srgbClr val="000000"/>
                </a:solidFill>
                <a:latin typeface="Times New Roman" panose="02020603050405020304" pitchFamily="65" charset="-122"/>
                <a:ea typeface="宋体" panose="02010600030101010101" pitchFamily="2" charset="-122"/>
              </a:rPr>
              <a:t>初选</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人调拟先南曹次考功综核无法吏得缘文为奸选者又不得诉长吏将奏罢南曹辟公舍以待来诉</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者士无留难</a:t>
            </a:r>
            <a:r>
              <a:rPr lang="zh-CN" altLang="en-US" sz="1500" kern="0" dirty="0" smtClean="0">
                <a:solidFill>
                  <a:srgbClr val="000000"/>
                </a:solidFill>
                <a:latin typeface="Times New Roman" panose="02020603050405020304" pitchFamily="65" charset="-122"/>
                <a:ea typeface="宋体" panose="02010600030101010101" pitchFamily="2" charset="-122"/>
              </a:rPr>
              <a:t>契丹以兵二十万压代州境,遣使请代地,岁聘之使不敢行,以命将。将入对曰:“臣</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备位侍从,朝廷大议不容不知。万一北人言及代州事,不有以折之,则伤国体。”遂命将诣枢密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院阅文书。及至北境,居人跨屋栋聚观,曰:“看南朝</a:t>
            </a:r>
            <a:r>
              <a:rPr lang="zh-CN" altLang="en-US" sz="1500" u="sng" kern="0" dirty="0" smtClean="0">
                <a:solidFill>
                  <a:srgbClr val="000000"/>
                </a:solidFill>
                <a:latin typeface="Times New Roman" panose="02020603050405020304" pitchFamily="65" charset="-122"/>
                <a:ea typeface="宋体" panose="02010600030101010101" pitchFamily="2" charset="-122"/>
              </a:rPr>
              <a:t>状元</a:t>
            </a:r>
            <a:r>
              <a:rPr lang="zh-CN" altLang="en-US" sz="1500" kern="0" dirty="0" smtClean="0">
                <a:solidFill>
                  <a:srgbClr val="000000"/>
                </a:solidFill>
                <a:latin typeface="Times New Roman" panose="02020603050405020304" pitchFamily="65" charset="-122"/>
                <a:ea typeface="宋体" panose="02010600030101010101" pitchFamily="2" charset="-122"/>
              </a:rPr>
              <a:t>。”及肄射,将先破的。契丹使萧禧</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馆客,禧果以代州为问,将随问随答。禧又曰:“界渠未定,顾和好体重,吾且往大国分画矣。”</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将曰:“此事,申饬边臣岂不可,何以使为?”禧惭不能对。</a:t>
            </a:r>
            <a:r>
              <a:rPr lang="zh-CN" altLang="en-US" sz="1500" kern="0" dirty="0" smtClean="0">
                <a:solidFill>
                  <a:srgbClr val="000000"/>
                </a:solidFill>
                <a:latin typeface="Times New Roman" panose="02020603050405020304" pitchFamily="65" charset="-122"/>
                <a:ea typeface="宋体" panose="02010600030101010101" pitchFamily="2" charset="-122"/>
              </a:rPr>
              <a:t>归报,神宗善之。明年,知秦州,又改</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郓州。</a:t>
            </a:r>
            <a:r>
              <a:rPr lang="zh-CN" altLang="en-US" sz="1500" u="sng" kern="0" dirty="0" smtClean="0">
                <a:solidFill>
                  <a:srgbClr val="000000"/>
                </a:solidFill>
                <a:latin typeface="Times New Roman" panose="02020603050405020304" pitchFamily="65" charset="-122"/>
                <a:ea typeface="宋体" panose="02010600030101010101" pitchFamily="2" charset="-122"/>
              </a:rPr>
              <a:t>上元</a:t>
            </a:r>
            <a:r>
              <a:rPr lang="zh-CN" altLang="en-US" sz="1500" kern="0" dirty="0" smtClean="0">
                <a:solidFill>
                  <a:srgbClr val="000000"/>
                </a:solidFill>
                <a:latin typeface="Times New Roman" panose="02020603050405020304" pitchFamily="65" charset="-122"/>
                <a:ea typeface="宋体" panose="02010600030101010101" pitchFamily="2" charset="-122"/>
              </a:rPr>
              <a:t>张灯,吏籍为盗者系狱,将曰:“是绝其自新之路也。”悉纵遣之,自是民无一人犯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法,三圄皆空。父老叹曰:“自王沂公后五十六年,始再见狱空耳。”郓俗士子喜聚肆以谤官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政,将虽弗禁,其俗自息。召为兵部侍郎。上疏言:“治兵有制,名虽不同,从而横之,方而圆之,使</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万众犹一人。”及西方用兵,神宗遣</a:t>
            </a:r>
            <a:r>
              <a:rPr lang="zh-CN" altLang="en-US" sz="1500" u="sng" kern="0" dirty="0" smtClean="0">
                <a:solidFill>
                  <a:srgbClr val="000000"/>
                </a:solidFill>
                <a:latin typeface="Times New Roman" panose="02020603050405020304" pitchFamily="65" charset="-122"/>
                <a:ea typeface="宋体" panose="02010600030101010101" pitchFamily="2" charset="-122"/>
              </a:rPr>
              <a:t>近侍</a:t>
            </a:r>
            <a:r>
              <a:rPr lang="zh-CN" altLang="en-US" sz="1500" kern="0" dirty="0" smtClean="0">
                <a:solidFill>
                  <a:srgbClr val="000000"/>
                </a:solidFill>
                <a:latin typeface="Times New Roman" panose="02020603050405020304" pitchFamily="65" charset="-122"/>
                <a:ea typeface="宋体" panose="02010600030101010101" pitchFamily="2" charset="-122"/>
              </a:rPr>
              <a:t>问兵马之数,将立具上之;明日,访枢臣,不能对也。绍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圣初,入为吏部尚书,</a:t>
            </a:r>
            <a:r>
              <a:rPr lang="zh-CN" altLang="en-US" sz="1500" u="sng" kern="0" dirty="0" smtClean="0">
                <a:solidFill>
                  <a:srgbClr val="000000"/>
                </a:solidFill>
                <a:latin typeface="Times New Roman" panose="02020603050405020304" pitchFamily="65" charset="-122"/>
                <a:ea typeface="宋体" panose="02010600030101010101" pitchFamily="2" charset="-122"/>
              </a:rPr>
              <a:t>章惇为相,与蔡卞同肆罗织,贬谪元祐诸臣,奏发司马光墓。</a:t>
            </a:r>
            <a:r>
              <a:rPr lang="zh-CN" altLang="en-US" sz="1500" kern="0" dirty="0" smtClean="0">
                <a:solidFill>
                  <a:srgbClr val="000000"/>
                </a:solidFill>
                <a:latin typeface="Times New Roman" panose="02020603050405020304" pitchFamily="65" charset="-122"/>
                <a:ea typeface="宋体" panose="02010600030101010101" pitchFamily="2" charset="-122"/>
              </a:rPr>
              <a:t>哲宗以问将,对</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曰:“发人之墓,非盛德事。”知颍昌府,移大名。在大名六年,数</a:t>
            </a:r>
            <a:r>
              <a:rPr lang="zh-CN" altLang="en-US" sz="1500" u="sng" kern="0" dirty="0" smtClean="0">
                <a:solidFill>
                  <a:srgbClr val="000000"/>
                </a:solidFill>
                <a:latin typeface="Times New Roman" panose="02020603050405020304" pitchFamily="65" charset="-122"/>
                <a:ea typeface="宋体" panose="02010600030101010101" pitchFamily="2" charset="-122"/>
              </a:rPr>
              <a:t>告老</a:t>
            </a:r>
            <a:r>
              <a:rPr lang="zh-CN" altLang="en-US" sz="1500" kern="0" dirty="0" smtClean="0">
                <a:solidFill>
                  <a:srgbClr val="000000"/>
                </a:solidFill>
                <a:latin typeface="Times New Roman" panose="02020603050405020304" pitchFamily="65" charset="-122"/>
                <a:ea typeface="宋体" panose="02010600030101010101" pitchFamily="2" charset="-122"/>
              </a:rPr>
              <a:t>,召为佑神观使。政和初,</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卒,年七十五。赠开府仪同三司,谥曰文定。</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(节选自《宋史·许将传》)</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A.初/选人调拟/先南曹/次考功/综核无法/吏得缘文为奸选者/又不得诉长吏/将奏罢南曹/辟公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B.初选人调拟/先南曹/次考功/综核无法/吏得缘文为奸选者/又不得诉长吏/将奏罢南曹/辟公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C.初选人调拟/先南曹/次考功/综核无法/吏得缘文为奸/选者又不得诉长吏/将奏罢南曹/辟公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D.初/选人调拟/先南曹/次考功/综核无法/吏得缘文为奸/选者又不得诉长吏/将奏罢南曹/辟公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舍以待来诉者/士无留难/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A.状元是我国古代科举制度中一种称号,指在最高级别的殿试中获得第一名的人。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B.上元是我国传统节日,即农历正月十五日元宵节,是春节后第一个重要节日。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C.近侍是指接近并随侍帝王左右的人,他们不仅职位很高,对帝王的影响也很大。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D.告老本指古代社会官员因年老辞去职务,有时也是官员因故辞职的一种借口。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A.许将初至北境,尽灭契丹威风。他入仕不久,取代岁聘使前往代州,契丹想要宋朝割让代州,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蓄意挑衅。他坚决予以反击,使对方未占得便宜而返回。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B.许将善于治理,境内牢狱皆空。他在郓州任上,因治理得法,当地没有犯法之人。当地士人爱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好议论官政,他未加禁止,而是宽松应对,此俗自然止息。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C.许将任职兵部,熟悉兵部事务。他担任兵部侍郎时上疏提出,治兵之道在于灵活用兵,才能做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到万众犹如一人。神宗问及兵马之数,他也能作出回答。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D.许将秉持公正,反对无德之举。其时司马光已去世,却受到朝廷权臣的不公平对待,当皇上征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询许将对此事的意见时,他回答说这一做法是不道德的。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(1)将曰:“此事,申饬边臣岂不可,何以使为?”禧惭不能对。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(2)章惇为相,与蔡卞同肆罗织,贬谪元祐诸臣,奏发司马光墓。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本题考查文言断句的能力。先明确句意与选拔人才有关,然后用排除法来做。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“初”,时间词,其后断开,排除B、C两项。“选者”与首句“选人调拟”呼应,指被选拔的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人。正是因为吏“为奸”,被选拔的人才“不得诉”,故应在“选者”之前断开,排除A项,选D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本题考查对文化常识的掌握能力。“近侍”不一定有很高的职位。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本题考查对文章内容的概括和分析能力。“使对方未占得便宜而返回”与原文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不符,原文只说“禧惭不能对”。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(1)许将说:“这件事,指示边地官员办理不就行了,要派使者做什么呢?”萧禧羞惭不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(2)章惇担任宰相,与蔡卞一起恣意罗织诬陷,贬斥元祐旧臣,奏请开挖司马光坟墓。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本题考查翻译句子的能力。(1)申饬:指示。何以:为什么。使:动词,出使。为:句末语气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词,表反问,不译。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(2)同肆:两个词,一同,大肆。罗织:虚构罪名,进行诬陷。奏发:奏请开挖。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许将字冲元,是福州闽县人。考中进士第一名。神宗召他入对,授任集贤校理、同知礼院,编修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中书条例。当初,选拔调动人才,先要经过南曹,接着是考功,综合考察没有法度,官吏得以改动,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待选的人不能向上级官吏诉说。许将上奏罢免南曹。设公堂接待前来上诉的人,士人没有被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无理阻止,故意刁难。契丹以二十万的军队逼近代州边境,派遣使者索要代州的土地,岁聘使不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敢去,就命许将去。许将入朝对答说:“我在侍从的职位,朝廷的重要决定不能不知道。万一契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丹谈到代州的事情,没有驳斥他们的理由,就会伤害国家大体。”于是命令许将到枢密院查阅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文书。等到了契丹境内,当地的人骑在房梁上聚众观看,说:“看看南朝的状元。”等到演示射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箭,许将先射中。契丹派萧禧接待宾客,萧禧果然拿代州来提问,许将随问随答。萧禧又说: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“界渠没有定下来,只是以和好为重,我将到贵国去进行划分。”许将说:“这件事,指示边地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官员办理不就行了,要派使者做什么呢?”萧禧羞惭不能回答。回来报告,神宗称赞他。第二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年,担任秦州知州,又改任郓州知州。元宵节点灯,官吏登记那些偷盗的人,并把他们关入狱中,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许将说:“这就断绝了他们改过自新的路了。”都把他们释放了,从此百姓没有一个人犯法,监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狱都空了。父老乡亲感叹道:“从王沂公之后五十六年,才再看到监狱空了。”郓州习俗,士子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喜欢聚集在一起公开批评官方政令,许将虽然没有禁止,这一习气自动消失了。征召担任兵部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侍郎。上疏说:“治理军队有规章,名称虽然不同,或纵或横,或方或圆,让万众像一人一样。”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等到西方用兵,神宗派侍从向他询问兵马的数量,许将立即详细奏报;第二天,询问枢密大臣,却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回答不上来。绍圣初年,入朝任吏部尚书。章惇担任宰相,与蔡卞一起恣意罗织诬陷,贬斥元祐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旧臣,奏请开挖司马光坟墓。哲宗拿这件事问许将,许将回答说:“挖别人坟墓,不是高尚品德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的人所做的事。”担任颍昌府知府,又调任大名府知府。在大名府六年,多次告老还乡,被召为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佑神观使。政和初年,去世,年七十五岁。赠开府仪同三司,谥号文定。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七、(2017山东,9—13)阅读下面的文言文,回答问题。(22分)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谢贞,字元正,陈郡阳夏人,晋太傅安九世孙</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。父蔺,正员外郎,兼散骑常侍。贞幼聪敏,有至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性。祖母阮氏先苦风眩,每发便一二日不能饮食。贞时年七岁,祖母不食,贞亦不食,亲族莫不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奇之。母王氏,授贞《论语》《孝经》,读讫便诵。八岁,尝为《春日闲居》五言诗,从舅尚书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其有佳致,谓所亲曰:“此儿方可大成,至如‘风定花犹落’,乃追步惠连</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矣。”年十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三,略通《五经》大旨,尤善《左氏传》,</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草隶虫篆。十四,丁父艰,号顿于地,绝而复苏者数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矣。</a:t>
            </a:r>
            <a:r>
              <a:rPr lang="zh-CN" altLang="en-US" sz="1530" u="sng" kern="0" dirty="0" smtClean="0">
                <a:solidFill>
                  <a:srgbClr val="000000"/>
                </a:solidFill>
                <a:latin typeface="Times New Roman" panose="02020603050405020304" pitchFamily="65" charset="-122"/>
                <a:ea typeface="宋体" panose="02010600030101010101" pitchFamily="2" charset="-122"/>
              </a:rPr>
              <a:t>父蔺居母阮氏忧不食泣血而卒家人宾客惧贞复然从父洽族兄暠乃共往华严寺请长爪禅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师为贞说法</a:t>
            </a:r>
            <a:r>
              <a:rPr lang="zh-CN" altLang="en-US" sz="1530" kern="0" dirty="0" smtClean="0">
                <a:solidFill>
                  <a:srgbClr val="000000"/>
                </a:solidFill>
                <a:latin typeface="Times New Roman" panose="02020603050405020304" pitchFamily="65" charset="-122"/>
                <a:ea typeface="宋体" panose="02010600030101010101" pitchFamily="2" charset="-122"/>
              </a:rPr>
              <a:t>。乃谓贞曰:“孝子既无兄弟,极须自爱,</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忧毁灭性,谁养母邪?”自后少进饣亶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太清之乱,亲属散亡,贞于江陵陷没,暠逃难番禺,贞母出家于宣明寺。及高祖受禅,暠还乡里,供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养贞母,将二十年。太建五年,贞</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还朝。及始兴王叔陵为扬州刺史,引祠部侍郎阮卓为记室,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辟贞为主簿。</a:t>
            </a:r>
            <a:r>
              <a:rPr lang="zh-CN" altLang="en-US" sz="1530" u="sng" kern="0" dirty="0" smtClean="0">
                <a:solidFill>
                  <a:srgbClr val="000000"/>
                </a:solidFill>
                <a:latin typeface="Times New Roman" panose="02020603050405020304" pitchFamily="65" charset="-122"/>
                <a:ea typeface="宋体" panose="02010600030101010101" pitchFamily="2" charset="-122"/>
              </a:rPr>
              <a:t>贞度叔陵将有异志,因与卓自疏于叔陵,每有宴游,辄辞以疾,未尝参预。叔陵雅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钦重之,弗之罪也。</a:t>
            </a:r>
            <a:r>
              <a:rPr lang="zh-CN" altLang="en-US" sz="1530" kern="0" dirty="0" smtClean="0">
                <a:solidFill>
                  <a:srgbClr val="000000"/>
                </a:solidFill>
                <a:latin typeface="Times New Roman" panose="02020603050405020304" pitchFamily="65" charset="-122"/>
                <a:ea typeface="宋体" panose="02010600030101010101" pitchFamily="2" charset="-122"/>
              </a:rPr>
              <a:t>俄而高宗崩,叔陵肆逆,府僚多相连逮,唯贞与卓独不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后主乃诏贞入掌中宫管记,迁南平王友。府长史汝南周确新除都官尚书,请贞为让表。后主览</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而奇之,尝因宴席问确曰:“卿表自制邪?”确对曰:“臣表谢贞所作。”后主</a:t>
            </a: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敕舍人施文庆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曰:“谢贞在王处,未有禄秩,可赐米百石。”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至德三年,以母忧去职。顷之,敕起还府。贞累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固辞。敕报曰:“虽知哀茕在疚,而官俟得才,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可便力疾还府也。”贞哀毁羸瘠,终不能之官舍。时尚书右丞徐祚、尚书左丞沈客卿俱来候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贞,见其形体骨立,祚等怆然叹息。</a:t>
            </a:r>
            <a:r>
              <a:rPr lang="zh-CN" altLang="en-US" sz="1530" u="sng" kern="0" dirty="0" smtClean="0">
                <a:solidFill>
                  <a:srgbClr val="000000"/>
                </a:solidFill>
                <a:latin typeface="Times New Roman" panose="02020603050405020304" pitchFamily="65" charset="-122"/>
                <a:ea typeface="宋体" panose="02010600030101010101" pitchFamily="2" charset="-122"/>
              </a:rPr>
              <a:t>吏部尚书姚察与贞友善,及贞病笃,察往省之,问以后事。</a:t>
            </a:r>
            <a:r>
              <a:rPr lang="zh-CN" altLang="en-US" sz="1530" kern="0" dirty="0" smtClean="0">
                <a:solidFill>
                  <a:srgbClr val="000000"/>
                </a:solidFill>
                <a:latin typeface="Times New Roman" panose="02020603050405020304" pitchFamily="65" charset="-122"/>
                <a:ea typeface="宋体" panose="02010600030101010101" pitchFamily="2" charset="-122"/>
              </a:rPr>
              <a:t>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曰:“弱儿年甫六岁,情累所不能忘,敢以为托耳。”是夜卒。后主问察曰:“谢贞有何亲属?”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察因启曰:“贞有一子年六岁。”即有敕长给衣粮。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(节选自《陈书·列传第二十六》,有删改)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惠连:谢惠连,南朝宋文学家。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1.对下列语句中加点词的解释,不正确的一项是(3分)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A.从舅尚书王筠</a:t>
            </a:r>
            <a:r>
              <a:rPr lang="zh-CN" altLang="en-US" sz="1530" u="sng" kern="0" dirty="0" smtClean="0">
                <a:solidFill>
                  <a:srgbClr val="000000"/>
                </a:solidFill>
                <a:latin typeface="Times New Roman" panose="02020603050405020304" pitchFamily="65" charset="-122"/>
                <a:ea typeface="宋体" panose="02010600030101010101" pitchFamily="2" charset="-122"/>
              </a:rPr>
              <a:t>奇</a:t>
            </a:r>
            <a:r>
              <a:rPr lang="zh-CN" altLang="en-US" sz="1530" kern="0" dirty="0" smtClean="0">
                <a:solidFill>
                  <a:srgbClr val="000000"/>
                </a:solidFill>
                <a:latin typeface="Times New Roman" panose="02020603050405020304" pitchFamily="65" charset="-122"/>
                <a:ea typeface="宋体" panose="02010600030101010101" pitchFamily="2" charset="-122"/>
              </a:rPr>
              <a:t>其有佳致　　　奇:稀奇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工</a:t>
            </a:r>
            <a:r>
              <a:rPr lang="zh-CN" altLang="en-US" sz="1530" kern="0" dirty="0" smtClean="0">
                <a:solidFill>
                  <a:srgbClr val="000000"/>
                </a:solidFill>
                <a:latin typeface="Times New Roman" panose="02020603050405020304" pitchFamily="65" charset="-122"/>
                <a:ea typeface="宋体" panose="02010600030101010101" pitchFamily="2" charset="-122"/>
              </a:rPr>
              <a:t>草隶虫篆　　工:擅长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C.唯贞与卓独不</a:t>
            </a:r>
            <a:r>
              <a:rPr lang="zh-CN" altLang="en-US" sz="1530" u="sng" kern="0" dirty="0" smtClean="0">
                <a:solidFill>
                  <a:srgbClr val="000000"/>
                </a:solidFill>
                <a:latin typeface="Times New Roman" panose="02020603050405020304" pitchFamily="65" charset="-122"/>
                <a:ea typeface="宋体" panose="02010600030101010101" pitchFamily="2" charset="-122"/>
              </a:rPr>
              <a:t>坐</a:t>
            </a:r>
            <a:r>
              <a:rPr lang="zh-CN" altLang="en-US" sz="1530" kern="0" dirty="0" smtClean="0">
                <a:solidFill>
                  <a:srgbClr val="000000"/>
                </a:solidFill>
                <a:latin typeface="Times New Roman" panose="02020603050405020304" pitchFamily="65" charset="-122"/>
                <a:ea typeface="宋体" panose="02010600030101010101" pitchFamily="2" charset="-122"/>
              </a:rPr>
              <a:t>　　坐:受株连而获罪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D.贞累</a:t>
            </a:r>
            <a:r>
              <a:rPr lang="zh-CN" altLang="en-US" sz="1530" u="sng" kern="0" dirty="0" smtClean="0">
                <a:solidFill>
                  <a:srgbClr val="000000"/>
                </a:solidFill>
                <a:latin typeface="Times New Roman" panose="02020603050405020304" pitchFamily="65" charset="-122"/>
                <a:ea typeface="宋体" panose="02010600030101010101" pitchFamily="2" charset="-122"/>
              </a:rPr>
              <a:t>启</a:t>
            </a:r>
            <a:r>
              <a:rPr lang="zh-CN" altLang="en-US" sz="1530" kern="0" dirty="0" smtClean="0">
                <a:solidFill>
                  <a:srgbClr val="000000"/>
                </a:solidFill>
                <a:latin typeface="Times New Roman" panose="02020603050405020304" pitchFamily="65" charset="-122"/>
                <a:ea typeface="宋体" panose="02010600030101010101" pitchFamily="2" charset="-122"/>
              </a:rPr>
              <a:t>固辞　　启:禀告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2.下列各组语句中,加点词的意义和用法相同的一项是(3分)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7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4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40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A.父蔺居母阮氏忧/不食泣血而卒家人/宾客惧/贞复然/从父洽/族兄暠乃共往/华严寺请长爪禅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B.父蔺居母阮氏忧/不食泣血而卒/家人宾客惧贞复然/从父洽/族兄暠乃共往华严寺/请长爪禅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C.父蔺居母阮氏忧/不食泣血而卒家人/宾客惧/贞复然/从父洽/族兄暠乃共往华严寺/请长爪禅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p:txBody>
        </p:sp>
        <p:graphicFrame>
          <p:nvGraphicFramePr>
            <p:cNvPr id="4" name="对象 3"/>
            <p:cNvGraphicFramePr>
              <a:graphicFrameLocks noChangeAspect="1"/>
            </p:cNvGraphicFramePr>
            <p:nvPr/>
          </p:nvGraphicFramePr>
          <p:xfrm>
            <a:off x="728989" y="1508816"/>
            <a:ext cx="1914525" cy="533400"/>
          </p:xfrm>
          <a:graphic>
            <a:graphicData uri="http://schemas.openxmlformats.org/presentationml/2006/ole">
              <p:oleObj spid="_x0000_s306180" name="Equation" r:id="rId4" imgW="50596800" imgH="14020800" progId="">
                <p:embed/>
              </p:oleObj>
            </a:graphicData>
          </a:graphic>
        </p:graphicFrame>
        <p:graphicFrame>
          <p:nvGraphicFramePr>
            <p:cNvPr id="5" name="对象 4"/>
            <p:cNvGraphicFramePr>
              <a:graphicFrameLocks noChangeAspect="1"/>
            </p:cNvGraphicFramePr>
            <p:nvPr/>
          </p:nvGraphicFramePr>
          <p:xfrm>
            <a:off x="718263" y="2076911"/>
            <a:ext cx="2095500" cy="533400"/>
          </p:xfrm>
          <a:graphic>
            <a:graphicData uri="http://schemas.openxmlformats.org/presentationml/2006/ole">
              <p:oleObj spid="_x0000_s306179" name="Equation" r:id="rId5" imgW="55473600" imgH="14020800" progId="">
                <p:embed/>
              </p:oleObj>
            </a:graphicData>
          </a:graphic>
        </p:graphicFrame>
        <p:graphicFrame>
          <p:nvGraphicFramePr>
            <p:cNvPr id="6" name="对象 5"/>
            <p:cNvGraphicFramePr>
              <a:graphicFrameLocks noChangeAspect="1"/>
            </p:cNvGraphicFramePr>
            <p:nvPr/>
          </p:nvGraphicFramePr>
          <p:xfrm>
            <a:off x="718263" y="2645006"/>
            <a:ext cx="1562100" cy="533399"/>
          </p:xfrm>
          <a:graphic>
            <a:graphicData uri="http://schemas.openxmlformats.org/presentationml/2006/ole">
              <p:oleObj spid="_x0000_s306178" name="Equation" r:id="rId6" imgW="41452800" imgH="14020800" progId="">
                <p:embed/>
              </p:oleObj>
            </a:graphicData>
          </a:graphic>
        </p:graphicFrame>
        <p:graphicFrame>
          <p:nvGraphicFramePr>
            <p:cNvPr id="7" name="对象 6"/>
            <p:cNvGraphicFramePr>
              <a:graphicFrameLocks noChangeAspect="1"/>
            </p:cNvGraphicFramePr>
            <p:nvPr/>
          </p:nvGraphicFramePr>
          <p:xfrm>
            <a:off x="728989" y="3213101"/>
            <a:ext cx="2085975" cy="533399"/>
          </p:xfrm>
          <a:graphic>
            <a:graphicData uri="http://schemas.openxmlformats.org/presentationml/2006/ole">
              <p:oleObj spid="_x0000_s306177" name="Equation" r:id="rId7" imgW="55168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本题考查理解文言实词在文中含义的能力。可惜:值得珍惜。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本题考查常见文言虚词在文中的意义和用法。A.介词,用/介词,来。B.均为助词,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用在主谓之间,取消句子独立性。C.代词,那些/副词,表推测语气。D.连词,表顺承/连词,表修饰。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根据第三段,作者先引“今之言者”的话,再对这些话予以否定。可见A项正确。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据第三段最后一句,可知B项正确。据第五段1、2句,可知作者所写为自谦之词。说自己虽也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可以成就一家之事业,但相比而言,也存在“随见随忘,随闻随废,轻目重耳之过”,即重视听来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的而不太追求实际眼见的,忽视实地考据,这是做学问不严谨的表现。C项说“拘泥于所见而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不知适应变化”与此有出入。据全文信息可知D的判断正确。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仆自知顽滞/不能苦心为学/假使能学之/亦不能出而施之/恳恳欲成足下之美/异日既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受足下之教/于一官一局而无过失而已</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初读原文,知其大意,再据文言语感,结合文言虚词断句。注意四个“之”字,前两个是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代词,位于句末;后两个则为助词“的”。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197789"/>
            <a:chOff x="539750" y="1080000"/>
            <a:chExt cx="8127250" cy="5197789"/>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D.父蔺居母阮氏忧/不食泣血而卒/家人宾客惧贞复然/从父洽/族兄暠乃共往/华严寺请长爪禅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师为贞说法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4.下列对原文有关内容的理解和分析,表述不正确的一项是(3分)(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A.谢贞天性聪慧,小时候读过不少典籍,有的读过就能背诵,有的粗通大意;他八岁时写的诗就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深得长辈称赞。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B.谢贞受府长史周确委托,为他撰写辞让都官尚书的表文。陈后主读过之后,怀疑该表文不是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周确亲笔所作。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C.谢贞非常孝顺,小时候祖母因病难以进食,他便也不进食;父亲去世他悲痛欲绝,之后,奉养母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亲未曾间断。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D.母亲去世后,谢贞一心守丧,极度悲痛,骨瘦如柴,令人叹息。他忧病而死后,后主下令长期供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他儿子吃穿。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5.把文言文阅读材料中画横线的句子翻译成现代汉语。(10分)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(1)贞度叔陵将有异志,因与卓自疏于叔陵,每有宴游,辄辞以疾,未尝参预。叔陵雅钦重之,弗之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罪也。(6分)</a:t>
              </a:r>
              <a:endParaRPr lang="zh-CN" altLang="en-US" dirty="0"/>
            </a:p>
          </p:txBody>
        </p:sp>
        <p:sp>
          <p:nvSpPr>
            <p:cNvPr id="3" name="TextBox 2"/>
            <p:cNvSpPr txBox="1"/>
            <p:nvPr/>
          </p:nvSpPr>
          <p:spPr>
            <a:xfrm>
              <a:off x="539750" y="592461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(2)吏部尚书姚察与贞友善,及贞病笃,察往省之,问以后事。(4分)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本题考查理解常见文言实词在文中的含义的能力。奇:形容词的意动用法,对</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感到惊奇。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本题考查理解常见文言虚词在文中的意义和用法的能力。A.句末语气词,表示判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断和肯定语气,不译;句末语气词,表示感叹的语气。B.均为连词,如果。C.副词,才;副词,于是,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就。D.连词,于是,就;动词,依靠,凭借。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本题考查文言断句的能力。解答此题,可先通读所给语句,明确是什么人,做了什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么事,或者说了什么话;然后分析四个选项的不同点断之处;最后运用排除法得出答案。初读文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句确定,“父蔺”在为母亲阮氏服丧期间,“不食泣血而卒”,据此排除A、C两项。“华严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寺”做“共往”的宾语,中间不能断开,据此排除D项。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本题考查理解和分析文章内容的能力。“之后,奉养母亲未曾间断”错误。自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“太清之乱”至“太建五年”,谢母先出家于宣明寺,后得到谢贞族兄谢暠将近二十年的供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(1)谢贞猜度叔陵会有叛逆之心,就和阮卓自行疏远叔陵,每当有宴饮游乐,总是称病推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辞,不曾参与。叔陵一向(或:非常)钦敬他,不怪罪他。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(2)吏部尚书姚察和谢贞交好,到谢贞病重的时候,姚察去探望他,问他身后之事。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本题考查理解并翻译文言语句的能力。(1)异志:叛变或篡逆的意图。辄:副词,总是。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雅:一向或非常。钦:钦敬,敬重。弗之罪:宾语前置句式,即“弗罪之”,不怪罪他。(2)及:到,等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到。笃:特指病重。省:问候,探望。问以后事:状语后置句式,即“以后事问”,问他后事。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谢贞,字元正,陈郡阳夏人,是晋朝太傅谢安的九世孙。父亲谢蔺,是正员外郎,兼任散骑常侍。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谢贞小时候聪敏,有淳厚的性情。祖母阮氏先前苦于中风眩晕,每次发病便一两天不能吃东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西。谢贞当时七岁,祖母不吃,他也不吃,亲戚族人无不为此惊奇。母亲王氏,教授谢贞《论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语》《孝经》,他读完便能背诵。八岁时,曾作五言诗《春日闲居》,从舅尚书王筠惊奇他有特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别才能,对亲戚说:“此儿将来可成大器,至于‘风定花犹落’一句,可以追步谢惠连了。”十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三岁时,大致通晓《五经》要旨,尤其擅长《左氏传》,擅长草书、隶书、虫篆书。十四岁时,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为父亲守丧,在地上号啕大哭,以头叩地,几次气息断绝又恢复过来。当初,父亲谢蔺为母亲阮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氏守丧,不吃东西,哭泣出血而死,家人宾客怕谢贞也会如此,叔父谢洽、族兄谢暠于是同往华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严寺,请长爪禅师为谢贞说法。禅师对谢贞说:“你这个孝子已经没有兄弟,非常需要自己爱惜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自己,如果忧伤过度而危及生命,谁来赡养你母亲呢?”此后谢贞才稍微吃了一些稠粥。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太清之乱,亲属离散逃亡,谢贞在江陵陷没,谢暠逃难到番禺,谢贞母亲在宣明寺出家。等到高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祖受禅,谢暠回返乡里,供养谢贞母亲将近二十年。太建五年,谢贞才还朝。等到始兴王叔陵任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扬州刺史,推荐祠部侍郎阮卓为记室,征召谢贞为主簿。谢贞猜度叔陵会有叛逆之心,就和阮卓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自行疏远叔陵,每当有宴饮游乐,总是称病推辞,不曾参与。叔陵一向(或:非常)钦敬他,不怪罪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他。不久高宗驾崩,叔陵叛逆,官府中许多人都被牵连逮捕,唯独谢贞与阮卓没有受株连而获罪。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后主于是下诏令让谢贞入宫执掌中宫管记,改任南平王友。府长史汝南周确新被任命为都官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尚书,请谢贞撰写让表。后主览表后感到惊奇,曾在宴席间问周确:“你的让表是你自己写的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吗?”周确回答说:“我的让表是谢贞所作。”后主便命舍人施文庆:“谢贞在王处,没有俸禄,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可以赐给他一百石米。”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至德三年,谢贞因为为母亲守丧离职。不久,诏令还府。谢贞多次启奏坚决辞去任命。诏令说: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“虽知你哀痛在心,但官府需得人才,可便勉力快速还府。”谢贞哀痛彻骨,身体瘦弱,最终还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是不能到官府。当时尚书右丞徐祚、尚书左丞沈客卿都来问候谢贞,见他身体似骨而立,徐祚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等人悲伤着叹息。吏部尚书姚察和谢贞交好,到谢贞病重的时候,姚察去探望他,问他身后之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事。谢贞说:“小儿年刚六岁,情寄不能忘,敢请为托。”谢贞当夜死去。后主问姚察道:“谢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贞有什么亲属?”姚察便禀告说:“谢贞有一个六岁的儿子。”于是诏令长期给予衣服、粮食。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八、(2017课标全国Ⅰ,10—13)阅读下面的文言文,回答问题。(19分)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谢弘微,陈郡阳夏人也。父思,武昌太守。从叔峻,司空琰第二子也,无后,以弘微为嗣。弘微本</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名密,犯所继内讳,故</a:t>
            </a:r>
            <a:r>
              <a:rPr lang="zh-CN" altLang="en-US" sz="1500" u="sng" kern="0" dirty="0" smtClean="0">
                <a:solidFill>
                  <a:srgbClr val="000000"/>
                </a:solidFill>
                <a:latin typeface="Times New Roman" panose="02020603050405020304" pitchFamily="65" charset="-122"/>
                <a:ea typeface="宋体" panose="02010600030101010101" pitchFamily="2" charset="-122"/>
              </a:rPr>
              <a:t>以字行</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童幼时精神端审时然后言所继叔父混名知人见而异之谓思曰此</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儿深中夙敏方成佳器有子如此足矣</a:t>
            </a:r>
            <a:r>
              <a:rPr lang="zh-CN" altLang="en-US" sz="1500" kern="0" dirty="0" smtClean="0">
                <a:solidFill>
                  <a:srgbClr val="000000"/>
                </a:solidFill>
                <a:latin typeface="Times New Roman" panose="02020603050405020304" pitchFamily="65" charset="-122"/>
                <a:ea typeface="宋体" panose="02010600030101010101" pitchFamily="2" charset="-122"/>
              </a:rPr>
              <a:t>弘微家素贫俭,而所继丰泰,唯受书数千卷,遗财禄秩,一不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关豫。混风格高峻,少所交纳,唯与族子灵运、瞻、曜、弘微并以文义赏会。尝共宴处,居在乌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衣巷,故谓之乌衣之游。瞻等才辞辩富,弘微每以约言服之,混特所敬贵,号曰微子。义熙八年,</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混以刘毅党见诛,妻晋陵公主以混家事委之弘微。弘微经纪生业,事若在公,一钱尺帛出入,皆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有文簿。高祖受命,晋陵公主降为东乡君。自混亡,至是九载,而室宇修整,仓廪充盈,门徒业使,</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不异平日,田畴垦辟,有加于旧。中外</a:t>
            </a:r>
            <a:r>
              <a:rPr lang="zh-CN" altLang="en-US" sz="1500" u="sng" kern="0" dirty="0" smtClean="0">
                <a:solidFill>
                  <a:srgbClr val="000000"/>
                </a:solidFill>
                <a:latin typeface="Times New Roman" panose="02020603050405020304" pitchFamily="65" charset="-122"/>
                <a:ea typeface="宋体" panose="02010600030101010101" pitchFamily="2" charset="-122"/>
              </a:rPr>
              <a:t>姻亲</a:t>
            </a:r>
            <a:r>
              <a:rPr lang="zh-CN" altLang="en-US" sz="1500" kern="0" dirty="0" smtClean="0">
                <a:solidFill>
                  <a:srgbClr val="000000"/>
                </a:solidFill>
                <a:latin typeface="Times New Roman" panose="02020603050405020304" pitchFamily="65" charset="-122"/>
                <a:ea typeface="宋体" panose="02010600030101010101" pitchFamily="2" charset="-122"/>
              </a:rPr>
              <a:t>,道俗义旧,入门莫不叹息,或为之涕流,感弘微之义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也。</a:t>
            </a:r>
            <a:r>
              <a:rPr lang="zh-CN" altLang="en-US" sz="1500" u="sng" kern="0" dirty="0" smtClean="0">
                <a:solidFill>
                  <a:srgbClr val="000000"/>
                </a:solidFill>
                <a:latin typeface="Times New Roman" panose="02020603050405020304" pitchFamily="65" charset="-122"/>
                <a:ea typeface="宋体" panose="02010600030101010101" pitchFamily="2" charset="-122"/>
              </a:rPr>
              <a:t>性严正,举止必循礼度,事继亲之党,恭谨过常。</a:t>
            </a:r>
            <a:r>
              <a:rPr lang="zh-CN" altLang="en-US" sz="1500" kern="0" dirty="0" smtClean="0">
                <a:solidFill>
                  <a:srgbClr val="000000"/>
                </a:solidFill>
                <a:latin typeface="Times New Roman" panose="02020603050405020304" pitchFamily="65" charset="-122"/>
                <a:ea typeface="宋体" panose="02010600030101010101" pitchFamily="2" charset="-122"/>
              </a:rPr>
              <a:t>太祖镇江陵,弘微为文学。</a:t>
            </a:r>
            <a:r>
              <a:rPr lang="zh-CN" altLang="en-US" sz="1500" u="sng" kern="0" dirty="0" smtClean="0">
                <a:solidFill>
                  <a:srgbClr val="000000"/>
                </a:solidFill>
                <a:latin typeface="Times New Roman" panose="02020603050405020304" pitchFamily="65" charset="-122"/>
                <a:ea typeface="宋体" panose="02010600030101010101" pitchFamily="2" charset="-122"/>
              </a:rPr>
              <a:t>母忧</a:t>
            </a:r>
            <a:r>
              <a:rPr lang="zh-CN" altLang="en-US" sz="1500" kern="0" dirty="0" smtClean="0">
                <a:solidFill>
                  <a:srgbClr val="000000"/>
                </a:solidFill>
                <a:latin typeface="Times New Roman" panose="02020603050405020304" pitchFamily="65" charset="-122"/>
                <a:ea typeface="宋体" panose="02010600030101010101" pitchFamily="2" charset="-122"/>
              </a:rPr>
              <a:t>去职。居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丧以孝称,服阕逾年,菜蔬不改。兄曜历御史中丞,元嘉四年卒。弘微蔬食积时,哀戚过礼,服虽</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除,犹不啖鱼肉。弘微少孤,事兄如父,兄弟友穆之至,举世莫及也。弘微口不言人短长,</a:t>
            </a:r>
            <a:r>
              <a:rPr lang="zh-CN" altLang="en-US" sz="1500" u="sng" kern="0" dirty="0" smtClean="0">
                <a:solidFill>
                  <a:srgbClr val="000000"/>
                </a:solidFill>
                <a:latin typeface="Times New Roman" panose="02020603050405020304" pitchFamily="65" charset="-122"/>
                <a:ea typeface="宋体" panose="02010600030101010101" pitchFamily="2" charset="-122"/>
              </a:rPr>
              <a:t>而曜好</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臧否人物,曜每言论,弘微常以它语乱之。</a:t>
            </a:r>
            <a:r>
              <a:rPr lang="zh-CN" altLang="en-US" sz="1500" kern="0" dirty="0" smtClean="0">
                <a:solidFill>
                  <a:srgbClr val="000000"/>
                </a:solidFill>
                <a:latin typeface="Times New Roman" panose="02020603050405020304" pitchFamily="65" charset="-122"/>
                <a:ea typeface="宋体" panose="02010600030101010101" pitchFamily="2" charset="-122"/>
              </a:rPr>
              <a:t>九年,东乡君薨,资财钜万,园宅十余所,奴僮犹有数百</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人。弘微一无所取,自以</a:t>
            </a:r>
            <a:r>
              <a:rPr lang="zh-CN" altLang="en-US" sz="1500" u="sng" kern="0" dirty="0" smtClean="0">
                <a:solidFill>
                  <a:srgbClr val="000000"/>
                </a:solidFill>
                <a:latin typeface="Times New Roman" panose="02020603050405020304" pitchFamily="65" charset="-122"/>
                <a:ea typeface="宋体" panose="02010600030101010101" pitchFamily="2" charset="-122"/>
              </a:rPr>
              <a:t>私禄</a:t>
            </a:r>
            <a:r>
              <a:rPr lang="zh-CN" altLang="en-US" sz="1500" kern="0" dirty="0" smtClean="0">
                <a:solidFill>
                  <a:srgbClr val="000000"/>
                </a:solidFill>
                <a:latin typeface="Times New Roman" panose="02020603050405020304" pitchFamily="65" charset="-122"/>
                <a:ea typeface="宋体" panose="02010600030101010101" pitchFamily="2" charset="-122"/>
              </a:rPr>
              <a:t>营葬。曰:“亲戚争财,为鄙之甚。今分多共少,不至有乏,身死之</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后,岂复见关。”十年,卒,时年四十二。上甚痛惜之,使二卫千人营毕葬事。追赠太常。</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(节选自《宋书·谢弘微传》)</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A.童幼时/精神端审/时然后言/所继叔父混名知人/见而异之/谓思曰/此儿深中夙敏方成/佳器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B.童幼时/精神端审/时然后言所继叔父/混名知人/见而异之/谓思曰/此儿深中夙敏/方成佳器/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C.童幼时/精神端审/时然后言所继叔父/混名知人/见而异之/谓思曰/此儿深中夙敏方成/佳器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D.童幼时/精神端审/时然后言/所继叔父混名知人/见而异之/谓思曰/此儿深中夙敏/方成佳器/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有子如此/足矣/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A.以字行,是指在古代社会生活中,某人的字得以通行使用,他的名反而不常用。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B.姻亲,指由于婚姻关系结成的亲戚,它与血亲有同有异,只是血亲中的一部分。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C.母忧是指母亲的丧事,古代官员遭逢父母去世时,按照规定需要离职居家守丧。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D.私禄中的“禄”指俸禄,即古代官员的薪水,这里强调未用东乡君家钱财营葬。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A.弘微出继从叔,一心只爱读书。他是陈郡阳夏人,从叔谢峻将他作为后嗣。新家比原来家庭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富有,但他只是接受数千卷书籍,其余财物全不留意。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B.弘微简言服众,此举受到重视。他参与集会,常与子弟们诗文唱和,住在乌衣巷,称为乌衣之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游;又极有文才口才,受到叔父谢混赏识,称为微子。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C.弘微为人审慎,治业井井有条。谢混去世以后,他掌管产业,犹如替公家办事,账目分明;九年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以后,多个方面得到很大发展,人们见后无不感叹。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D.弘微事兄如父,临财清正廉洁。他对谢曜感情极深,谢曜去世,他哀戚过礼,除孝后仍不食荤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腥。东乡君死,留下巨万资财、园宅,他一无所取。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(1)性严正,举止必循礼度,事继亲之党,恭谨过常。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(2)而曜好臧否人物,曜每言论,弘微常以它语乱之。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本题考查文言断句的能力。要关注两个方面,一是语句的大致意思,二是四个选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项不同的点断之处。比如“时然后言/所继叔父混名知人”与“时然后言所继叔父/混名知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人”,从后文看,“混”是专有名词,即“谢混”,“所继叔父”是谢弘微和他的关系,用来修饰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“混”。由此分析,“所继叔父/混名知人”的断法有误。据此排除B、C两项。再如“此儿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深中夙敏方成/佳器有子如此”与“此儿深中夙敏/方成佳器/有子如此”,“有子如此”前省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略主语“你”,即谢弘微的父亲谢思,其前应断开。据此可排除A项。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本题考查了解并掌握常见的古代文化知识的能力。“与血亲有同有异,只是血亲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中的一部分”错。“姻亲”与“血亲”不同,“姻亲”指由婚姻关系结成的亲戚,“血亲”指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有血统关系的亲属。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本题考查筛选并整合文中的信息及归纳内容要点、概括中心意思的能力。“常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与子弟们诗文唱和”张冠李戴,原文中是说谢混“唯与族子灵运、瞻、曜、弘微并以文义赏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(1)品性严肃正直,行为坚持遵守礼制法度,侍奉过继家的亲族,恭敬谨慎过于常礼。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(2)而谢曜喜爱褒贬人物,谢曜每每发表议论,弘微常说其他的事岔开话头。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本题考查理解并翻译文言句子的能力。(1)注意单音节词要翻译成双音节词,如“严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正”翻译为“严肃正直”,“恭谨”翻译为“恭敬谨慎”,“过常”翻译为“过于常礼”。(2)</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“臧否”翻译为“褒贬”;“言论”用作动词,翻译为“发表议论”;“乱”翻译为“岔开”。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谢弘微,是陈郡阳夏人。父亲叫谢思,任武昌太守。堂叔谢峻是司空谢琰的第二个儿子。谢峻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自己无子,就以谢弘微为继子。谢弘微本名密,因为触犯了继母的名讳,所以就用字代名。谢弘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微孩童时期,风采充溢,但却端庄谨慎,遇上适当的时机才说话。他继父的弟弟谢混有知人之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名,见到谢弘微,认为他不同于寻常之人,对谢思说:“这个孩子内心廉明正直并且早慧,将成为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才能出众之人,有这样的儿子,足够了。”谢弘微家里一向贫寒,而继父家产业却很丰盈,他却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只承继接受了继父的几千卷书而已,遗产俸禄,一概不加过问。谢混的风格高尚峻洁,很少同人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交往,只同他的族子谢灵运、谢瞻、谢曜、谢弘微一起因赏析文义而聚会。(他们)曾经一同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游宴歇息,居住在乌衣巷,所以称之为乌衣之游。谢瞻等人才气横溢,言辞漂亮,谢弘微每每以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简约的言语使众人信服,谢混特别敬重他这一点,称他为微子。义熙八年,谢混因为是刘毅的同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(1)我认为上天给予您有将来的名誉声望,业绩光耀于身前身后,(时机)恰好在现在,岂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可不努力啊!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(2)我看郑玄等人的分析说明,清楚完备,即使圣人复活,也定会提携他们,让他们坐在子游、子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夏的位置上。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要求译准重点词语,如“仆”(我)、“以为”(认为)、“足下”(对对方的尊称)、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“迹”(功业)、“勉”(勉励、自勉),“完具”(完备)、“挈”(带领)、“置”(安排)。译文语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句要通顺。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我与您年龄相同但追求不一样,您性情优秀、通达、坚定、守信,心性守正而态度和蔼,再加上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温文尔雅、谦虚谨慎,所以处世坦荡没有被人指责或后悔之处。我在京城里,家里的事外人的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事,都让我整天应付不暇,不能每天把自己的心里话写出来以自明志向,自然也就不敢因同辈的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人存在的差异期望您也是这样。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去年我告假休息,从长江、汉水回到京城,才知道您出任官职的理由,为了正义而勇敢赴任,以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前我对您的希望之意果然没错。内心为您高兴,为您庆贺。您果然不辜负上天对您的期许和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1080000"/>
            <a:chExt cx="812725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党被诛,谢混的妻子晋陵公主便把谢混的家事托付给谢弘微。谢弘微为谢混家经营生计,管理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产业,办事如同在官府办公一般,一枚钱、一尺帛的收入支出,都有账册记载。高祖登上帝位之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后,晋陵公主降为东乡君。从谢混死,到这时已有九年,但谢混家屋宇整齐,仓廪充盈,仆人听从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使唤,各有所业,和平常没有什么不同,田地的开垦种植,比原来有所增加。本族外姓的亲戚,朋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友故旧,凡是来看望东乡君的人,进门(见到这么齐整的家境,)没有谁不感慨叹息,甚至有人为之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流泪,深为谢弘微的德义所感动。谢弘微品性严肃正直,行为坚持遵守礼制法度,侍奉过继家的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亲族,恭敬谨慎过于常礼。太祖镇守江陵,以谢弘微为文学。谢弘微因为母亲去世离职,居丧期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间以孝著称,服丧期满后又过了一年,仍旧素食不变。谢弘微的兄长谢曜历任御史中丞,元嘉四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年去世。谢弘微为他守丧而长时间吃素食,哀戚超过常礼,虽然服丧期满,还是不吃鱼肉荤腥。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谢弘微从小失去父亲,侍奉兄长如同侍奉父亲,兄弟之间非常友爱和睦,当代没有人能够赶得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上。谢弘微口中从不说别人长短,而谢曜喜爱褒贬人物,谢曜每每发表议论,弘微常说其他的事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岔开话头。元嘉九年,东乡君去世,留下的资财非常多,园宅十余所,奴仆尚有数百人。而谢弘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微一无所取,自己用私人官俸营办东乡君的丧事。谢弘微说:“亲戚之间争夺财产,可算是最为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鄙贱之事。现在财产多则分用,少则共用,不至于贫乏就行了,身死之后,哪里还去管它。”元</a:t>
              </a:r>
              <a:endParaRPr lang="zh-CN" altLang="en-US" dirty="0"/>
            </a:p>
          </p:txBody>
        </p:sp>
        <p:sp>
          <p:nvSpPr>
            <p:cNvPr id="3"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嘉十年,(谢弘微)去世,死时四十二岁。皇上十分痛惜,派二卫一千人营办丧事,一直到丧事完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毕。朝廷追赠谢弘微为太常。</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九、(2017课标全国Ⅱ,10—13)阅读下面的文言文,回答问题。(19分)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赵憙字伯阳,南阳宛人也。少有节操。从兄为人所杀,无子,憙年十五,常思报之。乃挟兵结客,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后遂往复仇。而仇家皆疾病,无相距者。憙以因疾报杀,非仁者心,且释之而去。顾谓仇曰: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“尔曹若健,远相避也。”</a:t>
            </a:r>
            <a:r>
              <a:rPr lang="zh-CN" altLang="en-US" sz="1530" u="sng" kern="0" dirty="0" smtClean="0">
                <a:solidFill>
                  <a:srgbClr val="000000"/>
                </a:solidFill>
                <a:latin typeface="Times New Roman" panose="02020603050405020304" pitchFamily="65" charset="-122"/>
                <a:ea typeface="宋体" panose="02010600030101010101" pitchFamily="2" charset="-122"/>
              </a:rPr>
              <a:t>更始即位舞阴大姓李氏拥城不下更始遣柱天将军李宝降之不肯云</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闻宛之赵氏有孤孙憙信义著名愿得降之</a:t>
            </a:r>
            <a:r>
              <a:rPr lang="zh-CN" altLang="en-US" sz="1530" kern="0" dirty="0" smtClean="0">
                <a:solidFill>
                  <a:srgbClr val="000000"/>
                </a:solidFill>
                <a:latin typeface="Times New Roman" panose="02020603050405020304" pitchFamily="65" charset="-122"/>
                <a:ea typeface="宋体" panose="02010600030101010101" pitchFamily="2" charset="-122"/>
              </a:rPr>
              <a:t>更始乃征憙。憙年未二十,既引见,即除为郎中,行偏将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军事,使诣舞阴,而李氏遂降。光武破寻、邑,憙被创,有战劳,还拜中郎将,封勇功侯。邓奉反于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南阳,憙素与奉善,数遗书切责之,而谗者因言憙与奉合谋,帝以为疑。及奉败,帝得憙书,乃惊曰: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“赵憙真长者也。”后拜怀令。大姓李子春先为琅邪相,豪猾并兼,为人所患。憙</a:t>
            </a:r>
            <a:r>
              <a:rPr lang="zh-CN" altLang="en-US" sz="1530" u="sng" kern="0" dirty="0" smtClean="0">
                <a:solidFill>
                  <a:srgbClr val="000000"/>
                </a:solidFill>
                <a:latin typeface="Times New Roman" panose="02020603050405020304" pitchFamily="65" charset="-122"/>
                <a:ea typeface="宋体" panose="02010600030101010101" pitchFamily="2" charset="-122"/>
              </a:rPr>
              <a:t>下车</a:t>
            </a:r>
            <a:r>
              <a:rPr lang="zh-CN" altLang="en-US" sz="1530" kern="0" dirty="0" smtClean="0">
                <a:solidFill>
                  <a:srgbClr val="000000"/>
                </a:solidFill>
                <a:latin typeface="Times New Roman" panose="02020603050405020304" pitchFamily="65" charset="-122"/>
                <a:ea typeface="宋体" panose="02010600030101010101" pitchFamily="2" charset="-122"/>
              </a:rPr>
              <a:t>,闻其二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孙杀人事未发觉,即穷诘其奸,</a:t>
            </a:r>
            <a:r>
              <a:rPr lang="zh-CN" altLang="en-US" sz="1530" u="sng" kern="0" dirty="0" smtClean="0">
                <a:solidFill>
                  <a:srgbClr val="000000"/>
                </a:solidFill>
                <a:latin typeface="Times New Roman" panose="02020603050405020304" pitchFamily="65" charset="-122"/>
                <a:ea typeface="宋体" panose="02010600030101010101" pitchFamily="2" charset="-122"/>
              </a:rPr>
              <a:t>收考</a:t>
            </a:r>
            <a:r>
              <a:rPr lang="zh-CN" altLang="en-US" sz="1530" kern="0" dirty="0" smtClean="0">
                <a:solidFill>
                  <a:srgbClr val="000000"/>
                </a:solidFill>
                <a:latin typeface="Times New Roman" panose="02020603050405020304" pitchFamily="65" charset="-122"/>
                <a:ea typeface="宋体" panose="02010600030101010101" pitchFamily="2" charset="-122"/>
              </a:rPr>
              <a:t>子春,二孙自杀。京师为请者数十,终不听。时赵王良疾病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将终,</a:t>
            </a:r>
            <a:r>
              <a:rPr lang="zh-CN" altLang="en-US" sz="1530" u="sng" kern="0" dirty="0" smtClean="0">
                <a:solidFill>
                  <a:srgbClr val="000000"/>
                </a:solidFill>
                <a:latin typeface="Times New Roman" panose="02020603050405020304" pitchFamily="65" charset="-122"/>
                <a:ea typeface="宋体" panose="02010600030101010101" pitchFamily="2" charset="-122"/>
              </a:rPr>
              <a:t>车驾</a:t>
            </a:r>
            <a:r>
              <a:rPr lang="zh-CN" altLang="en-US" sz="1530" kern="0" dirty="0" smtClean="0">
                <a:solidFill>
                  <a:srgbClr val="000000"/>
                </a:solidFill>
                <a:latin typeface="Times New Roman" panose="02020603050405020304" pitchFamily="65" charset="-122"/>
                <a:ea typeface="宋体" panose="02010600030101010101" pitchFamily="2" charset="-122"/>
              </a:rPr>
              <a:t>亲临王,问所欲言。王曰:“素与李子春厚,今犯罪,怀令赵憙欲杀之,愿乞其命。”</a:t>
            </a:r>
            <a:r>
              <a:rPr lang="zh-CN" altLang="en-US" sz="1530" u="sng" kern="0" dirty="0" smtClean="0">
                <a:solidFill>
                  <a:srgbClr val="000000"/>
                </a:solidFill>
                <a:latin typeface="Times New Roman" panose="02020603050405020304" pitchFamily="65" charset="-122"/>
                <a:ea typeface="宋体" panose="02010600030101010101" pitchFamily="2" charset="-122"/>
              </a:rPr>
              <a:t>帝</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曰:“吏奉法,律不可枉也,更道它所欲。”王无复言。</a:t>
            </a:r>
            <a:r>
              <a:rPr lang="zh-CN" altLang="en-US" sz="1530" kern="0" dirty="0" smtClean="0">
                <a:solidFill>
                  <a:srgbClr val="000000"/>
                </a:solidFill>
                <a:latin typeface="Times New Roman" panose="02020603050405020304" pitchFamily="65" charset="-122"/>
                <a:ea typeface="宋体" panose="02010600030101010101" pitchFamily="2" charset="-122"/>
              </a:rPr>
              <a:t>其年,迁憙平原太守。时平原多盗贼,憙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与诸郡讨捕,斩其渠帅,余党当坐者数千人。憙上言:“恶恶止其身,可一切徙</a:t>
            </a:r>
            <a:r>
              <a:rPr lang="zh-CN" altLang="en-US" sz="1530" u="sng" kern="0" dirty="0" smtClean="0">
                <a:solidFill>
                  <a:srgbClr val="000000"/>
                </a:solidFill>
                <a:latin typeface="Times New Roman" panose="02020603050405020304" pitchFamily="65" charset="-122"/>
                <a:ea typeface="宋体" panose="02010600030101010101" pitchFamily="2" charset="-122"/>
              </a:rPr>
              <a:t>京师</a:t>
            </a:r>
            <a:r>
              <a:rPr lang="zh-CN" altLang="en-US" sz="1530" kern="0" dirty="0" smtClean="0">
                <a:solidFill>
                  <a:srgbClr val="000000"/>
                </a:solidFill>
                <a:latin typeface="Times New Roman" panose="02020603050405020304" pitchFamily="65" charset="-122"/>
                <a:ea typeface="宋体" panose="02010600030101010101" pitchFamily="2" charset="-122"/>
              </a:rPr>
              <a:t>近郡。”帝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从之,乃悉移置颍川、陈留。于是擢举义行,诛锄奸恶。</a:t>
            </a:r>
            <a:r>
              <a:rPr lang="zh-CN" altLang="en-US" sz="1530" u="sng" kern="0" dirty="0" smtClean="0">
                <a:solidFill>
                  <a:srgbClr val="000000"/>
                </a:solidFill>
                <a:latin typeface="Times New Roman" panose="02020603050405020304" pitchFamily="65" charset="-122"/>
                <a:ea typeface="宋体" panose="02010600030101010101" pitchFamily="2" charset="-122"/>
              </a:rPr>
              <a:t>后青州大蝗,侵入平原界辄死,岁屡有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年,百姓歌之。</a:t>
            </a:r>
            <a:r>
              <a:rPr lang="zh-CN" altLang="en-US" sz="1530" kern="0" dirty="0" smtClean="0">
                <a:solidFill>
                  <a:srgbClr val="000000"/>
                </a:solidFill>
                <a:latin typeface="Times New Roman" panose="02020603050405020304" pitchFamily="65" charset="-122"/>
                <a:ea typeface="宋体" panose="02010600030101010101" pitchFamily="2" charset="-122"/>
              </a:rPr>
              <a:t>二十七年,拜太尉,赐爵关内侯。时南单于称臣,乌桓、鲜卑并来入朝,帝令憙典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边事,思为久长规。建初五年,憙疾病,帝亲幸视。及薨,车驾往临吊。时年八十四。谥曰正侯。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(节选自《后汉书·赵憙传》)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A.更始即位/舞阴大姓李氏拥城不下/更始遣柱天将军李宝降之/不肯/云/闻宛之赵氏有孤孙憙/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B.更始即位/舞阴大姓李氏拥城不下/更始遣柱天将军李宝降之/不肯云/闻宛之赵氏有孤孙憙/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C.更始即位/舞阴大姓李氏拥城不下/更始遣柱天将军李宝降之/不肯云/闻宛之赵氏有孤/孙憙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D.更始即位/舞阴大姓李氏拥城不下/更始遣柱天将军李宝降之/不肯/云/闻宛之赵氏有孤/孙憙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信义著名/愿得降之/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90033"/>
            <a:ext cx="8127250" cy="5887822"/>
            <a:chOff x="539750" y="890033"/>
            <a:chExt cx="8127250" cy="5887822"/>
          </a:xfrm>
        </p:grpSpPr>
        <p:sp>
          <p:nvSpPr>
            <p:cNvPr id="2" name="TextBox 2"/>
            <p:cNvSpPr txBox="1"/>
            <p:nvPr/>
          </p:nvSpPr>
          <p:spPr>
            <a:xfrm>
              <a:off x="540000" y="890033"/>
              <a:ext cx="8127000" cy="560608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A.下车,古代可以代指新任官吏就职,后来又常用“下车伊始”表示官吏初到任所。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B.收考,指先行将嫌犯拘捕关进监狱,然后再作考察,进行犯罪事实的取证工作。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C.车驾,原指帝王所乘的车,有时因不能直接称呼帝王,于是又可用作帝王的代称。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D.京师,古代指国家的都城,《三国演义》中就经常提到“京师”,现代泛指首都。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A.赵憙耿直磊落,为人光明正大。他自小有节操,从兄被害,为给从兄报仇,他有备而往,但知道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仇家患病后,不愿乘人之困,因而暂时放过仇家。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B.赵憙忠于朝廷,除恶得到支持。他虽与邓奉友善,但屡次谴责邓谋反,最终受到皇上赞赏。担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任怀令时,坚持诛杀李子春,皇上也拒绝了赵王求情。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C.赵憙制止祸患,大力推崇义行。他担任平原太守时,诛杀盗贼首领,但对待余党却能区别处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理,只是将他们迁往异地,并教导他们应该弃恶从善。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D.赵憙忠于职守,身后深享哀荣。他官拜太尉时,南单于称臣,乌桓等来朝,于是受命对边事作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长久规划。他患病去世期间,皇上亲自前往慰问吊唁。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(1)帝曰:“吏奉法,律不可枉也,更道它所欲。”王无复言。</a:t>
              </a:r>
              <a:endParaRPr lang="zh-CN" altLang="en-US" dirty="0"/>
            </a:p>
          </p:txBody>
        </p:sp>
        <p:sp>
          <p:nvSpPr>
            <p:cNvPr id="3" name="TextBox 2"/>
            <p:cNvSpPr txBox="1"/>
            <p:nvPr/>
          </p:nvSpPr>
          <p:spPr>
            <a:xfrm>
              <a:off x="539750" y="6424681"/>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(2)后青州大蝗,侵入平原界辄死,岁屡有年,百姓歌之。</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474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本题考查文言断句的能力。四个选项的前三处断句均一致,从第四处开始不同。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结合画波浪线部分的大意,舞阴大姓李氏不肯投降,皇帝派人去招降,他仍不肯投降,故应断为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“不肯”;“云”在此处意为“说”,“云”字以下为不肯投降的理由,故其前后均需断开。在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“闻宛之赵氏有孤孙憙”中,“孤孙”表示辈分(南阳赵氏家族单传的孙子),“憙”是人名,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“孤孙憙”一起做该句的宾语。如果将“孙憙”作为人名(姓孙名憙)单独拉出来,做“信义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著名”的主语,就篡改文意了。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方法技巧　断句的标志词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①时间、地点词;②朝代、国别词;③人称、字号词;④关联词;⑤“说”词(云、道、谓、曰等);</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⑥虚词(含语气词);⑦表特殊句式的词(“为</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所”表被动,“</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也”表判断,等等)。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本题考查了解并掌握古代文化常识的能力。B.“考”的意思是“拷问,刑讯(逼</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供)”,而非“考察,取证”。A项的“下车”和D项的“京师”在高中必修教材《张衡传》中</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出现过,如“衡下车,治威严,整法度”“游于三辅,因入京师”。C.“车驾”除了指帝王所乘</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的车外,也可指普通“马车”。</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本题考查归纳内容要点、概括中心意思的能力。C项有两处错误:一是赵憙仅仅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是建议皇帝将其他盗贼迁移到京城附近,皇帝采纳了他的建议,并下令将这些人迁移到颍川、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陈留,故“将他们迁往异地”的主语应是皇帝,而非赵憙;二是选项中的“教导他们应该弃恶从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善”属无中生有。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(1)皇上说:“官吏奉行法典,律令是不可违犯的,再说说其他要求。”赵王没有再说话。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(2)后来青州出现蝗灾,蝗虫进入平原地界就死去,连年丰收,百姓歌颂。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本题考查理解并翻译文言句子的能力。翻译时注意抓住关键词。(1)“奉”译为“奉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行”,“枉”译为“违犯”,“道”译为“说”。(2)“大蝗”是名词作动词,译为“发生蝗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灾”;“辄”译为“就”;“歌”译为“歌颂”。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赵憙字伯阳,南阳宛县人。年轻时就有节操。堂兄被人杀害,又没有儿子,赵憙当时(只有)十五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岁,常想着为哥哥报仇。于是准备兵器,结交门客,后来终于去复仇。但是仇人都患病了,没有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能够和他相抗的人。赵憙认为趁其生病来报仇杀人,不符合仁者心意,就释放他们离开了。回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头对仇家说:“你们将来如果健康了,要远远地避开(我)啊。”更始帝即位,舞阴(地名)的大户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人家李氏坐拥城池而不投降,更始帝派遣柱天将军李宝去招降他们,李氏仍不肯降,说:“听说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宛人赵氏有孤孙赵憙,以信义闻名天下,愿意向他投降。”更始帝就征召赵憙。赵憙不到二十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岁,引见之后,更始帝随即任命赵憙为郎中,行使偏将军的职务,让他到舞阴,李氏终于投降了。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光武帝攻破寻、邑两地后,赵憙遭受创伤,有战功,回来后被任命为中郎将,被封为勇功侯。邓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奉在南阳造反,赵憙一向与邓奉关系很好,多次写信严厉责备邓奉,而那些谗毁的人趁机说赵憙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和邓奉联合谋反,皇帝对此有疑心。等到邓奉兵败,皇帝得到了赵憙给邓奉写的书信,就大吃一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惊地说:“赵憙真是忠厚的长者啊。”后来任命赵憙为怀县县令。大姓人家李子春先前做过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琅邪相,强横狡猾,不守法度,兼并土地,当地人很是忌惮他。赵憙任职伊始,听说他的两个孙子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杀了人的事没有被查出来,就不断地追问他犯禁的事情,并把李子春收捕拷问,他的两个孙子都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自杀了。京城里有数十人为他求情,最终赵憙都没有理会。当时赵王刘良生重病快死了,皇帝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亲自来到赵王身边,问他还有什么话要说。赵王说:“我和李子春一向关系很好,现在他犯了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罪,怀县县令赵憙要杀了他,希望能饶他一命。”皇上说:“官吏奉行法典,律令是不可违犯的,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再说说其他要求。”赵王没有再说话。这年,赵憙升任平原太守。当时平原有很多盗贼,赵憙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与其他各郡一起追捕他们,杀了他们的首领,其余同党应判罪的有好几千人。赵憙上书说:“恶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人做了坏事只要控制住他们就行了,可以(把余党)都迁移到京城附近的郡里。”皇帝听从了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他的建议,就把他们都转移安置到颍川、陈留。自此,赵憙提拔推荐有义行的人,除掉奸邪恶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人。后来青州出现蝗灾,蝗虫进入平原地界就死去,(平原境内)连年丰收,百姓歌颂赵憙。建武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二十七年,授予赵憙太尉之职,赐爵为关内侯。当时南单于俯首称臣,乌桓、鲜卑都来入朝修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好,皇帝命令赵憙主持边塞事务,考虑做长久规划。建初五年,赵憙病重,皇帝亲临探视。等到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赵憙病逝之后,皇帝亲自前往吊唁。享年八十四岁,谥号正侯。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十、(2016北京,9—14)阅读下面的文言文,回答问题。(24分)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桓公问于管子曰:“楚者,山东之强国也,</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人民习战斗之道。举兵伐之,恐力不能过,兵弊于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楚。为之奈何?”管子对曰:“即以战斗之道当之矣。”公曰:“何谓也?”管子对曰:“公贵买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桓公即使人</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楚买生鹿。管子即令桓公告民,</a:t>
            </a:r>
            <a:r>
              <a:rPr lang="zh-CN" altLang="en-US" sz="1530" u="sng" kern="0" dirty="0" smtClean="0">
                <a:solidFill>
                  <a:srgbClr val="000000"/>
                </a:solidFill>
                <a:latin typeface="Times New Roman" panose="02020603050405020304" pitchFamily="65" charset="-122"/>
                <a:ea typeface="宋体" panose="02010600030101010101" pitchFamily="2" charset="-122"/>
              </a:rPr>
              <a:t>藏谷十之六</a:t>
            </a:r>
            <a:r>
              <a:rPr lang="zh-CN" altLang="en-US" sz="1530" kern="0" dirty="0" smtClean="0">
                <a:solidFill>
                  <a:srgbClr val="000000"/>
                </a:solidFill>
                <a:latin typeface="Times New Roman" panose="02020603050405020304" pitchFamily="65" charset="-122"/>
                <a:ea typeface="宋体" panose="02010600030101010101" pitchFamily="2" charset="-122"/>
              </a:rPr>
              <a:t>。令左司马伯公</a:t>
            </a:r>
            <a:r>
              <a:rPr lang="zh-CN" altLang="en-US" sz="1530" u="sng" kern="0" dirty="0" smtClean="0">
                <a:solidFill>
                  <a:srgbClr val="000000"/>
                </a:solidFill>
                <a:latin typeface="Times New Roman" panose="02020603050405020304" pitchFamily="65" charset="-122"/>
                <a:ea typeface="宋体" panose="02010600030101010101" pitchFamily="2" charset="-122"/>
              </a:rPr>
              <a:t>将</a:t>
            </a:r>
            <a:r>
              <a:rPr lang="zh-CN" altLang="en-US" sz="1530" kern="0" dirty="0" smtClean="0">
                <a:solidFill>
                  <a:srgbClr val="000000"/>
                </a:solidFill>
                <a:latin typeface="Times New Roman" panose="02020603050405020304" pitchFamily="65" charset="-122"/>
                <a:ea typeface="宋体" panose="02010600030101010101" pitchFamily="2" charset="-122"/>
              </a:rPr>
              <a:t>白徒而铸钱于庄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山。令中大夫王邑载钱二千万,求生鹿于楚。楚王闻之,告其相曰:“彼金钱,人之所重也,国之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所以存,明王之所以赏有功。禽兽者,群害也,明王之所弃逐也。今齐</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其重宝贵买吾群害,则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是楚之福也。</a:t>
            </a:r>
            <a:r>
              <a:rPr lang="zh-CN" altLang="en-US" sz="1530" u="sng" kern="0" dirty="0" smtClean="0">
                <a:solidFill>
                  <a:srgbClr val="000000"/>
                </a:solidFill>
                <a:latin typeface="Times New Roman" panose="02020603050405020304" pitchFamily="65" charset="-122"/>
                <a:ea typeface="宋体" panose="02010600030101010101" pitchFamily="2" charset="-122"/>
              </a:rPr>
              <a:t>天且以齐私楚也</a:t>
            </a:r>
            <a:r>
              <a:rPr lang="zh-CN" altLang="en-US" sz="1530" kern="0" dirty="0" smtClean="0">
                <a:solidFill>
                  <a:srgbClr val="000000"/>
                </a:solidFill>
                <a:latin typeface="Times New Roman" panose="02020603050405020304" pitchFamily="65" charset="-122"/>
                <a:ea typeface="宋体" panose="02010600030101010101" pitchFamily="2" charset="-122"/>
              </a:rPr>
              <a:t>。子告吾民,急求生鹿,以尽齐之宝。”</a:t>
            </a:r>
            <a:r>
              <a:rPr lang="zh-CN" altLang="en-US" sz="1530" u="sng" kern="0" dirty="0" smtClean="0">
                <a:solidFill>
                  <a:srgbClr val="000000"/>
                </a:solidFill>
                <a:latin typeface="Times New Roman" panose="02020603050405020304" pitchFamily="65" charset="-122"/>
                <a:ea typeface="宋体" panose="02010600030101010101" pitchFamily="2" charset="-122"/>
              </a:rPr>
              <a:t>楚民即释其耕农而畋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鹿</a:t>
            </a:r>
            <a:r>
              <a:rPr lang="zh-CN" altLang="en-US" sz="1530" kern="0" dirty="0" smtClean="0">
                <a:solidFill>
                  <a:srgbClr val="000000"/>
                </a:solidFill>
                <a:latin typeface="Times New Roman" panose="02020603050405020304" pitchFamily="65" charset="-122"/>
                <a:ea typeface="宋体" panose="02010600030101010101" pitchFamily="2" charset="-122"/>
              </a:rPr>
              <a:t>。管子告楚之贾人曰:“子为我至生鹿,二十赐子金百斤,</a:t>
            </a:r>
            <a:r>
              <a:rPr lang="zh-CN" altLang="en-US" sz="1530" u="sng" kern="0" dirty="0" smtClean="0">
                <a:solidFill>
                  <a:srgbClr val="000000"/>
                </a:solidFill>
                <a:latin typeface="Times New Roman" panose="02020603050405020304" pitchFamily="65" charset="-122"/>
                <a:ea typeface="宋体" panose="02010600030101010101" pitchFamily="2" charset="-122"/>
              </a:rPr>
              <a:t>什</a:t>
            </a:r>
            <a:r>
              <a:rPr lang="zh-CN" altLang="en-US" sz="1530" kern="0" dirty="0" smtClean="0">
                <a:solidFill>
                  <a:srgbClr val="000000"/>
                </a:solidFill>
                <a:latin typeface="Times New Roman" panose="02020603050405020304" pitchFamily="65" charset="-122"/>
                <a:ea typeface="宋体" panose="02010600030101010101" pitchFamily="2" charset="-122"/>
              </a:rPr>
              <a:t>至而金千斤也。则是楚不</a:t>
            </a:r>
            <a:r>
              <a:rPr lang="zh-CN" altLang="en-US" sz="1530" u="sng" kern="0" dirty="0" smtClean="0">
                <a:solidFill>
                  <a:srgbClr val="000000"/>
                </a:solidFill>
                <a:latin typeface="Times New Roman" panose="02020603050405020304" pitchFamily="65" charset="-122"/>
                <a:ea typeface="宋体" panose="02010600030101010101" pitchFamily="2" charset="-122"/>
              </a:rPr>
              <a:t>赋</a:t>
            </a:r>
            <a:r>
              <a:rPr lang="zh-CN" altLang="en-US" sz="1530" kern="0" dirty="0" smtClean="0">
                <a:solidFill>
                  <a:srgbClr val="000000"/>
                </a:solidFill>
                <a:latin typeface="Times New Roman" panose="02020603050405020304" pitchFamily="65" charset="-122"/>
                <a:ea typeface="宋体" panose="02010600030101010101" pitchFamily="2" charset="-122"/>
              </a:rPr>
              <a:t>于民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而财用足也。”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楚之男女皆居外求鹿。隰朋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教民藏谷五倍;楚</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生鹿藏钱五倍。管子曰:“楚可下矣。”公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曰:“奈何?”管子对曰:“楚钱五倍,其君且自得而求谷。”桓公曰:“诺。”因令人闭关,不与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楚通使。楚王</a:t>
            </a:r>
            <a:r>
              <a:rPr lang="zh-CN" altLang="en-US" sz="1530" u="sng" kern="0" dirty="0" smtClean="0">
                <a:solidFill>
                  <a:srgbClr val="000000"/>
                </a:solidFill>
                <a:latin typeface="Times New Roman" panose="02020603050405020304" pitchFamily="65" charset="-122"/>
                <a:ea typeface="宋体" panose="02010600030101010101" pitchFamily="2" charset="-122"/>
              </a:rPr>
              <a:t>果</a:t>
            </a:r>
            <a:r>
              <a:rPr lang="zh-CN" altLang="en-US" sz="1530" kern="0" dirty="0" smtClean="0">
                <a:solidFill>
                  <a:srgbClr val="000000"/>
                </a:solidFill>
                <a:latin typeface="Times New Roman" panose="02020603050405020304" pitchFamily="65" charset="-122"/>
                <a:ea typeface="宋体" panose="02010600030101010101" pitchFamily="2" charset="-122"/>
              </a:rPr>
              <a:t>自得而求谷。谷不可三月而得也,楚籴石四百。齐因令人载粟处芊</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之南,楚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人降齐者十之四。三年而楚服。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桓公问于管子曰:“吾欲求制衡山</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之术,为之奈何?”管子对曰:“公</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令人贵买衡山之械器,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燕、代必从公而买之。秦、赵闻之,必与公争之,</a:t>
            </a:r>
            <a:r>
              <a:rPr lang="zh-CN" altLang="en-US" sz="1530" u="sng" kern="0" dirty="0" smtClean="0">
                <a:solidFill>
                  <a:srgbClr val="000000"/>
                </a:solidFill>
                <a:latin typeface="Times New Roman" panose="02020603050405020304" pitchFamily="65" charset="-122"/>
                <a:ea typeface="宋体" panose="02010600030101010101" pitchFamily="2" charset="-122"/>
              </a:rPr>
              <a:t>衡山之械器必倍其价</a:t>
            </a:r>
            <a:r>
              <a:rPr lang="zh-CN" altLang="en-US" sz="1530" kern="0" dirty="0" smtClean="0">
                <a:solidFill>
                  <a:srgbClr val="000000"/>
                </a:solidFill>
                <a:latin typeface="Times New Roman" panose="02020603050405020304" pitchFamily="65" charset="-122"/>
                <a:ea typeface="宋体" panose="02010600030101010101" pitchFamily="2" charset="-122"/>
              </a:rPr>
              <a:t>。天下争之,衡山械器必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十倍以上。”公曰:“诺。”因令人之衡山求买械器,不敢辩其价。齐修械器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于衡山十月,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燕、代闻之,</a:t>
            </a:r>
            <a:r>
              <a:rPr lang="zh-CN" altLang="en-US" sz="1530" u="sng" kern="0" dirty="0" smtClean="0">
                <a:solidFill>
                  <a:srgbClr val="000000"/>
                </a:solidFill>
                <a:latin typeface="Times New Roman" panose="02020603050405020304" pitchFamily="65" charset="-122"/>
                <a:ea typeface="宋体" panose="02010600030101010101" pitchFamily="2" charset="-122"/>
              </a:rPr>
              <a:t>果</a:t>
            </a:r>
            <a:r>
              <a:rPr lang="zh-CN" altLang="en-US" sz="1530" kern="0" dirty="0" smtClean="0">
                <a:solidFill>
                  <a:srgbClr val="000000"/>
                </a:solidFill>
                <a:latin typeface="Times New Roman" panose="02020603050405020304" pitchFamily="65" charset="-122"/>
                <a:ea typeface="宋体" panose="02010600030101010101" pitchFamily="2" charset="-122"/>
              </a:rPr>
              <a:t>令人之衡山求买械器。燕、代修三月,秦国闻之,果令人之衡山求买械器。衡山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之君告其相曰:“天下争吾械器,令其价再什以上。”衡山之民释其</a:t>
            </a:r>
            <a:r>
              <a:rPr lang="zh-CN" altLang="en-US" sz="1530" u="sng" kern="0" dirty="0" smtClean="0">
                <a:solidFill>
                  <a:srgbClr val="000000"/>
                </a:solidFill>
                <a:latin typeface="Times New Roman" panose="02020603050405020304" pitchFamily="65" charset="-122"/>
                <a:ea typeface="宋体" panose="02010600030101010101" pitchFamily="2" charset="-122"/>
              </a:rPr>
              <a:t>本</a:t>
            </a:r>
            <a:r>
              <a:rPr lang="zh-CN" altLang="en-US" sz="1530" kern="0" dirty="0" smtClean="0">
                <a:solidFill>
                  <a:srgbClr val="000000"/>
                </a:solidFill>
                <a:latin typeface="Times New Roman" panose="02020603050405020304" pitchFamily="65" charset="-122"/>
                <a:ea typeface="宋体" panose="02010600030101010101" pitchFamily="2" charset="-122"/>
              </a:rPr>
              <a:t>,修械器之巧。齐即令隰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朋购粟于赵。赵粜石十五,隰朋取之石五十。天下闻之,载粟而</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齐。齐修械器十七月,修籴五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月,即闭关不与衡山通使。</a:t>
            </a:r>
            <a:r>
              <a:rPr lang="zh-CN" altLang="en-US" sz="1530" u="sng" kern="0" dirty="0" smtClean="0">
                <a:solidFill>
                  <a:srgbClr val="000000"/>
                </a:solidFill>
                <a:latin typeface="Times New Roman" panose="02020603050405020304" pitchFamily="65" charset="-122"/>
                <a:ea typeface="宋体" panose="02010600030101010101" pitchFamily="2" charset="-122"/>
              </a:rPr>
              <a:t>燕、代、秦即引其使而归</a:t>
            </a:r>
            <a:r>
              <a:rPr lang="zh-CN" altLang="en-US" sz="1530" kern="0" dirty="0" smtClean="0">
                <a:solidFill>
                  <a:srgbClr val="000000"/>
                </a:solidFill>
                <a:latin typeface="Times New Roman" panose="02020603050405020304" pitchFamily="65" charset="-122"/>
                <a:ea typeface="宋体" panose="02010600030101010101" pitchFamily="2" charset="-122"/>
              </a:rPr>
              <a:t>。衡山械器尽,鲁削衡山之南,齐削衡山之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北。</a:t>
            </a:r>
            <a:r>
              <a:rPr lang="zh-CN" altLang="en-US" sz="1530" u="sng" kern="0" dirty="0" smtClean="0">
                <a:solidFill>
                  <a:srgbClr val="000000"/>
                </a:solidFill>
                <a:latin typeface="Times New Roman" panose="02020603050405020304" pitchFamily="65" charset="-122"/>
                <a:ea typeface="宋体" panose="02010600030101010101" pitchFamily="2" charset="-122"/>
              </a:rPr>
              <a:t>内自量无械器以应二敌,即奉国而归齐矣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(取材于《管子·轻重》)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①隰朋:春秋时齐国大夫。②芊:地名。位于齐楚接壤处。③衡山:齐鲁之间的小国。④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修械器:意思是施行购买兵器的策略。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A.令左司马伯公</a:t>
            </a:r>
            <a:r>
              <a:rPr lang="zh-CN" altLang="en-US" sz="1530" u="sng" kern="0" dirty="0" smtClean="0">
                <a:solidFill>
                  <a:srgbClr val="000000"/>
                </a:solidFill>
                <a:latin typeface="Times New Roman" panose="02020603050405020304" pitchFamily="65" charset="-122"/>
                <a:ea typeface="宋体" panose="02010600030101010101" pitchFamily="2" charset="-122"/>
              </a:rPr>
              <a:t>将</a:t>
            </a:r>
            <a:r>
              <a:rPr lang="zh-CN" altLang="en-US" sz="1530" kern="0" dirty="0" smtClean="0">
                <a:solidFill>
                  <a:srgbClr val="000000"/>
                </a:solidFill>
                <a:latin typeface="Times New Roman" panose="02020603050405020304" pitchFamily="65" charset="-122"/>
                <a:ea typeface="宋体" panose="02010600030101010101" pitchFamily="2" charset="-122"/>
              </a:rPr>
              <a:t>白徒而铸钱于庄山　　　将:率领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什</a:t>
            </a:r>
            <a:r>
              <a:rPr lang="zh-CN" altLang="en-US" sz="1530" kern="0" dirty="0" smtClean="0">
                <a:solidFill>
                  <a:srgbClr val="000000"/>
                </a:solidFill>
                <a:latin typeface="Times New Roman" panose="02020603050405020304" pitchFamily="65" charset="-122"/>
                <a:ea typeface="宋体" panose="02010600030101010101" pitchFamily="2" charset="-122"/>
              </a:rPr>
              <a:t>至而金千斤也　　什:十倍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我对您的期望,这两点都是值得我高兴庆贺的。幸运啊,幸运啊。我是不值得说的,虽然还有能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力学习,但终究还是没有什么长进,像您这样才华卓著,又处在这个时代,真是值得珍惜呀!以前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所说的优秀、通达、坚定、守信,心性守正而态度和蔼,再加上温文尔雅、谦虚谨慎,这是才华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值得珍惜呀;年纪四十岁就做刺史,能够主政一郡,衣食无忧,没有做吏的苦楚,这是时代值得珍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惜呀!我认为上天给予您有将来的名誉声望,业绩光耀于身前身后,(时机)恰好在现在,岂可不努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力呀!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我常想百年以来,未必就是不幸,为什么?因为有许多书流传下来并且从事研究的人多。现在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有些喜欢发议论的人说:“假使圣人的微妙意旨没有流传下来,一定是郑玄这类人犯强做注解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的错误。”我看郑玄等人的分析说明,清楚完备,即使圣人复活,也定会提携他们,让他们坐在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子游、子夏的位置上。如果让郑玄等人的解释不值得作为典范,必须要让圣人重生,如周公、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孔夫子亲自教授(其中)精妙的要义,这样之后才可做学问。那么圣人如果不重生,我们终生无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法做学问;如果圣人重生,(我们)也会随之变得狡猾(奸诈)啊!这只不过是那些不学无术之人,喜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欢口出狂言,欺骗扰乱常人。自汉代以来,那些掌权者的成败兴衰,事业踪迹,不胜枚举,(但)青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红皂白,都有真实根据,都可以形象描述,考察其因果,判定其得失利弊,能够留下来十分之四五,</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428596" y="1080000"/>
            <a:ext cx="8238404" cy="5270674"/>
            <a:chOff x="428596" y="1080000"/>
            <a:chExt cx="8238404" cy="5270674"/>
          </a:xfrm>
        </p:grpSpPr>
        <p:sp>
          <p:nvSpPr>
            <p:cNvPr id="2" name="TextBox 2"/>
            <p:cNvSpPr txBox="1"/>
            <p:nvPr/>
          </p:nvSpPr>
          <p:spPr>
            <a:xfrm>
              <a:off x="540000" y="1080000"/>
              <a:ext cx="8127000" cy="52706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C.楚不</a:t>
              </a:r>
              <a:r>
                <a:rPr lang="zh-CN" altLang="en-US" sz="1500" u="sng" kern="0" dirty="0" smtClean="0">
                  <a:solidFill>
                    <a:srgbClr val="000000"/>
                  </a:solidFill>
                  <a:latin typeface="Times New Roman" panose="02020603050405020304" pitchFamily="65" charset="-122"/>
                  <a:ea typeface="宋体" panose="02010600030101010101" pitchFamily="2" charset="-122"/>
                </a:rPr>
                <a:t>赋</a:t>
              </a:r>
              <a:r>
                <a:rPr lang="zh-CN" altLang="en-US" sz="1500" kern="0" dirty="0" smtClean="0">
                  <a:solidFill>
                    <a:srgbClr val="000000"/>
                  </a:solidFill>
                  <a:latin typeface="Times New Roman" panose="02020603050405020304" pitchFamily="65" charset="-122"/>
                  <a:ea typeface="宋体" panose="02010600030101010101" pitchFamily="2" charset="-122"/>
                </a:rPr>
                <a:t>于民而财用足也　　赋:给予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D.衡山之民释其</a:t>
              </a:r>
              <a:r>
                <a:rPr lang="zh-CN" altLang="en-US" sz="1500" u="sng" kern="0" dirty="0" smtClean="0">
                  <a:solidFill>
                    <a:srgbClr val="000000"/>
                  </a:solidFill>
                  <a:latin typeface="Times New Roman" panose="02020603050405020304" pitchFamily="65" charset="-122"/>
                  <a:ea typeface="宋体" panose="02010600030101010101" pitchFamily="2" charset="-122"/>
                </a:rPr>
                <a:t>本</a:t>
              </a:r>
              <a:r>
                <a:rPr lang="zh-CN" altLang="en-US" sz="1500" kern="0" dirty="0" smtClean="0">
                  <a:solidFill>
                    <a:srgbClr val="000000"/>
                  </a:solidFill>
                  <a:latin typeface="Times New Roman" panose="02020603050405020304" pitchFamily="65" charset="-122"/>
                  <a:ea typeface="宋体" panose="02010600030101010101" pitchFamily="2" charset="-122"/>
                </a:rPr>
                <a:t>　　本:农耕</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2.下列各组语句中加点词的意义和用法,</a:t>
              </a:r>
              <a:r>
                <a:rPr lang="zh-CN" altLang="en-US" sz="1500" u="sng" kern="0" dirty="0" smtClean="0">
                  <a:solidFill>
                    <a:srgbClr val="000000"/>
                  </a:solidFill>
                  <a:latin typeface="Times New Roman" panose="02020603050405020304" pitchFamily="65" charset="-122"/>
                  <a:ea typeface="宋体" panose="02010600030101010101" pitchFamily="2" charset="-122"/>
                </a:rPr>
                <a:t>不同</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8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A.藏谷十之六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把十分之六的粮食储藏起来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B.天且以齐私楚也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上天将用齐国(的金钱)惠及楚国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C.衡山之械器必倍其价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衡山兵器的价格一定翻倍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D.燕、代、秦即引其使而归</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燕、代、秦就带领衡山的使节回国</a:t>
              </a:r>
              <a:endParaRPr lang="zh-CN" altLang="en-US" sz="1500" dirty="0" smtClean="0"/>
            </a:p>
          </p:txBody>
        </p:sp>
        <p:pic>
          <p:nvPicPr>
            <p:cNvPr id="16389" name="Picture 5"/>
            <p:cNvPicPr>
              <a:picLocks noChangeAspect="1" noChangeArrowheads="1"/>
            </p:cNvPicPr>
            <p:nvPr/>
          </p:nvPicPr>
          <p:blipFill>
            <a:blip r:embed="rId3"/>
            <a:srcRect/>
            <a:stretch>
              <a:fillRect/>
            </a:stretch>
          </p:blipFill>
          <p:spPr bwMode="auto">
            <a:xfrm>
              <a:off x="428596" y="2134385"/>
              <a:ext cx="4495800" cy="1085850"/>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4.将下面的句子译为现代汉语。(6分)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①楚民即释其耕农而畋鹿。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②内自量无械器以应二敌,即奉国而归齐矣。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5.在下面每个人物后的横线上写出一个恰当的熟语或成语,用来评价人物在文中的表现。(4分)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①桓公</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②管子</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③衡山之君</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6.本文讲述了管子运用谋略的故事,你从中获得了哪些启示?请结合文章内容具体回答。(5分)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赋:动词,征税。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A.到,动词。B.它的,代词;可以,语气副词,加强祈使语气。C.果然,副词。D.用,介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燕、代、秦三国也从衡山召回了自己的使者。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①楚国百姓就放弃了农耕而去捕鹿。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②(衡山之君)心里估量没有武器来应对两个敌国,就带领全国归顺齐国了。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①即:就。释:放下,放弃。而:表顺承。畋:捕猎。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②以:表目的,来。奉:献上。归:归附,归顺。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(示例)桓公:从善如流(虚心纳谏　择善而从　从谏如流)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管子:不战而屈人之兵(审时度势　知己知彼　神机妙算)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衡山之君:因小失大(捡了芝麻丢了西瓜　愚不可及　目光短浅)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本题考查考生对人物形象的评价能力和成语(或熟语)的运用能力。需要有一定的知识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积累,也需要考生对文言文中的人物性格有清晰的了解。管仲对齐国与楚国、衡山国的对峙,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能够审时度势,知己知彼,从长计议,提出一系列的建议;对于管仲的建议,桓公能虚心纳谏,从善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如流;而衡山国君则目光短浅,只看眼前利益,舍本逐末,因小失大,最终导致国家灭亡。据此寻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找恰当的熟语或成语进行评价。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6.答案　(答题角度参考)①用经济、金融手段战胜敌国。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②粮食安全对一个国家是极为重要的。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③上下一心是成功实施谋略的保证。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解析　本题考查考生对作品内容的思考、领悟和探究能力,答案只要言之成理即可。但需要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注意的是,此题要点有二:一为结合“管子运用谋略的故事”,一为启示。答题时先结合管子运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用谋略的故事,再答从中获得了什么启示。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桓公问管仲说:“楚国,是崤山以东的强国,它的人民熟习战斗的方法。出兵攻伐它,恐怕实力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不能胜过它,被楚国打败。怎么办呢?”管仲回答说:“就用战斗的方法来对付它。”桓公说: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“这怎么讲?”管仲回答说:“您可用高价收购楚国的活鹿。”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桓公就派人到楚国购买活鹿。管仲就让桓公通告百姓,贮藏国内十分之六的粮食。再派左司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马伯公率民夫到庄山铸币。然后派中大夫王邑带上两千万钱,到楚国收购生鹿。楚王得知后,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告诉他的丞相说:“钱币是谁都重视的,国家靠它维持,明君靠它赏赐功臣。禽兽,不过是一群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害人之物,是明君所抛弃驱逐的。现在齐国用他们的贵重宝物高价收买我们的害兽,那么是楚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国的福分。上天将要拿齐国来偏爱楚国了。请您通告百姓,赶快猎取活鹿,来换取齐国的全部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财宝。”楚国百姓就放弃了农耕而去捕鹿。管仲还对楚国商人说:“您给我贩来活鹿,二十头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就给您黄金百斤;增加十倍,就给您黄金千斤。如果这样楚国即使不向百姓征税,财富也充足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楚国的男女都住在野外猎取活鹿。隰朋让齐国百姓贮藏了五倍(于过去)的粮食,楚国凭借(出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卖)活鹿贮藏了五倍(于过去)的钱币。管仲说:“这回可以制服楚国了。”桓公说:“怎么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办?”管仲回答说:“楚国的存钱是原来的五倍,楚王将以自鸣得意的心情经营农业。”桓公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说:“不错。”于是派人封闭关卡,不和楚国互通使节。楚王果然以自鸣得意的心情开始经营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农业。但粮食不是三个月内就能生产出来的,楚国买一石粮食要四百钱。齐国便派人运粮到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与楚国交界的芊地南部出卖,楚人投降齐国的有十分之四。经过三年时间,楚国就被降服了。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桓公问管仲说:“我要找一个控制衡山国的办法,应该怎么办?”管仲回答说:“您可派人出高</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价收购衡山国的兵器,这样,燕国和代国一定跟着您去买。秦国和赵国听说后,一定同您争着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买,衡山兵器的价格一定翻倍。若天下争相购买,衡山兵器一定涨价十倍以上。”桓公说:“可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以。”便派人到衡山寻求购买兵器,不可同他们讨价还价。齐国施行购买衡山兵器的策略十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个月以后,燕、代两国听说,果然也派人到衡山收购兵器。燕、代两国施行这一策略三个月以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后,秦国听说,果然也派人到衡山国购买兵器。衡山国君告诉他的丞相说:“天下各国都争购我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国兵器,可使价钱提高二十倍以上。”衡山国的百姓放弃农业,发展制造兵器的工艺。齐国则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派隰朋到赵国购买粮食,赵国卖粮价每石十五钱,隰朋按每石五十钱收购。天下各国听说后,都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运粮到齐国来卖。齐国施行购买兵器的策略十七个月,施行购买粮食的策略五个月,然后就封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闭关卡,不与衡山国互通使节。燕、代、秦三国也从衡山召回了自己的使者。衡山国的兵器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已经卖光,鲁国侵占了它的南部,齐国侵占了它的北部。(衡山之君)心里估量没有武器来应付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两个敌国,就带领全国归顺齐国了。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十一、(2016山东,9—13)阅读下面的文言文,回答问题。(22分)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景公问晏子曰:“吾欲服圣王之服,居圣王之室,如此,则诸侯</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至乎?”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晏子对曰:“法其节俭则可;法其服,居其室,无益也。三王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不同服而王,非以服致诸侯也。诚于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爱民,果于行善,天下怀其德而归其义,若其衣服节俭而众</a:t>
            </a:r>
            <a:r>
              <a:rPr lang="zh-CN" altLang="en-US" sz="1530" u="sng" kern="0" dirty="0" smtClean="0">
                <a:solidFill>
                  <a:srgbClr val="000000"/>
                </a:solidFill>
                <a:latin typeface="Times New Roman" panose="02020603050405020304" pitchFamily="65" charset="-122"/>
                <a:ea typeface="宋体" panose="02010600030101010101" pitchFamily="2" charset="-122"/>
              </a:rPr>
              <a:t>说</a:t>
            </a:r>
            <a:r>
              <a:rPr lang="zh-CN" altLang="en-US" sz="1530" kern="0" dirty="0" smtClean="0">
                <a:solidFill>
                  <a:srgbClr val="000000"/>
                </a:solidFill>
                <a:latin typeface="Times New Roman" panose="02020603050405020304" pitchFamily="65" charset="-122"/>
                <a:ea typeface="宋体" panose="02010600030101010101" pitchFamily="2" charset="-122"/>
              </a:rPr>
              <a:t>也。</a:t>
            </a:r>
            <a:r>
              <a:rPr lang="zh-CN" altLang="en-US" sz="1530" u="sng" kern="0" dirty="0" smtClean="0">
                <a:solidFill>
                  <a:srgbClr val="000000"/>
                </a:solidFill>
                <a:latin typeface="Times New Roman" panose="02020603050405020304" pitchFamily="65" charset="-122"/>
                <a:ea typeface="宋体" panose="02010600030101010101" pitchFamily="2" charset="-122"/>
              </a:rPr>
              <a:t>夫冠足以修敬不务其饰衣足以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掩形御寒不务其美身服不杂彩首服不镂刻</a:t>
            </a:r>
            <a:r>
              <a:rPr lang="zh-CN" altLang="en-US" sz="1530" kern="0" dirty="0" smtClean="0">
                <a:solidFill>
                  <a:srgbClr val="000000"/>
                </a:solidFill>
                <a:latin typeface="Times New Roman" panose="02020603050405020304" pitchFamily="65" charset="-122"/>
                <a:ea typeface="宋体" panose="02010600030101010101" pitchFamily="2" charset="-122"/>
              </a:rPr>
              <a:t>。古者常有处橧巢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窟穴而不恶,予而不取,天下不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朝其室,而共归其仁。及三代作服,为益敬也。服之轻重便</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身,用财之费顺于民。</a:t>
            </a:r>
            <a:r>
              <a:rPr lang="zh-CN" altLang="en-US" sz="1530" u="sng" kern="0" dirty="0" smtClean="0">
                <a:solidFill>
                  <a:srgbClr val="000000"/>
                </a:solidFill>
                <a:latin typeface="Times New Roman" panose="02020603050405020304" pitchFamily="65" charset="-122"/>
                <a:ea typeface="宋体" panose="02010600030101010101" pitchFamily="2" charset="-122"/>
              </a:rPr>
              <a:t>其不为橧巢</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者,以避风也;其不为窟穴者,以避湿也。</a:t>
            </a:r>
            <a:r>
              <a:rPr lang="zh-CN" altLang="en-US" sz="1530" kern="0" dirty="0" smtClean="0">
                <a:solidFill>
                  <a:srgbClr val="000000"/>
                </a:solidFill>
                <a:latin typeface="Times New Roman" panose="02020603050405020304" pitchFamily="65" charset="-122"/>
                <a:ea typeface="宋体" panose="02010600030101010101" pitchFamily="2" charset="-122"/>
              </a:rPr>
              <a:t>是故明堂之制,下之湿润,不能及也;上之寒暑,不能入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也。土事不</a:t>
            </a:r>
            <a:r>
              <a:rPr lang="zh-CN" altLang="en-US" sz="1530" u="sng" kern="0" dirty="0" smtClean="0">
                <a:solidFill>
                  <a:srgbClr val="000000"/>
                </a:solidFill>
                <a:latin typeface="Times New Roman" panose="02020603050405020304" pitchFamily="65" charset="-122"/>
                <a:ea typeface="宋体" panose="02010600030101010101" pitchFamily="2" charset="-122"/>
              </a:rPr>
              <a:t>文</a:t>
            </a:r>
            <a:r>
              <a:rPr lang="zh-CN" altLang="en-US" sz="1530" kern="0" dirty="0" smtClean="0">
                <a:solidFill>
                  <a:srgbClr val="000000"/>
                </a:solidFill>
                <a:latin typeface="Times New Roman" panose="02020603050405020304" pitchFamily="65" charset="-122"/>
                <a:ea typeface="宋体" panose="02010600030101010101" pitchFamily="2" charset="-122"/>
              </a:rPr>
              <a:t>,木事不镂,示民知节也。及其衰也,衣服之侈过足以敬,宫室之美过避润湿,用力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甚多,用财甚费,与民为仇。今君欲法圣王之服,不法其制,若法其节俭也,则虽未成治,庶其有益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也。今君穷台榭之高,极污池之深而不止,务于刻镂之巧、文章之观而不厌,则亦与民而仇矣。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若臣之虑,恐国之危,而公不平也。</a:t>
            </a:r>
            <a:r>
              <a:rPr lang="zh-CN" altLang="en-US" sz="1530" u="sng" kern="0" dirty="0" smtClean="0">
                <a:solidFill>
                  <a:srgbClr val="000000"/>
                </a:solidFill>
                <a:latin typeface="Times New Roman" panose="02020603050405020304" pitchFamily="65" charset="-122"/>
                <a:ea typeface="宋体" panose="02010600030101010101" pitchFamily="2" charset="-122"/>
              </a:rPr>
              <a:t>公乃愿致诸侯,不亦难乎?公之言过矣。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景公禄晏子以平阴与藁邑。晏子辞曰:“吾君好治宫室,民之力敝矣;又好盘游玩好,以饬女子,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民之财竭矣;又好兴师,民之死近矣。敝其力,竭其财,近其死,下之</a:t>
            </a:r>
            <a:r>
              <a:rPr lang="zh-CN" altLang="en-US" sz="1530" u="sng" kern="0" dirty="0" smtClean="0">
                <a:solidFill>
                  <a:srgbClr val="000000"/>
                </a:solidFill>
                <a:latin typeface="Times New Roman" panose="02020603050405020304" pitchFamily="65" charset="-122"/>
                <a:ea typeface="宋体" panose="02010600030101010101" pitchFamily="2" charset="-122"/>
              </a:rPr>
              <a:t>疾</a:t>
            </a:r>
            <a:r>
              <a:rPr lang="zh-CN" altLang="en-US" sz="1530" kern="0" dirty="0" smtClean="0">
                <a:solidFill>
                  <a:srgbClr val="000000"/>
                </a:solidFill>
                <a:latin typeface="Times New Roman" panose="02020603050405020304" pitchFamily="65" charset="-122"/>
                <a:ea typeface="宋体" panose="02010600030101010101" pitchFamily="2" charset="-122"/>
              </a:rPr>
              <a:t>其上甚矣!此婴之所以不敢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a:t>
            </a:r>
            <a:r>
              <a:rPr lang="zh-CN" altLang="en-US" sz="1530" u="sng" kern="0" dirty="0" smtClean="0">
                <a:solidFill>
                  <a:srgbClr val="000000"/>
                </a:solidFill>
                <a:latin typeface="Times New Roman" panose="02020603050405020304" pitchFamily="65" charset="-122"/>
                <a:ea typeface="宋体" panose="02010600030101010101" pitchFamily="2" charset="-122"/>
              </a:rPr>
              <a:t>“是则可矣。虽然,君子独不欲富与贵乎?”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晏子曰:“婴闻为人臣者,先君后身,安国而度家,</a:t>
            </a:r>
            <a:r>
              <a:rPr lang="zh-CN" altLang="en-US" sz="1530" u="sng" kern="0" dirty="0" smtClean="0">
                <a:solidFill>
                  <a:srgbClr val="000000"/>
                </a:solidFill>
                <a:latin typeface="Times New Roman" panose="02020603050405020304" pitchFamily="65" charset="-122"/>
                <a:ea typeface="宋体" panose="02010600030101010101" pitchFamily="2" charset="-122"/>
              </a:rPr>
              <a:t>宗</a:t>
            </a:r>
            <a:r>
              <a:rPr lang="zh-CN" altLang="en-US" sz="1530" kern="0" dirty="0" smtClean="0">
                <a:solidFill>
                  <a:srgbClr val="000000"/>
                </a:solidFill>
                <a:latin typeface="Times New Roman" panose="02020603050405020304" pitchFamily="65" charset="-122"/>
                <a:ea typeface="宋体" panose="02010600030101010101" pitchFamily="2" charset="-122"/>
              </a:rPr>
              <a:t>君而处身,曷为独不欲富与贵也!”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公曰:“然则曷</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禄夫子?”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晏子对曰:“君商渔盐,关市讥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不征;耕者十取一焉;弛刑罚,若死者刑,若刑者罚,若罚者免。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若此三言者,婴之禄,君之利也。”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公曰:“此三言者,寡人无事焉,请以从夫子。”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公既行若三言,使人问大国,大国之君曰:“齐安矣。”使人问小国,小国之君曰:“齐不加我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(节选自《晏子春秋》,有删改)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①三王:夏商周三代之明君,多指夏禹、商汤、周文王(或周武王)。②橧(zēng)巢:用柴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薪搭建的巢形住所。③关市,指集市。讥:稽查,盘问。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A.若其衣服节俭而众</a:t>
            </a:r>
            <a:r>
              <a:rPr lang="zh-CN" altLang="en-US" sz="1530" u="sng" kern="0" dirty="0" smtClean="0">
                <a:solidFill>
                  <a:srgbClr val="000000"/>
                </a:solidFill>
                <a:latin typeface="Times New Roman" panose="02020603050405020304" pitchFamily="65" charset="-122"/>
                <a:ea typeface="宋体" panose="02010600030101010101" pitchFamily="2" charset="-122"/>
              </a:rPr>
              <a:t>说</a:t>
            </a:r>
            <a:r>
              <a:rPr lang="zh-CN" altLang="en-US" sz="1530" kern="0" dirty="0" smtClean="0">
                <a:solidFill>
                  <a:srgbClr val="000000"/>
                </a:solidFill>
                <a:latin typeface="Times New Roman" panose="02020603050405020304" pitchFamily="65" charset="-122"/>
                <a:ea typeface="宋体" panose="02010600030101010101" pitchFamily="2" charset="-122"/>
              </a:rPr>
              <a:t>也　　　　　　说:同“悦”,高兴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B.土事不</a:t>
            </a:r>
            <a:r>
              <a:rPr lang="zh-CN" altLang="en-US" sz="1530" u="sng" kern="0" dirty="0" smtClean="0">
                <a:solidFill>
                  <a:srgbClr val="000000"/>
                </a:solidFill>
                <a:latin typeface="Times New Roman" panose="02020603050405020304" pitchFamily="65" charset="-122"/>
                <a:ea typeface="宋体" panose="02010600030101010101" pitchFamily="2" charset="-122"/>
              </a:rPr>
              <a:t>文</a:t>
            </a:r>
            <a:r>
              <a:rPr lang="zh-CN" altLang="en-US" sz="1530" kern="0" dirty="0" smtClean="0">
                <a:solidFill>
                  <a:srgbClr val="000000"/>
                </a:solidFill>
                <a:latin typeface="Times New Roman" panose="02020603050405020304" pitchFamily="65" charset="-122"/>
                <a:ea typeface="宋体" panose="02010600030101010101" pitchFamily="2" charset="-122"/>
              </a:rPr>
              <a:t>,木事不镂　　文:花纹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C.下之</a:t>
            </a:r>
            <a:r>
              <a:rPr lang="zh-CN" altLang="en-US" sz="1530" u="sng" kern="0" dirty="0" smtClean="0">
                <a:solidFill>
                  <a:srgbClr val="000000"/>
                </a:solidFill>
                <a:latin typeface="Times New Roman" panose="02020603050405020304" pitchFamily="65" charset="-122"/>
                <a:ea typeface="宋体" panose="02010600030101010101" pitchFamily="2" charset="-122"/>
              </a:rPr>
              <a:t>疾</a:t>
            </a:r>
            <a:r>
              <a:rPr lang="zh-CN" altLang="en-US" sz="1530" kern="0" dirty="0" smtClean="0">
                <a:solidFill>
                  <a:srgbClr val="000000"/>
                </a:solidFill>
                <a:latin typeface="Times New Roman" panose="02020603050405020304" pitchFamily="65" charset="-122"/>
                <a:ea typeface="宋体" panose="02010600030101010101" pitchFamily="2" charset="-122"/>
              </a:rPr>
              <a:t>其上甚矣　　疾:痛恨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宗</a:t>
            </a:r>
            <a:r>
              <a:rPr lang="zh-CN" altLang="en-US" sz="1530" kern="0" dirty="0" smtClean="0">
                <a:solidFill>
                  <a:srgbClr val="000000"/>
                </a:solidFill>
                <a:latin typeface="Times New Roman" panose="02020603050405020304" pitchFamily="65" charset="-122"/>
                <a:ea typeface="宋体" panose="02010600030101010101" pitchFamily="2" charset="-122"/>
              </a:rPr>
              <a:t>君而处身　　宗:尊崇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80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C.夫冠足以修/敬不务其饰衣/足以掩形/御寒不务其美/身服不杂彩首/服不镂刻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D.夫冠足以修敬/不务其饰衣/足以掩形/御寒不务其美身/服不杂彩/首服不镂刻</a:t>
            </a:r>
            <a:endParaRPr lang="zh-CN" altLang="en-US"/>
          </a:p>
        </p:txBody>
      </p:sp>
      <p:graphicFrame>
        <p:nvGraphicFramePr>
          <p:cNvPr id="4" name="对象 3"/>
          <p:cNvGraphicFramePr>
            <a:graphicFrameLocks noChangeAspect="1"/>
          </p:cNvGraphicFramePr>
          <p:nvPr/>
        </p:nvGraphicFramePr>
        <p:xfrm>
          <a:off x="728989" y="2216432"/>
          <a:ext cx="1743075" cy="533399"/>
        </p:xfrm>
        <a:graphic>
          <a:graphicData uri="http://schemas.openxmlformats.org/presentationml/2006/ole">
            <p:oleObj spid="_x0000_s330756" name="Equation" r:id="rId4" imgW="46024800" imgH="14020800" progId="">
              <p:embed/>
            </p:oleObj>
          </a:graphicData>
        </a:graphic>
      </p:graphicFrame>
      <p:graphicFrame>
        <p:nvGraphicFramePr>
          <p:cNvPr id="5" name="对象 4"/>
          <p:cNvGraphicFramePr>
            <a:graphicFrameLocks noChangeAspect="1"/>
          </p:cNvGraphicFramePr>
          <p:nvPr/>
        </p:nvGraphicFramePr>
        <p:xfrm>
          <a:off x="718263" y="2784527"/>
          <a:ext cx="1323975" cy="533399"/>
        </p:xfrm>
        <a:graphic>
          <a:graphicData uri="http://schemas.openxmlformats.org/presentationml/2006/ole">
            <p:oleObj spid="_x0000_s330755" name="Equation" r:id="rId5" imgW="35052000" imgH="14020800" progId="">
              <p:embed/>
            </p:oleObj>
          </a:graphicData>
        </a:graphic>
      </p:graphicFrame>
      <p:graphicFrame>
        <p:nvGraphicFramePr>
          <p:cNvPr id="6" name="对象 5"/>
          <p:cNvGraphicFramePr>
            <a:graphicFrameLocks noChangeAspect="1"/>
          </p:cNvGraphicFramePr>
          <p:nvPr/>
        </p:nvGraphicFramePr>
        <p:xfrm>
          <a:off x="718263" y="3352622"/>
          <a:ext cx="1724024" cy="533399"/>
        </p:xfrm>
        <a:graphic>
          <a:graphicData uri="http://schemas.openxmlformats.org/presentationml/2006/ole">
            <p:oleObj spid="_x0000_s330754" name="Equation" r:id="rId6" imgW="45720000" imgH="14020800" progId="">
              <p:embed/>
            </p:oleObj>
          </a:graphicData>
        </a:graphic>
      </p:graphicFrame>
      <p:graphicFrame>
        <p:nvGraphicFramePr>
          <p:cNvPr id="7" name="对象 6"/>
          <p:cNvGraphicFramePr>
            <a:graphicFrameLocks noChangeAspect="1"/>
          </p:cNvGraphicFramePr>
          <p:nvPr/>
        </p:nvGraphicFramePr>
        <p:xfrm>
          <a:off x="728989" y="3920717"/>
          <a:ext cx="1743075" cy="533399"/>
        </p:xfrm>
        <a:graphic>
          <a:graphicData uri="http://schemas.openxmlformats.org/presentationml/2006/ole">
            <p:oleObj spid="_x0000_s330753" name="Equation" r:id="rId7" imgW="46024800" imgH="140208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4.下列对原文有关内容的理解与分析,表述不正确的一项是(3分)(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A.晏子认为,古代圣王诚心诚意地爱护百姓,实实在在地对百姓行善,因此天下的人都感念其德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义而归附他们。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B.晏子认为要想治理好国家,使天下归附,最重要的不是取法已过时的古圣王制度,而是效法他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们的节俭风尚。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C.面对景公的封赏,晏子并不领情,他毅然决然地予以拒绝,并且指出了景公穷奢极欲与穷兵黩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武的危害性。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D.本文采用对话的方式,批评了景公治理国家的错误观点和做法,表达了晏子减少赋税、减轻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刑罚等政治主张。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5.把材料中画横线的句子翻译成现代汉语。(10分)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(1)其不为橧巢者,以避风也;其不为窟穴者,以避湿也。(4分)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(2)公乃愿致诸侯,不亦难乎?公之言过矣。(3分)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(3)是则可矣。虽然,君子独不欲富与贵乎?(3分)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足够来适应当时社会发展的需要了。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孔子说:“几个人一起行走,一定有可以做我老师的人。”这才是随时见到听到随时记下感悟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啊,能够这样不丢弃学习时机,新颖独到的思想意念就来了。楚王询问他怎么知道南方池泽中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常生蓬草的果实的事情,他回答说:“我早年听童谣知道的。”这便是把儿童孩子也作为老师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啊。检验上古的人和事,发现对见到听到的事情反复斟酌的人,才能成为圣人。诸葛孔明说: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“各位先生读书,是想成为博学之士呀。”这才大概是那些停留在自己所见到的现象、知识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上,不懂得根据形势变化,被人称为腐儒的情况,这也是为学之人的一个弊病。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我从元和年以来,一直到现在,听到看到有名的先生才子们讨论的事情,典章制度啊,征伐叛乱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的事情啊,考据当时的现实,检验于前朝的历史,能够抓住时机而有新的想法,也算是独树一帜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的见解了。但是也有随时看到随时就忘记了,随时听到随时就丢弃了,轻视眼睛所见而重视耳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朵所听的毛病,这也是做学问的人的一种弊病。像您这样,上天给予您严谨的品性,远远超过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我。我知道自己顽劣呆笨,又不能下苦功夫学习,假如能下功夫学习,又不能把所学用于实践。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但我内心还总是想养成您那样美好的品性,有朝一日能够拜在您门下接受教导,到时担任一个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官职,管理一个地方,能够做到没有过失,仅此而已。自古以来,没有不学习而能够留名于后世</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的。您努力去做吧。</a:t>
              </a: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文:动词,装饰。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A.表示揣测,也许,大概/代词,他们。B.介词,对/介词,从。C.介词,拿/连词,表示目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的。D.连词,都表示转折关系,却,但。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“夫冠足以修敬”语句完整,“修敬”是动宾关系,不能断开,可排除B、C两项。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“衣足以掩形御寒”与“冠足以修敬”结构相同,单独成句,排除D项。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“最重要的不是取法已过时的古圣王制度”错。原文“今君欲法圣王之服,不法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其制”一句显示出晏子批评齐景公只做表面文章,却不效法古圣王的制度。由此可见,晏子是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建议齐景公取法古圣王制度的。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(1)他们不再造柴薪搭成的巢居住,是为了避风寒;不再造土穴居住,是为了避潮湿。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(2)您却还想让诸侯来归附,不是很难吗?您的话错了。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(3)这样做是可以的。虽然这样,难道您就不想要富有和尊贵吗?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(1)其:代词,他们。为:动词,造。以:表示目的,为了。两个分句均为判断句。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(2)乃:表示转折,却。致:使动用法,使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来。过:错。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(3)是:这。虽:虽然。然:这样。独:难道。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景公问晏子说:“我想穿上上古圣王那样的服饰,居住在上古圣王那样的房屋中,这样,诸侯大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概会来朝拜我吧?”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晏子回答说:“效法上古圣王的节俭就可以了;效法他们的服饰,居住他们那样的房子,没有益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处。夏禹、商汤、周文王(或周武王)穿不同的服饰却都能统一天下,不是靠服饰使诸侯归附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的。诚心诚意地爱护百姓,实实在在地施行善政,天下人感念他们的仁德而归附他们合乎正义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的主张,就好像是君主衣着节俭而百姓高兴似的。帽子足够用来表示庄重就可以了,不必追求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它的装饰性;衣服足够用来蔽体御寒就可以了,不必追求它的华美。身上穿的衣服不色彩斑斓,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头戴的帽子不镂刻花纹。古代曾有居住在用柴薪搭成的巢穴和洞窟中而不抱怨、给予他宫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室而不住的人,天下人不朝拜他的居室而归附他的仁德。到了三代圣王时,制作衣服,是为了增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加敬肃之意。衣服的厚薄轻重适合身体,使用钱财的多少顺从民意。他们不再造柴薪搭成的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巢居住,是为了避风寒;不再造土穴居住,是为了避潮湿。所以修建宫殿的原则是,底下的潮湿,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不能浸上;天降的寒暑,不能侵入。土制建筑物不饰纹彩,木制建筑物不镂刻花纹,向百姓示范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31828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要知道节俭。等这种风气衰败的时候,衣服的奢侈已大大超过能表示敬意的原则,宫室的华美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已大大超过能躲避潮湿的标准了。使用的人力很多,钱财浪费十分严重,这是与百姓为敌啊!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现在君王想效法圣王的服饰,不效法他们的制度,如果效法他们的节俭,那么即便达不到圣王之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治,差不多还是有益的。现在君王尽力追求楼台亭榭的高、池塘的深而没有止境,追求刻镂的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精巧、装饰的华丽而不满足,那也是与百姓为敌啊!如果像我忧虑的这样,恐怕国家就危险了,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而您也得不到安宁啊。您却还想让诸侯来归附,不是很难吗?您的话错了。”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景公赐给晏子平阴和藁邑。晏子辞谢说:“您喜欢修建宫室,百姓的精力疲敝了;又喜欢游乐,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爱好珍宝,用来打扮宫内的女子,百姓的财力枯竭了;又喜欢兴兵攻伐,百姓的死亡临近了。使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其精力疲敝、财力枯竭、死亡临近,下面的百姓很痛恨君王!这就是我之所以不敢接受的原因了。”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景公说:“这样做是可以的。虽然这样,难道您就不想要富有和尊贵吗?”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晏子说:“我听说作为臣子的,要先想到国君然后才考虑自己,安定国家后才考虑自己的家,尊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崇国君后才安顿自己,怎么能说唯独我不想富有和尊贵呢?”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景公说:“那我拿什么给先生当食禄呢?”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晏子回答说:“君王放宽对渔、盐的税收,对集市只盘查而不收税;对耕地的百姓只征收十成收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获中的一成;放宽刑罚,如当判死刑的改判徒刑,如当判徒刑的改判罚款,如该罚款的就赦免。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如果您同意这三句话,就是对我的赏赐,就是君王的收益了。”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景公说:“(对于)这三句话,我没有什么意见,就依从先生的话去办吧。”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景公按这三句话行事后,派人去询问大国,大国的国君说:“齐国安定了。”派人去询问小国,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小国的国君说:“齐国不会侵犯我们了。”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十二、(2016天津,8—13)阅读下面的文言文,回答问题。(23分)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[宋]杨万里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李台州名宗质,字某,北人,不知何郡邑。母展,妾也,生宗质而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靖康之乱,母子相失。宗质以父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荫,既长,仕所至必求母,不得。姻家司马季思官蜀,宗质曰:“吾求母,东南无之,必也蜀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从之西。舟所经过州,若县若村市,必登岸,遍其地大声号呼,曰展婆,展婆。至暮,哭而归,不食。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司马家人哀之,必宽譬之,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r>
              <a:rPr lang="zh-CN" altLang="en-US" sz="1530" u="sng" kern="0" dirty="0" smtClean="0">
                <a:solidFill>
                  <a:srgbClr val="000000"/>
                </a:solidFill>
                <a:latin typeface="Times New Roman" panose="02020603050405020304" pitchFamily="65" charset="-122"/>
                <a:ea typeface="宋体" panose="02010600030101010101" pitchFamily="2" charset="-122"/>
              </a:rPr>
              <a:t>季思秩满东下,所经复然,竟不得。</a:t>
            </a:r>
            <a:r>
              <a:rPr lang="zh-CN" altLang="en-US" sz="1530" kern="0" dirty="0" smtClean="0">
                <a:solidFill>
                  <a:srgbClr val="000000"/>
                </a:solidFill>
                <a:latin typeface="Times New Roman" panose="02020603050405020304" pitchFamily="65" charset="-122"/>
                <a:ea typeface="宋体" panose="02010600030101010101" pitchFamily="2" charset="-122"/>
              </a:rPr>
              <a:t>至荆州,复然。日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旦夕号呼,嗌痛气惫,小憩于茗肆,垂涕。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坐顷之,一乞媪至前,揖曰:“官人与我一文两文。”</a:t>
            </a:r>
            <a:r>
              <a:rPr lang="zh-CN" altLang="en-US" sz="1530" u="sng" kern="0" dirty="0" smtClean="0">
                <a:solidFill>
                  <a:srgbClr val="000000"/>
                </a:solidFill>
                <a:latin typeface="Times New Roman" panose="02020603050405020304" pitchFamily="65" charset="-122"/>
                <a:ea typeface="宋体" panose="02010600030101010101" pitchFamily="2" charset="-122"/>
              </a:rPr>
              <a:t>宗质起揖之坐,礼以客主。</a:t>
            </a:r>
            <a:r>
              <a:rPr lang="zh-CN" altLang="en-US" sz="1530" kern="0" dirty="0" smtClean="0">
                <a:solidFill>
                  <a:srgbClr val="000000"/>
                </a:solidFill>
                <a:latin typeface="Times New Roman" panose="02020603050405020304" pitchFamily="65" charset="-122"/>
                <a:ea typeface="宋体" panose="02010600030101010101" pitchFamily="2" charset="-122"/>
              </a:rPr>
              <a:t>既饮茗,问其里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若姓。媪勃然怒曰:“官人能与我几钱,何遽问我姓名?我非乞人也。”宗质起敬,谢曰:“某皇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恐,上忤阿婆。愿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怒,试言之,何害?恐或乡邻或亲族也,某倒囊钱为阿婆寿。”媪喜曰:“老婆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姓异甚,不可言。”宗质力恳请,忽曰:“我姓展。”宗质瞿然起,抱之,大哭曰:“夫人,吾母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也。”媪曰:“官人勿误,吾儿有验,右腋有紫痣,其大如杯。”宗质拜曰:“然。”右袒示之,于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是母子相持而哭。观者数十百人,皆叹息泣下。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归,季思与家人子亦泣。自是奉板舆孝养者十余年,母以高年终,宗质亦白首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宗质乾道庚寅为洪倅,时予为奉新县令,屡谒之,不知其母子间也。明年,予官中都,宗质造朝,</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知台州。朝士云:“李台州,曾觌姻家也。觌无子,子台州之子。”予一见不敢再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,亦未知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后十七年,台州既没,予与丞相京公同为宰掾。谈间,公为予言李台州母子事。予生八年,丧先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太夫人,终身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赞曰:孔子曰:“孝悌之至通于神明。”若李台州,生而不知失母,壮而知求母,求母而不得,不得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而不懈,遍天下之半,老而乃得之。昔东坡先生颂朱寿昌,至今咏歌以为美谈。</a:t>
            </a:r>
            <a:r>
              <a:rPr lang="zh-CN" altLang="en-US" sz="1530" u="sng" kern="0" dirty="0" smtClean="0">
                <a:solidFill>
                  <a:srgbClr val="000000"/>
                </a:solidFill>
                <a:latin typeface="Times New Roman" panose="02020603050405020304" pitchFamily="65" charset="-122"/>
                <a:ea typeface="宋体" panose="02010600030101010101" pitchFamily="2" charset="-122"/>
              </a:rPr>
              <a:t>若李台州,其事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与寿昌岂异也,兹不谓之至孝通于神明乎?</a:t>
            </a:r>
            <a:r>
              <a:rPr lang="zh-CN" altLang="en-US" sz="1530" kern="0" dirty="0" smtClean="0">
                <a:solidFill>
                  <a:srgbClr val="000000"/>
                </a:solidFill>
                <a:latin typeface="Times New Roman" panose="02020603050405020304" pitchFamily="65" charset="-122"/>
                <a:ea typeface="宋体" panose="02010600030101010101" pitchFamily="2" charset="-122"/>
              </a:rPr>
              <a:t>非至孝奚而通神明,非通神明奚而得母?予每为士大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夫言之,闻者必泣。人谁无母?有母谁无是心哉?</a:t>
            </a:r>
            <a:r>
              <a:rPr lang="zh-CN" altLang="en-US" sz="1530" u="sng" kern="0" dirty="0" smtClean="0">
                <a:solidFill>
                  <a:srgbClr val="000000"/>
                </a:solidFill>
                <a:latin typeface="Times New Roman" panose="02020603050405020304" pitchFamily="65" charset="-122"/>
                <a:ea typeface="宋体" panose="02010600030101010101" pitchFamily="2" charset="-122"/>
              </a:rPr>
              <a:t>彼有未尝失母而有母不待求母而母存或忽而</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不敬或悖而不爱者独何心欤</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(选自《杨万里集笺校》)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A.生宗质而</a:t>
            </a:r>
            <a:r>
              <a:rPr lang="zh-CN" altLang="en-US" sz="1530" u="sng" kern="0" dirty="0" smtClean="0">
                <a:solidFill>
                  <a:srgbClr val="000000"/>
                </a:solidFill>
                <a:latin typeface="Times New Roman" panose="02020603050405020304" pitchFamily="65" charset="-122"/>
                <a:ea typeface="宋体" panose="02010600030101010101" pitchFamily="2" charset="-122"/>
              </a:rPr>
              <a:t>罹</a:t>
            </a:r>
            <a:r>
              <a:rPr lang="zh-CN" altLang="en-US" sz="1530" kern="0" dirty="0" smtClean="0">
                <a:solidFill>
                  <a:srgbClr val="000000"/>
                </a:solidFill>
                <a:latin typeface="Times New Roman" panose="02020603050405020304" pitchFamily="65" charset="-122"/>
                <a:ea typeface="宋体" panose="02010600030101010101" pitchFamily="2" charset="-122"/>
              </a:rPr>
              <a:t>靖康之乱　　　罹:遭遇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B.愿</a:t>
            </a:r>
            <a:r>
              <a:rPr lang="zh-CN" altLang="en-US" sz="1530" u="sng" kern="0" dirty="0" smtClean="0">
                <a:solidFill>
                  <a:srgbClr val="000000"/>
                </a:solidFill>
                <a:latin typeface="Times New Roman" panose="02020603050405020304" pitchFamily="65" charset="-122"/>
                <a:ea typeface="宋体" panose="02010600030101010101" pitchFamily="2" charset="-122"/>
              </a:rPr>
              <a:t>霁</a:t>
            </a:r>
            <a:r>
              <a:rPr lang="zh-CN" altLang="en-US" sz="1530" kern="0" dirty="0" smtClean="0">
                <a:solidFill>
                  <a:srgbClr val="000000"/>
                </a:solidFill>
                <a:latin typeface="Times New Roman" panose="02020603050405020304" pitchFamily="65" charset="-122"/>
                <a:ea typeface="宋体" panose="02010600030101010101" pitchFamily="2" charset="-122"/>
              </a:rPr>
              <a:t>怒　　霁:停止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知台州　　除:罢免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D.终身</a:t>
            </a:r>
            <a:r>
              <a:rPr lang="zh-CN" altLang="en-US" sz="1530" u="sng" kern="0" dirty="0" smtClean="0">
                <a:solidFill>
                  <a:srgbClr val="000000"/>
                </a:solidFill>
                <a:latin typeface="Times New Roman" panose="02020603050405020304" pitchFamily="65" charset="-122"/>
                <a:ea typeface="宋体" panose="02010600030101010101" pitchFamily="2" charset="-122"/>
              </a:rPr>
              <a:t>饮</a:t>
            </a:r>
            <a:r>
              <a:rPr lang="zh-CN" altLang="en-US" sz="1530" kern="0" dirty="0" smtClean="0">
                <a:solidFill>
                  <a:srgbClr val="000000"/>
                </a:solidFill>
                <a:latin typeface="Times New Roman" panose="02020603050405020304" pitchFamily="65" charset="-122"/>
                <a:ea typeface="宋体" panose="02010600030101010101" pitchFamily="2" charset="-122"/>
              </a:rPr>
              <a:t>恨　　饮:含着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2.依次填入文中空白处的虚词,最恰当的一项是(3分)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①东南无之,必也蜀</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②必宽譬之,</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饮泣强食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③宗质负其母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④予一见不敢再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A.焉　乃　于　者　　　B.乎　其　以　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C.乎　乃　以　也　　D.焉　其　于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3.文末画波浪线的句子,断句最合理的一项是(3分)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B.彼有未尝失母/而有母不待求母/而母存或忽而不敬/或悖而不爱者/独何心欤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D.彼有未尝/失母而有母不待/求母而母存/或忽而不敬/或悖而不爱者/独何心欤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4.以下六句话分编为四组,全都直接表现李台州“至孝”的一组是(3分)(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①既长,仕所至必求母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②舟所经过州,若县若村市,必登岸,遍其地大声号呼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③某倒囊钱为阿婆寿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④右袒示之,于是母子相持而哭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⑤自是奉板舆孝养者十余年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⑥觌无子,子台州之子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B.①③④　　　C.①⑤⑥　　　D.②④⑥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5.下面对原文的理解与分析,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A.李宗质出生后因战乱母子失散,长大后曾四处寻访母亲下落而不得,以至茶饭不思,黯然神伤。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B.作者杨万里素来仰慕李台州至孝之名,但直到李台州去世之后,才写作此文,并在士大夫中传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颂其事迹。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C.为一位官员作传,不注重其政治事功,却记叙其寻母尽孝之事,杨万里有褒扬孝道、规劝世风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D.文章记李台州事迹,以寻母、认母、侍母为线索,集中笔墨描写认母场景,详略得当,主次分明。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6.把材料中画横线的句子翻译成现代汉语。(8分)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(1)季思秩满东下,所经复然,竟不得。(2分)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(2)宗质起揖之坐,礼以客主。(3分)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(3)若李台州,其事与寿昌岂异也,兹不谓之至孝通于神明乎?(3分)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除:授;拜(官职)。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①“必</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乎”为固定句式,表揣度语气。②“乃”是承接连词,表示前后两事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在情理上的顺承或时间上的紧接,可译为“才”“这才”“就”等。从语意上看前后有顺承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关系,故选“乃”。③“以”表示修饰关系,相当于“而”,作连词,连接动词“归”,而介词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“于”后只能跟名词,故选“以”。④“也”用在句末,表示感叹;“者”一般用在句中表停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顿。此为句末语气词,故选“也”。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“未尝失母”为完整表述,后面断开;“不待求母”为动宾短语,后面断开;“或忽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而不敬”与“或悖而不爱”形成对偶,中间要断开;“独</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欤”为固定句式,前面要断开。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③是两人未真正认识之前李台州说的话,不能表现“至孝”;④写知道彼此为母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子后两人痛哭,不能表现“至孝”;⑥是写曾觌,不能表现李台州“至孝”。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“素来仰慕李台州至孝之名”错,原文是“亦未知其孝”“后十七年,台州既没</a:t>
            </a:r>
            <a:r>
              <a:rPr dirty="0"/>
              <a:t/>
            </a:r>
            <a:br>
              <a:rPr dirty="0"/>
            </a:b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闻之,泣不能止,感而为之传”。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(1)季思任期已满,向东而下,所经过的地方李台州仍然这样,始终没有找到。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50003"/>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一、(2018浙江,14—18)阅读下面的文言文,回答问题。(20分)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颜太初杂文序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司马光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天下之不尚儒久矣。今世之士大夫,</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必自称曰儒。儒者果何如哉?高冠博带、广袂之衣谓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之儒邪?执简伏册、呻吟不息谓之儒邪?又况点墨濡翰、织制绮组之文以称儒,亦远矣。舍此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勿言,至于西汉之公孙丞相、萧望之、张禹、孔光,东汉之欧阳歙、张酺、胡广,世之所谓大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儒,果足以充儒</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名乎?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鲁人颜太初,字醇之,常愤其然。读先王之书,不治章句,必求其理而已矣。</a:t>
            </a:r>
            <a:r>
              <a:rPr lang="zh-CN" altLang="en-US" sz="1530" u="sng" kern="0" dirty="0" smtClean="0">
                <a:solidFill>
                  <a:srgbClr val="000000"/>
                </a:solidFill>
                <a:latin typeface="Times New Roman" panose="02020603050405020304" pitchFamily="65" charset="-122"/>
                <a:ea typeface="宋体" panose="02010600030101010101" pitchFamily="2" charset="-122"/>
              </a:rPr>
              <a:t>既得其理,不徒诵之,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以夸诳于人,必也蹈而行之。</a:t>
            </a:r>
            <a:r>
              <a:rPr lang="zh-CN" altLang="en-US" sz="1530" kern="0" dirty="0" smtClean="0">
                <a:solidFill>
                  <a:srgbClr val="000000"/>
                </a:solidFill>
                <a:latin typeface="Times New Roman" panose="02020603050405020304" pitchFamily="65" charset="-122"/>
                <a:ea typeface="宋体" panose="02010600030101010101" pitchFamily="2" charset="-122"/>
              </a:rPr>
              <a:t>在其身与乡党无余,于</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外则不光。不光,先王之道犹蘙如也,乃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求天下国家政理风俗之得失,为诗歌洎文以宣畅之。景祐初,青州牧有以荒淫放荡为事,慕嵇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康、阮籍之为人,当时四方士大夫乐其无名教之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,翕然效之,浸以成风。太初恶其为大乱风俗</a:t>
            </a:r>
            <a:endParaRPr lang="zh-CN" altLang="en-US" dirty="0"/>
          </a:p>
        </p:txBody>
      </p:sp>
      <p:grpSp>
        <p:nvGrpSpPr>
          <p:cNvPr id="3" name="组合 7"/>
          <p:cNvGrpSpPr/>
          <p:nvPr/>
        </p:nvGrpSpPr>
        <p:grpSpPr>
          <a:xfrm>
            <a:off x="3298985" y="1062815"/>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85286"/>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三、(2016浙江,16—20)阅读下面的文言文,完成1—5题。(19分)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琅嬛福地记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[明]张 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晋太康中,张茂先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为建安从事,游于洞山。缘溪深入,有老人枕书石上卧,茂先坐</a:t>
            </a:r>
            <a:r>
              <a:rPr lang="zh-CN" altLang="en-US" sz="1530" u="sng" kern="0" dirty="0" smtClean="0">
                <a:solidFill>
                  <a:srgbClr val="000000"/>
                </a:solidFill>
                <a:latin typeface="Times New Roman" panose="02020603050405020304" pitchFamily="65" charset="-122"/>
                <a:ea typeface="宋体" panose="02010600030101010101" pitchFamily="2" charset="-122"/>
              </a:rPr>
              <a:t>与</a:t>
            </a:r>
            <a:r>
              <a:rPr lang="zh-CN" altLang="en-US" sz="1530" kern="0" dirty="0" smtClean="0">
                <a:solidFill>
                  <a:srgbClr val="000000"/>
                </a:solidFill>
                <a:latin typeface="Times New Roman" panose="02020603050405020304" pitchFamily="65" charset="-122"/>
                <a:ea typeface="宋体" panose="02010600030101010101" pitchFamily="2" charset="-122"/>
              </a:rPr>
              <a:t>论说。视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其所枕书,皆蝌蚪文,莫能辨,茂先异之。老人问茂先曰:“君读书几何?”茂先曰:“华之未读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者,二十年内书,</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二十年外书,则华固已读尽之矣。”老人微笑,把茂先臂走石壁下,忽有门入,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途径甚宽,至一精舍,藏书万卷。问老人曰:“何书?”曰:“世史也。”又至一室,藏书愈富。又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问:“何书?”老人曰:“万国志也。”后至一密室,扃钥甚固,有二黑犬守之,上有署篆,曰“琅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嬛福地”。问老人曰:“何地?”曰:“此玉京、紫微、金真、七瑛、丹书、秘籍。”指二犬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曰:“此痴龙也,守此二千年矣。”开门</a:t>
            </a:r>
            <a:r>
              <a:rPr lang="zh-CN" altLang="en-US" sz="1530" u="sng" kern="0" dirty="0" smtClean="0">
                <a:solidFill>
                  <a:srgbClr val="000000"/>
                </a:solidFill>
                <a:latin typeface="Times New Roman" panose="02020603050405020304" pitchFamily="65" charset="-122"/>
                <a:ea typeface="宋体" panose="02010600030101010101" pitchFamily="2" charset="-122"/>
              </a:rPr>
              <a:t>肃</a:t>
            </a:r>
            <a:r>
              <a:rPr lang="zh-CN" altLang="en-US" sz="1530" kern="0" dirty="0" smtClean="0">
                <a:solidFill>
                  <a:srgbClr val="000000"/>
                </a:solidFill>
                <a:latin typeface="Times New Roman" panose="02020603050405020304" pitchFamily="65" charset="-122"/>
                <a:ea typeface="宋体" panose="02010600030101010101" pitchFamily="2" charset="-122"/>
              </a:rPr>
              <a:t>茂先入,见所藏书,皆秦汉以前及海外诸国事,多</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闻,如《三坟》《九丘》《连山》《归藏》《梼杌》《春秋》诸书,亦皆在焉。</a:t>
            </a:r>
            <a:r>
              <a:rPr lang="zh-CN" altLang="en-US" sz="1530" u="sng" kern="0" dirty="0" smtClean="0">
                <a:solidFill>
                  <a:srgbClr val="000000"/>
                </a:solidFill>
                <a:latin typeface="Times New Roman" panose="02020603050405020304" pitchFamily="65" charset="-122"/>
                <a:ea typeface="宋体" panose="02010600030101010101" pitchFamily="2" charset="-122"/>
              </a:rPr>
              <a:t>茂先爽然自</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失。老人乃出酒果饷之,鲜洁非人世所有。</a:t>
            </a:r>
            <a:r>
              <a:rPr lang="zh-CN" altLang="en-US" sz="1530" kern="0" dirty="0" smtClean="0">
                <a:solidFill>
                  <a:srgbClr val="000000"/>
                </a:solidFill>
                <a:latin typeface="Times New Roman" panose="02020603050405020304" pitchFamily="65" charset="-122"/>
                <a:ea typeface="宋体" panose="02010600030101010101" pitchFamily="2" charset="-122"/>
              </a:rPr>
              <a:t>茂先为停</a:t>
            </a:r>
            <a:r>
              <a:rPr lang="zh-CN" altLang="en-US" sz="1530" u="sng" kern="0" dirty="0" smtClean="0">
                <a:solidFill>
                  <a:srgbClr val="000000"/>
                </a:solidFill>
                <a:latin typeface="Times New Roman" panose="02020603050405020304" pitchFamily="65" charset="-122"/>
                <a:ea typeface="宋体" panose="02010600030101010101" pitchFamily="2" charset="-122"/>
              </a:rPr>
              <a:t>信宿</a:t>
            </a:r>
            <a:r>
              <a:rPr lang="zh-CN" altLang="en-US" sz="1530" kern="0" dirty="0" smtClean="0">
                <a:solidFill>
                  <a:srgbClr val="000000"/>
                </a:solidFill>
                <a:latin typeface="Times New Roman" panose="02020603050405020304" pitchFamily="65" charset="-122"/>
                <a:ea typeface="宋体" panose="02010600030101010101" pitchFamily="2" charset="-122"/>
              </a:rPr>
              <a:t>而出,谓老人曰:“异日</a:t>
            </a:r>
            <a:r>
              <a:rPr lang="zh-CN" altLang="en-US" sz="1530" u="sng" kern="0" dirty="0" smtClean="0">
                <a:solidFill>
                  <a:srgbClr val="000000"/>
                </a:solidFill>
                <a:latin typeface="Times New Roman" panose="02020603050405020304" pitchFamily="65" charset="-122"/>
                <a:ea typeface="宋体" panose="02010600030101010101" pitchFamily="2" charset="-122"/>
              </a:rPr>
              <a:t>裹粮</a:t>
            </a:r>
            <a:r>
              <a:rPr lang="zh-CN" altLang="en-US" sz="1530" kern="0" dirty="0" smtClean="0">
                <a:solidFill>
                  <a:srgbClr val="000000"/>
                </a:solidFill>
                <a:latin typeface="Times New Roman" panose="02020603050405020304" pitchFamily="65" charset="-122"/>
                <a:ea typeface="宋体" panose="02010600030101010101" pitchFamily="2" charset="-122"/>
              </a:rPr>
              <a:t>再访,纵</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观群书。”老人笑不答,送茂先出。甫出,门石忽然自闭。茂先回视之,但见杂草藤萝,绕石而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生,石上苔藓亦合,初无缝隙。茂先痴</a:t>
            </a:r>
            <a:r>
              <a:rPr lang="zh-CN" altLang="en-US" sz="1055" kern="0" spc="146"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伫视,望石再拜</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去。</a:t>
            </a:r>
            <a:endParaRPr lang="zh-CN" altLang="en-US"/>
          </a:p>
        </p:txBody>
      </p:sp>
      <p:pic>
        <p:nvPicPr>
          <p:cNvPr id="3" name="图片 3" descr="textimage1.jpeg"/>
          <p:cNvPicPr>
            <a:picLocks noChangeAspect="1"/>
          </p:cNvPicPr>
          <p:nvPr/>
        </p:nvPicPr>
        <p:blipFill>
          <a:blip r:embed="rId3"/>
          <a:stretch>
            <a:fillRect/>
          </a:stretch>
        </p:blipFill>
        <p:spPr>
          <a:xfrm>
            <a:off x="3553200" y="5780208"/>
            <a:ext cx="152400" cy="1523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(2)宗质站起来向她作揖请她坐下,用主客之礼礼待她。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(3)像李台州,他的事迹难道和朱寿昌有什么不同吗?这不就是所说的至孝和神明相通吗?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翻译句子,需要注意以下关键点:①重点词,如秩(任期)、东(名词作状语,向东)、竟(始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终)、揖(名词作动词,作揖)、异(不一样)、兹(这);②特殊句式,如礼以客主(以主客之礼对待)、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兹不谓之(这不是所说的)等;③语句要通顺。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李台州名宗质,字某,是北地人,但不知在什么郡里。母亲姓展,是父亲的妾,生下宗质后,遭遇靖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康之乱,母子失散。宗质因为父亲功勋取得入仕权利,长大后,做官所到之处必定寻找母亲,但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终无所获。他的姻亲司马季思到蜀地做官,宗质说:“我寻找母亲,找遍东南一带都没有,会不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会在蜀地呀?”(于是)跟随司马季思到西面去。船只经过的各州,若是郡县、村市,他一定登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岸,遍地大声呼号,喊“展婆,展婆”。到天黑,哭泣着回来,也不肯吃饭。司马家人也为他哀痛,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必设法宽慰劝解他,他才一边抽泣一边勉强吃点东西。季思任期已满,向东而下,所经过的地方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李台州仍然这样,始终没有找到。到达荆州,又是这样。每天早晚哭号,直至咽喉疼痛,气息虚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弱,才在茶楼休息一下,哭泣流泪。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坐了一会儿,一个老年女乞讨者走到他跟前,躬身作揖说:“大人给我一两文钱吧。”宗质站起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来向她作揖请她坐下,用主客之礼礼待她。喝过茶后,问她的居处、姓氏。老人却勃然大怒说: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“大人能给我几个钱,何必急忙问我姓名?我并非乞丐。”宗质站起来恭敬地道歉说:“我内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心惶恐,触怒了阿婆。希望你平息怒气,不妨说说,有什么害处呢?恐怕是邻里或者亲戚,我愿倾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其所有为您祝福。”老人面露喜色说:“我姓氏特别,不可对他人说。”宗质极力恳求,她忽然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说:“我姓展。”宗质惊讶地站起来,抱着她大哭,说:“您是我的母亲啊。”老人说:“大人不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要误会,我的儿子有胎记,右边腋下有颗紫痣,大小若杯口。”宗质起身拜了拜说:“对。”袒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露右臂让她看,于是母子两人拉着手哭了。观看的有上百人,无不感叹哭泣。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宗质背着他的母亲回来,季思与家人子也哭了。从此边做官边奉养母亲十多年,母亲以高龄寿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终,宗质也老了。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宗质在乾道庚寅时在洪州任副职,当时我做奉新县令,多次拜访他,不知道他们母子分离的事。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第二年,我在中都做官,宗质到达朝廷,被授予台州知州。朝中大臣说:“李台州,是曾觌的亲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家。曾觌没有孩子,就把李台州的孩子当成自己的孩子。”没有再见面,我也不知道他的孝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十七年后,李台州已经去世,我与丞相京公同朝辅政。谈话间,京公向我说起李台州母子的事。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我八岁时,母亲去世,终身饱含遗憾。听到他的事,我哭泣不止,内心触动,为他作传。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称赞说:孔子说:“对父母至孝、对兄弟至爱可以与神明相通。”就像李台州,生下来不知有失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散的母亲,长大后懂得寻找母亲,寻找而不得,找不到又不停止,走遍大半天下,到老才找到母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亲。当年苏东坡颂赞朱寿昌,至今咏叹,传为美谈。像李台州,他的事迹难道和朱寿昌有什么不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同吗?这不就是所说的至孝和神明相通吗?若不是至孝怎能与神明相通,若非与神明相通怎能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找到母亲?我每次对士大夫说起这件事,听到的人必定哭泣。谁没有母亲?有母亲谁没有这个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心呢?那不曾失去母亲,有母亲在不必寻找母亲,对母亲的存在疏忽或不孝敬母亲,或是悖逆不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关爱的人,又居心何在?</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十三、(2015安徽,4—7)阅读下面的文言文,回答问题。(19分)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御史梁晳次先生传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[清]王士禛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先生姓梁氏,讳熙,字曰缉,晳次</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别号也。先生生世族,幼不喜纨绔之习,读书好古,视声利蔑如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也。于诗嗜陶渊明,少得句云:“明月生东隅,清辉照北床。”长老惊异。十三岁补诸生第一,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文名籍甚。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举顺治三年乡试,又十年成进士。</a:t>
            </a:r>
            <a:r>
              <a:rPr lang="zh-CN" altLang="en-US" sz="1530" u="sng" kern="0" dirty="0" smtClean="0">
                <a:solidFill>
                  <a:srgbClr val="000000"/>
                </a:solidFill>
                <a:latin typeface="Times New Roman" panose="02020603050405020304" pitchFamily="65" charset="-122"/>
                <a:ea typeface="宋体" panose="02010600030101010101" pitchFamily="2" charset="-122"/>
              </a:rPr>
              <a:t>出知西安之咸宁,誓于神,不以一钱自污。</a:t>
            </a:r>
            <a:r>
              <a:rPr lang="zh-CN" altLang="en-US" sz="1530" kern="0" dirty="0" smtClean="0">
                <a:solidFill>
                  <a:srgbClr val="000000"/>
                </a:solidFill>
                <a:latin typeface="Times New Roman" panose="02020603050405020304" pitchFamily="65" charset="-122"/>
                <a:ea typeface="宋体" panose="02010600030101010101" pitchFamily="2" charset="-122"/>
              </a:rPr>
              <a:t>视民如子,治行冠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三辅。官咸宁半载,入为云南道监察御史。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是时,世祖章皇帝方重言路,台省官皆矫尾厉角,务毛挚搏击为名高。先生独淡泊宁静,下直辄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焚香扫地,</a:t>
            </a:r>
            <a:r>
              <a:rPr lang="zh-CN" altLang="en-US" sz="1530" u="sng" kern="0" dirty="0" smtClean="0">
                <a:solidFill>
                  <a:srgbClr val="000000"/>
                </a:solidFill>
                <a:latin typeface="Times New Roman" panose="02020603050405020304" pitchFamily="65" charset="-122"/>
                <a:ea typeface="宋体" panose="02010600030101010101" pitchFamily="2" charset="-122"/>
              </a:rPr>
              <a:t>晏</a:t>
            </a:r>
            <a:r>
              <a:rPr lang="zh-CN" altLang="en-US" sz="1530" kern="0" dirty="0" smtClean="0">
                <a:solidFill>
                  <a:srgbClr val="000000"/>
                </a:solidFill>
                <a:latin typeface="Times New Roman" panose="02020603050405020304" pitchFamily="65" charset="-122"/>
                <a:ea typeface="宋体" panose="02010600030101010101" pitchFamily="2" charset="-122"/>
              </a:rPr>
              <a:t>坐终日,如退院僧。暇即与其友汪琬、刘体仁、董文骥、王士禛辈出游丰台、草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桥诸胜地,或会食浮屠、老子之宫。</a:t>
            </a:r>
            <a:r>
              <a:rPr lang="zh-CN" altLang="en-US" sz="1530" u="sng" kern="0" dirty="0" smtClean="0">
                <a:solidFill>
                  <a:srgbClr val="000000"/>
                </a:solidFill>
                <a:latin typeface="Times New Roman" panose="02020603050405020304" pitchFamily="65" charset="-122"/>
                <a:ea typeface="宋体" panose="02010600030101010101" pitchFamily="2" charset="-122"/>
              </a:rPr>
              <a:t>诸子酒酣耳热,辨难蜂起,各负气不肯相下。</a:t>
            </a:r>
            <a:r>
              <a:rPr lang="zh-CN" altLang="en-US" sz="1530" kern="0" dirty="0" smtClean="0">
                <a:solidFill>
                  <a:srgbClr val="000000"/>
                </a:solidFill>
                <a:latin typeface="Times New Roman" panose="02020603050405020304" pitchFamily="65" charset="-122"/>
                <a:ea typeface="宋体" panose="02010600030101010101" pitchFamily="2" charset="-122"/>
              </a:rPr>
              <a:t>先生默坐,或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微笑不发一语。偶出一语,</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人人自失,觉我言为烦。先生固耽内典</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,于三藏十二部之书无不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研究,而于《楞严》尤了悟初因证果大旨。每过其居邸,绳床药灶外,惟经论数卷而已。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先生尝巡视茶马于秦,不名一钱。或以为言,则笑曰:“吾筹之熟矣。居官而谋利,为子孙计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耳。子孙不肖而</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厚实,三蠹将至,曰盗贼,曰博徒,曰倡优。</a:t>
            </a:r>
            <a:r>
              <a:rPr lang="zh-CN" altLang="en-US" sz="1530" u="sng" kern="0" dirty="0" smtClean="0">
                <a:solidFill>
                  <a:srgbClr val="000000"/>
                </a:solidFill>
                <a:latin typeface="Times New Roman" panose="02020603050405020304" pitchFamily="65" charset="-122"/>
                <a:ea typeface="宋体" panose="02010600030101010101" pitchFamily="2" charset="-122"/>
              </a:rPr>
              <a:t>吾惧夫三蠹之为子孙忧也,故不敢</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在京师,日怀归田之思,属长洲文点画《江村读书图》以见志,予辈皆</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赋诗。未几,谢病归。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淄川高侍郎念东赠诗云:“燕台襆被亲相送,一个嵩丘行脚僧。”盖纪实云。归田后,尤孤介自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持,不接</a:t>
            </a:r>
            <a:r>
              <a:rPr lang="zh-CN" altLang="en-US" sz="1530" u="sng" kern="0" dirty="0" smtClean="0">
                <a:solidFill>
                  <a:srgbClr val="000000"/>
                </a:solidFill>
                <a:latin typeface="Times New Roman" panose="02020603050405020304" pitchFamily="65" charset="-122"/>
                <a:ea typeface="宋体" panose="02010600030101010101" pitchFamily="2" charset="-122"/>
              </a:rPr>
              <a:t>当事</a:t>
            </a:r>
            <a:r>
              <a:rPr lang="zh-CN" altLang="en-US" sz="1530" kern="0" dirty="0" smtClean="0">
                <a:solidFill>
                  <a:srgbClr val="000000"/>
                </a:solidFill>
                <a:latin typeface="Times New Roman" panose="02020603050405020304" pitchFamily="65" charset="-122"/>
                <a:ea typeface="宋体" panose="02010600030101010101" pitchFamily="2" charset="-122"/>
              </a:rPr>
              <a:t>。同年王中丞巡抚河南,馈问亟至,一无</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受。答书曰:“生有癖性,酷爱古帖,亦昔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人玩龙团、饮廷珪墨之意也。闻宋仲温书《兰亭十三跋》摹于松江府亭,赵子昂书《铁佛嶴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钟铭》在鹤沙报恩忏院,倘各损惠一通,敬拜赐矣。”其雅操如此。先生于古文不多作,其有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作,必合古人</a:t>
            </a:r>
            <a:r>
              <a:rPr lang="zh-CN" altLang="en-US" sz="1530" u="sng" kern="0" dirty="0" smtClean="0">
                <a:solidFill>
                  <a:srgbClr val="000000"/>
                </a:solidFill>
                <a:latin typeface="Times New Roman" panose="02020603050405020304" pitchFamily="65" charset="-122"/>
                <a:ea typeface="宋体" panose="02010600030101010101" pitchFamily="2" charset="-122"/>
              </a:rPr>
              <a:t>矩度</a:t>
            </a:r>
            <a:r>
              <a:rPr lang="zh-CN" altLang="en-US" sz="1530" kern="0" dirty="0" smtClean="0">
                <a:solidFill>
                  <a:srgbClr val="000000"/>
                </a:solidFill>
                <a:latin typeface="Times New Roman" panose="02020603050405020304" pitchFamily="65" charset="-122"/>
                <a:ea typeface="宋体" panose="02010600030101010101" pitchFamily="2" charset="-122"/>
              </a:rPr>
              <a:t>,而于禅悦文字尤善。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先生生明天启壬戌,卒康熙壬申,年七十一。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(选自钱仲联主编《广清碑传集》,有删节)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内典:佛经。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晏</a:t>
            </a:r>
            <a:r>
              <a:rPr lang="zh-CN" altLang="en-US" sz="1530" kern="0" dirty="0" smtClean="0">
                <a:solidFill>
                  <a:srgbClr val="000000"/>
                </a:solidFill>
                <a:latin typeface="Times New Roman" panose="02020603050405020304" pitchFamily="65" charset="-122"/>
                <a:ea typeface="宋体" panose="02010600030101010101" pitchFamily="2" charset="-122"/>
              </a:rPr>
              <a:t>坐终日　　　　　　　　晏:平静。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B.子孙不肖而</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厚实　　居:积储。</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440848"/>
            <a:chOff x="540000" y="1080000"/>
            <a:chExt cx="8127000" cy="5440848"/>
          </a:xfrm>
        </p:grpSpPr>
        <p:sp>
          <p:nvSpPr>
            <p:cNvPr id="2" name="TextBox 2"/>
            <p:cNvSpPr txBox="1"/>
            <p:nvPr/>
          </p:nvSpPr>
          <p:spPr>
            <a:xfrm>
              <a:off x="540000" y="1080000"/>
              <a:ext cx="8127000" cy="54408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C.不接</a:t>
              </a:r>
              <a:r>
                <a:rPr lang="zh-CN" altLang="en-US" sz="1530" u="sng" kern="0" dirty="0" smtClean="0">
                  <a:solidFill>
                    <a:srgbClr val="000000"/>
                  </a:solidFill>
                  <a:latin typeface="Times New Roman" panose="02020603050405020304" pitchFamily="65" charset="-122"/>
                  <a:ea typeface="宋体" panose="02010600030101010101" pitchFamily="2" charset="-122"/>
                </a:rPr>
                <a:t>当事</a:t>
              </a:r>
              <a:r>
                <a:rPr lang="zh-CN" altLang="en-US" sz="1530" kern="0" dirty="0" smtClean="0">
                  <a:solidFill>
                    <a:srgbClr val="000000"/>
                  </a:solidFill>
                  <a:latin typeface="Times New Roman" panose="02020603050405020304" pitchFamily="65" charset="-122"/>
                  <a:ea typeface="宋体" panose="02010600030101010101" pitchFamily="2" charset="-122"/>
                </a:rPr>
                <a:t>　　当事:权要。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D.必合古人</a:t>
              </a:r>
              <a:r>
                <a:rPr lang="zh-CN" altLang="en-US" sz="1530" u="sng" kern="0" dirty="0" smtClean="0">
                  <a:solidFill>
                    <a:srgbClr val="000000"/>
                  </a:solidFill>
                  <a:latin typeface="Times New Roman" panose="02020603050405020304" pitchFamily="65" charset="-122"/>
                  <a:ea typeface="宋体" panose="02010600030101010101" pitchFamily="2" charset="-122"/>
                </a:rPr>
                <a:t>矩度</a:t>
              </a:r>
              <a:r>
                <a:rPr lang="zh-CN" altLang="en-US" sz="1530" kern="0" dirty="0" smtClean="0">
                  <a:solidFill>
                    <a:srgbClr val="000000"/>
                  </a:solidFill>
                  <a:latin typeface="Times New Roman" panose="02020603050405020304" pitchFamily="65" charset="-122"/>
                  <a:ea typeface="宋体" panose="02010600030101010101" pitchFamily="2" charset="-122"/>
                </a:rPr>
                <a:t>　　矩度:气度。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39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A.梁熙年少时本性纯净,才思过人。他出身世家而无富贵习气,把名利看得很轻;读书好古,能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诗善文,很早就有诗才和文名。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B.梁熙任职时清正爱民,行事低调。他在任期间能够廉洁自守,视民如子,政绩斐然;因不愿突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出自己而没有得到皇帝的赏识。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C.梁熙恬淡好静,不恋官场。他在朋友聚谈时经常默坐其间,含笑不语;在京做官时总想辞去官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职,去享受清静的读书生活。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D.梁熙深研佛典,志趣清雅。他博览佛经,对某些佛经要义体悟得特别透彻;酷爱古帖,还对一</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些书法名作的情况颇为熟悉。</a:t>
              </a:r>
              <a:endParaRPr lang="zh-CN" altLang="en-US" sz="1500" dirty="0" smtClean="0"/>
            </a:p>
          </p:txBody>
        </p:sp>
        <p:graphicFrame>
          <p:nvGraphicFramePr>
            <p:cNvPr id="4" name="对象 3"/>
            <p:cNvGraphicFramePr>
              <a:graphicFrameLocks noChangeAspect="1"/>
            </p:cNvGraphicFramePr>
            <p:nvPr/>
          </p:nvGraphicFramePr>
          <p:xfrm>
            <a:off x="728989" y="2216432"/>
            <a:ext cx="1162050" cy="533399"/>
          </p:xfrm>
          <a:graphic>
            <a:graphicData uri="http://schemas.openxmlformats.org/presentationml/2006/ole">
              <p:oleObj spid="_x0000_s390148" name="Equation" r:id="rId4" imgW="30784800" imgH="14020800" progId="">
                <p:embed/>
              </p:oleObj>
            </a:graphicData>
          </a:graphic>
        </p:graphicFrame>
        <p:graphicFrame>
          <p:nvGraphicFramePr>
            <p:cNvPr id="5" name="对象 4"/>
            <p:cNvGraphicFramePr>
              <a:graphicFrameLocks noChangeAspect="1"/>
            </p:cNvGraphicFramePr>
            <p:nvPr/>
          </p:nvGraphicFramePr>
          <p:xfrm>
            <a:off x="2846902" y="2216432"/>
            <a:ext cx="2076450" cy="533399"/>
          </p:xfrm>
          <a:graphic>
            <a:graphicData uri="http://schemas.openxmlformats.org/presentationml/2006/ole">
              <p:oleObj spid="_x0000_s390147" name="Equation" r:id="rId5" imgW="54864000" imgH="14020800" progId="">
                <p:embed/>
              </p:oleObj>
            </a:graphicData>
          </a:graphic>
        </p:graphicFrame>
        <p:graphicFrame>
          <p:nvGraphicFramePr>
            <p:cNvPr id="6" name="对象 5"/>
            <p:cNvGraphicFramePr>
              <a:graphicFrameLocks noChangeAspect="1"/>
            </p:cNvGraphicFramePr>
            <p:nvPr/>
          </p:nvGraphicFramePr>
          <p:xfrm>
            <a:off x="718263" y="2784527"/>
            <a:ext cx="1162050" cy="533399"/>
          </p:xfrm>
          <a:graphic>
            <a:graphicData uri="http://schemas.openxmlformats.org/presentationml/2006/ole">
              <p:oleObj spid="_x0000_s390146" name="Equation" r:id="rId6" imgW="30784800" imgH="14020800" progId="">
                <p:embed/>
              </p:oleObj>
            </a:graphicData>
          </a:graphic>
        </p:graphicFrame>
        <p:graphicFrame>
          <p:nvGraphicFramePr>
            <p:cNvPr id="7" name="对象 6"/>
            <p:cNvGraphicFramePr>
              <a:graphicFrameLocks noChangeAspect="1"/>
            </p:cNvGraphicFramePr>
            <p:nvPr/>
          </p:nvGraphicFramePr>
          <p:xfrm>
            <a:off x="2458102" y="2784527"/>
            <a:ext cx="1743075" cy="533399"/>
          </p:xfrm>
          <a:graphic>
            <a:graphicData uri="http://schemas.openxmlformats.org/presentationml/2006/ole">
              <p:oleObj spid="_x0000_s390145" name="Equation" r:id="rId7" imgW="46024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4.把原文中画线的句子翻译成现代汉语。(10分)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(1)出知西安之咸宁,誓于神,不以一钱自污。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(2)诸子酒酣耳热,辨难蜂起,各负气不肯相下。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(3)吾惧夫三蠹之为子孙忧也,故不敢也。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矩度:规矩法度。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A.代词,他的;副词,表示商量语气,还是。B.顺承连词,于是,就;副词,或,或者。C.介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词,给,替。D.与后面的动词“受”构成所字结构;与“为”连用,表被动。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“没有得到皇帝的赏识”于文无据。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(1)(梁熙)出任西安府咸宁知县,向神灵发誓,不会因一文钱而玷污自己。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(2)众人酒兴正浓时,辩驳问难纷然并起,人人凭恃意气不肯服输。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(3)我担心这三蠹成为子孙后代的祸患,所以不敢啊。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(1)知:动词,主持,掌管。“誓于神”状语后置,“自污”宾语前置。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(2)诸子:各位先生。蜂起:像蜜蜂一样层出不穷。下:名词作动词,居于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之下。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(3)夫:代词,那。为:动词,成为。忧:名词,祸患。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先生姓梁,名熙,字缉,晳次是他的别号。先生生于世族大家,年幼的时候不喜欢贵族子弟的习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气,读书喜欢古文,对待名利之事很鄙视。在诗歌方面尤其喜爱陶渊明的风格,年轻时写的两句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诗是:“明月生东隅,清辉照北床。”年老的长者对他的诗才很惊异。十三岁时补诸生第一,文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才很出名。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顺治三年乡试中举,又过了十年中了进士。(梁熙)出任西安府咸宁知县,向神灵发誓,不会因一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文钱而玷污自己。看待老百姓就像看待自己的孩子,治理的品行冠于三辅之地。在咸宁任职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半年,入朝担任云南道监察御史。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这时,世祖章皇帝正注重广开言路,台省官员都逞强好胜,趾高气扬,为求名声不惜凶狠争吵甚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至动手。唯独先生淡泊宁静,退朝回家就焚香扫地,终日平静地端坐,如同离开寺院的老僧。闲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暇时就和他的朋友汪琬、刘体仁、董文骥、王士禛等人出游丰台、草桥等名胜之地,有时在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寺庙、道观会餐。众人酒兴正浓时,辩驳问难纷然并起,人人凭恃意气不肯服输。先生默默安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坐,有时微露笑容,不说一句话。偶尔说出一句来,就会让别人感到若有所失,觉得自己的语言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烦琐。先生执着于佛经研究,对于三藏十二部之书没有不研究的,而对《楞严》尤其透彻领悟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初因证果的要旨。每次拜访过他的宅邸(就会知道),除简陋的绳床药灶之外,就只有几卷经论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罢了。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先生曾经在秦地巡视茶马交易,一文钱也没有。有人将这事当成笑话,他就笑着说:“对这事我</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经过了深思熟虑。做官谋利,是为子孙考虑。子孙如果没有出息而积储丰厚,三蠹就要来了,一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是盗贼,二是博徒,三是倡优。我担心这三蠹成为子孙后代的祸患,所以不敢啊。”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在京城,先生每日都怀有归田的念头,嘱托长洲人文点画《江村读书图》来明志,我们都为他赋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诗。没过多久,先生就称病归田。淄川人高侍郎念东赠诗说:“燕台襆被亲相送,一个嵩丘行脚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僧。”大概是纪实。归田之后,更加耿直方正,自我约束,不与当权者交往。同榜考中的王中丞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巡抚河南,多次馈赠钱物,他全都不接受。回信说:“我生来就有癖好性情,酷爱古人书帖,也只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是仿效前人把玩龙团、赏鉴廷珪墨之意罢了。听说您在松江府亭临摹了宋仲温的书帖《兰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亭十三跋》,在鹤沙报恩忏院临摹了赵子昂的书帖《铁佛嶴钟铭》,如果能各自送一件给我,一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定拜谢恩赐。”他高尚的操守就像这样。先生在古文方面没有很多作品,一旦有作品,必定合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乎古人的规矩法度,而在禅悦文字方面尤其擅长。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先生生于明代天启壬戌年,去世于康熙壬申年,享年七十一岁。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嬴氏焚书史,咸阳火正炽。此中有全书,并不遗只字。上溯书契前,结绳亦有记。繇前视伏羲,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已是其叔季。海外多名邦,九州一黑痣。读书三十</a:t>
              </a:r>
              <a:r>
                <a:rPr lang="zh-CN" altLang="en-US" sz="1530" u="sng" kern="0" dirty="0" smtClean="0">
                  <a:solidFill>
                    <a:srgbClr val="000000"/>
                  </a:solidFill>
                  <a:latin typeface="Times New Roman" panose="02020603050405020304" pitchFamily="65" charset="-122"/>
                  <a:ea typeface="宋体" panose="02010600030101010101" pitchFamily="2" charset="-122"/>
                </a:rPr>
                <a:t>乘</a:t>
              </a:r>
              <a:r>
                <a:rPr lang="zh-CN" altLang="en-US" sz="1530" kern="0" dirty="0" smtClean="0">
                  <a:solidFill>
                    <a:srgbClr val="000000"/>
                  </a:solidFill>
                  <a:latin typeface="Times New Roman" panose="02020603050405020304" pitchFamily="65" charset="-122"/>
                  <a:ea typeface="宋体" panose="02010600030101010101" pitchFamily="2" charset="-122"/>
                </a:rPr>
                <a:t>,千万中一二。</a:t>
              </a:r>
              <a:r>
                <a:rPr lang="zh-CN" altLang="en-US" sz="1530" u="sng" kern="0" dirty="0" smtClean="0">
                  <a:solidFill>
                    <a:srgbClr val="000000"/>
                  </a:solidFill>
                  <a:latin typeface="Times New Roman" panose="02020603050405020304" pitchFamily="65" charset="-122"/>
                  <a:ea typeface="宋体" panose="02010600030101010101" pitchFamily="2" charset="-122"/>
                </a:rPr>
                <a:t>方知余见小,春秋问蛄蟪。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石彭与凫毛,所见同儿稚。欲入问老人,路迷不得至。回首绝壁间,荒蔓惟薜荔。懊恨一出门,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可望不可企。坐卧十年许,此中或开示。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张茂先:名华,字茂先。西晋文学家。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A.开门</a:t>
              </a:r>
              <a:r>
                <a:rPr lang="zh-CN" altLang="en-US" sz="1530" u="sng" kern="0" dirty="0" smtClean="0">
                  <a:solidFill>
                    <a:srgbClr val="000000"/>
                  </a:solidFill>
                  <a:latin typeface="Times New Roman" panose="02020603050405020304" pitchFamily="65" charset="-122"/>
                  <a:ea typeface="宋体" panose="02010600030101010101" pitchFamily="2" charset="-122"/>
                </a:rPr>
                <a:t>肃</a:t>
              </a:r>
              <a:r>
                <a:rPr lang="zh-CN" altLang="en-US" sz="1530" kern="0" dirty="0" smtClean="0">
                  <a:solidFill>
                    <a:srgbClr val="000000"/>
                  </a:solidFill>
                  <a:latin typeface="Times New Roman" panose="02020603050405020304" pitchFamily="65" charset="-122"/>
                  <a:ea typeface="宋体" panose="02010600030101010101" pitchFamily="2" charset="-122"/>
                </a:rPr>
                <a:t>茂先入　　　　　　　　　肃:恭敬的样子。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B.茂先为停</a:t>
              </a:r>
              <a:r>
                <a:rPr lang="zh-CN" altLang="en-US" sz="1530" u="sng" kern="0" dirty="0" smtClean="0">
                  <a:solidFill>
                    <a:srgbClr val="000000"/>
                  </a:solidFill>
                  <a:latin typeface="Times New Roman" panose="02020603050405020304" pitchFamily="65" charset="-122"/>
                  <a:ea typeface="宋体" panose="02010600030101010101" pitchFamily="2" charset="-122"/>
                </a:rPr>
                <a:t>信宿</a:t>
              </a:r>
              <a:r>
                <a:rPr lang="zh-CN" altLang="en-US" sz="1530" kern="0" dirty="0" smtClean="0">
                  <a:solidFill>
                    <a:srgbClr val="000000"/>
                  </a:solidFill>
                  <a:latin typeface="Times New Roman" panose="02020603050405020304" pitchFamily="65" charset="-122"/>
                  <a:ea typeface="宋体" panose="02010600030101010101" pitchFamily="2" charset="-122"/>
                </a:rPr>
                <a:t>而出　　信宿:两三天。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C.异日</a:t>
              </a:r>
              <a:r>
                <a:rPr lang="zh-CN" altLang="en-US" sz="1530" u="sng" kern="0" dirty="0" smtClean="0">
                  <a:solidFill>
                    <a:srgbClr val="000000"/>
                  </a:solidFill>
                  <a:latin typeface="Times New Roman" panose="02020603050405020304" pitchFamily="65" charset="-122"/>
                  <a:ea typeface="宋体" panose="02010600030101010101" pitchFamily="2" charset="-122"/>
                </a:rPr>
                <a:t>裹粮</a:t>
              </a:r>
              <a:r>
                <a:rPr lang="zh-CN" altLang="en-US" sz="1530" kern="0" dirty="0" smtClean="0">
                  <a:solidFill>
                    <a:srgbClr val="000000"/>
                  </a:solidFill>
                  <a:latin typeface="Times New Roman" panose="02020603050405020304" pitchFamily="65" charset="-122"/>
                  <a:ea typeface="宋体" panose="02010600030101010101" pitchFamily="2" charset="-122"/>
                </a:rPr>
                <a:t>再访　　裹粮:携带粮食。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D.读书三十</a:t>
              </a:r>
              <a:r>
                <a:rPr lang="zh-CN" altLang="en-US" sz="1530" u="sng" kern="0" dirty="0" smtClean="0">
                  <a:solidFill>
                    <a:srgbClr val="000000"/>
                  </a:solidFill>
                  <a:latin typeface="Times New Roman" panose="02020603050405020304" pitchFamily="65" charset="-122"/>
                  <a:ea typeface="宋体" panose="02010600030101010101" pitchFamily="2" charset="-122"/>
                </a:rPr>
                <a:t>乘</a:t>
              </a:r>
              <a:r>
                <a:rPr lang="zh-CN" altLang="en-US" sz="1530" kern="0" dirty="0" smtClean="0">
                  <a:solidFill>
                    <a:srgbClr val="000000"/>
                  </a:solidFill>
                  <a:latin typeface="Times New Roman" panose="02020603050405020304" pitchFamily="65" charset="-122"/>
                  <a:ea typeface="宋体" panose="02010600030101010101" pitchFamily="2" charset="-122"/>
                </a:rPr>
                <a:t>　　乘:车。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不相同</a:t>
              </a:r>
              <a:r>
                <a:rPr lang="zh-CN" altLang="en-US" sz="1530" kern="0" dirty="0" smtClean="0">
                  <a:solidFill>
                    <a:srgbClr val="000000"/>
                  </a:solidFill>
                  <a:latin typeface="Times New Roman" panose="02020603050405020304" pitchFamily="65" charset="-122"/>
                  <a:ea typeface="宋体" panose="02010600030101010101" pitchFamily="2" charset="-122"/>
                </a:rPr>
                <a:t>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36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5046896"/>
            <a:ext cx="1857375" cy="533399"/>
          </p:xfrm>
          <a:graphic>
            <a:graphicData uri="http://schemas.openxmlformats.org/presentationml/2006/ole">
              <p:oleObj spid="_x0000_s33796" name="Equation" r:id="rId4" imgW="49072800" imgH="14020800" progId="">
                <p:embed/>
              </p:oleObj>
            </a:graphicData>
          </a:graphic>
        </p:graphicFrame>
        <p:graphicFrame>
          <p:nvGraphicFramePr>
            <p:cNvPr id="5" name="对象 4"/>
            <p:cNvGraphicFramePr>
              <a:graphicFrameLocks noChangeAspect="1"/>
            </p:cNvGraphicFramePr>
            <p:nvPr/>
          </p:nvGraphicFramePr>
          <p:xfrm>
            <a:off x="3931027" y="5046896"/>
            <a:ext cx="1162049" cy="533399"/>
          </p:xfrm>
          <a:graphic>
            <a:graphicData uri="http://schemas.openxmlformats.org/presentationml/2006/ole">
              <p:oleObj spid="_x0000_s33795" name="Equation" r:id="rId5" imgW="30784800" imgH="14020800" progId="">
                <p:embed/>
              </p:oleObj>
            </a:graphicData>
          </a:graphic>
        </p:graphicFrame>
        <p:graphicFrame>
          <p:nvGraphicFramePr>
            <p:cNvPr id="6" name="对象 5"/>
            <p:cNvGraphicFramePr>
              <a:graphicFrameLocks noChangeAspect="1"/>
            </p:cNvGraphicFramePr>
            <p:nvPr/>
          </p:nvGraphicFramePr>
          <p:xfrm>
            <a:off x="718263" y="5614991"/>
            <a:ext cx="2038350" cy="533399"/>
          </p:xfrm>
          <a:graphic>
            <a:graphicData uri="http://schemas.openxmlformats.org/presentationml/2006/ole">
              <p:oleObj spid="_x0000_s33794" name="Equation" r:id="rId6" imgW="53949600" imgH="14020800" progId="">
                <p:embed/>
              </p:oleObj>
            </a:graphicData>
          </a:graphic>
        </p:graphicFrame>
        <p:graphicFrame>
          <p:nvGraphicFramePr>
            <p:cNvPr id="7" name="对象 6"/>
            <p:cNvGraphicFramePr>
              <a:graphicFrameLocks noChangeAspect="1"/>
            </p:cNvGraphicFramePr>
            <p:nvPr/>
          </p:nvGraphicFramePr>
          <p:xfrm>
            <a:off x="3334402" y="5614991"/>
            <a:ext cx="1162050" cy="533399"/>
          </p:xfrm>
          <a:graphic>
            <a:graphicData uri="http://schemas.openxmlformats.org/presentationml/2006/ole">
              <p:oleObj spid="_x0000_s33793" name="Equation" r:id="rId7" imgW="30784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十四、(2015四川,8—11)阅读下面的文言文,回答问题。(19分)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虞溥字允源,高平昌邑人也。父祕,为偏将军,镇陇西。溥从父之官,专心坟籍。郡察孝廉,除郎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中,补尚书都令史。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稍迁公车司马令,除鄱阳内史。大修庠序,广招学徒,移告属县曰:“学所以定情理性而积众善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者也。情定于内而行成于外,积善于心而名显于教,故中人之性随教而移,善积则习与性成。唐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虞之时,皆比屋而可封,及其废也,而云可诛,岂非化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成俗,教移人心者哉!自汉氏失</a:t>
            </a:r>
            <a:r>
              <a:rPr lang="zh-CN" altLang="en-US" sz="1530" u="sng" kern="0" dirty="0" smtClean="0">
                <a:solidFill>
                  <a:srgbClr val="000000"/>
                </a:solidFill>
                <a:latin typeface="Times New Roman" panose="02020603050405020304" pitchFamily="65" charset="-122"/>
                <a:ea typeface="宋体" panose="02010600030101010101" pitchFamily="2" charset="-122"/>
              </a:rPr>
              <a:t>御</a:t>
            </a:r>
            <a:r>
              <a:rPr lang="zh-CN" altLang="en-US" sz="1530" kern="0" dirty="0" smtClean="0">
                <a:solidFill>
                  <a:srgbClr val="000000"/>
                </a:solidFill>
                <a:latin typeface="Times New Roman" panose="02020603050405020304" pitchFamily="65" charset="-122"/>
                <a:ea typeface="宋体" panose="02010600030101010101" pitchFamily="2" charset="-122"/>
              </a:rPr>
              <a:t>,天下分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崩,江表寇隔,久替王教,庠序之训,废而莫修。今四海一统,万里同轨,熙熙兆庶,咸休息</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太和之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中,宜崇尚道素,广开学业,以赞协时雍,光扬盛化。”乃具为条制。于是至者七百余人。溥乃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作诰以奖训之,曰: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文学诸生皆冠带之流,年盛志美,始涉学庭,讲修典训,此大成之业,立德之基也。夫圣人之道淡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而寡味,故始学者不好也。及至期月,所观弥博,所习弥多,日闻所不闻,日见所不见,然后心开意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朗,敬业乐群,忽然不觉大化之陶己,至道之入神也。故学之染人,甚</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丹青。丹青吾见其久而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渝矣,未见久学而</a:t>
            </a:r>
            <a:r>
              <a:rPr lang="zh-CN" altLang="en-US" sz="1530" u="sng" kern="0" dirty="0" smtClean="0">
                <a:solidFill>
                  <a:srgbClr val="000000"/>
                </a:solidFill>
                <a:latin typeface="Times New Roman" panose="02020603050405020304" pitchFamily="65" charset="-122"/>
                <a:ea typeface="宋体" panose="02010600030101010101" pitchFamily="2" charset="-122"/>
              </a:rPr>
              <a:t>渝</a:t>
            </a:r>
            <a:r>
              <a:rPr lang="zh-CN" altLang="en-US" sz="1530" kern="0" dirty="0" smtClean="0">
                <a:solidFill>
                  <a:srgbClr val="000000"/>
                </a:solidFill>
                <a:latin typeface="Times New Roman" panose="02020603050405020304" pitchFamily="65" charset="-122"/>
                <a:ea typeface="宋体" panose="02010600030101010101" pitchFamily="2" charset="-122"/>
              </a:rPr>
              <a:t>者也。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夫工人之</a:t>
            </a:r>
            <a:r>
              <a:rPr lang="zh-CN" altLang="en-US" sz="1530" u="sng" kern="0" dirty="0" smtClean="0">
                <a:solidFill>
                  <a:srgbClr val="000000"/>
                </a:solidFill>
                <a:latin typeface="Times New Roman" panose="02020603050405020304" pitchFamily="65" charset="-122"/>
                <a:ea typeface="宋体" panose="02010600030101010101" pitchFamily="2" charset="-122"/>
              </a:rPr>
              <a:t>染</a:t>
            </a:r>
            <a:r>
              <a:rPr lang="zh-CN" altLang="en-US" sz="1530" kern="0" dirty="0" smtClean="0">
                <a:solidFill>
                  <a:srgbClr val="000000"/>
                </a:solidFill>
                <a:latin typeface="Times New Roman" panose="02020603050405020304" pitchFamily="65" charset="-122"/>
                <a:ea typeface="宋体" panose="02010600030101010101" pitchFamily="2" charset="-122"/>
              </a:rPr>
              <a:t>,先修其质,后事其色,质修色积,而染工毕矣。学亦有质,孝悌忠信是也。君子内正</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其心,外修其行,行有余力,则以学文,文质彬彬,然后为德。</a:t>
            </a:r>
            <a:r>
              <a:rPr lang="zh-CN" altLang="en-US" sz="1500" u="sng" kern="0" dirty="0" smtClean="0">
                <a:solidFill>
                  <a:srgbClr val="000000"/>
                </a:solidFill>
                <a:latin typeface="Times New Roman" panose="02020603050405020304" pitchFamily="65" charset="-122"/>
                <a:ea typeface="宋体" panose="02010600030101010101" pitchFamily="2" charset="-122"/>
              </a:rPr>
              <a:t>夫学者不患才不及,而患志不立,故曰</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希骥之马,亦骥之乘,希颜之徒,亦颜之伦也。</a:t>
            </a:r>
            <a:r>
              <a:rPr lang="zh-CN" altLang="en-US" sz="1500" kern="0" dirty="0" smtClean="0">
                <a:solidFill>
                  <a:srgbClr val="000000"/>
                </a:solidFill>
                <a:latin typeface="Times New Roman" panose="02020603050405020304" pitchFamily="65" charset="-122"/>
                <a:ea typeface="宋体" panose="02010600030101010101" pitchFamily="2" charset="-122"/>
              </a:rPr>
              <a:t>又曰锲而舍之,朽木不知;锲而不舍,金石可亏。斯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非其效乎!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今诸生口诵圣人之典,体闲庠序之训,比及三年,可以小成。而令名宣流,雅誉日新,朋友钦</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乐</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之,朝士敬而</a:t>
            </a:r>
            <a:r>
              <a:rPr lang="zh-CN" altLang="en-US" sz="1500" u="sng" kern="0" dirty="0" smtClean="0">
                <a:solidFill>
                  <a:srgbClr val="000000"/>
                </a:solidFill>
                <a:latin typeface="Times New Roman" panose="02020603050405020304" pitchFamily="65" charset="-122"/>
                <a:ea typeface="宋体" panose="02010600030101010101" pitchFamily="2" charset="-122"/>
              </a:rPr>
              <a:t>叹</a:t>
            </a:r>
            <a:r>
              <a:rPr lang="zh-CN" altLang="en-US" sz="1500" kern="0" dirty="0" smtClean="0">
                <a:solidFill>
                  <a:srgbClr val="000000"/>
                </a:solidFill>
                <a:latin typeface="Times New Roman" panose="02020603050405020304" pitchFamily="65" charset="-122"/>
                <a:ea typeface="宋体" panose="02010600030101010101" pitchFamily="2" charset="-122"/>
              </a:rPr>
              <a:t>之。于是州府交命,择官而仕,不亦美乎!若乃含章舒藻,挥翰流离,称述世务,探</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赜究奇,使杨、班韬笔,仲舒结舌,亦惟才所居,固无常人也。</a:t>
            </a:r>
            <a:r>
              <a:rPr lang="zh-CN" altLang="en-US" sz="1500" u="sng" kern="0" dirty="0" smtClean="0">
                <a:solidFill>
                  <a:srgbClr val="000000"/>
                </a:solidFill>
                <a:latin typeface="Times New Roman" panose="02020603050405020304" pitchFamily="65" charset="-122"/>
                <a:ea typeface="宋体" panose="02010600030101010101" pitchFamily="2" charset="-122"/>
              </a:rPr>
              <a:t>然积一勺以成江河,累微尘以崇峻</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极,匪志匪勤,理无由济也。</a:t>
            </a:r>
            <a:r>
              <a:rPr lang="zh-CN" altLang="en-US" sz="1500" kern="0" dirty="0" smtClean="0">
                <a:solidFill>
                  <a:srgbClr val="000000"/>
                </a:solidFill>
                <a:latin typeface="Times New Roman" panose="02020603050405020304" pitchFamily="65" charset="-122"/>
                <a:ea typeface="宋体" panose="02010600030101010101" pitchFamily="2" charset="-122"/>
              </a:rPr>
              <a:t>诸生若绝人间之务,心专亲学,累一以贯之,积渐以进之,则亦或迟或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速,或先或后耳,何滞而不通,何远而不至邪!</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溥为政严而不猛,风化大行,有白乌集于郡庭。注《春秋》经、传,撰《江表传》及文章诗赋数</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十篇。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(节选自《晋书·虞溥传》)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1.下列句子中加点词的解释,不正确的一项是(3分)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A.自汉氏失</a:t>
            </a:r>
            <a:r>
              <a:rPr lang="zh-CN" altLang="en-US" sz="1500" u="sng" kern="0" dirty="0" smtClean="0">
                <a:solidFill>
                  <a:srgbClr val="000000"/>
                </a:solidFill>
                <a:latin typeface="Times New Roman" panose="02020603050405020304" pitchFamily="65" charset="-122"/>
                <a:ea typeface="宋体" panose="02010600030101010101" pitchFamily="2" charset="-122"/>
              </a:rPr>
              <a:t>御</a:t>
            </a:r>
            <a:r>
              <a:rPr lang="zh-CN" altLang="en-US" sz="1500" kern="0" dirty="0" smtClean="0">
                <a:solidFill>
                  <a:srgbClr val="000000"/>
                </a:solidFill>
                <a:latin typeface="Times New Roman" panose="02020603050405020304" pitchFamily="65" charset="-122"/>
                <a:ea typeface="宋体" panose="02010600030101010101" pitchFamily="2" charset="-122"/>
              </a:rPr>
              <a:t>　　　　　　　御:控制。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B.未见久学而</a:t>
            </a:r>
            <a:r>
              <a:rPr lang="zh-CN" altLang="en-US" sz="1500" u="sng" kern="0" dirty="0" smtClean="0">
                <a:solidFill>
                  <a:srgbClr val="000000"/>
                </a:solidFill>
                <a:latin typeface="Times New Roman" panose="02020603050405020304" pitchFamily="65" charset="-122"/>
                <a:ea typeface="宋体" panose="02010600030101010101" pitchFamily="2" charset="-122"/>
              </a:rPr>
              <a:t>渝</a:t>
            </a:r>
            <a:r>
              <a:rPr lang="zh-CN" altLang="en-US" sz="1500" kern="0" dirty="0" smtClean="0">
                <a:solidFill>
                  <a:srgbClr val="000000"/>
                </a:solidFill>
                <a:latin typeface="Times New Roman" panose="02020603050405020304" pitchFamily="65" charset="-122"/>
                <a:ea typeface="宋体" panose="02010600030101010101" pitchFamily="2" charset="-122"/>
              </a:rPr>
              <a:t>者也　　渝:违背。</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C.夫工人之</a:t>
            </a:r>
            <a:r>
              <a:rPr lang="zh-CN" altLang="en-US" sz="1500" u="sng" kern="0" dirty="0" smtClean="0">
                <a:solidFill>
                  <a:srgbClr val="000000"/>
                </a:solidFill>
                <a:latin typeface="Times New Roman" panose="02020603050405020304" pitchFamily="65" charset="-122"/>
                <a:ea typeface="宋体" panose="02010600030101010101" pitchFamily="2" charset="-122"/>
              </a:rPr>
              <a:t>染</a:t>
            </a:r>
            <a:r>
              <a:rPr lang="zh-CN" altLang="en-US" sz="1500" kern="0" dirty="0" smtClean="0">
                <a:solidFill>
                  <a:srgbClr val="000000"/>
                </a:solidFill>
                <a:latin typeface="Times New Roman" panose="02020603050405020304" pitchFamily="65" charset="-122"/>
                <a:ea typeface="宋体" panose="02010600030101010101" pitchFamily="2" charset="-122"/>
              </a:rPr>
              <a:t>　　染:着色。</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D.朝士敬而</a:t>
            </a:r>
            <a:r>
              <a:rPr lang="zh-CN" altLang="en-US" sz="1500" u="sng" kern="0" dirty="0" smtClean="0">
                <a:solidFill>
                  <a:srgbClr val="000000"/>
                </a:solidFill>
                <a:latin typeface="Times New Roman" panose="02020603050405020304" pitchFamily="65" charset="-122"/>
                <a:ea typeface="宋体" panose="02010600030101010101" pitchFamily="2" charset="-122"/>
              </a:rPr>
              <a:t>叹</a:t>
            </a:r>
            <a:r>
              <a:rPr lang="zh-CN" altLang="en-US" sz="1500" kern="0" dirty="0" smtClean="0">
                <a:solidFill>
                  <a:srgbClr val="000000"/>
                </a:solidFill>
                <a:latin typeface="Times New Roman" panose="02020603050405020304" pitchFamily="65" charset="-122"/>
                <a:ea typeface="宋体" panose="02010600030101010101" pitchFamily="2" charset="-122"/>
              </a:rPr>
              <a:t>之　　叹:赞叹。</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2.下列各句中加点词的意义和用法,都相同的一项是(3分)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A.岂非化</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成俗　　始</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强壮出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B.咸休息</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太和之中　　相与枕藉</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舟中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C.甚</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丹青　　善假</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物也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D.朋友钦</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乐之　　秦以城求璧</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赵不许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3.把文言文中画横线的句子翻译成现代汉语。(8分)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(1)夫学者不患才不及,而患志不立,故曰希骥之马,亦骥之乘,希颜之徒,亦颜之伦也。(4分)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(2)然积一勺以成江河,累微尘以崇峻极,匪志匪勤,理无由济也。(4分)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4.文言文中,虞溥在奖训学人时对学习目标、态度和方法提出了哪些要求?请简要概括。(5分)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渝:改变。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A.前者是表目的的连词;后者是介词,表时间,“在,在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时候”。B.介词,相当于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“于”。C.前者为介词,表示比较,相当于“比”;后者是介词,表对象,对于。D.前者为连词,表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并列;后者为连词,表转折。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(1)学习的人不担心才智赶不上(别人),而担心不能立志,所以说羡慕骏马的马,也就能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成为骏马这一类的马;仰慕颜渊的人,也就能成为颜渊这一类的人。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(2)然而积聚一勺勺水而成为江河,堆集细微的尘土而使极高的山更高,不立志,不勤奋,按道理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没有办法成功。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(1)患:担忧,忧虑。之:这样的。“徒”和“伦”在课文《过秦论》中出现过,意为“同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一类的人”。由此也可推断“乘”和“马”是一个意思。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(2)匪:通假字,不,没有,课文《诗经·卫风·氓》中有“匪来贸丝”句,可以借鉴。理:名词作状语,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按道理。由:方法,途径。济:成功。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57789"/>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(要点)①学习目标:立业,立德。</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②学习态度:立志,勤奋,执着,专心。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③学习方法:正心修行,循序渐进,积累,贯通。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虞溥“奖训学人”的内容集中在文章第3、4、5段:第3段主要提出学习目标,第4段主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要提出学习态度,第5段主要提出学习方法。第3段的关键句为“学之染人”。第4段的关键句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是“内正其心,外修其行”“锲而不舍”。第5段的关键句为“匪志匪勤,理无由济”“累一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以贯之,积渐以进之”。根据这些关键句概括即可。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虞溥字允源,是高平昌邑人。父亲虞祕,当过偏将军,镇守陇西。虞溥跟随父亲到其为官之地陇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西,专心于研究古代典籍。郡守以孝廉举荐他,授予他郎中之职,后又补为尚书都令史。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不久虞溥升迁为公车司马令,又被任命为鄱阳内史。虞溥大力兴办学校,广收学徒,以公文知会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下辖的各县说:“学习是用来定情理性、积累更多善行的。情感在内心确定下来,并表现在外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部行动上,在内心积累善德,而名誉显于教化之中,所以一般人的品性跟随教化而改变,善的东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西积累多了,那么习俗和品性就形成了。尧舜那个时候,差不多每家都有可受封赐的德行;等到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教化被废弃,家家又都有可以被杀的人,这难道不是教化而成习俗,教化改变人心的成效吗?自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从汉朝廷对天下失去控制,天下分崩离析,江表被仇寇阻隔,长期停止了朝廷的教化,学校的教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诲,也废弃不兴。现在天下统一,万里同轨,普天下的黎民百姓,都在太平盛世中休养生息,应该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(引导民众)崇尚淳朴的道德,广开学业,来应太平之世,光大昌明的教化。”于是详细地制定了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条规制度。在这种情况下,来到这里学习的有七百多人。虞溥就写了一篇文章来劝勉、教导</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他们,文章说: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各位都是戴冠束带之人,年轻而志向远大,刚刚步入学校,学习典籍,这是成就理想的事业,树立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品德的根基。圣人之道淡泊而乏味,所以初学者不是很喜欢。等到学满一个月,所看的越来越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广,所学习的也越来越多,每天听到不曾听过的,每天看到不曾看过的,然后心里便豁然开朗,敬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于学业,乐于群学,自己不知不觉地就被深广的教化陶冶培育了,至深的道理也就进入自己的精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神中了。所以,学习比画画对人的影响更大。我看到过画出的画久了后就会褪色,不曾看到人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学习得久会变坏的。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工匠(给布料)着色,先处理好布料的底色,然后才给它上色;底色打好了,新的色料积于其上,着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色的工作才算完成。学习也有自己的底色,孝悌忠信就是底色。君子于内要使自己心正,于外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要注意自己的行为,这样做了还有余力,就来学习文化,文质彬彬,这以后就成其品德了。学习</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的人不担心才智赶不上(别人),而担心不能立志,所以说羡慕骏马的马,也就能成为骏马这一类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的马;仰慕颜渊的人,也就能成为颜渊这一类的人。又(有人)说,雕刻一个物件而轻言放弃,即使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朽木也不会雕成;雕刻一个物件一直不放弃,即使是金属也会刻成。这不就是学习的效果吗?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现在各位学子口中念着圣人的典籍,身体娴习着学校的教诲,等到三年之后,就能够小有所成。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且美好的名声到处流传,雅致的名誉每天都有新的变化,朋友钦佩而为你高兴,朝廷官员对你敬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佩和赞叹。就这样,州郡府县都来给你任命,你可以选择职位来做官,不也是一件美事吗?至于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写出美文,展现文采,挥毫书写,称扬述说天下事务,探索研究深奥的道理,让杨雄、班固藏起自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己的笔(写不出文章),董仲舒张口结舌(说不出话),也就是身怀大才,本来就不是一般的人了。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然而积聚一勺勺水而成为江河,堆集细微的尘土而使极高的山更高,不立志,不勤奋,按道理没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有办法成功。各位学子如果断绝俗世的琐事,专心学习,一点点积累,用小的来逐渐进步到大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的,那么也只是有的迟缓,有的快速,有的走在前头,有的落在后面的问题,又有什么堵滞不会被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疏通,什么远方不能到达的呢?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虞溥处理政务严格但不鲁莽,风尚教化盛行,还有白色的祥瑞之鸟在郡府庭院栖息。虞溥还为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《春秋》经、传写注解,撰写了《江表传》以及其他文章诗赋几十篇。</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十五、(2015山东,9—13)阅读下面的文言文,回答问题。(22分)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武王问太公曰:“立将之道奈何?”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太公曰:“凡国有难,君避正殿。召将而诏之曰:‘</a:t>
            </a:r>
            <a:r>
              <a:rPr lang="zh-CN" altLang="en-US" sz="1530" u="sng" kern="0" dirty="0" smtClean="0">
                <a:solidFill>
                  <a:srgbClr val="000000"/>
                </a:solidFill>
                <a:latin typeface="Times New Roman" panose="02020603050405020304" pitchFamily="65" charset="-122"/>
                <a:ea typeface="宋体" panose="02010600030101010101" pitchFamily="2" charset="-122"/>
              </a:rPr>
              <a:t>社稷安危,一在将军。今某国不臣,愿将军帅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师应之也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将既受命乃令太史卜斋三日之太庙钻灵龟卜吉日以授斧钺</a:t>
            </a:r>
            <a:r>
              <a:rPr lang="zh-CN" altLang="en-US" sz="1530" kern="0" dirty="0" smtClean="0">
                <a:solidFill>
                  <a:srgbClr val="000000"/>
                </a:solidFill>
                <a:latin typeface="Times New Roman" panose="02020603050405020304" pitchFamily="65" charset="-122"/>
                <a:ea typeface="宋体" panose="02010600030101010101" pitchFamily="2" charset="-122"/>
              </a:rPr>
              <a:t>。君入庙门,西面而立;将入庙门,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北面而立。君亲操钺持首,授将其柄,曰:‘从此上至天者,将军制之。’复操斧持柄,授将其刃,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曰:‘从此下至渊者,将军制之。见其虚</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进,见其实则止。勿以三军为众而轻敌,勿以受命为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重而必死,勿以身贵而贱人,勿以独见而违众,勿以辩说为必然。’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“将已受命,拜而报君曰:‘臣闻国不可从外治,军不可从中御;二心不可以事君,疑志不可以应</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敌。臣既受命</a:t>
            </a:r>
            <a:r>
              <a:rPr lang="zh-CN" altLang="en-US" sz="1530" u="sng" kern="0" dirty="0" smtClean="0">
                <a:solidFill>
                  <a:srgbClr val="000000"/>
                </a:solidFill>
                <a:latin typeface="Times New Roman" panose="02020603050405020304" pitchFamily="65" charset="-122"/>
                <a:ea typeface="宋体" panose="02010600030101010101" pitchFamily="2" charset="-122"/>
              </a:rPr>
              <a:t>专</a:t>
            </a:r>
            <a:r>
              <a:rPr lang="zh-CN" altLang="en-US" sz="1530" kern="0" dirty="0" smtClean="0">
                <a:solidFill>
                  <a:srgbClr val="000000"/>
                </a:solidFill>
                <a:latin typeface="Times New Roman" panose="02020603050405020304" pitchFamily="65" charset="-122"/>
                <a:ea typeface="宋体" panose="02010600030101010101" pitchFamily="2" charset="-122"/>
              </a:rPr>
              <a:t>斧钺之威,臣不敢生还,愿君亦垂一言之命于臣。君不许臣,臣不敢将。’君许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之,乃辞而行。军中之事,不闻君命,皆由将出,临敌决战,无有二心。是故智者</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之谋,勇者为之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斗,气厉青云,疾若驰骛,兵不接刃而敌降服。战胜于外,功立于内,吏迁士赏,百姓欢说,将无咎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殃。是故风雨时节,五谷丰熟,社稷安宁。”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武王曰:“善哉!”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武王问太公曰:“吾欲令三军之众,攻城争先登,野战争先赴,为之奈何?”太公曰:“将有三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礼。”武王曰:“敢问其</a:t>
            </a:r>
            <a:r>
              <a:rPr lang="zh-CN" altLang="en-US" sz="1530" u="sng" kern="0" dirty="0" smtClean="0">
                <a:solidFill>
                  <a:srgbClr val="000000"/>
                </a:solidFill>
                <a:latin typeface="Times New Roman" panose="02020603050405020304" pitchFamily="65" charset="-122"/>
                <a:ea typeface="宋体" panose="02010600030101010101" pitchFamily="2" charset="-122"/>
              </a:rPr>
              <a:t>目</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太公曰:“将冬不服裘,夏不操扇,雨不张盖,名曰礼将。将不身服礼,无以知士卒</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寒暑。出隘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塞,犯泥涂,将必先下步,名曰力将。将不身服力,无以知士卒之劳苦。军皆定</a:t>
            </a:r>
            <a:r>
              <a:rPr lang="zh-CN" altLang="en-US" sz="1530" u="sng" kern="0" dirty="0" smtClean="0">
                <a:solidFill>
                  <a:srgbClr val="000000"/>
                </a:solidFill>
                <a:latin typeface="Times New Roman" panose="02020603050405020304" pitchFamily="65" charset="-122"/>
                <a:ea typeface="宋体" panose="02010600030101010101" pitchFamily="2" charset="-122"/>
              </a:rPr>
              <a:t>次</a:t>
            </a:r>
            <a:r>
              <a:rPr lang="zh-CN" altLang="en-US" sz="1530" kern="0" dirty="0" smtClean="0">
                <a:solidFill>
                  <a:srgbClr val="000000"/>
                </a:solidFill>
                <a:latin typeface="Times New Roman" panose="02020603050405020304" pitchFamily="65" charset="-122"/>
                <a:ea typeface="宋体" panose="02010600030101010101" pitchFamily="2" charset="-122"/>
              </a:rPr>
              <a:t>,将乃就舍;炊者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皆熟,将</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就食;军不举火,将亦不举,名曰止欲将。将不身服止欲,无以知士卒之饥饱。将与士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卒共寒暑、劳苦、饥饱,故三军之众,闻鼓声则喜,闻金声则怒。高城深池,矢石繁下,士争先登;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白刃始</a:t>
            </a:r>
            <a:r>
              <a:rPr lang="zh-CN" altLang="en-US" sz="1530" u="sng" kern="0" dirty="0" smtClean="0">
                <a:solidFill>
                  <a:srgbClr val="000000"/>
                </a:solidFill>
                <a:latin typeface="Times New Roman" panose="02020603050405020304" pitchFamily="65" charset="-122"/>
                <a:ea typeface="宋体" panose="02010600030101010101" pitchFamily="2" charset="-122"/>
              </a:rPr>
              <a:t>合</a:t>
            </a:r>
            <a:r>
              <a:rPr lang="zh-CN" altLang="en-US" sz="1530" kern="0" dirty="0" smtClean="0">
                <a:solidFill>
                  <a:srgbClr val="000000"/>
                </a:solidFill>
                <a:latin typeface="Times New Roman" panose="02020603050405020304" pitchFamily="65" charset="-122"/>
                <a:ea typeface="宋体" panose="02010600030101010101" pitchFamily="2" charset="-122"/>
              </a:rPr>
              <a:t>,士争先赴。</a:t>
            </a:r>
            <a:r>
              <a:rPr lang="zh-CN" altLang="en-US" sz="1530" u="sng" kern="0" dirty="0" smtClean="0">
                <a:solidFill>
                  <a:srgbClr val="000000"/>
                </a:solidFill>
                <a:latin typeface="Times New Roman" panose="02020603050405020304" pitchFamily="65" charset="-122"/>
                <a:ea typeface="宋体" panose="02010600030101010101" pitchFamily="2" charset="-122"/>
              </a:rPr>
              <a:t>士非好死而乐伤也,为其将知寒暑饥饱之审,而见劳苦之明也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(节选自汉墓竹简校本《六韬》,天津古籍出版社。有删改)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A.臣既受命</a:t>
            </a:r>
            <a:r>
              <a:rPr lang="zh-CN" altLang="en-US" sz="1530" u="sng" kern="0" dirty="0" smtClean="0">
                <a:solidFill>
                  <a:srgbClr val="000000"/>
                </a:solidFill>
                <a:latin typeface="Times New Roman" panose="02020603050405020304" pitchFamily="65" charset="-122"/>
                <a:ea typeface="宋体" panose="02010600030101010101" pitchFamily="2" charset="-122"/>
              </a:rPr>
              <a:t>专</a:t>
            </a:r>
            <a:r>
              <a:rPr lang="zh-CN" altLang="en-US" sz="1530" kern="0" dirty="0" smtClean="0">
                <a:solidFill>
                  <a:srgbClr val="000000"/>
                </a:solidFill>
                <a:latin typeface="Times New Roman" panose="02020603050405020304" pitchFamily="65" charset="-122"/>
                <a:ea typeface="宋体" panose="02010600030101010101" pitchFamily="2" charset="-122"/>
              </a:rPr>
              <a:t>斧钺之威　　　　　专:独掌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B.敢问其</a:t>
            </a:r>
            <a:r>
              <a:rPr lang="zh-CN" altLang="en-US" sz="1530" u="sng" kern="0" dirty="0" smtClean="0">
                <a:solidFill>
                  <a:srgbClr val="000000"/>
                </a:solidFill>
                <a:latin typeface="Times New Roman" panose="02020603050405020304" pitchFamily="65" charset="-122"/>
                <a:ea typeface="宋体" panose="02010600030101010101" pitchFamily="2" charset="-122"/>
              </a:rPr>
              <a:t>目</a:t>
            </a:r>
            <a:r>
              <a:rPr lang="zh-CN" altLang="en-US" sz="1530" kern="0" dirty="0" smtClean="0">
                <a:solidFill>
                  <a:srgbClr val="000000"/>
                </a:solidFill>
                <a:latin typeface="Times New Roman" panose="02020603050405020304" pitchFamily="65" charset="-122"/>
                <a:ea typeface="宋体" panose="02010600030101010101" pitchFamily="2" charset="-122"/>
              </a:rPr>
              <a:t>　　目:条目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C.军皆定</a:t>
            </a:r>
            <a:r>
              <a:rPr lang="zh-CN" altLang="en-US" sz="1530" u="sng" kern="0" dirty="0" smtClean="0">
                <a:solidFill>
                  <a:srgbClr val="000000"/>
                </a:solidFill>
                <a:latin typeface="Times New Roman" panose="02020603050405020304" pitchFamily="65" charset="-122"/>
                <a:ea typeface="宋体" panose="02010600030101010101" pitchFamily="2" charset="-122"/>
              </a:rPr>
              <a:t>次</a:t>
            </a:r>
            <a:r>
              <a:rPr lang="zh-CN" altLang="en-US" sz="1530" kern="0" dirty="0" smtClean="0">
                <a:solidFill>
                  <a:srgbClr val="000000"/>
                </a:solidFill>
                <a:latin typeface="Times New Roman" panose="02020603050405020304" pitchFamily="65" charset="-122"/>
                <a:ea typeface="宋体" panose="02010600030101010101" pitchFamily="2" charset="-122"/>
              </a:rPr>
              <a:t>,将乃就舍　　次:次序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D.白刃始</a:t>
            </a:r>
            <a:r>
              <a:rPr lang="zh-CN" altLang="en-US" sz="1530" u="sng" kern="0" dirty="0" smtClean="0">
                <a:solidFill>
                  <a:srgbClr val="000000"/>
                </a:solidFill>
                <a:latin typeface="Times New Roman" panose="02020603050405020304" pitchFamily="65" charset="-122"/>
                <a:ea typeface="宋体" panose="02010600030101010101" pitchFamily="2" charset="-122"/>
              </a:rPr>
              <a:t>合</a:t>
            </a:r>
            <a:r>
              <a:rPr lang="zh-CN" altLang="en-US" sz="1530" kern="0" dirty="0" smtClean="0">
                <a:solidFill>
                  <a:srgbClr val="000000"/>
                </a:solidFill>
                <a:latin typeface="Times New Roman" panose="02020603050405020304" pitchFamily="65" charset="-122"/>
                <a:ea typeface="宋体" panose="02010600030101010101" pitchFamily="2" charset="-122"/>
              </a:rPr>
              <a:t>　　合:交锋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539750" y="931568"/>
            <a:ext cx="8127250" cy="5560535"/>
            <a:chOff x="539750" y="931568"/>
            <a:chExt cx="8127250" cy="5560535"/>
          </a:xfrm>
        </p:grpSpPr>
        <p:sp>
          <p:nvSpPr>
            <p:cNvPr id="2" name="TextBox 2"/>
            <p:cNvSpPr txBox="1"/>
            <p:nvPr/>
          </p:nvSpPr>
          <p:spPr>
            <a:xfrm>
              <a:off x="540000" y="1272103"/>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09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A.将既受命/乃令太史卜斋/三日之太庙/钻灵龟/卜吉日/以授斧钺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B.将既受命/乃令太史/卜斋三日/之太庙/钻灵龟/卜吉日/以授斧钺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C.将既受命/乃令太史卜/斋三日/之太庙/钻灵龟/卜吉日/以授斧钺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D.将既受命/乃令太史卜斋三日/之太庙/钻灵龟/卜吉/日以授斧钺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4.下列对原文有关内容的理解与分析,表述不正确的一项是(3分)(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A.君王任命将军时,应该在太庙亲执象征兵权的钺和斧,郑重地授给将军,赋予他处理一切军务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的权力。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B.将军接受任命后,将再次请求君王给予充分信任,并表明战胜敌人还需要智者出谋划策、勇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士英勇战斗。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C.如果将军能做到“三礼”,那么无论攻城时还是野战时,士兵们都会奋勇争先,只想冲锋,不</a:t>
              </a:r>
              <a:endParaRPr lang="zh-CN" altLang="en-US"/>
            </a:p>
          </p:txBody>
        </p:sp>
        <p:graphicFrame>
          <p:nvGraphicFramePr>
            <p:cNvPr id="4" name="对象 3"/>
            <p:cNvGraphicFramePr>
              <a:graphicFrameLocks noChangeAspect="1"/>
            </p:cNvGraphicFramePr>
            <p:nvPr/>
          </p:nvGraphicFramePr>
          <p:xfrm>
            <a:off x="728989" y="1347111"/>
            <a:ext cx="990599" cy="533399"/>
          </p:xfrm>
          <a:graphic>
            <a:graphicData uri="http://schemas.openxmlformats.org/presentationml/2006/ole">
              <p:oleObj spid="_x0000_s424964" name="Equation" r:id="rId4" imgW="26212800" imgH="14020800" progId="">
                <p:embed/>
              </p:oleObj>
            </a:graphicData>
          </a:graphic>
        </p:graphicFrame>
        <p:graphicFrame>
          <p:nvGraphicFramePr>
            <p:cNvPr id="5" name="对象 4"/>
            <p:cNvGraphicFramePr>
              <a:graphicFrameLocks noChangeAspect="1"/>
            </p:cNvGraphicFramePr>
            <p:nvPr/>
          </p:nvGraphicFramePr>
          <p:xfrm>
            <a:off x="2286652" y="1347111"/>
            <a:ext cx="1504950" cy="533400"/>
          </p:xfrm>
          <a:graphic>
            <a:graphicData uri="http://schemas.openxmlformats.org/presentationml/2006/ole">
              <p:oleObj spid="_x0000_s424963" name="Equation" r:id="rId5" imgW="39928800" imgH="14020800" progId="">
                <p:embed/>
              </p:oleObj>
            </a:graphicData>
          </a:graphic>
        </p:graphicFrame>
        <p:graphicFrame>
          <p:nvGraphicFramePr>
            <p:cNvPr id="6" name="对象 5"/>
            <p:cNvGraphicFramePr>
              <a:graphicFrameLocks noChangeAspect="1"/>
            </p:cNvGraphicFramePr>
            <p:nvPr/>
          </p:nvGraphicFramePr>
          <p:xfrm>
            <a:off x="718263" y="1915206"/>
            <a:ext cx="1504950" cy="533400"/>
          </p:xfrm>
          <a:graphic>
            <a:graphicData uri="http://schemas.openxmlformats.org/presentationml/2006/ole">
              <p:oleObj spid="_x0000_s424962" name="Equation" r:id="rId6" imgW="39928800" imgH="14020800" progId="">
                <p:embed/>
              </p:oleObj>
            </a:graphicData>
          </a:graphic>
        </p:graphicFrame>
        <p:graphicFrame>
          <p:nvGraphicFramePr>
            <p:cNvPr id="7" name="对象 6"/>
            <p:cNvGraphicFramePr>
              <a:graphicFrameLocks noChangeAspect="1"/>
            </p:cNvGraphicFramePr>
            <p:nvPr/>
          </p:nvGraphicFramePr>
          <p:xfrm>
            <a:off x="2801002" y="1915206"/>
            <a:ext cx="1685925" cy="533400"/>
          </p:xfrm>
          <a:graphic>
            <a:graphicData uri="http://schemas.openxmlformats.org/presentationml/2006/ole">
              <p:oleObj spid="_x0000_s424961" name="Equation" r:id="rId7" imgW="44500800" imgH="14020800" progId="">
                <p:embed/>
              </p:oleObj>
            </a:graphicData>
          </a:graphic>
        </p:graphicFrame>
        <p:sp>
          <p:nvSpPr>
            <p:cNvPr id="8" name="矩形 7"/>
            <p:cNvSpPr/>
            <p:nvPr/>
          </p:nvSpPr>
          <p:spPr>
            <a:xfrm>
              <a:off x="539750" y="931568"/>
              <a:ext cx="6072214" cy="394788"/>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29451"/>
            <a:ext cx="8127250" cy="5971558"/>
            <a:chOff x="539750" y="829451"/>
            <a:chExt cx="8127250" cy="5971558"/>
          </a:xfrm>
        </p:grpSpPr>
        <p:sp>
          <p:nvSpPr>
            <p:cNvPr id="2" name="TextBox 2"/>
            <p:cNvSpPr txBox="1"/>
            <p:nvPr/>
          </p:nvSpPr>
          <p:spPr>
            <a:xfrm>
              <a:off x="540000" y="82945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A.在张茂先的自矜面前,老人“微笑”;当张茂先提出“裹粮再访”的请求时,老人又笑而不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答。两“笑”之下,老人宽容、神秘的形象呼之欲出。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B.本文借一个充满神异色彩的故事,揭示了山外有山、不可妄自尊大的道理;《桃花源记》则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借虚构桃源仙境寄托社会理想:两文有异曲同工之妙。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C.本文叙事简练,描写细腻,结尾议及“嬴氏焚书史”,旨在批评秦王嬴政焚书坑儒,导致典籍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损毁的行为,体现了“记”叙议结合的特征。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D.张岱行文善于渲染,笔墨传神:说老人,则有“枕书石上卧”;写福地,则有痴龙“守此二千年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矣”。结尾用韵文的形式点明主旨,发人深思。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4.把文中画线的句子译成现代汉语。(7分)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(1)茂先爽然自失。老人乃出酒果饷之,鲜洁非人世所有。(3分)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(2)方知余见小,春秋问蛄蟪。(4分)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5.用“/”给下面的文段断句。(3分)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进 言 者 皆 曰 天 下 已 安 已 治 矣 臣 独 以 为 未 也 曰 安 且 治 者 非 愚 则 谀 皆 非 事 实 知</a:t>
              </a:r>
              <a:endParaRPr lang="zh-CN" altLang="en-US"/>
            </a:p>
          </p:txBody>
        </p:sp>
        <p:sp>
          <p:nvSpPr>
            <p:cNvPr id="3" name="TextBox 2"/>
            <p:cNvSpPr txBox="1"/>
            <p:nvPr/>
          </p:nvSpPr>
          <p:spPr>
            <a:xfrm>
              <a:off x="539750" y="574148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治 乱 之 体 者 也 夫 抱 火 厝 之 积 薪 之 下 而 寝 其 上 火 未 及 燃 因 谓 之 安 方 今 之 势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 以 异 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(选自贾谊《治安策》)</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愿后退。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D.本文通过武王与太公问答,阐明了君王的立将之道和将军的领军之策,充分体现了太公高超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的军事智慧。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5.把材料中画横线的句子翻译成现代汉语。(10分)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(1)社稷安危,一在将军。今某国不臣,愿将军帅师应之也。(5分)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(2)士非好死而乐伤也,为其将知寒暑饥饱之审,而见劳苦之明也。(5分)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次:名词,途中止宿的处所。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A.则:顺承连词,就。B.为:介词,给,替;动词,给予。C.之:助词,的;定语后置的标志,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可不译。D.乃:副词,才;连词,于是。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据意断句,从文化常识(太史占卜,君主斋戒)以及句式整齐(斋三日/之太庙/钻灵龟/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卜吉日)的角度,可排除错误选项。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“并表明战胜敌人还需要智者出谋划策、勇士英勇战斗”错,原文“是故智者为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之谋,勇者为之斗”仅表示“军中之事,不闻君命,皆由将出,临敌决战,无有二心”的结果。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(1)国家安危,全在于将军。现在某国不肯臣服,希望将军率领军队去讨伐它。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(2)士兵们并不是愿意死亡和乐意受伤啊,只是因为将军清楚地知道他们的冷暖饥饱,并且明确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地了解他们的辛劳艰苦啊。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(1)一:副词,全,都。臣:臣服。帅:动词,率领。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(2)好:动词,喜欢。审:(清楚)。明:明确。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80185"/>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武王问太公:“任命将领的途径是怎样的?”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太公说:“凡是国家遭遇危难,国君就离开正殿。(在偏殿上)召见主将说:‘国家安危,全在于将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军。现在某国不肯臣服,希望将军率领军队去讨伐它。’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“主将接受命令后,(国君)就令太史占卜,斋戒三天,前往太庙,钻灵龟甲,选择吉日,来向(主将)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颁授斧钺。国君进入太庙门,面向西站立;主将(随之)进入太庙门,面向北站立。国君亲自拿着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钺的上部,把钺柄交给主将,宣告:‘自此,(军中)上至于天的(一切事务),全由将军处置。’然后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再亲自拿着斧柄,将斧刃授予主将,宣告:‘自此,(军中)下至于渊的(一切事务),全由将军裁决。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见到敌人虚弱就前进,见到敌人强大就停止。不要认为我军士兵众多就轻敌,不要因为任务重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大就拼死,不要因为身份尊贵就轻视部下,不要认为自己意见独到而违背众意,不要由于能言善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辩而自以为是。’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“主将接受任命后,拜了拜而后回答国君说:‘臣听说国事不可受外部的干预,作战不能由君主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在朝廷中遥控指挥。(臣子怀)二心就不能忠心侍奉君主,(将帅受君主牵制而)疑虑重重就不能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专心致志地去对付敌人。臣既已奉命执掌军事大权,臣(不获胜利)不敢生还,请您允许臣按照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上面的话全权处置一切。若您不允许,臣不敢担此重任。’国君应允之后,(主将)就辞别(君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1080000"/>
            <a:chExt cx="8127250" cy="5626417"/>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主)率军出征。(从此)军中一切事务,不听命于国君,而全部听命于主将,临敌作战,(士兵们)没有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其他心意。这样,(就能使)智谋之士都愿为他出谋划策,勇武之人都愿为他殊死战斗,士气昂扬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直冲霄汉,行动迅速如快马奔驰,兵未交锋而敌人就已降服。(从而)取胜于国外,建功于朝廷,将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领得到晋升,士卒获得奖赏,百姓欢欣鼓舞,主将没有祸殃。于是风调雨顺,五谷丰登,国家安宁。”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武王说:“说得好啊!”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武王问太公:“我想要命令三军将士,攻城的时候争先恐后地攀登,野外作战时争先恐后地冲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锋,该怎样做呢?”太公说:“将领有三种制胜之道。”武王说:“请说说它的具体内容好吗?”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太公说:“将领冬天不穿皮衣,夏天不扇扇子,雨天不搭帐篷,这叫作礼将。将领不亲自遵守军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队的法度,就无法了解士兵的冷暖。在通过险阻要塞时,要经过泥泞道路时,将领必须先下来步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行,这叫作力将。将领不亲自出力,就无法了解士兵的劳苦。士兵都驻扎好了,将领才能安排住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处;饭食都做熟了,将领才能吃饭;士兵不点灯,将领也不可点灯,这叫作止欲将。将领不亲自抑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制欲望,就无法了解士兵的饥饱。将领和士兵一起感受冷暖、劳苦、饥饱,因此三军士兵,听到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擂鼓声就兴奋,听到鸣金声就恼怒。(攻打)高城深池(时),乱箭和石头纷纷落下,(但)士兵(依然)</a:t>
              </a:r>
              <a:endParaRPr lang="zh-CN" altLang="en-US" dirty="0"/>
            </a:p>
          </p:txBody>
        </p:sp>
        <p:sp>
          <p:nvSpPr>
            <p:cNvPr id="3" name="TextBox 2"/>
            <p:cNvSpPr txBox="1"/>
            <p:nvPr/>
          </p:nvSpPr>
          <p:spPr>
            <a:xfrm>
              <a:off x="539750" y="564689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争先恐后地攀登。(进行野战时,)锋利的兵器一交锋,士兵(就)争先恐后地竭尽全力。士兵们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并不是愿意死亡和乐意受伤啊,只是因为将军清楚地知道他们的冷暖饥饱,并且明确地了解他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们的辛劳艰苦啊。”</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十六、(2014安徽,4—7)阅读下面的文言文,回答问题。(19分)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先生姓朱,讳筠,字竹君,顺天大兴人。九岁入都,十三岁通《五经》,有文名。先生少英异,至性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过人,与弟文正公珪,俱擅文名,为钜公契赏。及丁父忧,服阕,不肯出仕,欲为名山大川之游。会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文正公入觐,上询及先生,</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不敢引疾,谓弟曰:“汝败我雅兴矣。”</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先生以为经学本于文字训诂,刊布许氏《说文》于安徽以教士。</a:t>
            </a:r>
            <a:r>
              <a:rPr lang="zh-CN" altLang="en-US" sz="1530" kern="0" dirty="0" smtClean="0">
                <a:solidFill>
                  <a:srgbClr val="000000"/>
                </a:solidFill>
                <a:latin typeface="Times New Roman" panose="02020603050405020304" pitchFamily="65" charset="-122"/>
                <a:ea typeface="宋体" panose="02010600030101010101" pitchFamily="2" charset="-122"/>
              </a:rPr>
              <a:t>复奏请采录《永乐大典》</a:t>
            </a:r>
            <a:r>
              <a:rPr lang="zh-CN" altLang="en-US" sz="1530" u="sng" kern="0" dirty="0" smtClean="0">
                <a:solidFill>
                  <a:srgbClr val="000000"/>
                </a:solidFill>
                <a:latin typeface="Times New Roman" panose="02020603050405020304" pitchFamily="65" charset="-122"/>
                <a:ea typeface="宋体" panose="02010600030101010101" pitchFamily="2" charset="-122"/>
              </a:rPr>
              <a:t>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书,上览奏,异之,乃命开四库全书馆,御制诗</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纪其事。又以《十三经》文字传写讹舛,奏请仿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汉熹平、唐开成</a:t>
            </a:r>
            <a:r>
              <a:rPr lang="zh-CN" altLang="en-US" sz="1530" u="sng" kern="0" dirty="0" smtClean="0">
                <a:solidFill>
                  <a:srgbClr val="000000"/>
                </a:solidFill>
                <a:latin typeface="Times New Roman" panose="02020603050405020304" pitchFamily="65" charset="-122"/>
                <a:ea typeface="宋体" panose="02010600030101010101" pitchFamily="2" charset="-122"/>
              </a:rPr>
              <a:t>故事</a:t>
            </a:r>
            <a:r>
              <a:rPr lang="zh-CN" altLang="en-US" sz="1530" kern="0" dirty="0" smtClean="0">
                <a:solidFill>
                  <a:srgbClr val="000000"/>
                </a:solidFill>
                <a:latin typeface="Times New Roman" panose="02020603050405020304" pitchFamily="65" charset="-122"/>
                <a:ea typeface="宋体" panose="02010600030101010101" pitchFamily="2" charset="-122"/>
              </a:rPr>
              <a:t>,择儒臣校正,立石太学,奉谕缓办,因著《十三经文字同异》若干卷藏于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家。于是皖、闽之士闻绪言余论,始知讲求根柢之学,四海好学能文</a:t>
            </a:r>
            <a:r>
              <a:rPr lang="zh-CN" altLang="en-US" sz="1530" u="sng"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Times New Roman" panose="02020603050405020304" pitchFamily="65" charset="-122"/>
                <a:ea typeface="宋体" panose="02010600030101010101" pitchFamily="2" charset="-122"/>
              </a:rPr>
              <a:t>,俱慕从先生游。而戴征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君震、王观察念孙诸人,深于经术训诂之学,未</a:t>
            </a:r>
            <a:r>
              <a:rPr lang="zh-CN" altLang="en-US" sz="1530" u="sng" kern="0" dirty="0" smtClean="0">
                <a:solidFill>
                  <a:srgbClr val="000000"/>
                </a:solidFill>
                <a:latin typeface="Times New Roman" panose="02020603050405020304" pitchFamily="65" charset="-122"/>
                <a:ea typeface="宋体" panose="02010600030101010101" pitchFamily="2" charset="-122"/>
              </a:rPr>
              <a:t>遇</a:t>
            </a:r>
            <a:r>
              <a:rPr lang="zh-CN" altLang="en-US" sz="1530" kern="0" dirty="0" smtClean="0">
                <a:solidFill>
                  <a:srgbClr val="000000"/>
                </a:solidFill>
                <a:latin typeface="Times New Roman" panose="02020603050405020304" pitchFamily="65" charset="-122"/>
                <a:ea typeface="宋体" panose="02010600030101010101" pitchFamily="2" charset="-122"/>
              </a:rPr>
              <a:t>时皆在先生幕府,卒以撰述名于时,盖自先生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发之。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先生刚肠疾恶,俗流不敢至其门,寒畯有一善,誉之如不容口。其在都,载酒问字者,车辙断衢路;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所至之处,从游百数十人。</a:t>
            </a:r>
            <a:r>
              <a:rPr lang="zh-CN" altLang="en-US" sz="1530" u="sng" kern="0" dirty="0" smtClean="0">
                <a:solidFill>
                  <a:srgbClr val="000000"/>
                </a:solidFill>
                <a:latin typeface="Times New Roman" panose="02020603050405020304" pitchFamily="65" charset="-122"/>
                <a:ea typeface="宋体" panose="02010600030101010101" pitchFamily="2" charset="-122"/>
              </a:rPr>
              <a:t>既资深望重,则大言翰林以读书立品为职,不能趋谒势要。</a:t>
            </a:r>
            <a:r>
              <a:rPr lang="zh-CN" altLang="en-US" sz="1530" kern="0" dirty="0" smtClean="0">
                <a:solidFill>
                  <a:srgbClr val="000000"/>
                </a:solidFill>
                <a:latin typeface="Times New Roman" panose="02020603050405020304" pitchFamily="65" charset="-122"/>
                <a:ea typeface="宋体" panose="02010600030101010101" pitchFamily="2" charset="-122"/>
              </a:rPr>
              <a:t>其督学安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徽,旌表婺源故士江永、汪绂等,祠其主于乡贤,以劝朴学之士。在福建,与弟珪相代,一时传为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盛事,而闽士攀辕走送者,数百里不绝。其后文正主持文教,海内名流皆以暗中索拔,多先生所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赏契者,故世称据经好古之士为“朱派”云。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先生穷年考古,兼好金石文字,谓可证佐经史。为文仿迁、固,尤长于叙事。书法参通六书,有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隋以前体格。藏书万卷,坐客常满,谈辨倾倒一世。所至名山川,搜奇揽胜,都人士传诵吟咏,至</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今不辍。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(节选自孙星衍《朱先生筠行状》)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先生为人坦无城府,内友于兄弟,外好交游,称述人善,惟恐不至,即有过辄掩覆之,后进之士,多因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以得名。室中自辰至夕,未尝无客,与客饮酒谈笑穷日夜,而博闻强识不衰。时于其闲属文,</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文才气奇横,于义理事物情态无不包,所欲言者无不尽。</a:t>
            </a:r>
            <a:r>
              <a:rPr lang="zh-CN" altLang="en-US" sz="1500" kern="0" dirty="0" smtClean="0">
                <a:solidFill>
                  <a:srgbClr val="000000"/>
                </a:solidFill>
                <a:latin typeface="Times New Roman" panose="02020603050405020304" pitchFamily="65" charset="-122"/>
                <a:ea typeface="宋体" panose="02010600030101010101" pitchFamily="2" charset="-122"/>
              </a:rPr>
              <a:t>为学使时,遇教官诸生贤者,亲若同辈,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劝人为学先识字,语意</a:t>
            </a:r>
            <a:r>
              <a:rPr lang="zh-CN" altLang="en-US" sz="1500" u="sng" kern="0" dirty="0" smtClean="0">
                <a:solidFill>
                  <a:srgbClr val="000000"/>
                </a:solidFill>
                <a:latin typeface="Times New Roman" panose="02020603050405020304" pitchFamily="65" charset="-122"/>
                <a:ea typeface="宋体" panose="02010600030101010101" pitchFamily="2" charset="-122"/>
              </a:rPr>
              <a:t>殷勤</a:t>
            </a:r>
            <a:r>
              <a:rPr lang="zh-CN" altLang="en-US" sz="1500" kern="0" dirty="0" smtClean="0">
                <a:solidFill>
                  <a:srgbClr val="000000"/>
                </a:solidFill>
                <a:latin typeface="Times New Roman" panose="02020603050405020304" pitchFamily="65" charset="-122"/>
                <a:ea typeface="宋体" panose="02010600030101010101" pitchFamily="2" charset="-122"/>
              </a:rPr>
              <a:t>,去</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人爱思之。所欲著书未就,有诗文集若干卷。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(节选自姚鼐《朱竹君先生别传》)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A.复奏请采录《永乐大典》</a:t>
            </a:r>
            <a:r>
              <a:rPr lang="zh-CN" altLang="en-US" sz="1500" u="sng" kern="0" dirty="0" smtClean="0">
                <a:solidFill>
                  <a:srgbClr val="000000"/>
                </a:solidFill>
                <a:latin typeface="Times New Roman" panose="02020603050405020304" pitchFamily="65" charset="-122"/>
                <a:ea typeface="宋体" panose="02010600030101010101" pitchFamily="2" charset="-122"/>
              </a:rPr>
              <a:t>逸</a:t>
            </a:r>
            <a:r>
              <a:rPr lang="zh-CN" altLang="en-US" sz="1500" kern="0" dirty="0" smtClean="0">
                <a:solidFill>
                  <a:srgbClr val="000000"/>
                </a:solidFill>
                <a:latin typeface="Times New Roman" panose="02020603050405020304" pitchFamily="65" charset="-122"/>
                <a:ea typeface="宋体" panose="02010600030101010101" pitchFamily="2" charset="-122"/>
              </a:rPr>
              <a:t>书　　　逸:散失</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B.奏请仿汉熹平、唐开成</a:t>
            </a:r>
            <a:r>
              <a:rPr lang="zh-CN" altLang="en-US" sz="1500" u="sng" kern="0" dirty="0" smtClean="0">
                <a:solidFill>
                  <a:srgbClr val="000000"/>
                </a:solidFill>
                <a:latin typeface="Times New Roman" panose="02020603050405020304" pitchFamily="65" charset="-122"/>
                <a:ea typeface="宋体" panose="02010600030101010101" pitchFamily="2" charset="-122"/>
              </a:rPr>
              <a:t>故事</a:t>
            </a:r>
            <a:r>
              <a:rPr lang="zh-CN" altLang="en-US" sz="1500" kern="0" dirty="0" smtClean="0">
                <a:solidFill>
                  <a:srgbClr val="000000"/>
                </a:solidFill>
                <a:latin typeface="Times New Roman" panose="02020603050405020304" pitchFamily="65" charset="-122"/>
                <a:ea typeface="宋体" panose="02010600030101010101" pitchFamily="2" charset="-122"/>
              </a:rPr>
              <a:t>　　故事:先例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C.未</a:t>
            </a:r>
            <a:r>
              <a:rPr lang="zh-CN" altLang="en-US" sz="1500" u="sng" kern="0" dirty="0" smtClean="0">
                <a:solidFill>
                  <a:srgbClr val="000000"/>
                </a:solidFill>
                <a:latin typeface="Times New Roman" panose="02020603050405020304" pitchFamily="65" charset="-122"/>
                <a:ea typeface="宋体" panose="02010600030101010101" pitchFamily="2" charset="-122"/>
              </a:rPr>
              <a:t>遇</a:t>
            </a:r>
            <a:r>
              <a:rPr lang="zh-CN" altLang="en-US" sz="1500" kern="0" dirty="0" smtClean="0">
                <a:solidFill>
                  <a:srgbClr val="000000"/>
                </a:solidFill>
                <a:latin typeface="Times New Roman" panose="02020603050405020304" pitchFamily="65" charset="-122"/>
                <a:ea typeface="宋体" panose="02010600030101010101" pitchFamily="2" charset="-122"/>
              </a:rPr>
              <a:t>时皆在先生幕府　　遇:得志</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D.劝人为学先识字,语意</a:t>
            </a:r>
            <a:r>
              <a:rPr lang="zh-CN" altLang="en-US" sz="1500" u="sng" kern="0" dirty="0" smtClean="0">
                <a:solidFill>
                  <a:srgbClr val="000000"/>
                </a:solidFill>
                <a:latin typeface="Times New Roman" panose="02020603050405020304" pitchFamily="65" charset="-122"/>
                <a:ea typeface="宋体" panose="02010600030101010101" pitchFamily="2" charset="-122"/>
              </a:rPr>
              <a:t>殷勤</a:t>
            </a:r>
            <a:r>
              <a:rPr lang="zh-CN" altLang="en-US" sz="1500" kern="0" dirty="0" smtClean="0">
                <a:solidFill>
                  <a:srgbClr val="000000"/>
                </a:solidFill>
                <a:latin typeface="Times New Roman" panose="02020603050405020304" pitchFamily="65" charset="-122"/>
                <a:ea typeface="宋体" panose="02010600030101010101" pitchFamily="2" charset="-122"/>
              </a:rPr>
              <a:t>　　殷勤:周到</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753096"/>
            <a:chOff x="540000" y="1080000"/>
            <a:chExt cx="8127000" cy="4753096"/>
          </a:xfrm>
        </p:grpSpPr>
        <p:sp>
          <p:nvSpPr>
            <p:cNvPr id="2" name="TextBox 2"/>
            <p:cNvSpPr txBox="1"/>
            <p:nvPr/>
          </p:nvSpPr>
          <p:spPr>
            <a:xfrm>
              <a:off x="540000" y="1080000"/>
              <a:ext cx="8127000" cy="475309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A.朱筠才智过人,淡泊功名。他年少时即通晓《五经》,以善写文章著名,深得赏识;志趣超脱,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不汲汲于仕途。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B.朱筠倾心学问,推进学术。他倡导整理文化典籍并身体力行;重视文字训诂之学,对当时学人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产生深远影响。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C.朱筠兴趣广泛,豪爽好客。他爱好金石书法、藏书考古,喜游名山大川;家中坐客常满,饮酒</a:t>
              </a:r>
              <a:endParaRPr lang="zh-CN" altLang="en-US" dirty="0"/>
            </a:p>
          </p:txBody>
        </p:sp>
        <p:graphicFrame>
          <p:nvGraphicFramePr>
            <p:cNvPr id="4" name="对象 3"/>
            <p:cNvGraphicFramePr>
              <a:graphicFrameLocks noChangeAspect="1"/>
            </p:cNvGraphicFramePr>
            <p:nvPr/>
          </p:nvGraphicFramePr>
          <p:xfrm>
            <a:off x="728989" y="1531083"/>
            <a:ext cx="990599" cy="533399"/>
          </p:xfrm>
          <a:graphic>
            <a:graphicData uri="http://schemas.openxmlformats.org/presentationml/2006/ole">
              <p:oleObj spid="_x0000_s453636" name="Equation" r:id="rId4" imgW="26212800" imgH="14020800" progId="">
                <p:embed/>
              </p:oleObj>
            </a:graphicData>
          </a:graphic>
        </p:graphicFrame>
        <p:graphicFrame>
          <p:nvGraphicFramePr>
            <p:cNvPr id="5" name="对象 4"/>
            <p:cNvGraphicFramePr>
              <a:graphicFrameLocks noChangeAspect="1"/>
            </p:cNvGraphicFramePr>
            <p:nvPr/>
          </p:nvGraphicFramePr>
          <p:xfrm>
            <a:off x="718263" y="2099178"/>
            <a:ext cx="1524000" cy="533399"/>
          </p:xfrm>
          <a:graphic>
            <a:graphicData uri="http://schemas.openxmlformats.org/presentationml/2006/ole">
              <p:oleObj spid="_x0000_s453635" name="Equation" r:id="rId5" imgW="40233600" imgH="14020800" progId="">
                <p:embed/>
              </p:oleObj>
            </a:graphicData>
          </a:graphic>
        </p:graphicFrame>
        <p:graphicFrame>
          <p:nvGraphicFramePr>
            <p:cNvPr id="6" name="对象 5"/>
            <p:cNvGraphicFramePr>
              <a:graphicFrameLocks noChangeAspect="1"/>
            </p:cNvGraphicFramePr>
            <p:nvPr/>
          </p:nvGraphicFramePr>
          <p:xfrm>
            <a:off x="718263" y="2667273"/>
            <a:ext cx="1857375" cy="533399"/>
          </p:xfrm>
          <a:graphic>
            <a:graphicData uri="http://schemas.openxmlformats.org/presentationml/2006/ole">
              <p:oleObj spid="_x0000_s453634" name="Equation" r:id="rId6" imgW="49072800" imgH="14020800" progId="">
                <p:embed/>
              </p:oleObj>
            </a:graphicData>
          </a:graphic>
        </p:graphicFrame>
        <p:graphicFrame>
          <p:nvGraphicFramePr>
            <p:cNvPr id="7" name="对象 6"/>
            <p:cNvGraphicFramePr>
              <a:graphicFrameLocks noChangeAspect="1"/>
            </p:cNvGraphicFramePr>
            <p:nvPr/>
          </p:nvGraphicFramePr>
          <p:xfrm>
            <a:off x="728989" y="3235368"/>
            <a:ext cx="1162050" cy="533399"/>
          </p:xfrm>
          <a:graphic>
            <a:graphicData uri="http://schemas.openxmlformats.org/presentationml/2006/ole">
              <p:oleObj spid="_x0000_s453633" name="Equation" r:id="rId7" imgW="30784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论学终日不辍。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D.朱筠致力文教,奖掖后进。他督学地方,尊崇先贤,引领学风;对寒门才俊极口称善,待门下学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子亲若同辈。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4.把原文中画线的句子翻译成现代汉语。(10分)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(1)先生以为经学本于文字训诂,刊布许氏《说文》于安徽以教士。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(2)既资深望重,则大言翰林以读书立品为职,不能趋谒势要。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(3)其文才气奇横,于义理事物情态无不包,所欲言者无不尽。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殷勤:情意深厚。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A.都是副词,才。B.连词,表目的,来/连词,表顺承,于是。C.代词,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的人/语气词,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引出原因。D.连词,表转折,却/连词,表修饰。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“待门下学子亲若同辈”不正确,原文“遇教官诸生贤者,亲若同辈”意为“对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待贤能的教官和学生,亲切得如同对待自己的同辈一样”。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(1)先生认为经学应以文字训诂为基础,(便)在安徽印刷发行许慎的《说文解字》来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教育读书人。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(2)在资历老、声望高以后,(他)便大力倡导文人学士应把读书和培养品德作为本分,不能趋附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巴结权贵。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(3)他的文章才思新奇气势豪放,在义理、事物、情态方面无所不包,想要说的意思都能透彻地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表达出来。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(1)以为:认为。本:为本,为基础。刊布:印刷发行。以:连词,表目的,来。(2)既:已经,之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后。大言:大力倡导。势要:权贵。(3)横:豪放。所欲言者:想要说的意思。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先生姓朱,名筠,字竹君,是顺天府大兴县人。先生九岁进入京城,十三岁通晓《五经》,有文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名。先生少有英才异禀,天资过人,和弟弟文正公朱珪,都有擅长写文章的美名,深得钜公(天子)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赏识。到了父亲去世,守丧期满,他不肯出来做官,想要游览名山大川。适逢文正公朱珪入朝觐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见皇上,皇上向他问到先生,先生这才不敢称病不就职,对弟弟说:“你败坏了我的雅兴啊。”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先生认为经学应以文字训诂为基础,(便)在安徽印刷发行许慎的《说文解字》来教育读书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人。又奏请搜集抄录《永乐大典》散失的书籍,皇上读了他的奏章,认为非同一般,于是命令开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设四库全书馆,并亲自写诗来记载此事。又因为《十三经》的文字传写有讹误,先生奏请仿照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汉代熹平年间、唐代开成年间的先例,选择文臣校正,在太学立碑,奉命缓办,于是著《十三经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文字同异》若干卷藏在家里。在当时,安徽、福建的读书人听说先生的这些已发而未尽的言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论,才知道讲求根本之学,天下好学习能写文章的人,都慕名而跟随先生游学。而征士(不就朝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廷征聘之士)戴震、观察使王念孙等人,对于经术训诂之学研究很深,在未得志时都在先生幕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府,最终都以撰写著述而闻名当时,大概都是从先生那里得到启发的。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先生性情刚直,疾恶如仇,俗人之流不敢登他的门,寒门才俊有一点优点,先生就赞不绝口。他</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　肃:恭敬地引进。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A.介词,对,向,和。B.连词,假如;如同,像。C.代词,用在动词之前,构成名词性的词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指代人或事物。D.连词,表顺承。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C　文中议及“嬴氏焚书史”,只是为了说明世间已无大量六国书籍,同洞山“此中</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有全书,并不遗只字”形成对比,强调洞山密室藏书之丰富,而非选项中“旨在批评秦王嬴政焚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书坑儒,导致典籍损毁的行为”。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(1)张茂先感到茫然、失落。老人于是拿出酒菜果品给他吃,食物的鲜美洁净不是人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间能拥有的。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(2)(经过此事)才知道我见识浅陋,就像夏生秋死(或“春生夏死”)的蝉不知道四季的转换。</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　</a:t>
            </a:r>
            <a:r>
              <a:rPr lang="zh-CN" altLang="en-US" sz="1500" kern="0" dirty="0" smtClean="0">
                <a:solidFill>
                  <a:srgbClr val="000000"/>
                </a:solidFill>
                <a:latin typeface="Times New Roman" panose="02020603050405020304" pitchFamily="65" charset="-122"/>
                <a:ea typeface="宋体" panose="02010600030101010101" pitchFamily="2" charset="-122"/>
              </a:rPr>
              <a:t>(1)“爽然”的意思为“茫然若失的样子”。“自失”意为“失落”。“饷”在这里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活用为动词,给</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吃。“非人世所有”译为“不是人间能拥有的”,判断句必须要翻译出来。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(2)“见小”意思为“见识浅陋”。“春秋”是四季的代称,指“一年”。“蛄蟪”即“蟪</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蛄”,指“寒蝉”,《逍遥游》中有“蟪蛄不知春秋”的句子。</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在京城,载着酒来研讨学问的人的车辆阻断了道路;先生所到之处,跟随他游学的有一百几十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人。在资历老、声望高以后,(他)便大力倡导文人学士应把读书和培养品德作为本分,不能趋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附巴结权贵。他在安徽督学,表彰婺源已经故去的士人江永、汪绂等人,在乡贤祠祭祀他们,来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劝勉笃学之士。在福建,和弟弟朱珪先后任职(督学),一时传为盛事,而攀着车辕奔走相送的福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建士人,几百里接连不断。后来文正公朱珪主持文教,天下名流都因此而暗中请求提拔,他们大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多是先生所赏识的人,所以世人称考据经典爱好古学的士人为“朱派”。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先生终生考证古籍,还喜好金石文字,认为可以佐证经书史书。先生写文章仿照司马迁、班固,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尤其长于叙事。书法上领悟通晓六书,有隋朝以前的字体风格。家中藏书万卷,宾客座无虚席,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谈论辨析令世人倾倒。每到名山大川,先生搜觅观览奇妙美景(而写成文章),京城人士传诵吟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咏,至今不止。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(节选自孙星衍《朱先生筠行状》)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先生为人坦率,胸无城府,在家友爱兄弟,在外喜欢交游,称道他人的好处,唯恐说得不到位,当别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人有过失就为之遮掩,后进之人,大多因此而得到好的名声。室内从早到晚,不曾没有客人,和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客人整日整夜饮酒谈笑,而广博见闻和记忆毫不衰减。经常在空闲时写文章,他的文章才思新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奇气势豪放,在义理、事物、情态方面无所不包,想要说的意思都能透彻地表达出来。担任学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使的时候,对待有贤能的教官和学生,亲切得如同对待自己的同辈,劝勉人做学问应先识字,言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语情意殷切深厚,他(视察)离开了,人们却更敬重思念他。他想写作的书没有完成,(仅)有诗文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集若干卷(传世)。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(节选自姚鼐《朱竹君先生别传》)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十七、(2014江西,10—13)阅读下面的文言文,回答问题。(21分)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截冠雄鸡志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翱至零口</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北,有畜鸡二十二者,七其雄十五其雌,且饮且啄而又狎乎人。翱甚乐之,遂掬粟投于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呼之。有一雄鸡,人截其冠,貌若营群</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,望我而先来,见粟而长鸣,如</a:t>
            </a:r>
            <a:r>
              <a:rPr lang="zh-CN" altLang="en-US" sz="1530" u="sng" kern="0" dirty="0" smtClean="0">
                <a:solidFill>
                  <a:srgbClr val="000000"/>
                </a:solidFill>
                <a:latin typeface="Times New Roman" panose="02020603050405020304" pitchFamily="65" charset="-122"/>
                <a:ea typeface="宋体" panose="02010600030101010101" pitchFamily="2" charset="-122"/>
              </a:rPr>
              <a:t>命</a:t>
            </a:r>
            <a:r>
              <a:rPr lang="zh-CN" altLang="en-US" sz="1530" kern="0" dirty="0" smtClean="0">
                <a:solidFill>
                  <a:srgbClr val="000000"/>
                </a:solidFill>
                <a:latin typeface="Times New Roman" panose="02020603050405020304" pitchFamily="65" charset="-122"/>
                <a:ea typeface="宋体" panose="02010600030101010101" pitchFamily="2" charset="-122"/>
              </a:rPr>
              <a:t>其众鸡。众鸡闻而曹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奔于粟。既来,而皆恶截冠雄鸡而击之,</a:t>
            </a:r>
            <a:r>
              <a:rPr lang="zh-CN" altLang="en-US" sz="1530" u="sng" kern="0" dirty="0" smtClean="0">
                <a:solidFill>
                  <a:srgbClr val="000000"/>
                </a:solidFill>
                <a:latin typeface="Times New Roman" panose="02020603050405020304" pitchFamily="65" charset="-122"/>
                <a:ea typeface="宋体" panose="02010600030101010101" pitchFamily="2" charset="-122"/>
              </a:rPr>
              <a:t>曳而逐出之,已而竞还啄其粟。</a:t>
            </a:r>
            <a:r>
              <a:rPr lang="zh-CN" altLang="en-US" sz="1530" kern="0" dirty="0" smtClean="0">
                <a:solidFill>
                  <a:srgbClr val="000000"/>
                </a:solidFill>
                <a:latin typeface="Times New Roman" panose="02020603050405020304" pitchFamily="65" charset="-122"/>
                <a:ea typeface="宋体" panose="02010600030101010101" pitchFamily="2" charset="-122"/>
              </a:rPr>
              <a:t>日之暮,又二十一其群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栖于楹之梁。截冠雄鸡又来,如慕侣将登于梁且栖焉,而仰望焉,而</a:t>
            </a:r>
            <a:r>
              <a:rPr lang="zh-CN" altLang="en-US" sz="1530" u="sng" kern="0" dirty="0" smtClean="0">
                <a:solidFill>
                  <a:srgbClr val="000000"/>
                </a:solidFill>
                <a:latin typeface="Times New Roman" panose="02020603050405020304" pitchFamily="65" charset="-122"/>
                <a:ea typeface="宋体" panose="02010600030101010101" pitchFamily="2" charset="-122"/>
              </a:rPr>
              <a:t>旋</a:t>
            </a:r>
            <a:r>
              <a:rPr lang="zh-CN" altLang="en-US" sz="1530" kern="0" dirty="0" smtClean="0">
                <a:solidFill>
                  <a:srgbClr val="000000"/>
                </a:solidFill>
                <a:latin typeface="Times New Roman" panose="02020603050405020304" pitchFamily="65" charset="-122"/>
                <a:ea typeface="宋体" panose="02010600030101010101" pitchFamily="2" charset="-122"/>
              </a:rPr>
              <a:t>望焉,而小鸣焉,而大鸣焉,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而延颈喔咿,其声甚悲焉,而遂去焉</a:t>
            </a: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翱异之曰:“鸡,禽于家</a:t>
            </a:r>
            <a:r>
              <a:rPr lang="zh-CN" altLang="en-US" sz="1530" u="sng"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Times New Roman" panose="02020603050405020304" pitchFamily="65" charset="-122"/>
                <a:ea typeface="宋体" panose="02010600030101010101" pitchFamily="2" charset="-122"/>
              </a:rPr>
              <a:t>也,备五德者也。其一曰:见食命侣,义也。截冠雄鸡是也。彼众鸡得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非幸其所呼而来耶?</a:t>
            </a:r>
            <a:r>
              <a:rPr lang="zh-CN" altLang="en-US" sz="1530" u="sng" kern="0" dirty="0" smtClean="0">
                <a:solidFill>
                  <a:srgbClr val="000000"/>
                </a:solidFill>
                <a:latin typeface="Times New Roman" panose="02020603050405020304" pitchFamily="65" charset="-122"/>
                <a:ea typeface="宋体" panose="02010600030101010101" pitchFamily="2" charset="-122"/>
              </a:rPr>
              <a:t>又奚为既来而共恶所呼者而迫之耶?</a:t>
            </a:r>
            <a:r>
              <a:rPr lang="zh-CN" altLang="en-US" sz="1530" kern="0" dirty="0" smtClean="0">
                <a:solidFill>
                  <a:srgbClr val="000000"/>
                </a:solidFill>
                <a:latin typeface="Times New Roman" panose="02020603050405020304" pitchFamily="65" charset="-122"/>
                <a:ea typeface="宋体" panose="02010600030101010101" pitchFamily="2" charset="-122"/>
              </a:rPr>
              <a:t>岂不食其利背其惠耶?岂不丧其见食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命侣之一德耶?且何众栖而不使偶其群耶?”或告曰:“截冠雄鸡,客鸡也,予东里鄙夫曰陈氏之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鸡也。死其雌,而陈氏寓</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于我群焉。勇且善斗,家之六雄鸡勿敢独</a:t>
            </a:r>
            <a:r>
              <a:rPr lang="zh-CN" altLang="en-US" sz="1530" u="sng" kern="0" dirty="0" smtClean="0">
                <a:solidFill>
                  <a:srgbClr val="000000"/>
                </a:solidFill>
                <a:latin typeface="Times New Roman" panose="02020603050405020304" pitchFamily="65" charset="-122"/>
                <a:ea typeface="宋体" panose="02010600030101010101" pitchFamily="2" charset="-122"/>
              </a:rPr>
              <a:t>校</a:t>
            </a:r>
            <a:r>
              <a:rPr lang="zh-CN" altLang="en-US" sz="1530" kern="0" dirty="0" smtClean="0">
                <a:solidFill>
                  <a:srgbClr val="000000"/>
                </a:solidFill>
                <a:latin typeface="Times New Roman" panose="02020603050405020304" pitchFamily="65" charset="-122"/>
                <a:ea typeface="宋体" panose="02010600030101010101" pitchFamily="2" charset="-122"/>
              </a:rPr>
              <a:t>焉。是以曹恶之而不与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同其食及栖焉。夫虽善斗且勇,亦不胜其众,而常孤游焉。然见食未尝先啄而不长鸣命侣焉。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彼众鸡虽赖其召,既至反逐之,昔日亦由是焉。截冠雄鸡虽不见答,然而其迹未曾变移焉。”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翱既闻之,惘然,感而遂伤曰:“禽鸟微物也,其中亦有独秉精气,义而介者焉。客鸡义勇超</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群皆妒而尚不与俦焉,况在人乎哉?况在朋友乎哉?况在亲戚乎哉?况在乡党乎哉?况在朝廷乎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哉?由是观天地间鬼神禽兽万物变动情状,其可以逃乎?”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吾心既伤之,遂</a:t>
              </a:r>
              <a:r>
                <a:rPr lang="zh-CN" altLang="en-US" sz="1530" u="sng" kern="0" dirty="0" smtClean="0">
                  <a:solidFill>
                    <a:srgbClr val="000000"/>
                  </a:solidFill>
                  <a:latin typeface="Times New Roman" panose="02020603050405020304" pitchFamily="65" charset="-122"/>
                  <a:ea typeface="宋体" panose="02010600030101010101" pitchFamily="2" charset="-122"/>
                </a:rPr>
                <a:t>志</a:t>
              </a:r>
              <a:r>
                <a:rPr lang="zh-CN" altLang="en-US" sz="1530" kern="0" dirty="0" smtClean="0">
                  <a:solidFill>
                    <a:srgbClr val="000000"/>
                  </a:solidFill>
                  <a:latin typeface="Times New Roman" panose="02020603050405020304" pitchFamily="65" charset="-122"/>
                  <a:ea typeface="宋体" panose="02010600030101010101" pitchFamily="2" charset="-122"/>
                </a:rPr>
                <a:t>之。</a:t>
              </a:r>
              <a:r>
                <a:rPr lang="zh-CN" altLang="en-US" sz="1530" u="sng" kern="0" dirty="0" smtClean="0">
                  <a:solidFill>
                    <a:srgbClr val="000000"/>
                  </a:solidFill>
                  <a:latin typeface="Times New Roman" panose="02020603050405020304" pitchFamily="65" charset="-122"/>
                  <a:ea typeface="宋体" panose="02010600030101010101" pitchFamily="2" charset="-122"/>
                </a:rPr>
                <a:t>将用警予,且可以作鉴于世之人。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(选自《李文公集》卷五)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①零口:地名。②营群:寻其群体。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A.见粟而长鸣,如</a:t>
              </a:r>
              <a:r>
                <a:rPr lang="zh-CN" altLang="en-US" sz="1530" u="sng" kern="0" dirty="0" smtClean="0">
                  <a:solidFill>
                    <a:srgbClr val="000000"/>
                  </a:solidFill>
                  <a:latin typeface="Times New Roman" panose="02020603050405020304" pitchFamily="65" charset="-122"/>
                  <a:ea typeface="宋体" panose="02010600030101010101" pitchFamily="2" charset="-122"/>
                </a:rPr>
                <a:t>命</a:t>
              </a:r>
              <a:r>
                <a:rPr lang="zh-CN" altLang="en-US" sz="1530" kern="0" dirty="0" smtClean="0">
                  <a:solidFill>
                    <a:srgbClr val="000000"/>
                  </a:solidFill>
                  <a:latin typeface="Times New Roman" panose="02020603050405020304" pitchFamily="65" charset="-122"/>
                  <a:ea typeface="宋体" panose="02010600030101010101" pitchFamily="2" charset="-122"/>
                </a:rPr>
                <a:t>其众鸡　　　　　命:指挥。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B.而仰望焉,而</a:t>
              </a:r>
              <a:r>
                <a:rPr lang="zh-CN" altLang="en-US" sz="1530" u="sng" kern="0" dirty="0" smtClean="0">
                  <a:solidFill>
                    <a:srgbClr val="000000"/>
                  </a:solidFill>
                  <a:latin typeface="Times New Roman" panose="02020603050405020304" pitchFamily="65" charset="-122"/>
                  <a:ea typeface="宋体" panose="02010600030101010101" pitchFamily="2" charset="-122"/>
                </a:rPr>
                <a:t>旋</a:t>
              </a:r>
              <a:r>
                <a:rPr lang="zh-CN" altLang="en-US" sz="1530" kern="0" dirty="0" smtClean="0">
                  <a:solidFill>
                    <a:srgbClr val="000000"/>
                  </a:solidFill>
                  <a:latin typeface="Times New Roman" panose="02020603050405020304" pitchFamily="65" charset="-122"/>
                  <a:ea typeface="宋体" panose="02010600030101010101" pitchFamily="2" charset="-122"/>
                </a:rPr>
                <a:t>望焉　　旋:回头。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C.家之六雄鸡勿敢独</a:t>
              </a:r>
              <a:r>
                <a:rPr lang="zh-CN" altLang="en-US" sz="1530" u="sng" kern="0" dirty="0" smtClean="0">
                  <a:solidFill>
                    <a:srgbClr val="000000"/>
                  </a:solidFill>
                  <a:latin typeface="Times New Roman" panose="02020603050405020304" pitchFamily="65" charset="-122"/>
                  <a:ea typeface="宋体" panose="02010600030101010101" pitchFamily="2" charset="-122"/>
                </a:rPr>
                <a:t>校</a:t>
              </a:r>
              <a:r>
                <a:rPr lang="zh-CN" altLang="en-US" sz="1530" kern="0" dirty="0" smtClean="0">
                  <a:solidFill>
                    <a:srgbClr val="000000"/>
                  </a:solidFill>
                  <a:latin typeface="Times New Roman" panose="02020603050405020304" pitchFamily="65" charset="-122"/>
                  <a:ea typeface="宋体" panose="02010600030101010101" pitchFamily="2" charset="-122"/>
                </a:rPr>
                <a:t>焉　　校:较量。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D.吾心既伤之,遂</a:t>
              </a:r>
              <a:r>
                <a:rPr lang="zh-CN" altLang="en-US" sz="1530" u="sng" kern="0" dirty="0" smtClean="0">
                  <a:solidFill>
                    <a:srgbClr val="000000"/>
                  </a:solidFill>
                  <a:latin typeface="Times New Roman" panose="02020603050405020304" pitchFamily="65" charset="-122"/>
                  <a:ea typeface="宋体" panose="02010600030101010101" pitchFamily="2" charset="-122"/>
                </a:rPr>
                <a:t>志</a:t>
              </a:r>
              <a:r>
                <a:rPr lang="zh-CN" altLang="en-US" sz="1530" kern="0" dirty="0" smtClean="0">
                  <a:solidFill>
                    <a:srgbClr val="000000"/>
                  </a:solidFill>
                  <a:latin typeface="Times New Roman" panose="02020603050405020304" pitchFamily="65" charset="-122"/>
                  <a:ea typeface="宋体" panose="02010600030101010101" pitchFamily="2" charset="-122"/>
                </a:rPr>
                <a:t>之　　志:记载。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2.下列各组句子中,加点的词的意义和用法相同的一项是(3分)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09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400704"/>
            <a:ext cx="1695450" cy="533399"/>
          </p:xfrm>
          <a:graphic>
            <a:graphicData uri="http://schemas.openxmlformats.org/presentationml/2006/ole">
              <p:oleObj spid="_x0000_s467969" name="Equation" r:id="rId4" imgW="44805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540000" y="1080000"/>
            <a:ext cx="8127000" cy="4363639"/>
            <a:chOff x="540000" y="1080000"/>
            <a:chExt cx="8127000" cy="4363639"/>
          </a:xfrm>
        </p:grpSpPr>
        <p:sp>
          <p:nvSpPr>
            <p:cNvPr id="2" name="TextBox 2"/>
            <p:cNvSpPr txBox="1"/>
            <p:nvPr/>
          </p:nvSpPr>
          <p:spPr>
            <a:xfrm>
              <a:off x="540000" y="1080000"/>
              <a:ext cx="8127000" cy="43190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09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3.下列四组句子中,分别表现截冠雄鸡“重义轻利”和众鸡“妒贤嫉能”的一组是(3分)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209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77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53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22315"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18263" y="1155008"/>
            <a:ext cx="1695450" cy="533400"/>
          </p:xfrm>
          <a:graphic>
            <a:graphicData uri="http://schemas.openxmlformats.org/presentationml/2006/ole">
              <p:oleObj spid="_x0000_s482311" name="Equation" r:id="rId4" imgW="44805600" imgH="14020800" progId="">
                <p:embed/>
              </p:oleObj>
            </a:graphicData>
          </a:graphic>
        </p:graphicFrame>
        <p:graphicFrame>
          <p:nvGraphicFramePr>
            <p:cNvPr id="5" name="对象 4"/>
            <p:cNvGraphicFramePr>
              <a:graphicFrameLocks noChangeAspect="1"/>
            </p:cNvGraphicFramePr>
            <p:nvPr/>
          </p:nvGraphicFramePr>
          <p:xfrm>
            <a:off x="718263" y="1723103"/>
            <a:ext cx="1724024" cy="533399"/>
          </p:xfrm>
          <a:graphic>
            <a:graphicData uri="http://schemas.openxmlformats.org/presentationml/2006/ole">
              <p:oleObj spid="_x0000_s482310" name="Equation" r:id="rId5" imgW="45720000" imgH="14020800" progId="">
                <p:embed/>
              </p:oleObj>
            </a:graphicData>
          </a:graphic>
        </p:graphicFrame>
        <p:graphicFrame>
          <p:nvGraphicFramePr>
            <p:cNvPr id="6" name="对象 5"/>
            <p:cNvGraphicFramePr>
              <a:graphicFrameLocks noChangeAspect="1"/>
            </p:cNvGraphicFramePr>
            <p:nvPr/>
          </p:nvGraphicFramePr>
          <p:xfrm>
            <a:off x="728989" y="2291198"/>
            <a:ext cx="2209800" cy="533400"/>
          </p:xfrm>
          <a:graphic>
            <a:graphicData uri="http://schemas.openxmlformats.org/presentationml/2006/ole">
              <p:oleObj spid="_x0000_s482309" name="Equation" r:id="rId6" imgW="58521600" imgH="14020800" progId="">
                <p:embed/>
              </p:oleObj>
            </a:graphicData>
          </a:graphic>
        </p:graphicFrame>
        <p:graphicFrame>
          <p:nvGraphicFramePr>
            <p:cNvPr id="7" name="对象 6"/>
            <p:cNvGraphicFramePr>
              <a:graphicFrameLocks noChangeAspect="1"/>
            </p:cNvGraphicFramePr>
            <p:nvPr/>
          </p:nvGraphicFramePr>
          <p:xfrm>
            <a:off x="728989" y="3205955"/>
            <a:ext cx="2962275" cy="533399"/>
          </p:xfrm>
          <a:graphic>
            <a:graphicData uri="http://schemas.openxmlformats.org/presentationml/2006/ole">
              <p:oleObj spid="_x0000_s482308" name="Equation" r:id="rId7" imgW="78333600" imgH="14020800" progId="">
                <p:embed/>
              </p:oleObj>
            </a:graphicData>
          </a:graphic>
        </p:graphicFrame>
        <p:graphicFrame>
          <p:nvGraphicFramePr>
            <p:cNvPr id="8" name="对象 7"/>
            <p:cNvGraphicFramePr>
              <a:graphicFrameLocks noChangeAspect="1"/>
            </p:cNvGraphicFramePr>
            <p:nvPr/>
          </p:nvGraphicFramePr>
          <p:xfrm>
            <a:off x="718263" y="3774050"/>
            <a:ext cx="2552700" cy="533399"/>
          </p:xfrm>
          <a:graphic>
            <a:graphicData uri="http://schemas.openxmlformats.org/presentationml/2006/ole">
              <p:oleObj spid="_x0000_s482307" name="Equation" r:id="rId8" imgW="67665600" imgH="14020800" progId="">
                <p:embed/>
              </p:oleObj>
            </a:graphicData>
          </a:graphic>
        </p:graphicFrame>
        <p:graphicFrame>
          <p:nvGraphicFramePr>
            <p:cNvPr id="9" name="对象 8"/>
            <p:cNvGraphicFramePr>
              <a:graphicFrameLocks noChangeAspect="1"/>
            </p:cNvGraphicFramePr>
            <p:nvPr/>
          </p:nvGraphicFramePr>
          <p:xfrm>
            <a:off x="718263" y="4342145"/>
            <a:ext cx="2247900" cy="533399"/>
          </p:xfrm>
          <a:graphic>
            <a:graphicData uri="http://schemas.openxmlformats.org/presentationml/2006/ole">
              <p:oleObj spid="_x0000_s482306" name="Equation" r:id="rId9" imgW="59436000" imgH="14020800" progId="">
                <p:embed/>
              </p:oleObj>
            </a:graphicData>
          </a:graphic>
        </p:graphicFrame>
        <p:graphicFrame>
          <p:nvGraphicFramePr>
            <p:cNvPr id="10" name="对象 9"/>
            <p:cNvGraphicFramePr>
              <a:graphicFrameLocks noChangeAspect="1"/>
            </p:cNvGraphicFramePr>
            <p:nvPr/>
          </p:nvGraphicFramePr>
          <p:xfrm>
            <a:off x="728989" y="4910240"/>
            <a:ext cx="3133725" cy="533399"/>
          </p:xfrm>
          <a:graphic>
            <a:graphicData uri="http://schemas.openxmlformats.org/presentationml/2006/ole">
              <p:oleObj spid="_x0000_s482305" name="Equation" r:id="rId10" imgW="82905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4.把文言文阅读材料中画横线的句子翻译成现代汉语。(12分)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(1)曳而逐出之,已而竞还啄其粟。(4分)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(2)又奚为既来而共恶所呼者而迫之耶?(4分)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(3)将用警予,且可以作鉴于世之人。(4分)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命:动词,召唤,呼叫。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A.连词,表顺承。B.助词,表判断/助词,句中停顿。C.代词,它,指雄鸡/动词,到</a:t>
            </a:r>
            <a:r>
              <a:rPr lang="zh-CN" altLang="en-US" sz="1530" kern="0" dirty="0" smtClean="0">
                <a:solidFill>
                  <a:srgbClr val="000000"/>
                </a:solidFill>
                <a:latin typeface="黑体" panose="02010600030101010101" pitchFamily="49"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去,往。D.介词,相当于“于”/助词,用于形容词词尾,相当于 “然”,可译为“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的样子”。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A.前一句是说被截去鸡冠的公鸡又来了,好像依恋着伴侣一般,想要飞上柱梁(和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众鸡)一起栖息,与“重义轻利”无关。C.前一句描写的是被截冠的雄鸡受到众鸡的孤立之后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的悲哀心情,与题干要求不符。D.后一句是说众鸡听到叫声一起朝粟米跑去,并不能表现出众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鸡的“妒贤嫉能”。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(1)(众鸡)拖拽(它)驱赶(它)使它出去,随后(又)争相回去啄食那些粟粒。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(2)(众鸡)又为何已经来了却一起憎恶(那只)呼叫(它们)的鸡并且逼走它呢?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(3)将用(它)来警醒我自己,并且可以把(它)作为世人的一面镜子。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(1)“曳”译为“拖拽”,“逐”译为“驱赶”,“出”为使动用法,“竞”为“争相”,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省略的词语要补足。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(2)“奚”译为“为何”,“既”译为“已经”,“迫”译为“逼走”,“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耶”为反问语气,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省略的词语要补足。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(3)“警”译为“警醒”,“可以”译为“可以把(它)”,“鉴”译为“镜子”。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我来到零口的北面,看到有人养了二十二只鸡,七只公鸡,十五只母鸡,有的在饮水,有的在啄食,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又与人很亲近。我觉得很有趣,便捧出粟米扔到地上叫众鸡(来吃食)。有一只公鸡,被人截去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了鸡冠,它的样子(看起来)像寻找它的群体,(它)看到我先跑过来,看到粟米就发出长长的啼叫,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好像在招呼其他的鸡。众鸡听到叫声一起朝粟米跑过来。来了以后,(它们)却都讨厌(那只)被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截去鸡冠的公鸡,并对它发起攻击,拖拽着它,将它赶走,(赶走它之后)随即争相回来啄食那些粟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米。天色已晚,二十一只鸡又一起栖息在厅堂前的柱梁上。被截去鸡冠的公鸡又来了,好像依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恋着伴侣一般,想要飞上梁(和众鸡)一起栖息,(它)抬起头看了看,回转身望了望,低声叫了叫,又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高声地鸣叫,然后伸长脖子发出“喔咿”的叫声,它的声音(听起来)非常悲哀,然后就离开了</a:t>
            </a:r>
            <a:r>
              <a:rPr lang="zh-CN" altLang="en-US" sz="1530" kern="0" dirty="0" smtClean="0">
                <a:solidFill>
                  <a:srgbClr val="000000"/>
                </a:solidFill>
                <a:latin typeface="黑体" panose="02010600030101010101" pitchFamily="49" charset="-122"/>
                <a:ea typeface="宋体" panose="02010600030101010101" pitchFamily="2" charset="-122"/>
              </a:rPr>
              <a:t>…</a:t>
            </a:r>
            <a:r>
              <a:t/>
            </a:r>
            <a:br/>
            <a:r>
              <a:rPr lang="zh-CN" altLang="en-US" sz="1530" kern="0" dirty="0" smtClean="0">
                <a:solidFill>
                  <a:srgbClr val="000000"/>
                </a:solidFill>
                <a:latin typeface="黑体" panose="0201060003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我觉得非常奇怪,问道:“鸡,本来是养于家中的一种禽鸟,是具有五种德性(的禽鸟)。其中一种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是看见食物就呼唤同伴来吃,这就是义。被截去鸡冠的公鸡就是这样。其他的鸡不都是听到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9227"/>
            <a:chOff x="539750" y="1080000"/>
            <a:chExt cx="8127250" cy="526922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它的呼唤才来的吗?为什么来了以后又都厌恶召唤它们的鸡而要将它赶走呢?这难道不是得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到它的好处却背叛它的恩惠吗?这难道不怕丧失了见到食物就呼唤同伴的德性吗?而且为什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么其他鸡在一起栖息却又不让它一起做伴呢?”这个(养鸡的)人告诉我说:“那只被截去鸡冠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的公鸡,是一只外来的鸡,是我们东边一个姓陈的村夫家里养的鸡。与它一起的母鸡死了,姓陈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的村夫就将它寄养在我养的这一群鸡中。(它)很勇猛而且很会打架,我家里的六只公鸡没有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敢和它单独较量的。因此这一群鸡都讨厌它而不愿与它同吃同睡。(它)虽然勇敢善斗,(但)也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打不过那么多鸡,因而常常独来独往。但是(它)发现食物从来不自己先吃,一定要呼唤其他的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鸡来。那一群鸡虽然依靠它的呼唤,(但)来了之后,反而将它赶走,以前也是这样的。这只被截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去鸡冠的公鸡虽然没有得到回报,但它的行为未曾改变过。”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我听了这番话,感到很迷惘,(一番)感慨后,又悲哀地说:“禽鸟是微小的动物,其中也有单独持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有天地精气,讲义并且高节有操守的啊。这只外来的鸡义气和勇气超过其他的鸡,众鸡嫉妒它,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尚且不愿与它做伴,何况人呢?何况朋友呢?何况亲戚呢?何况同乡呢?何况同僚呢?由此看来,天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地之间鬼神、禽兽以及万物变化的状况,难道可以躲避(这种遭遇)吗?”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我对这件事感到悲哀,于是记下这件事。将用它来警醒我自己,并且可以把它作为世人的一面</a:t>
              </a:r>
              <a:endParaRPr lang="zh-CN" altLang="en-US"/>
            </a:p>
          </p:txBody>
        </p:sp>
        <p:sp>
          <p:nvSpPr>
            <p:cNvPr id="3"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镜子。</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十八、(2014辽宁,4—7)阅读下面的文言文,回答问题。(19分)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赵立,徐州张益村人。以敢勇隶兵籍。靖康初,金人大入,盗贼群起,立数有战功,为武卫都虞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候。建炎三年,金人攻徐,王复拒守,命立督战,中六矢,战益</a:t>
            </a:r>
            <a:r>
              <a:rPr lang="zh-CN" altLang="en-US" sz="1530" u="sng" kern="0" dirty="0" smtClean="0">
                <a:solidFill>
                  <a:srgbClr val="000000"/>
                </a:solidFill>
                <a:latin typeface="Times New Roman" panose="02020603050405020304" pitchFamily="65" charset="-122"/>
                <a:ea typeface="宋体" panose="02010600030101010101" pitchFamily="2" charset="-122"/>
              </a:rPr>
              <a:t>厉</a:t>
            </a:r>
            <a:r>
              <a:rPr lang="zh-CN" altLang="en-US" sz="1530" kern="0" dirty="0" smtClean="0">
                <a:solidFill>
                  <a:srgbClr val="000000"/>
                </a:solidFill>
                <a:latin typeface="Times New Roman" panose="02020603050405020304" pitchFamily="65" charset="-122"/>
                <a:ea typeface="宋体" panose="02010600030101010101" pitchFamily="2" charset="-122"/>
              </a:rPr>
              <a:t>。城始破,立巷战,夺门以出,金人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击之死,夜半得微雨而苏,乃杀守者,阴结乡民为收复计。金人北还,立率残兵</a:t>
            </a:r>
            <a:r>
              <a:rPr lang="zh-CN" altLang="en-US" sz="1530" u="sng" kern="0" dirty="0" smtClean="0">
                <a:solidFill>
                  <a:srgbClr val="000000"/>
                </a:solidFill>
                <a:latin typeface="Times New Roman" panose="02020603050405020304" pitchFamily="65" charset="-122"/>
                <a:ea typeface="宋体" panose="02010600030101010101" pitchFamily="2" charset="-122"/>
              </a:rPr>
              <a:t>邀</a:t>
            </a:r>
            <a:r>
              <a:rPr lang="zh-CN" altLang="en-US" sz="1530" kern="0" dirty="0" smtClean="0">
                <a:solidFill>
                  <a:srgbClr val="000000"/>
                </a:solidFill>
                <a:latin typeface="Times New Roman" panose="02020603050405020304" pitchFamily="65" charset="-122"/>
                <a:ea typeface="宋体" panose="02010600030101010101" pitchFamily="2" charset="-122"/>
              </a:rPr>
              <a:t>击,断其归路,夺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舟船金帛以千计,军声复振。乃尽结乡民为兵,遂复徐州。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时山东诸郡莽为盗区,立介居其间,威名</a:t>
            </a:r>
            <a:r>
              <a:rPr lang="zh-CN" altLang="en-US" sz="1530" u="sng" kern="0" dirty="0" smtClean="0">
                <a:solidFill>
                  <a:srgbClr val="000000"/>
                </a:solidFill>
                <a:latin typeface="Times New Roman" panose="02020603050405020304" pitchFamily="65" charset="-122"/>
                <a:ea typeface="宋体" panose="02010600030101010101" pitchFamily="2" charset="-122"/>
              </a:rPr>
              <a:t>流</a:t>
            </a:r>
            <a:r>
              <a:rPr lang="zh-CN" altLang="en-US" sz="1530" kern="0" dirty="0" smtClean="0">
                <a:solidFill>
                  <a:srgbClr val="000000"/>
                </a:solidFill>
                <a:latin typeface="Times New Roman" panose="02020603050405020304" pitchFamily="65" charset="-122"/>
                <a:ea typeface="宋体" panose="02010600030101010101" pitchFamily="2" charset="-122"/>
              </a:rPr>
              <a:t>闻。会金左将军昌围楚州急,通守贾敦诗欲以城降,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宣抚使杜充命立将所部兵往赴之。且战且行,连七战胜而后能达楚。两颊中流矢,不能言,以手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指麾,既入城休士,而后拔镞。诏以立守楚州。明年正月,金人攻城,立命撤废屋,城下然火池,壮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士持长矛以待。金人登城,钩取投火中。金人选死士突入,又搏杀之,乃稍引退。五月,兀术北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归,筑高台六合,以辎重假道于楚,立斩其使。兀术怒,乃设南北两屯,绝楚饷道。承、楚间有樊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梁、新开、白马三湖,</a:t>
            </a:r>
            <a:r>
              <a:rPr lang="zh-CN" altLang="en-US" sz="1530" u="sng" kern="0" dirty="0" smtClean="0">
                <a:solidFill>
                  <a:srgbClr val="000000"/>
                </a:solidFill>
                <a:latin typeface="Times New Roman" panose="02020603050405020304" pitchFamily="65" charset="-122"/>
                <a:ea typeface="宋体" panose="02010600030101010101" pitchFamily="2" charset="-122"/>
              </a:rPr>
              <a:t>贼张敌万</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u="sng" kern="0" dirty="0" smtClean="0">
                <a:solidFill>
                  <a:srgbClr val="000000"/>
                </a:solidFill>
                <a:latin typeface="Times New Roman" panose="02020603050405020304" pitchFamily="65" charset="-122"/>
                <a:ea typeface="宋体" panose="02010600030101010101" pitchFamily="2" charset="-122"/>
              </a:rPr>
              <a:t>窟穴其间,立绝不与通,故楚粮道愈梗</a:t>
            </a:r>
            <a:r>
              <a:rPr lang="zh-CN" altLang="en-US" sz="1530" kern="0" dirty="0" smtClean="0">
                <a:solidFill>
                  <a:srgbClr val="000000"/>
                </a:solidFill>
                <a:latin typeface="Times New Roman" panose="02020603050405020304" pitchFamily="65" charset="-122"/>
                <a:ea typeface="宋体" panose="02010600030101010101" pitchFamily="2" charset="-122"/>
              </a:rPr>
              <a:t>。始受围,菽麦野生,泽有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凫茨可采,后皆尽,至屑榆皮食之。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立遣人诣朝廷告急。签书枢密院事赵鼎欲遣张俊救之,俊不肯行。乃命刘光世督淮南诸镇救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楚。高宗览立奏,叹曰:“立坚守孤城,虽古名将无以逾之。”</a:t>
            </a:r>
            <a:r>
              <a:rPr lang="zh-CN" altLang="en-US" sz="1530" u="sng" kern="0" dirty="0" smtClean="0">
                <a:solidFill>
                  <a:srgbClr val="000000"/>
                </a:solidFill>
                <a:latin typeface="Times New Roman" panose="02020603050405020304" pitchFamily="65" charset="-122"/>
                <a:ea typeface="宋体" panose="02010600030101010101" pitchFamily="2" charset="-122"/>
              </a:rPr>
              <a:t>以书趣光世会兵者五,光世讫不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进言者皆曰//天下已安已治矣/臣独以为未也/曰安且治者/非愚则谀/皆非事实知治乱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之体者也/夫抱火厝之积薪之下而寝其上/火未及燃/因谓之安/方今之势//何以异此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在通读而初步理解的基础上,抓特征字词,以断句。文段的意思是:“进言的人都说现在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天下已经安定已经大治了,我却单单认为还没有。说安定且大治的人,不是愚蠢之人就是阿谀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之徒,都不是真的懂得治与乱的规律的人。就像抱着火放到堆积的柴草下面,而自己睡在柴草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上面,在火还没有燃着的时候,就说这很安全。现在的国家形势,与这有什么区别?”断句时,抓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住“曰”“矣”“也”“者”“者也”“夫”“因”这些特征字词,再抓“非</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“皆非</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者也”等句式,即可准确断句。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晋代太康年间,张茂先担任建安从事,到洞山游玩。沿着溪流进入洞山深处(中心),见到一位老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人枕着书躺在岩石上,茂先坐下和老人谈论交流。看老人所枕的书,都是周代的古文字,没有一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个字能辨认,茂先觉得很奇怪。老人问茂先:“你读了多少书?”茂先回答:“我没有读的,是近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二十年内的书,假如是二十年以前的书,我当然已经读完了。”老人微笑着,拉着茂先的手臂快</a:t>
            </a:r>
            <a:endParaRPr lang="zh-CN" altLang="en-US"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金知外救绝,围益急。九月,攻东城,立登磴道以观,飞炮中其首,左右驰救之,立曰:“我终不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能为国殄贼矣。”言讫而绝,年三十有七。众巷哭。金人疑立诈死,不敢动。越旬余,城始陷。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立家先残于徐,以单骑入楚。为人木强,不知书,忠义出天性。善骑射,不喜声色财利,与士卒均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廪给。每战擐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甲胄先登,有退却者,捽而斩之。仇视金人,言之必嚼齿而怒,所俘获磔以示众。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忠义之声远近皆</a:t>
            </a:r>
            <a:r>
              <a:rPr lang="zh-CN" altLang="en-US" sz="1530" u="sng" kern="0" dirty="0" smtClean="0">
                <a:solidFill>
                  <a:srgbClr val="000000"/>
                </a:solidFill>
                <a:latin typeface="Times New Roman" panose="02020603050405020304" pitchFamily="65" charset="-122"/>
                <a:ea typeface="宋体" panose="02010600030101010101" pitchFamily="2" charset="-122"/>
              </a:rPr>
              <a:t>倾</a:t>
            </a:r>
            <a:r>
              <a:rPr lang="zh-CN" altLang="en-US" sz="1530" kern="0" dirty="0" smtClean="0">
                <a:solidFill>
                  <a:srgbClr val="000000"/>
                </a:solidFill>
                <a:latin typeface="Times New Roman" panose="02020603050405020304" pitchFamily="65" charset="-122"/>
                <a:ea typeface="宋体" panose="02010600030101010101" pitchFamily="2" charset="-122"/>
              </a:rPr>
              <a:t>下之,金人不敢斥其名。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讣闻,辍朝,谥忠烈。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(节选自《宋史·赵立传》)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①张敌万:盗贼首领。②擐(huàn):穿。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A.中六矢,战益</a:t>
            </a:r>
            <a:r>
              <a:rPr lang="zh-CN" altLang="en-US" sz="1530" u="sng" kern="0" dirty="0" smtClean="0">
                <a:solidFill>
                  <a:srgbClr val="000000"/>
                </a:solidFill>
                <a:latin typeface="Times New Roman" panose="02020603050405020304" pitchFamily="65" charset="-122"/>
                <a:ea typeface="宋体" panose="02010600030101010101" pitchFamily="2" charset="-122"/>
              </a:rPr>
              <a:t>厉</a:t>
            </a:r>
            <a:r>
              <a:rPr lang="zh-CN" altLang="en-US" sz="1530" kern="0" dirty="0" smtClean="0">
                <a:solidFill>
                  <a:srgbClr val="000000"/>
                </a:solidFill>
                <a:latin typeface="Times New Roman" panose="02020603050405020304" pitchFamily="65" charset="-122"/>
                <a:ea typeface="宋体" panose="02010600030101010101" pitchFamily="2" charset="-122"/>
              </a:rPr>
              <a:t>　　　　　　　厉:激烈。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B.立率残兵</a:t>
            </a:r>
            <a:r>
              <a:rPr lang="zh-CN" altLang="en-US" sz="1530" u="sng" kern="0" dirty="0" smtClean="0">
                <a:solidFill>
                  <a:srgbClr val="000000"/>
                </a:solidFill>
                <a:latin typeface="Times New Roman" panose="02020603050405020304" pitchFamily="65" charset="-122"/>
                <a:ea typeface="宋体" panose="02010600030101010101" pitchFamily="2" charset="-122"/>
              </a:rPr>
              <a:t>邀</a:t>
            </a:r>
            <a:r>
              <a:rPr lang="zh-CN" altLang="en-US" sz="1530" kern="0" dirty="0" smtClean="0">
                <a:solidFill>
                  <a:srgbClr val="000000"/>
                </a:solidFill>
                <a:latin typeface="Times New Roman" panose="02020603050405020304" pitchFamily="65" charset="-122"/>
                <a:ea typeface="宋体" panose="02010600030101010101" pitchFamily="2" charset="-122"/>
              </a:rPr>
              <a:t>击　　邀:阻截。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C.立介居其间,威名</a:t>
            </a:r>
            <a:r>
              <a:rPr lang="zh-CN" altLang="en-US" sz="1530" u="sng" kern="0" dirty="0" smtClean="0">
                <a:solidFill>
                  <a:srgbClr val="000000"/>
                </a:solidFill>
                <a:latin typeface="Times New Roman" panose="02020603050405020304" pitchFamily="65" charset="-122"/>
                <a:ea typeface="宋体" panose="02010600030101010101" pitchFamily="2" charset="-122"/>
              </a:rPr>
              <a:t>流</a:t>
            </a:r>
            <a:r>
              <a:rPr lang="zh-CN" altLang="en-US" sz="1530" kern="0" dirty="0" smtClean="0">
                <a:solidFill>
                  <a:srgbClr val="000000"/>
                </a:solidFill>
                <a:latin typeface="Times New Roman" panose="02020603050405020304" pitchFamily="65" charset="-122"/>
                <a:ea typeface="宋体" panose="02010600030101010101" pitchFamily="2" charset="-122"/>
              </a:rPr>
              <a:t>闻　　流:传布。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D.忠义之声远近皆</a:t>
            </a:r>
            <a:r>
              <a:rPr lang="zh-CN" altLang="en-US" sz="1530" u="sng" kern="0" dirty="0" smtClean="0">
                <a:solidFill>
                  <a:srgbClr val="000000"/>
                </a:solidFill>
                <a:latin typeface="Times New Roman" panose="02020603050405020304" pitchFamily="65" charset="-122"/>
                <a:ea typeface="宋体" panose="02010600030101010101" pitchFamily="2" charset="-122"/>
              </a:rPr>
              <a:t>倾</a:t>
            </a:r>
            <a:r>
              <a:rPr lang="zh-CN" altLang="en-US" sz="1530" kern="0" dirty="0" smtClean="0">
                <a:solidFill>
                  <a:srgbClr val="000000"/>
                </a:solidFill>
                <a:latin typeface="Times New Roman" panose="02020603050405020304" pitchFamily="65" charset="-122"/>
                <a:ea typeface="宋体" panose="02010600030101010101" pitchFamily="2" charset="-122"/>
              </a:rPr>
              <a:t>下之　　倾:钦佩。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2.以下各组句子中,全都表明赵立“敢勇”的一组是(3分)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①城始破,立巷战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②两颊中流矢,不能言,以手指麾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③金人登城,钩取投火中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④立斩其使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⑤立家先残于徐,以单骑入楚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⑥每战擐甲胄先登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A.①②⑥　　B.①③⑤　　C.②④⑤　　D.③④⑥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A.赵立军事才能突出。在徐州保卫战中,他临危受命,抗击金军;绝地血战后及时整合乡民和残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部的力量,击溃撤退中的敌军,收复徐州。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B.赵立为人正直,治军严明。在孤守楚州期间,虽然被金军重重围困,粮草、野菜全部吃光,但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他和部下宁愿吃磨碎的榆树皮,也不扰民。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C.赵立屡建战功,威名显赫。皇帝看到他的奏章后,为他坚守孤城而感叹,认为即使是古代的名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将也无法超越他。金人甚至不敢直呼其名。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D.赵立一生都怀有忠义报国之心。他痛恨金人,临终前还为自己不能继续为国杀敌而悲愤叹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息。对于他的忠义,朝廷给予了非常高的评价。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(1)贼张敌万窟穴其间,立绝不与通,故楚粮道愈梗。(5分)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(2)以书趣光世会兵者五,光世讫不行。(5分)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厉:勇猛。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③句“钩取投火中”的主语是“壮士”。⑤句体现不出“敢勇”。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无中生有,文章没有“也不扰民”的内容。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(1)盗贼张敌万在这中间建造巢穴,赵立坚决不跟他往来,所以楚州运粮的道路更加阻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(2)五次用书信催促(刘)光世聚集军队,光世最终没有执行。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(1)正确翻译“窟穴”“绝”“通”“梗”等词。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(2)正确翻译“书”“趣”“会”“讫”等词。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赵立,徐州张益村人。因为勇敢,隶属军籍。靖康初年,金人大举入侵,盗贼蜂拥而起,赵立屡次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立下战功,担任武卫都虞候。建炎三年,金人攻打徐州,王复守卫抵抗,命令赵立督战,赵立中了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六箭,作战却更加勇猛。都城刚被攻破,赵立就在街道内战斗,夺门而出,金人把他打死,半夜被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小雨淋湿苏醒过来,就杀了守卫的人,暗中集结百姓制订收复的计划。金人向北撤军,赵立率领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残余的军队阻击他们,阻断了金人回去的路,夺取了成千的船只、金银、布帛,军队的声势又振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作起来。于是把百姓都集结起来组成军队,就收复了徐州。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当时山东的各郡大都沦为敌占区,赵立独处其间,威武的名声传播很远。适逢金国的左将军昌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围攻楚州形势非常紧急,通守贾敦诗想要举城投降,宣抚使杜充命令赵立率领自己统辖的军队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前往救援。赵立一面战斗一面前进,七战七胜后才到达楚州。两颊都中了流箭,不能说话,用手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指挥,进入城中安顿好士兵之后,才拔出箭头。圣旨命令赵立守卫楚州。第二年正月,金人攻打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楚州,赵立命令拆除废旧的房屋,城下烧起火池,壮士手拿长矛,严阵以待。金人登上城墙,壮士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就用钩子钩住他们扔到火中。金人选取了敢死队冲进城里,赵立又战斗消灭他们,金人才逐渐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撤退。五月,金兀术向北撤兵,在六合修筑高台,想在楚州借道运送军用物资,赵立杀了他的使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臣。金兀术恼怒,就设立了南北两屯,断绝了楚州的粮道。承州和楚州之间有樊梁、新开和白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马三个湖泊,盗贼张敌万在这中间建造巢穴,赵立坚决不跟他往来,所以楚州运粮的道路更加阻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塞。刚被围的时候,菽麦在野地里生长,池塘湖泊里面有凫茨可以采摘,后来都采摘尽了,以至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于把榆树皮研成碎末来吃。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赵立派人到朝廷告急。签书枢密院事赵鼎想要派遣张俊救赵立,张俊不肯前往,就命令刘光世</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率领淮南各镇救援楚州。高宗看了赵立的奏折,感叹地说:“赵立坚守孤城,即使是古代的名将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也不能超过他啊。”(高宗)五次用书信催促刘光世聚集军队,光世最终没有执行。金军知道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外面的救援断绝,围攻得更加紧急。九月份,攻打东城,赵立登上磴道来观看,飞炮打中了他的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头,侍从的人跑过去救他,赵立说:“我最终不能为国家消灭贼寇了。”说完就死了,年仅三十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七岁。众人聚哭于巷。金人怀疑赵立是假死,不敢轻举妄动。过了十多天,楚州城才陷落。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赵立的家先前在徐州已被毁坏,赵立就单枪匹马进入楚州。赵立为人质朴倔强,不认识字,忠诚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和仁义是天生的。赵立擅长骑马射箭,不喜欢声色和财物,和士兵均分给养。每次战斗都穿着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盔甲冲锋在前,有退却的人,他一定要揪住杀掉他。赵立仇视金人,说到金人一定咬牙切齿发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怒,俘虏的金兵都要实行分裂尸体的刑罚来示众。忠诚和仁义的名声让远近的人钦佩,金人不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敢直呼其名。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报丧的消息报告上来,朝廷中止朝见,谥号忠烈。</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十九、(2014重庆,8—11)阅读下文,回答问题。(19分)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记丐侠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来懋斋先生者,家况奇贫,性慷慨而有过人节。乡试后,捷举。意欲赴礼部试,而绌于资斧。乡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人俗习,例凡临时乏资者,得招集亲友七八人各出一分于发起人,由发起人立约签字付资,毕事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而次第发还之,谓之会。既而曰:“孰如成一会而筹集之。”于是奔走于亲故之门者数日,始获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七人之认可。然皆以情不能却,强应之而心实否之。届期先生黎明起,扫庭</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,具旨酒与佳肴,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以恭候之。讵知日既夕矣,无一亲故之足迹,印于其庭者。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有群丐过其门,见先生家罗杯盘,必有所谓喜事者。遂麇集于户限外,争欲得杯盘狼藉之馀渖。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斯时也,先生饥火与愤火交绥,于是出谓群丐曰:“予之肆筵以设席也,实以部试期迫,赴都乏资,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意欲藉亲故之集会轮资,应眉急耳。奈亲故负我,今竟食言,以致吾之酒肴为虚设。虽然,与其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鱼馁而肉败,孰若大家共一饱。汝曹其就座,吾将为东道主而畅饮焉。”群丐登堂醊,醲饷既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良,已谓先生曰:“吾侪小,蒙先生赐以酒食,固属非分之宠。今试一问,由此达京师需金几何?”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先生曰:“</a:t>
            </a:r>
            <a:r>
              <a:rPr lang="zh-CN" altLang="en-US" sz="1530" u="sng" kern="0" dirty="0" smtClean="0">
                <a:solidFill>
                  <a:srgbClr val="000000"/>
                </a:solidFill>
                <a:latin typeface="Times New Roman" panose="02020603050405020304" pitchFamily="65" charset="-122"/>
                <a:ea typeface="宋体" panose="02010600030101010101" pitchFamily="2" charset="-122"/>
              </a:rPr>
              <a:t>但</a:t>
            </a:r>
            <a:r>
              <a:rPr lang="zh-CN" altLang="en-US" sz="1530" kern="0" dirty="0" smtClean="0">
                <a:solidFill>
                  <a:srgbClr val="000000"/>
                </a:solidFill>
                <a:latin typeface="Times New Roman" panose="02020603050405020304" pitchFamily="65" charset="-122"/>
                <a:ea typeface="宋体" panose="02010600030101010101" pitchFamily="2" charset="-122"/>
              </a:rPr>
              <a:t>使途无饥渴,而安抵都下足矣。”群丐应声起曰:</a:t>
            </a:r>
            <a:r>
              <a:rPr lang="zh-CN" altLang="en-US" sz="1530" u="sng" kern="0" dirty="0" smtClean="0">
                <a:solidFill>
                  <a:srgbClr val="000000"/>
                </a:solidFill>
                <a:latin typeface="Times New Roman" panose="02020603050405020304" pitchFamily="65" charset="-122"/>
                <a:ea typeface="宋体" panose="02010600030101010101" pitchFamily="2" charset="-122"/>
              </a:rPr>
              <a:t>“是区区者,何难之有?吾侪愿尽</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力焉,沿途以行乞所得,供先生食。”</a:t>
            </a:r>
            <a:r>
              <a:rPr lang="zh-CN" altLang="en-US" sz="1530" kern="0" dirty="0" smtClean="0">
                <a:solidFill>
                  <a:srgbClr val="000000"/>
                </a:solidFill>
                <a:latin typeface="Times New Roman" panose="02020603050405020304" pitchFamily="65" charset="-122"/>
                <a:ea typeface="宋体" panose="02010600030101010101" pitchFamily="2" charset="-122"/>
              </a:rPr>
              <a:t>往往逆旅主人嘉其义而奇其事,且厚有赠馈。既抵都,群</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丐各分道行乞,以所得资为先生应试费。试后果捷南宫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,得出为某邑宰,循例省亲回籍。群丐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亦促之返焉。</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甫抵里</a:t>
            </a:r>
            <a:r>
              <a:rPr lang="zh-CN" altLang="en-US" sz="1125" u="sng" kern="0" spc="-150" dirty="0" smtClean="0">
                <a:solidFill>
                  <a:srgbClr val="000000"/>
                </a:solidFill>
                <a:latin typeface="Times New Roman" panose="02020603050405020304" pitchFamily="65" charset="-122"/>
                <a:ea typeface="宋体" panose="02010600030101010101" pitchFamily="2" charset="-122"/>
              </a:rPr>
              <a:t> </a:t>
            </a:r>
            <a:r>
              <a:rPr lang="zh-CN" altLang="en-US" sz="1530" u="sng" kern="0" dirty="0" smtClean="0">
                <a:solidFill>
                  <a:srgbClr val="000000"/>
                </a:solidFill>
                <a:latin typeface="Times New Roman" panose="02020603050405020304" pitchFamily="65" charset="-122"/>
                <a:ea typeface="宋体" panose="02010600030101010101" pitchFamily="2" charset="-122"/>
              </a:rPr>
              <a:t>,亲故之问寒温表庆贺者,肩摩踵接。</a:t>
            </a:r>
            <a:r>
              <a:rPr lang="zh-CN" altLang="en-US" sz="1530" kern="0" dirty="0" smtClean="0">
                <a:solidFill>
                  <a:srgbClr val="000000"/>
                </a:solidFill>
                <a:latin typeface="Times New Roman" panose="02020603050405020304" pitchFamily="65" charset="-122"/>
                <a:ea typeface="宋体" panose="02010600030101010101" pitchFamily="2" charset="-122"/>
              </a:rPr>
              <a:t>先生亦平淡视之。然越数日将之官,群丐请从</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任所。先生恐有所不歉,又恐背前日谊。方踌躇间,有黠者似已久窥其意曰:“先生之作官,自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作官;某等之行乞,自行乞。但使有效犬马处,则吾等愿藉之以毕馀生。若其他世俗之累,决不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敢为先生浼</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,且自浼也。请勿作再三之虑,先生以为何如?”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抵任所后,各行丐于四方,惟昏暮时潜一入署问安而已。先生亦随时资给之,然往往不受。时邑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多盗,群丐</a:t>
            </a:r>
            <a:r>
              <a:rPr lang="zh-CN" altLang="en-US" sz="1530" u="sng" kern="0" dirty="0" smtClean="0">
                <a:solidFill>
                  <a:srgbClr val="000000"/>
                </a:solidFill>
                <a:latin typeface="Times New Roman" panose="02020603050405020304" pitchFamily="65" charset="-122"/>
                <a:ea typeface="宋体" panose="02010600030101010101" pitchFamily="2" charset="-122"/>
              </a:rPr>
              <a:t>间</a:t>
            </a:r>
            <a:r>
              <a:rPr lang="zh-CN" altLang="en-US" sz="1530" kern="0" dirty="0" smtClean="0">
                <a:solidFill>
                  <a:srgbClr val="000000"/>
                </a:solidFill>
                <a:latin typeface="Times New Roman" panose="02020603050405020304" pitchFamily="65" charset="-122"/>
                <a:ea typeface="宋体" panose="02010600030101010101" pitchFamily="2" charset="-122"/>
              </a:rPr>
              <a:t>作侦探,是以屡屡破获重要案件。至颁发赏格时,悬牌累月,迄无来领者。而先生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以政声卓著,由上峰保升郡守矣。先生固儒者,不耐于酬酢之烦,又淡于利禄,遂以亲老乞终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养。解组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后,欲为各丐谋治生业,竟皆避之他去。先生每为人言之,辄欷歔泣下,引为憾事。然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而丐则侠矣。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(选自《虞初广志》卷八,有删改)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①南宫:指“礼部”。②浼:玷污。③解组:解下挂印的带子,指辞官。</a:t>
            </a:r>
            <a:endParaRPr lang="zh-CN" altLang="en-US" dirty="0"/>
          </a:p>
        </p:txBody>
      </p:sp>
      <p:pic>
        <p:nvPicPr>
          <p:cNvPr id="3" name="图片 3" descr="textimage23.jpeg"/>
          <p:cNvPicPr>
            <a:picLocks noChangeAspect="1"/>
          </p:cNvPicPr>
          <p:nvPr/>
        </p:nvPicPr>
        <p:blipFill>
          <a:blip r:embed="rId3"/>
          <a:stretch>
            <a:fillRect/>
          </a:stretch>
        </p:blipFill>
        <p:spPr>
          <a:xfrm>
            <a:off x="1126295" y="1870891"/>
            <a:ext cx="117633" cy="1357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A.届期先生黎明起,扫庭</a:t>
            </a:r>
            <a:r>
              <a:rPr lang="zh-CN" altLang="en-US" sz="1530" u="sng" kern="0" dirty="0" smtClean="0">
                <a:solidFill>
                  <a:srgbClr val="000000"/>
                </a:solidFill>
                <a:latin typeface="Times New Roman" panose="02020603050405020304" pitchFamily="65" charset="-122"/>
                <a:ea typeface="宋体" panose="02010600030101010101" pitchFamily="2" charset="-122"/>
              </a:rPr>
              <a:t>除</a:t>
            </a:r>
            <a:r>
              <a:rPr lang="zh-CN" altLang="en-US" sz="1530" kern="0" dirty="0" smtClean="0">
                <a:solidFill>
                  <a:srgbClr val="000000"/>
                </a:solidFill>
                <a:latin typeface="Times New Roman" panose="02020603050405020304" pitchFamily="65" charset="-122"/>
                <a:ea typeface="宋体" panose="02010600030101010101" pitchFamily="2" charset="-122"/>
              </a:rPr>
              <a:t>　　　　　　除:台阶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但</a:t>
            </a:r>
            <a:r>
              <a:rPr lang="zh-CN" altLang="en-US" sz="1530" kern="0" dirty="0" smtClean="0">
                <a:solidFill>
                  <a:srgbClr val="000000"/>
                </a:solidFill>
                <a:latin typeface="Times New Roman" panose="02020603050405020304" pitchFamily="65" charset="-122"/>
                <a:ea typeface="宋体" panose="02010600030101010101" pitchFamily="2" charset="-122"/>
              </a:rPr>
              <a:t>使途无饥渴,而安抵都下足矣　　但:只要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C.群丐请从</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任所　　之:前往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D.时邑多盗,群丐</a:t>
            </a:r>
            <a:r>
              <a:rPr lang="zh-CN" altLang="en-US" sz="1530" u="sng" kern="0" dirty="0" smtClean="0">
                <a:solidFill>
                  <a:srgbClr val="000000"/>
                </a:solidFill>
                <a:latin typeface="Times New Roman" panose="02020603050405020304" pitchFamily="65" charset="-122"/>
                <a:ea typeface="宋体" panose="02010600030101010101" pitchFamily="2" charset="-122"/>
              </a:rPr>
              <a:t>间</a:t>
            </a:r>
            <a:r>
              <a:rPr lang="zh-CN" altLang="en-US" sz="1530" kern="0" dirty="0" smtClean="0">
                <a:solidFill>
                  <a:srgbClr val="000000"/>
                </a:solidFill>
                <a:latin typeface="Times New Roman" panose="02020603050405020304" pitchFamily="65" charset="-122"/>
                <a:ea typeface="宋体" panose="02010600030101010101" pitchFamily="2" charset="-122"/>
              </a:rPr>
              <a:t>作侦探　　间:间或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2.以下各组语句中,分别表现群丐的“侠义”和来懋斋先生“品性”的一组是(3分)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A.蒙先生赐以酒食,固属非分之宠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先生亦随时资给之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B.以所得资为先生应试费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试后果捷南宫,得出为某邑宰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C.若其他世俗之累,决不敢为先生浼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先生恐有所不歉,又恐背前日谊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D.悬牌累月,迄无来领者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是以屡屡破获重要案件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62815"/>
            <a:ext cx="8127250" cy="5572164"/>
            <a:chOff x="539750" y="1062815"/>
            <a:chExt cx="8127250" cy="5572164"/>
          </a:xfrm>
        </p:grpSpPr>
        <p:sp>
          <p:nvSpPr>
            <p:cNvPr id="2" name="TextBox 2"/>
            <p:cNvSpPr txBox="1"/>
            <p:nvPr/>
          </p:nvSpPr>
          <p:spPr>
            <a:xfrm>
              <a:off x="540000" y="1062815"/>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3.下列对原文的理解和分析,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不准确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A.来懋斋先生家况奇贫,为人却慷慨大方,有过人的节操。乡试中举后,打算赴礼部应试,可缺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乏资用。他采用民间打会的方式向亲友筹集资金,但遭到背弃。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B.来懋斋先生把准备招待亲友的美酒佳肴拿给乞丐们享用。了解到先生的困境,乞丐们用行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乞所得资助他,并护送其赴京应试。他们的义举受到赞扬,并因此常常获得馈赠。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C.来懋斋先生在群丐的帮助下到达京都,如愿考中,得以出任县令。回乡省亲时,对逢迎讨好的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亲友只是以平常态度对待。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D.来懋斋先生任职期间,乞丐们给予他很多帮助,使先生政声卓著,升任郡守,而乞丐们不求任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何回报。先生辞职归乡前,想给他们谋取职业,群丐都躲开了,先生引以为憾。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4.(1)把文言文阅读材料中画横线的句子翻译成现代汉语。(7分)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①是区区者,何难之有?吾侪愿尽力焉,沿途以行乞所得,供先生食。(4分)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②甫抵里</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,亲故之问寒温表庆贺者,肩摩踵接。(3分)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(2)用分隔号(/)给下面的文言文断句。(3分)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所 憎 者 有 功 必 赏 所 爱 者 有 罪 必 罚 存 善 天 下 鳏 寡 孤 独 振 赡 祸 亡 之 家 其 自 奉 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甚 薄 其 赋 役 也 甚 寡 故 万 民 富 乐 而 无 饥 寒 之 色</a:t>
              </a:r>
              <a:endParaRPr lang="zh-CN" altLang="en-US" dirty="0"/>
            </a:p>
          </p:txBody>
        </p:sp>
        <p:pic>
          <p:nvPicPr>
            <p:cNvPr id="3" name="图片 3" descr="textimage24.jpeg"/>
            <p:cNvPicPr>
              <a:picLocks noChangeAspect="1"/>
            </p:cNvPicPr>
            <p:nvPr/>
          </p:nvPicPr>
          <p:blipFill>
            <a:blip r:embed="rId3"/>
            <a:stretch>
              <a:fillRect/>
            </a:stretch>
          </p:blipFill>
          <p:spPr>
            <a:xfrm>
              <a:off x="1317600" y="4723546"/>
              <a:ext cx="123824" cy="142875"/>
            </a:xfrm>
            <a:prstGeom prst="rect">
              <a:avLst/>
            </a:prstGeom>
          </p:spPr>
        </p:pic>
        <p:sp>
          <p:nvSpPr>
            <p:cNvPr id="4" name="TextBox 2"/>
            <p:cNvSpPr txBox="1"/>
            <p:nvPr/>
          </p:nvSpPr>
          <p:spPr>
            <a:xfrm>
              <a:off x="539750" y="628180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(选自《六韬·盈虚》)</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步走到石壁下面,忽然有一扇门可以进入,路非常宽,到了一间精美的屋舍,里面藏有很多书。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(茂先)问老人:“这些是什么书?”(老人)回答:“是世史。”又到了一间房屋,藏书更加丰富。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(茂先)又问:“什么书?”老人回答:“是万国志。”之后到了一间密室,门闩钥匙非常牢固,有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两条黑狗守着,上面有题写的篆文“琅嬛福地”。(茂先)问老人:“这是什么地方?”(老人)回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答:“这是玉京、紫微、金真、七瑛、丹书、秘籍。”指着两条黑狗说:“这是痴龙,守在这儿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两千年了。”(老人)打开门恭敬地请茂先进去。(茂先)看见的所收藏的书,(记载的)都是秦汉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之前以及海外众多国家的事情,大多是他所没有听过的,像《三坟》《九丘》《连山》《归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藏》《梼杌》《春秋》之类的书,也全在这里。茂先感到茫然、失落。老人于是拿出酒菜果</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品给他吃,食物的鲜美洁净不是人间能拥有的。茂先因此停留了两三天才离开,对老人说:“他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日携带干粮再次拜访,纵览群书。”老人笑笑没有说话,送茂先出来。刚一出来,石门忽然自行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关闭。茂先回头看这个地方,只看见杂草和藤萝围绕岩石生长,石上的苔藓也合在一起,像原来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一样没有一点缝隙。茂先呆呆地长久站立看着,对着岩石拜了两拜后离开。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秦始皇嬴政焚烧书籍,咸阳的火正旺盛。这里有全部的书,并没有遗漏一个字。往前推究文字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出现之前,结绳记事的内容这里也有记载。从结绳时代看伏羲时代,已经是前者的末期了。海</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间:偷偷地。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A.第一句不能表现群丐的“侠义”。B.第二句写来懋斋考中做官。D.第二句写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来懋斋先生的政绩。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“为人却慷慨大方”错,应为“生性胸怀大志”。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(1)①这是区区小事,有什么艰难?我们愿意为此尽力,用沿途乞讨得到的钱物,供给先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生食用。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②刚到达乡里,亲戚朋友问寒问暖表示庆贺的人很多,肩挨肩,脚跟脚。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(2)所憎者有功必赏/所爱者有罪必罚/存善天下鳏寡孤独/振赡祸亡之家/其自奉也甚薄/其赋役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也甚寡/故万民富乐而无饥寒之色</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(1)①“何难之有”为宾语前置句;“吾侪”,我们这帮人;“以”,用。②“甫”,刚刚;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“里閈”,乡里;“亲故之问寒温表庆贺者”为定语后置句。(2)首先要反复默读文句,做到意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通句顺,认真体会词语含义和词语间的关系,抓住一些标志性词语(如名词、虚词和对称的结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构特点等),由易到难、循序渐进地断开文段。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来懋斋先生家境极其贫寒,生性胸怀大志并有过人的节操。乡试中举后,他想去礼部考试,但是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钱财不足。按乡里习俗,但凡有试期接近而缺乏资金的人,可召集七八个亲朋好友各出一份钱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交给发起人,并由发起人立好约定签好字,才把钱交给他。考试结束后,要按次序偿还资金,这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种形式称之为“会”。不久他说:“不如成立一个‘会’来筹集资金。”于是他多日奔走于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亲朋好友之门,才获得七个人的认可,但都是因为人情不能推却,勉强答应他的,其实心里并不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情愿。到了约定时间,来先生早早起来,打扫庭院台阶,准备美酒佳肴来恭候他们。哪知太阳都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落山了,没有一个亲友到他家来。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恰巧有一群乞丐从他家门前经过,看见来先生家摆放的杯盘,认为一定有喜事。于是聚集在门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槛外,争着想得到杂乱杯盘中的剩饭剩汁。这时,先生饥饿难忍,愤怒异常,像火燃烧一样,两种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感受交战于胸中,就出门对群丐说:“我摆设宴席,实在是因为参加礼部考试日期逼近,赴京考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试缺乏费用,本意想借助亲友的集会来集资,以解燃眉之急罢了。怎奈亲友背弃了我,如今竟然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食言,以致我准备的酒肴成为虚设。既然已这样了,与其让鱼腐肉坏,还不如让大家一起吃个饱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饭。你们一定就座,我将做东道主与你们一同畅饮。”乞丐们进入厅堂奠酒,酒足饭饱后对来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先生说:“我辈身份低微,蒙受先生赐给酒食,这本是莫大的宠幸。现在敢问先生,从这里到京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师需要多少费用?”先生说:“只要旅途不饥渴,能安全到达就足够了。”群丐一起应声说: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“这是区区小事,有什么艰难?我们愿意为此尽力,用沿途乞讨得到的钱物,供给先生食用。”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所到之处旅舍主人称赞他们侠义,也惊奇他们所做的事,并且给了丰厚的馈赠。到达京都后,乞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丐们各自分道行乞,把所得的资财给先生作为应试的费用。试后果然考中,出任某县县令,按例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回乡探亲。群丐也催促他返回。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刚到达乡里,亲戚朋友问寒问暖表示庆贺的人很多,肩挨肩,脚跟脚。来先生也心平气和地对待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他们。过了几日,来先生将赴任,乞丐们请求跟随他到任所。来先生心有不安,又怕自己背弃过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去的恩情,正踌躇犹豫,有聪明的好像看出他的心思说:“先生做官,自请去做官;我们这些人行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乞,依然行乞。只要有效劳之处,我等愿毕生效劳。如果有其他世俗杂事,绝不劳烦先生(使先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生受玷污),我们自己去做。请不要再三考虑,先生认为如何?”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到达任所后,乞丐们到四方分别行乞,只是天黑时偷偷地到来先生属内问安。来先生也不时资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助他们,但是他们往往不接受。当时县里多盗贼,乞丐们偷偷地做侦探,所以屡屡破获重要案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件。等到颁发奖励时,悬示多月,至今没有人来领取。来先生因政绩、名声显著,从上峰升任郡</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守。来先生本是一个读书人,不喜欢烦琐的应酬,又淡泊名利,于是就以奉养父母请求退休。辞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官后,想为乞丐们治求谋生产业,最终乞丐们离他而去。来先生每次向人谈及他们,就唏嘘落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泪,感到很遗憾。如此看来这些乞丐其实就是侠士啊。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[断句译文]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即使是自己憎恨的人,只要他有功劳也一定会赏赐;即使是自己喜爱的人,只要他有罪过也一定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会处罚。好好地安抚天下所有的鳏夫、寡妇、孤儿和独身之人,赈济因灾祸而濒临破亡之家,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而对待自己却非常简约,征募的租税役夫也很少。因此,广大百姓富足而快乐,脸上没有饥寒的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二十、(2014四川,8—12)阅读下面的文言文,回答问题。(23分)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王筠字元礼,一字德柔,琅邪临沂人。筠幼警寤,七岁能属文。年十六,为《芍药赋》,甚美。及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长,清静好学,与从兄泰齐名。陈郡谢览,览弟举,亦有重誉,时人</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之语曰:“谢有览、举,王有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养、炬。”炬是泰,养即筠,并小字也。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起家中军临川王行参军,迁太子舍人,除尚书殿中郎。王氏过江以来,未有</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郎署者,或劝逡巡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不就,筠曰:“陆平原东南之秀,王文度独步江东,吾得比踪昔人,何所多恨。”</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欣然就职。</a:t>
            </a:r>
            <a:r>
              <a:rPr lang="zh-CN" altLang="en-US" sz="1530" u="sng" kern="0" dirty="0" smtClean="0">
                <a:solidFill>
                  <a:srgbClr val="000000"/>
                </a:solidFill>
                <a:latin typeface="Times New Roman" panose="02020603050405020304" pitchFamily="65" charset="-122"/>
                <a:ea typeface="宋体" panose="02010600030101010101" pitchFamily="2" charset="-122"/>
              </a:rPr>
              <a:t>尚</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书令沈约,当世辞宗,每见筠文,咨嗟吟咏,以为不逮也。</a:t>
            </a:r>
            <a:r>
              <a:rPr lang="zh-CN" altLang="en-US" sz="1530" kern="0" dirty="0" smtClean="0">
                <a:solidFill>
                  <a:srgbClr val="000000"/>
                </a:solidFill>
                <a:latin typeface="Times New Roman" panose="02020603050405020304" pitchFamily="65" charset="-122"/>
                <a:ea typeface="宋体" panose="02010600030101010101" pitchFamily="2" charset="-122"/>
              </a:rPr>
              <a:t>筠为文能压强韵,每公宴并作,辞必妍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美。约常从容启高祖曰:“晚来名家,唯见王筠独步。”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昭明太子爱文学士,常与筠及刘孝绰、陆倕、到洽、殷芸等游宴玄圃,太子独执筠袖抚孝绰肩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而言曰:“所谓左把浮丘袖,右拍洪崖肩。”</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见重如此。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普通元年,以母</a:t>
            </a:r>
            <a:r>
              <a:rPr lang="zh-CN" altLang="en-US" sz="1530" u="sng" kern="0" dirty="0" smtClean="0">
                <a:solidFill>
                  <a:srgbClr val="000000"/>
                </a:solidFill>
                <a:latin typeface="Times New Roman" panose="02020603050405020304" pitchFamily="65" charset="-122"/>
                <a:ea typeface="宋体" panose="02010600030101010101" pitchFamily="2" charset="-122"/>
              </a:rPr>
              <a:t>忧</a:t>
            </a:r>
            <a:r>
              <a:rPr lang="zh-CN" altLang="en-US" sz="1530" kern="0" dirty="0" smtClean="0">
                <a:solidFill>
                  <a:srgbClr val="000000"/>
                </a:solidFill>
                <a:latin typeface="Times New Roman" panose="02020603050405020304" pitchFamily="65" charset="-122"/>
                <a:ea typeface="宋体" panose="02010600030101010101" pitchFamily="2" charset="-122"/>
              </a:rPr>
              <a:t>去职。筠有孝性,毁瘠过礼,服阕后,疾废久之。中大通二年,迁司徒左长史。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三年,昭明太子薨,敕为哀策文,复见嗟赏。</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筠性弘厚,不以艺能高人,而少擅才名,与刘孝绰见重当世。</a:t>
            </a:r>
            <a:r>
              <a:rPr lang="zh-CN" altLang="en-US" sz="1530" kern="0" dirty="0" smtClean="0">
                <a:solidFill>
                  <a:srgbClr val="000000"/>
                </a:solidFill>
                <a:latin typeface="Times New Roman" panose="02020603050405020304" pitchFamily="65" charset="-122"/>
                <a:ea typeface="宋体" panose="02010600030101010101" pitchFamily="2" charset="-122"/>
              </a:rPr>
              <a:t>其自序曰:“余少好书,老而弥</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虽偶见瞥观,皆即疏记,后重省览,欢兴弥深,习与性成,不觉笔倦。自年十三四,齐建武二年乙亥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至梁大同六年,四十六载矣。幼年读《五经》,皆七八十遍。爱《左氏春秋》,吟讽常为口实,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广略去取,凡三过五抄。馀经及《周官》《仪礼》《国语》《尔雅》《山海经》《本草》并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再抄。子史诸集皆一遍。未尝倩人假手,并躬自抄录,大小百馀卷。不足传</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好事,盖以备遗忘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而已。”又与诸儿书论家世集云:“史传称安平崔氏及汝南应氏,并累世有文才,所以范蔚宗云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崔氏‘世擅雕龙’。然不过父子两三世耳;非有七叶之中,名德重光,爵位相继,人人有集,如吾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门世者也。沈少傅约语人云:‘吾少好百家之言,</a:t>
            </a:r>
            <a:r>
              <a:rPr lang="zh-CN" altLang="en-US" sz="1530" u="sng" kern="0" dirty="0" smtClean="0">
                <a:solidFill>
                  <a:srgbClr val="000000"/>
                </a:solidFill>
                <a:latin typeface="Times New Roman" panose="02020603050405020304" pitchFamily="65" charset="-122"/>
                <a:ea typeface="宋体" panose="02010600030101010101" pitchFamily="2" charset="-122"/>
              </a:rPr>
              <a:t>身</a:t>
            </a:r>
            <a:r>
              <a:rPr lang="zh-CN" altLang="en-US" sz="1530" kern="0" dirty="0" smtClean="0">
                <a:solidFill>
                  <a:srgbClr val="000000"/>
                </a:solidFill>
                <a:latin typeface="Times New Roman" panose="02020603050405020304" pitchFamily="65" charset="-122"/>
                <a:ea typeface="宋体" panose="02010600030101010101" pitchFamily="2" charset="-122"/>
              </a:rPr>
              <a:t>为四代之史,自开辟已来,未有爵位蝉联,文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才相继,如王氏之盛者也。’汝等仰观堂构,思各努力。”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(节选自《梁书·王筠传》)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A.未有</a:t>
            </a:r>
            <a:r>
              <a:rPr lang="zh-CN" altLang="en-US" sz="1530" u="sng" kern="0" dirty="0" smtClean="0">
                <a:solidFill>
                  <a:srgbClr val="000000"/>
                </a:solidFill>
                <a:latin typeface="Times New Roman" panose="02020603050405020304" pitchFamily="65" charset="-122"/>
                <a:ea typeface="宋体" panose="02010600030101010101" pitchFamily="2" charset="-122"/>
              </a:rPr>
              <a:t>居</a:t>
            </a:r>
            <a:r>
              <a:rPr lang="zh-CN" altLang="en-US" sz="1530" kern="0" dirty="0" smtClean="0">
                <a:solidFill>
                  <a:srgbClr val="000000"/>
                </a:solidFill>
                <a:latin typeface="Times New Roman" panose="02020603050405020304" pitchFamily="65" charset="-122"/>
                <a:ea typeface="宋体" panose="02010600030101010101" pitchFamily="2" charset="-122"/>
              </a:rPr>
              <a:t>郎署者　　　　　居:任职。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B.以母</a:t>
            </a:r>
            <a:r>
              <a:rPr lang="zh-CN" altLang="en-US" sz="1530" u="sng" kern="0" dirty="0" smtClean="0">
                <a:solidFill>
                  <a:srgbClr val="000000"/>
                </a:solidFill>
                <a:latin typeface="Times New Roman" panose="02020603050405020304" pitchFamily="65" charset="-122"/>
                <a:ea typeface="宋体" panose="02010600030101010101" pitchFamily="2" charset="-122"/>
              </a:rPr>
              <a:t>忧</a:t>
            </a:r>
            <a:r>
              <a:rPr lang="zh-CN" altLang="en-US" sz="1530" kern="0" dirty="0" smtClean="0">
                <a:solidFill>
                  <a:srgbClr val="000000"/>
                </a:solidFill>
                <a:latin typeface="Times New Roman" panose="02020603050405020304" pitchFamily="65" charset="-122"/>
                <a:ea typeface="宋体" panose="02010600030101010101" pitchFamily="2" charset="-122"/>
              </a:rPr>
              <a:t>去职　　忧:忧虑。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C.老而弥</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　　笃:执着。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身</a:t>
            </a:r>
            <a:r>
              <a:rPr lang="zh-CN" altLang="en-US" sz="1530" kern="0" dirty="0" smtClean="0">
                <a:solidFill>
                  <a:srgbClr val="000000"/>
                </a:solidFill>
                <a:latin typeface="Times New Roman" panose="02020603050405020304" pitchFamily="65" charset="-122"/>
                <a:ea typeface="宋体" panose="02010600030101010101" pitchFamily="2" charset="-122"/>
              </a:rPr>
              <a:t>为四代之史　　身:亲自。</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2.下列各句中,加点词意义和用法都相同的一项是(3分)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A.时人</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之语曰　　吾羞,不忍</a:t>
            </a:r>
            <a:r>
              <a:rPr lang="zh-CN" altLang="en-US" sz="1530" u="sng"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之下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欣然就职　　疑其有改悔,</a:t>
            </a:r>
            <a:r>
              <a:rPr lang="zh-CN" altLang="en-US" sz="1530" u="sng" kern="0" dirty="0" smtClean="0">
                <a:solidFill>
                  <a:srgbClr val="000000"/>
                </a:solidFill>
                <a:latin typeface="Times New Roman" panose="02020603050405020304" pitchFamily="65" charset="-122"/>
                <a:ea typeface="宋体" panose="02010600030101010101" pitchFamily="2" charset="-122"/>
              </a:rPr>
              <a:t>乃</a:t>
            </a:r>
            <a:r>
              <a:rPr lang="zh-CN" altLang="en-US" sz="1530" kern="0" dirty="0" smtClean="0">
                <a:solidFill>
                  <a:srgbClr val="000000"/>
                </a:solidFill>
                <a:latin typeface="Times New Roman" panose="02020603050405020304" pitchFamily="65" charset="-122"/>
                <a:ea typeface="宋体" panose="02010600030101010101" pitchFamily="2" charset="-122"/>
              </a:rPr>
              <a:t>复请之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见重如此　    </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翼若垂天之云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D.不足传</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好事　　外无期功强近</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3.把文言文中画横线的句子翻译成现代汉语。(8分)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(1)尚书令沈约,当世辞宗,每见筠文,咨嗟吟咏,以为不逮也。(4分)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(2)筠性弘厚,不以艺能高人,而少擅才名,与刘孝绰见重当世。(4分)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4.文言文中王筠是怎样学习的?请简要概括。(5分)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5.用斜线(/)给下面短文断句。(限划9处)(4分)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 室 既 衰 诸 侯 恣 行 仲 尼 悼 礼 废 乐 崩 追 修 经 术 以 达 王 道 匡 乱 世 反 之 于 正 见 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文 辞 为 天 下 制 仪 法 垂 六 艺 之 统 纪 于 后 世 作 孔 子 世 家 第 十 七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(选自《史记·太史公自序》)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忧:死。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A.介词,“替,给”/动词,“处在”。B.均为连词,“于是”。C.代词,“他”/代词,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“它的”。D.代词,“它”/结构助词,“的”。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(1)尚书令沈约,是当时的文坛宗师,每当看到王筠的文章,赞叹吟诵玩味,认为(自己)赶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不上(王筠)。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(2)王筠天性宽弘敦厚,不因有技艺才能而自视高人一等,而且年轻时就有才华名望,在当时和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刘孝绰一起被(世人)看重。</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(1)咨嗟:赞叹。逮:及,达到。</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(2)高:形容词活用为动词,高看,高视。见:表被动,译为“被”。</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终身好学;勤学苦学;执着专一;温故知新;博观慎取。</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这道题考查对文章内容的理解能力,是近几年四川卷的必考题目。答案要点主要来自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最后一段:从“余少好书</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不觉笔倦”中可以概括出“终身好学”;从他幼读《五经》七八</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十遍可知,其勤学苦学,执着专一;从读抄其他经书时“三过五抄”我们可以得出,他温故知新,</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博观慎取。</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周室既衰/诸侯恣行/仲尼悼礼废乐崩/追修经术/以达王道/匡乱世反之于正/见其文辞/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为天下制仪法/垂六艺之统纪于后世/作孔子世家第十七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作答时,需要在理解文段大意的基础上,抓住有特征性的词语,借助文言句式的特点,做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到文通句顺,上下文衔接紧密。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王筠字元礼,一字德柔,琅邪临沂人。年幼的时候就很机警,通晓事理。七岁时就能写文章。十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六岁时,写了《芍药赋》,文章很优美。到年长时,内心清虚宁静好学,与堂兄王泰齐名。陈郡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有个人叫谢览,谢览的弟弟名叫谢举,他们都有很高的声誉。当时的人评价他们说:“谢家有谢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览、谢举,王家有王养、王炬。”王炬就是王泰,王养就是王筠。这是他们的小名。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王筠开始时担任中军临川王行参军,后来升迁为太子舍人,授予他尚书殿中郎一职。王家自从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南渡以来,没有人担任过郎署这样的官,有人劝他不要马上去就职,王筠却说:“陆机是东南的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才俊,王坦之在江东独步于文坛,我能和前人并驾齐步,哪里还有什么遗憾呢?”于是欣然就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职。尚书令沈约是当时文坛的宗师,每当看到王筠的文章,赞叹吟诵玩味,认为(自己)赶不上(王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筠)。王筠写文章的时候押韵很好,每当公宴时创作诗文,文辞一定很华美。沈约曾经随口对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高祖说:“以后的名家,没有人能和王筠相比了。”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昭明太子宠爱文人学士,常和王筠以及刘孝绰、陆倕、到洽、殷芸在玄圃中娱游宴饮。太子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独自一人拽着王筠的衣袖,按着刘孝绰的肩说:“这就是所说的左手拉着浮丘的衣袖,右手拍着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洪崖的肩膀。”他被器重到如此地步。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普通元年,因为母亲去世而离职。王筠特别孝敬,哀伤过度,服丧期满后,病了很久,中大通二年,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任司徒左长史。中大通三年,昭明太子死,王筠奉命写哀策文章,又得到大家的赞赏。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王筠天性宽宏敦厚,不因有技艺才能而自视高人一等,而且年轻时就有才华名望,在当时与刘孝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绰一起被(世人)看重。他在自序中写道:“我从小就喜欢写东西,到老更加执着,即使是偶尔看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到的文章或景物,都立即记下来,以后再看,更加高兴,养成习惯,不会觉得写得倦怠。自十三四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岁,齐建武二年到梁朝大同六年,一共四十六年。年幼时读《五经》,每部经书都读了七八十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遍。喜爱《左氏春秋》,吟诵并经常把它作为谈话的资料,只抄需要记诵的部分,总共读三遍抄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五遍。其他各经及《周官》《仪礼》《国语》《尔雅》《山海经》《本草》等都抄了两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遍。子史诸集都抄了一遍。未曾请他人代抄,都是自己亲自抄写,大小共一百多卷。不是用来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外有很多有名的国家,古九州就是一个黑点。读书三十车,只是这儿藏书的千万分之一二。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(经过此事)才知道我见识浅陋,就像夏生秋死的蝉不知道四季的转换。陆敬叔和张华能识别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出(传说中已少有人知晓的)怪兽彭侯和海凫毛,但他们的见识就像儿童一样幼稚。想进入密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室询问老人,但是迷了路不能进去。回头看绝壁之间,只有荒草和薜荔。懊悔一出石门,可以看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到而不可企及。经过十多年,其中或许已经显示。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传给喜欢的人,只是为了防备遗忘而已。”又给他的儿子们书写论说其家世:“历史上称安平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崔氏及汝南应氏,都是历代有文才的,所以范蔚宗说崔氏‘世代擅长雕龙’。但是不过父子两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三代人而已;并不是七代人中,名德都兴盛耀眼,爵位世代相继,人人有文集,像我们家族这样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的。少傅沈约对人说:‘我年轻时喜欢读百家诸子之书,担任四代史官,从开天辟地以来,没有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哪一个家族官位连续传承,文才代代不断,像王氏这样兴盛的。’你们看看前辈,要发奋努力。”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[断句译文]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周王室已经衰落,诸侯恣意而行。孔子感伤礼废乐崩,因而追研经术,以重建王道,匡正乱世,使之</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返于正道,观其著述,为天下制定礼仪法度,留下《六艺》纲纪于后世。作《孔子世家》第十七。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二十一、(2014湖南,5—9)阅读下面的文言文,回答问题。(22分)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雪屋记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[明]杜 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吴有儒曰徐孟祥氏,读书绩文,志行高洁,家光福山中。相从而学问者甚夥,其声名隐然闻于郡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国。缙绅大夫游于西山,必</a:t>
            </a:r>
            <a:r>
              <a:rPr lang="zh-CN" altLang="en-US" sz="1530" u="sng" kern="0" dirty="0" smtClean="0">
                <a:solidFill>
                  <a:srgbClr val="000000"/>
                </a:solidFill>
                <a:latin typeface="Times New Roman" panose="02020603050405020304" pitchFamily="65" charset="-122"/>
                <a:ea typeface="宋体" panose="02010600030101010101" pitchFamily="2" charset="-122"/>
              </a:rPr>
              <a:t>造</a:t>
            </a:r>
            <a:r>
              <a:rPr lang="zh-CN" altLang="en-US" sz="1530" kern="0" dirty="0" smtClean="0">
                <a:solidFill>
                  <a:srgbClr val="000000"/>
                </a:solidFill>
                <a:latin typeface="Times New Roman" panose="02020603050405020304" pitchFamily="65" charset="-122"/>
                <a:ea typeface="宋体" panose="02010600030101010101" pitchFamily="2" charset="-122"/>
              </a:rPr>
              <a:t>其庐焉。孟祥尝结庐数椽,覆以白茅,不事华饰,惟粉垩其中,宛然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雪屋也。</a:t>
            </a:r>
            <a:r>
              <a:rPr lang="zh-CN" altLang="en-US" sz="1530" u="sng" kern="0" dirty="0" smtClean="0">
                <a:solidFill>
                  <a:srgbClr val="000000"/>
                </a:solidFill>
                <a:latin typeface="Times New Roman" panose="02020603050405020304" pitchFamily="65" charset="-122"/>
                <a:ea typeface="宋体" panose="02010600030101010101" pitchFamily="2" charset="-122"/>
              </a:rPr>
              <a:t>既落成,而天适雨雪,遂以“雪屋”名之。</a:t>
            </a:r>
            <a:r>
              <a:rPr lang="zh-CN" altLang="en-US" sz="1530" kern="0" dirty="0" smtClean="0">
                <a:solidFill>
                  <a:srgbClr val="000000"/>
                </a:solidFill>
                <a:latin typeface="Times New Roman" panose="02020603050405020304" pitchFamily="65" charset="-122"/>
                <a:ea typeface="宋体" panose="02010600030101010101" pitchFamily="2" charset="-122"/>
              </a:rPr>
              <a:t>范阳卢舍人为古隶以扁之,</a:t>
            </a:r>
            <a:r>
              <a:rPr lang="zh-CN" altLang="en-US" sz="1530" u="sng" kern="0" dirty="0" smtClean="0">
                <a:solidFill>
                  <a:srgbClr val="000000"/>
                </a:solidFill>
                <a:latin typeface="Times New Roman" panose="02020603050405020304" pitchFamily="65" charset="-122"/>
                <a:ea typeface="宋体" panose="02010600030101010101" pitchFamily="2" charset="-122"/>
              </a:rPr>
              <a:t>缙绅之交于孟祥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者,为诗以歌咏之,征予为之记。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夫玄冥司令,草木消歇闭塞,成冬之时。天地积阴之气,湿而为雨,寒而为雪,缓缓而下,一白千里,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遍覆于山林大地。万物埋没无所见,其生意不几于息乎?孰知生意反寓于其中也。故冬至之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节,居小雪之后,大雪之前,而一阳已生于五阴之下矣。由是腊中有雪,则来春有收,人亦无疾疹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之患。是雪也,非独以其色之洁白为可</a:t>
            </a:r>
            <a:r>
              <a:rPr lang="zh-CN" altLang="en-US" sz="1530" u="sng" kern="0" dirty="0" smtClean="0">
                <a:solidFill>
                  <a:srgbClr val="000000"/>
                </a:solidFill>
                <a:latin typeface="Times New Roman" panose="02020603050405020304" pitchFamily="65" charset="-122"/>
                <a:ea typeface="宋体" panose="02010600030101010101" pitchFamily="2" charset="-122"/>
              </a:rPr>
              <a:t>尚</a:t>
            </a:r>
            <a:r>
              <a:rPr lang="zh-CN" altLang="en-US" sz="1530" kern="0" dirty="0" smtClean="0">
                <a:solidFill>
                  <a:srgbClr val="000000"/>
                </a:solidFill>
                <a:latin typeface="Times New Roman" panose="02020603050405020304" pitchFamily="65" charset="-122"/>
                <a:ea typeface="宋体" panose="02010600030101010101" pitchFamily="2" charset="-122"/>
              </a:rPr>
              <a:t>也,盖有生意弭灾之功在焉。太古之人,或巢于木,或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处于穴。</a:t>
            </a:r>
            <a:r>
              <a:rPr lang="zh-CN" altLang="en-US" sz="1530" u="sng" kern="0" dirty="0" smtClean="0">
                <a:solidFill>
                  <a:srgbClr val="000000"/>
                </a:solidFill>
                <a:latin typeface="Times New Roman" panose="02020603050405020304" pitchFamily="65" charset="-122"/>
                <a:ea typeface="宋体" panose="02010600030101010101" pitchFamily="2" charset="-122"/>
              </a:rPr>
              <a:t>木处而颠,土处而病也。</a:t>
            </a:r>
            <a:r>
              <a:rPr lang="zh-CN" altLang="en-US" sz="1530" kern="0" dirty="0" smtClean="0">
                <a:solidFill>
                  <a:srgbClr val="000000"/>
                </a:solidFill>
                <a:latin typeface="Times New Roman" panose="02020603050405020304" pitchFamily="65" charset="-122"/>
                <a:ea typeface="宋体" panose="02010600030101010101" pitchFamily="2" charset="-122"/>
              </a:rPr>
              <a:t>圣人为屋(　　)居,冀免(　　)二者(　　)患而已矣,初未尝有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后世华侈之饰也。孟祥读书学古,结茅为屋,不事华侈,其古者与?今又</a:t>
            </a:r>
            <a:r>
              <a:rPr lang="zh-CN" altLang="en-US" sz="1530" u="sng" kern="0" dirty="0" smtClean="0">
                <a:solidFill>
                  <a:srgbClr val="000000"/>
                </a:solidFill>
                <a:latin typeface="Times New Roman" panose="02020603050405020304" pitchFamily="65" charset="-122"/>
                <a:ea typeface="宋体" panose="02010600030101010101" pitchFamily="2" charset="-122"/>
              </a:rPr>
              <a:t>济</a:t>
            </a:r>
            <a:r>
              <a:rPr lang="zh-CN" altLang="en-US" sz="1530" kern="0" dirty="0" smtClean="0">
                <a:solidFill>
                  <a:srgbClr val="000000"/>
                </a:solidFill>
                <a:latin typeface="Times New Roman" panose="02020603050405020304" pitchFamily="65" charset="-122"/>
                <a:ea typeface="宋体" panose="02010600030101010101" pitchFamily="2" charset="-122"/>
              </a:rPr>
              <a:t>之以雪,岂亦表其高洁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之志行也欤?宁独是邪?</a:t>
            </a:r>
            <a:r>
              <a:rPr lang="zh-CN" altLang="en-US" sz="1530" u="sng" kern="0" dirty="0" smtClean="0">
                <a:solidFill>
                  <a:srgbClr val="000000"/>
                </a:solidFill>
                <a:latin typeface="Times New Roman" panose="02020603050405020304" pitchFamily="65" charset="-122"/>
                <a:ea typeface="宋体" panose="02010600030101010101" pitchFamily="2" charset="-122"/>
              </a:rPr>
              <a:t>孟祥之匿于深山而不为世用穷而在下如冰雪冱寒之穷冬也及其以善</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及人而有成物之心其不为果哉者则又如雪之有生物弭灾之功也。</a:t>
            </a:r>
            <a:r>
              <a:rPr lang="zh-CN" altLang="en-US" sz="1530" kern="0" dirty="0" smtClean="0">
                <a:solidFill>
                  <a:srgbClr val="000000"/>
                </a:solidFill>
                <a:latin typeface="Times New Roman" panose="02020603050405020304" pitchFamily="65" charset="-122"/>
                <a:ea typeface="宋体" panose="02010600030101010101" pitchFamily="2" charset="-122"/>
              </a:rPr>
              <a:t>以屋名雪,讵不</a:t>
            </a:r>
            <a:r>
              <a:rPr lang="zh-CN" altLang="en-US" sz="1530" u="sng" kern="0" dirty="0" smtClean="0">
                <a:solidFill>
                  <a:srgbClr val="000000"/>
                </a:solidFill>
                <a:latin typeface="Times New Roman" panose="02020603050405020304" pitchFamily="65" charset="-122"/>
                <a:ea typeface="宋体" panose="02010600030101010101" pitchFamily="2" charset="-122"/>
              </a:rPr>
              <a:t>韪</a:t>
            </a:r>
            <a:r>
              <a:rPr lang="zh-CN" altLang="en-US" sz="1530" kern="0" dirty="0" smtClean="0">
                <a:solidFill>
                  <a:srgbClr val="000000"/>
                </a:solidFill>
                <a:latin typeface="Times New Roman" panose="02020603050405020304" pitchFamily="65" charset="-122"/>
                <a:ea typeface="宋体" panose="02010600030101010101" pitchFamily="2" charset="-122"/>
              </a:rPr>
              <a:t>欤?至若启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斯屋而观夫雪之态度,则见于诸作者之形容,予不暇多记也。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(选自《金兰集》,中华书局2013年版)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1.对下列句子中加点的词的解释,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A.缙绅大夫游于西山,必</a:t>
            </a:r>
            <a:r>
              <a:rPr lang="zh-CN" altLang="en-US" sz="1530" u="sng" kern="0" dirty="0" smtClean="0">
                <a:solidFill>
                  <a:srgbClr val="000000"/>
                </a:solidFill>
                <a:latin typeface="Times New Roman" panose="02020603050405020304" pitchFamily="65" charset="-122"/>
                <a:ea typeface="宋体" panose="02010600030101010101" pitchFamily="2" charset="-122"/>
              </a:rPr>
              <a:t>造</a:t>
            </a:r>
            <a:r>
              <a:rPr lang="zh-CN" altLang="en-US" sz="1530" kern="0" dirty="0" smtClean="0">
                <a:solidFill>
                  <a:srgbClr val="000000"/>
                </a:solidFill>
                <a:latin typeface="Times New Roman" panose="02020603050405020304" pitchFamily="65" charset="-122"/>
                <a:ea typeface="宋体" panose="02010600030101010101" pitchFamily="2" charset="-122"/>
              </a:rPr>
              <a:t>其庐焉　　　　造:建造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B.非独以其色之洁白为可</a:t>
            </a:r>
            <a:r>
              <a:rPr lang="zh-CN" altLang="en-US" sz="1530" u="sng" kern="0" dirty="0" smtClean="0">
                <a:solidFill>
                  <a:srgbClr val="000000"/>
                </a:solidFill>
                <a:latin typeface="Times New Roman" panose="02020603050405020304" pitchFamily="65" charset="-122"/>
                <a:ea typeface="宋体" panose="02010600030101010101" pitchFamily="2" charset="-122"/>
              </a:rPr>
              <a:t>尚</a:t>
            </a:r>
            <a:r>
              <a:rPr lang="zh-CN" altLang="en-US" sz="1530" kern="0" dirty="0" smtClean="0">
                <a:solidFill>
                  <a:srgbClr val="000000"/>
                </a:solidFill>
                <a:latin typeface="Times New Roman" panose="02020603050405020304" pitchFamily="65" charset="-122"/>
                <a:ea typeface="宋体" panose="02010600030101010101" pitchFamily="2" charset="-122"/>
              </a:rPr>
              <a:t>也　　尚:推崇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C.今又</a:t>
            </a:r>
            <a:r>
              <a:rPr lang="zh-CN" altLang="en-US" sz="1530" u="sng" kern="0" dirty="0" smtClean="0">
                <a:solidFill>
                  <a:srgbClr val="000000"/>
                </a:solidFill>
                <a:latin typeface="Times New Roman" panose="02020603050405020304" pitchFamily="65" charset="-122"/>
                <a:ea typeface="宋体" panose="02010600030101010101" pitchFamily="2" charset="-122"/>
              </a:rPr>
              <a:t>济</a:t>
            </a:r>
            <a:r>
              <a:rPr lang="zh-CN" altLang="en-US" sz="1530" kern="0" dirty="0" smtClean="0">
                <a:solidFill>
                  <a:srgbClr val="000000"/>
                </a:solidFill>
                <a:latin typeface="Times New Roman" panose="02020603050405020304" pitchFamily="65" charset="-122"/>
                <a:ea typeface="宋体" panose="02010600030101010101" pitchFamily="2" charset="-122"/>
              </a:rPr>
              <a:t>之以雪　　济:加上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D.以屋名雪,讵不</a:t>
            </a:r>
            <a:r>
              <a:rPr lang="zh-CN" altLang="en-US" sz="1530" u="sng" kern="0" dirty="0" smtClean="0">
                <a:solidFill>
                  <a:srgbClr val="000000"/>
                </a:solidFill>
                <a:latin typeface="Times New Roman" panose="02020603050405020304" pitchFamily="65" charset="-122"/>
                <a:ea typeface="宋体" panose="02010600030101010101" pitchFamily="2" charset="-122"/>
              </a:rPr>
              <a:t>韪</a:t>
            </a:r>
            <a:r>
              <a:rPr lang="zh-CN" altLang="en-US" sz="1530" kern="0" dirty="0" smtClean="0">
                <a:solidFill>
                  <a:srgbClr val="000000"/>
                </a:solidFill>
                <a:latin typeface="Times New Roman" panose="02020603050405020304" pitchFamily="65" charset="-122"/>
                <a:ea typeface="宋体" panose="02010600030101010101" pitchFamily="2" charset="-122"/>
              </a:rPr>
              <a:t>欤　　韪:正确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2.将文言虚词依次填入文中括号内,最恰当的一组是(3分)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圣人为屋(　　)居,冀免(　　)二者(　　)患而已矣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A.而　因　之　　B.则　为　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C.以　乎　之　　D.且　于　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3.下列用“/”给文中画波浪线部分的断句,正确的一项是(3分)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A.孟祥之匿于深山而不为世用/穷而在下如冰雪/冱寒之穷冬也/及其以善及人而有成物之心/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991377"/>
            <a:ext cx="8127250" cy="5626417"/>
            <a:chOff x="539750" y="1080000"/>
            <a:chExt cx="812725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其不为果哉者/则又如雪之有生物弭灾之功也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B.孟祥之匿于深山/而不为世用/穷而在下如冰雪冱寒之穷冬也/及其以善及人/而有成物之心/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其不为果哉者/则又如雪之有生物弭灾之功也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C.孟祥之匿于深山/而不为世用/穷而在下/如冰雪冱寒之穷冬也/及其以善及人而有成/物之心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其不为果哉者/则又如雪之有生物弭灾之功也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D.孟祥之匿于深山而不为世用/穷而在下/如冰雪冱寒之穷冬也/及其以善及人/而有成物之心/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其不为果哉者/则又如雪之有生物弭灾之功也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4.下列各句对原文的理解与分析,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A.“雪屋”外覆白茅,内涂白垩,不事奢华,与古人造屋简朴实用的特点相吻合。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B.大雪遍覆山林大地,埋没万物,看似悄无声息,但其中孕育的生机能消除灾祸。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C.徐孟祥志行高洁,推善及人,隐居深山而相从问学者众,不求名利而声名远播。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D.文章由屋及雪,叙写雪之寓意,以雪喻人,凸显人之品格,脉络清晰行文晓畅。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(1)既落成,而天适雨雪,遂以“雪屋”名之。(4分)</a:t>
              </a:r>
              <a:endParaRPr lang="zh-CN" altLang="en-US"/>
            </a:p>
          </p:txBody>
        </p:sp>
        <p:sp>
          <p:nvSpPr>
            <p:cNvPr id="4"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(2)缙绅之交于孟祥者,为诗以歌咏之,征予为之记。(3分)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(3)木处而颠,土处而病也。(3分)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造:前往,到。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“为屋”与“居”之间应为“而”或“以”,表承接或表目的。“免”后应是介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词“乎”或“于”,引出施加祸患的对象。“二者”与“患”之间是修饰限制关系,所以应用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首先,关注虚词,“也”常放句尾,“则”常放句首;其次,关注文言文对称句式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(“如冰雪冱寒之穷冬也”与“则又如雪之有生物弭灾之功也”),据此可排除A、B项;最后,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根据文意,应为“徐孟祥”之心,而非“物之心”,据此排除C项。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“其生意不几于息乎”中的“生意”是生机、活力之意,“息”是停止之意,选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项中说“看似悄无声息”,理解错误。“孕育的生机能消除灾祸”不合文意;文意应为大雪覆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盖山林既能孕育生机,又能“弭灾”除患,二者为并列关系。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(1)(房屋)已经建成,天上正好下起了雪,于是用“雪屋”给它命名。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(2)与徐孟祥交往的士大夫作诗来歌咏它,叫我给它作(一篇)记。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(3)在树上居住会跌落,在洞穴里居住会生病。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37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(1)既:已经,</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之后。适:恰逢,正好。雨雪:下雪,“雨”活用为动词,落下。名:命名,名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词活用为动词。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(2)缙绅:把笏板插在带间,代指士大夫。“于孟祥者”为状语后置,翻译时要调整语序。为:创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作,写下。征:请求,求取。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(3)“木、土”均为名词作状语,翻译为“在树上”“在洞穴里”;处:栖息,居住;颠:自高处坠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落,跌落。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吴地有个儒生叫徐孟祥,好读书写文章,心志高远,品行高洁,住在光福山上。跟随他做学问的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人很多,他在吴郡很有声名。士大夫到西山游玩,必定会到他的茅屋去拜访他。徐孟祥曾经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(在山中)建造了多间房子,用白色茅草覆盖(屋顶),不进行华丽的装饰,只将屋里粉刷成白色,仿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佛雪屋。(房屋)已经建成,天上正好下起了雪,于是用“雪屋”给它命名。范阳的卢舍人用古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隶书字来给屋子题匾,与徐孟祥交往的士大夫们作诗来歌咏它,叫我给它作(一篇)记。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冬神驾临,草木停止生长,到冬天了。天地间堆积的阴凉之气,湿润的成为雨,寒冷的成为雪,缓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缓地飘落下来,千里之地全是白色,大雪全部覆盖在山林大地上。万物被埋没,什么也看不见,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那生机、活力岂不是几乎停息了吗?谁知生机反而寄寓在大雪之中了。所以冬至的节令,处于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小雪之后,大雪之前,而一点生机已经滋生在寒冬之时了。因此,腊月有大雪,那么来年春天就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会有收获,人也不会有生病的担忧了。这样的雪,不只是因为它的颜色洁白而值得推崇,大概还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有孕育生机、消除灾患的作用在那里。太古时候的人,有的在树木上筑巢,有的在洞穴中居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住。在树上居住会跌落,在洞穴里居住会生病。圣人建造房子来居住,是希望能免除这两种担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忧罢了,最开始不曾有后世之人那种华丽奢侈的装饰。徐孟祥读书学习古人,用茅草盖成屋子,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没有华丽奢侈的装饰,不就是一种古风吗?现在又加上下雪了,岂不也正表明了他高洁的志行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吗?难道只是这样的吗?徐孟祥隐居在深山中,而不被社会任用,处境艰难且地位低下,犹如天气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寒冷严冬之时的冰雪;等到他将善行推及他人,就有了成全万物的心思,他那不求结果(个人利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益)的行为,又像冰雪有生长万物、消除灾患的功效了。把屋子取名为“雪”,难道有什么不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对吗?至于打开这屋子来观看那大雪的形态,就在各位写诗者所形容过的诗文中可以看到,我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就不再花时间多写了。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二十二、(2014天津,9—13)阅读下面的文言文,回答问题。(20分)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文学徐君家传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[清]魏 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徐君讳谦尊,字玄初,吴县附学生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。君天资英敏,读书观大略,慕古侠烈之士,好施与,矜然诺。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里有争,必造门征曲直,君一言折之。家既落,君委曲以奉甘旨,故乡望公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得与二三故旧歌啸山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水间二十余年。一切徭役皆身经理之,不以</a:t>
            </a:r>
            <a:r>
              <a:rPr lang="zh-CN" altLang="en-US" sz="1530" u="sng" kern="0" dirty="0" smtClean="0">
                <a:solidFill>
                  <a:srgbClr val="000000"/>
                </a:solidFill>
                <a:latin typeface="Times New Roman" panose="02020603050405020304" pitchFamily="65" charset="-122"/>
                <a:ea typeface="宋体" panose="02010600030101010101" pitchFamily="2" charset="-122"/>
              </a:rPr>
              <a:t>科</a:t>
            </a:r>
            <a:r>
              <a:rPr lang="zh-CN" altLang="en-US" sz="1530" kern="0" dirty="0" smtClean="0">
                <a:solidFill>
                  <a:srgbClr val="000000"/>
                </a:solidFill>
                <a:latin typeface="Times New Roman" panose="02020603050405020304" pitchFamily="65" charset="-122"/>
                <a:ea typeface="宋体" panose="02010600030101010101" pitchFamily="2" charset="-122"/>
              </a:rPr>
              <a:t>兄弟。君之伯性刚卞,君事之弥谨。季读书,君不</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贫故竭力佽助。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明末赋役重,首事者往往破家,</a:t>
            </a:r>
            <a:r>
              <a:rPr lang="zh-CN" altLang="en-US" sz="1530" u="sng" kern="0" dirty="0" smtClean="0">
                <a:solidFill>
                  <a:srgbClr val="000000"/>
                </a:solidFill>
                <a:latin typeface="Times New Roman" panose="02020603050405020304" pitchFamily="65" charset="-122"/>
                <a:ea typeface="宋体" panose="02010600030101010101" pitchFamily="2" charset="-122"/>
              </a:rPr>
              <a:t>君条利弊上巡抚张公,公览而击节曰:“此真读书人。”</a:t>
            </a:r>
            <a:r>
              <a:rPr lang="zh-CN" altLang="en-US" sz="1530" kern="0" dirty="0" smtClean="0">
                <a:solidFill>
                  <a:srgbClr val="000000"/>
                </a:solidFill>
                <a:latin typeface="Times New Roman" panose="02020603050405020304" pitchFamily="65" charset="-122"/>
                <a:ea typeface="宋体" panose="02010600030101010101" pitchFamily="2" charset="-122"/>
              </a:rPr>
              <a:t>于是广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义田以资通区,置役田给诸甲,至今犹食其利焉。崇祯末,旱蝗相仍,民殣</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道路,君岁减廪食以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资乡里,又劝助有力之家,</a:t>
            </a:r>
            <a:r>
              <a:rPr lang="zh-CN" altLang="en-US" sz="1530" u="sng" kern="0" dirty="0" smtClean="0">
                <a:solidFill>
                  <a:srgbClr val="000000"/>
                </a:solidFill>
                <a:latin typeface="Times New Roman" panose="02020603050405020304" pitchFamily="65" charset="-122"/>
                <a:ea typeface="宋体" panose="02010600030101010101" pitchFamily="2" charset="-122"/>
              </a:rPr>
              <a:t>全</a:t>
            </a:r>
            <a:r>
              <a:rPr lang="zh-CN" altLang="en-US" sz="1530" kern="0" dirty="0" smtClean="0">
                <a:solidFill>
                  <a:srgbClr val="000000"/>
                </a:solidFill>
                <a:latin typeface="Times New Roman" panose="02020603050405020304" pitchFamily="65" charset="-122"/>
                <a:ea typeface="宋体" panose="02010600030101010101" pitchFamily="2" charset="-122"/>
              </a:rPr>
              <a:t>活甚众。妻兄弟有老而独者养之二十年,没葬而岁祀之。君友黄某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父子死非所,遗二寡妇一女,君悉心护之,以其女</a:t>
            </a:r>
            <a:r>
              <a:rPr lang="zh-CN" altLang="en-US" sz="1530" u="sng" kern="0" dirty="0" smtClean="0">
                <a:solidFill>
                  <a:srgbClr val="000000"/>
                </a:solidFill>
                <a:latin typeface="Times New Roman" panose="02020603050405020304" pitchFamily="65" charset="-122"/>
                <a:ea typeface="宋体" panose="02010600030101010101" pitchFamily="2" charset="-122"/>
              </a:rPr>
              <a:t>字</a:t>
            </a:r>
            <a:r>
              <a:rPr lang="zh-CN" altLang="en-US" sz="1530" kern="0" dirty="0" smtClean="0">
                <a:solidFill>
                  <a:srgbClr val="000000"/>
                </a:solidFill>
                <a:latin typeface="Times New Roman" panose="02020603050405020304" pitchFamily="65" charset="-122"/>
                <a:ea typeface="宋体" panose="02010600030101010101" pitchFamily="2" charset="-122"/>
              </a:rPr>
              <a:t>君从子,故黄氏终身不知有孤寡之苦。黄之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姻某喜豪举,忽罹大祸,君营救之为破家。其教子以亲贤友善为第一务。鼎革</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初,州郡望人义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士多辟地邓尉山、太湖中,君为谋舍馆资饮饩不倦,不复以利害嫌疑介意。而乙酉丙戌间,群盗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大起。君以身保障一方,每闻盗则挺身出,</a:t>
            </a:r>
            <a:r>
              <a:rPr lang="zh-CN" altLang="en-US" sz="1530" u="sng" kern="0" dirty="0" smtClean="0">
                <a:solidFill>
                  <a:srgbClr val="000000"/>
                </a:solidFill>
                <a:latin typeface="Times New Roman" panose="02020603050405020304" pitchFamily="65" charset="-122"/>
                <a:ea typeface="宋体" panose="02010600030101010101" pitchFamily="2" charset="-122"/>
              </a:rPr>
              <a:t>纠</a:t>
            </a:r>
            <a:r>
              <a:rPr lang="zh-CN" altLang="en-US" sz="1530" kern="0" dirty="0" smtClean="0">
                <a:solidFill>
                  <a:srgbClr val="000000"/>
                </a:solidFill>
                <a:latin typeface="Times New Roman" panose="02020603050405020304" pitchFamily="65" charset="-122"/>
                <a:ea typeface="宋体" panose="02010600030101010101" pitchFamily="2" charset="-122"/>
              </a:rPr>
              <a:t>里中壮士为守御。贼大恨,卒杀公。</a:t>
            </a:r>
            <a:r>
              <a:rPr lang="zh-CN" altLang="en-US" sz="1530" u="sng" kern="0" dirty="0" smtClean="0">
                <a:solidFill>
                  <a:srgbClr val="000000"/>
                </a:solidFill>
                <a:latin typeface="Times New Roman" panose="02020603050405020304" pitchFamily="65" charset="-122"/>
                <a:ea typeface="宋体" panose="02010600030101010101" pitchFamily="2" charset="-122"/>
              </a:rPr>
              <a:t>乡里人皆欷歔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流涕曰:“斯人死,我辈无所恃矣。”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或曰:君古游侠之流也。魏禧曰:游侠士以好义乱国,君以好义庇民,此其不同也。世之盛也,上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洁己砺治以利其下,下尽职以供其上,上下相安,</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盗贼不作。其衰也,大吏贪纵武威以督其下,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小吏朘削百姓,自奉以奉上,细民无所依倚。当是时,千家之乡,百室之聚,苟有巨室魁士,好义轻</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财利,能缓急一方者,则穷民饥寒有所资,大兵大寇有所恃,不肯失身遽为盗贼。又或畏威怀德,</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不敢为非,不忍负其人。</a:t>
            </a:r>
            <a:r>
              <a:rPr lang="zh-CN" altLang="en-US" sz="1500" u="sng" kern="0" dirty="0" smtClean="0">
                <a:solidFill>
                  <a:srgbClr val="000000"/>
                </a:solidFill>
                <a:latin typeface="Times New Roman" panose="02020603050405020304" pitchFamily="65" charset="-122"/>
                <a:ea typeface="宋体" panose="02010600030101010101" pitchFamily="2" charset="-122"/>
              </a:rPr>
              <a:t>故乡邑有好义士,足以补朝廷之治,救宰相有司之失,而有功于生民。</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若徐君者,</a:t>
            </a:r>
            <a:r>
              <a:rPr lang="zh-CN" altLang="en-US" sz="1500" u="sng" kern="0" dirty="0" smtClean="0">
                <a:solidFill>
                  <a:srgbClr val="000000"/>
                </a:solidFill>
                <a:latin typeface="Times New Roman" panose="02020603050405020304" pitchFamily="65" charset="-122"/>
                <a:ea typeface="宋体" panose="02010600030101010101" pitchFamily="2" charset="-122"/>
              </a:rPr>
              <a:t>其</a:t>
            </a:r>
            <a:r>
              <a:rPr lang="zh-CN" altLang="en-US" sz="1500" kern="0" dirty="0" smtClean="0">
                <a:solidFill>
                  <a:srgbClr val="000000"/>
                </a:solidFill>
                <a:latin typeface="Times New Roman" panose="02020603050405020304" pitchFamily="65" charset="-122"/>
                <a:ea typeface="宋体" panose="02010600030101010101" pitchFamily="2" charset="-122"/>
              </a:rPr>
              <a:t>庶几于是者与?嗟乎,是非独为徐氏言之也。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(选自《魏叔子文集》,有删节)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①附学生:明清科举生员名称之一。②乡望公:对徐谦尊父亲的尊称。③鼎革:指改朝换代。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1.对下列句子中加点词的解释,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A.不以</a:t>
            </a:r>
            <a:r>
              <a:rPr lang="zh-CN" altLang="en-US" sz="1500" u="sng" kern="0" dirty="0" smtClean="0">
                <a:solidFill>
                  <a:srgbClr val="000000"/>
                </a:solidFill>
                <a:latin typeface="Times New Roman" panose="02020603050405020304" pitchFamily="65" charset="-122"/>
                <a:ea typeface="宋体" panose="02010600030101010101" pitchFamily="2" charset="-122"/>
              </a:rPr>
              <a:t>科</a:t>
            </a:r>
            <a:r>
              <a:rPr lang="zh-CN" altLang="en-US" sz="1500" kern="0" dirty="0" smtClean="0">
                <a:solidFill>
                  <a:srgbClr val="000000"/>
                </a:solidFill>
                <a:latin typeface="Times New Roman" panose="02020603050405020304" pitchFamily="65" charset="-122"/>
                <a:ea typeface="宋体" panose="02010600030101010101" pitchFamily="2" charset="-122"/>
              </a:rPr>
              <a:t>兄弟　　　　　　　　科:分摊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全</a:t>
            </a:r>
            <a:r>
              <a:rPr lang="zh-CN" altLang="en-US" sz="1500" kern="0" dirty="0" smtClean="0">
                <a:solidFill>
                  <a:srgbClr val="000000"/>
                </a:solidFill>
                <a:latin typeface="Times New Roman" panose="02020603050405020304" pitchFamily="65" charset="-122"/>
                <a:ea typeface="宋体" panose="02010600030101010101" pitchFamily="2" charset="-122"/>
              </a:rPr>
              <a:t>活甚众　　全:全部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C.以其女</a:t>
            </a:r>
            <a:r>
              <a:rPr lang="zh-CN" altLang="en-US" sz="1500" u="sng" kern="0" dirty="0" smtClean="0">
                <a:solidFill>
                  <a:srgbClr val="000000"/>
                </a:solidFill>
                <a:latin typeface="Times New Roman" panose="02020603050405020304" pitchFamily="65" charset="-122"/>
                <a:ea typeface="宋体" panose="02010600030101010101" pitchFamily="2" charset="-122"/>
              </a:rPr>
              <a:t>字</a:t>
            </a:r>
            <a:r>
              <a:rPr lang="zh-CN" altLang="en-US" sz="1500" kern="0" dirty="0" smtClean="0">
                <a:solidFill>
                  <a:srgbClr val="000000"/>
                </a:solidFill>
                <a:latin typeface="Times New Roman" panose="02020603050405020304" pitchFamily="65" charset="-122"/>
                <a:ea typeface="宋体" panose="02010600030101010101" pitchFamily="2" charset="-122"/>
              </a:rPr>
              <a:t>君从子　　字:许嫁</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纠</a:t>
            </a:r>
            <a:r>
              <a:rPr lang="zh-CN" altLang="en-US" sz="1500" kern="0" dirty="0" smtClean="0">
                <a:solidFill>
                  <a:srgbClr val="000000"/>
                </a:solidFill>
                <a:latin typeface="Times New Roman" panose="02020603050405020304" pitchFamily="65" charset="-122"/>
                <a:ea typeface="宋体" panose="02010600030101010101" pitchFamily="2" charset="-122"/>
              </a:rPr>
              <a:t>里中壮士为守御　　纠:聚集</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753096"/>
            <a:chOff x="540000" y="1080000"/>
            <a:chExt cx="8127000" cy="4753096"/>
          </a:xfrm>
        </p:grpSpPr>
        <p:sp>
          <p:nvSpPr>
            <p:cNvPr id="2" name="TextBox 2"/>
            <p:cNvSpPr txBox="1"/>
            <p:nvPr/>
          </p:nvSpPr>
          <p:spPr>
            <a:xfrm>
              <a:off x="540000" y="1080000"/>
              <a:ext cx="8127000" cy="475309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09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26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53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3.以下各组句子中,全都表现徐谦尊侠义之风的一组是(3分)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①君天资英敏,读书观大略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②好施与,矜然诺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③广义田以资通区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④君岁减廪食以资乡里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⑤君为谋舍馆资饮饩不倦</a:t>
              </a:r>
              <a:endParaRPr lang="zh-CN" altLang="en-US" dirty="0"/>
            </a:p>
          </p:txBody>
        </p:sp>
        <p:graphicFrame>
          <p:nvGraphicFramePr>
            <p:cNvPr id="4" name="对象 3"/>
            <p:cNvGraphicFramePr>
              <a:graphicFrameLocks noChangeAspect="1"/>
            </p:cNvGraphicFramePr>
            <p:nvPr/>
          </p:nvGraphicFramePr>
          <p:xfrm>
            <a:off x="728989" y="1503889"/>
            <a:ext cx="1685925" cy="533400"/>
          </p:xfrm>
          <a:graphic>
            <a:graphicData uri="http://schemas.openxmlformats.org/presentationml/2006/ole">
              <p:oleObj spid="_x0000_s484356" name="Equation" r:id="rId4" imgW="44500800" imgH="14020800" progId="">
                <p:embed/>
              </p:oleObj>
            </a:graphicData>
          </a:graphic>
        </p:graphicFrame>
        <p:graphicFrame>
          <p:nvGraphicFramePr>
            <p:cNvPr id="5" name="对象 4"/>
            <p:cNvGraphicFramePr>
              <a:graphicFrameLocks noChangeAspect="1"/>
            </p:cNvGraphicFramePr>
            <p:nvPr/>
          </p:nvGraphicFramePr>
          <p:xfrm>
            <a:off x="718263" y="2071984"/>
            <a:ext cx="1905000" cy="533399"/>
          </p:xfrm>
          <a:graphic>
            <a:graphicData uri="http://schemas.openxmlformats.org/presentationml/2006/ole">
              <p:oleObj spid="_x0000_s484355" name="Equation" r:id="rId5" imgW="50292000" imgH="14020800" progId="">
                <p:embed/>
              </p:oleObj>
            </a:graphicData>
          </a:graphic>
        </p:graphicFrame>
        <p:graphicFrame>
          <p:nvGraphicFramePr>
            <p:cNvPr id="6" name="对象 5"/>
            <p:cNvGraphicFramePr>
              <a:graphicFrameLocks noChangeAspect="1"/>
            </p:cNvGraphicFramePr>
            <p:nvPr/>
          </p:nvGraphicFramePr>
          <p:xfrm>
            <a:off x="718263" y="2640079"/>
            <a:ext cx="2247900" cy="533399"/>
          </p:xfrm>
          <a:graphic>
            <a:graphicData uri="http://schemas.openxmlformats.org/presentationml/2006/ole">
              <p:oleObj spid="_x0000_s484354" name="Equation" r:id="rId6" imgW="59436000" imgH="14020800" progId="">
                <p:embed/>
              </p:oleObj>
            </a:graphicData>
          </a:graphic>
        </p:graphicFrame>
        <p:graphicFrame>
          <p:nvGraphicFramePr>
            <p:cNvPr id="7" name="对象 6"/>
            <p:cNvGraphicFramePr>
              <a:graphicFrameLocks noChangeAspect="1"/>
            </p:cNvGraphicFramePr>
            <p:nvPr/>
          </p:nvGraphicFramePr>
          <p:xfrm>
            <a:off x="728989" y="3208174"/>
            <a:ext cx="1504950" cy="533399"/>
          </p:xfrm>
          <a:graphic>
            <a:graphicData uri="http://schemas.openxmlformats.org/presentationml/2006/ole">
              <p:oleObj spid="_x0000_s484353" name="Equation" r:id="rId7" imgW="39928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四、(2015浙江,16—20)阅读下面的文言文,回答问题。(19分)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太平州学记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[宋]张孝祥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学,古也。庙于学以祀孔子,后世之制也;阁于学以藏天子之书,古今之通义,臣子之恭</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。当涂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于江、淮为名郡,有学也,无诵说之所;有庙也,无荐享之地;有天子之书,</a:t>
            </a:r>
            <a:r>
              <a:rPr lang="zh-CN" altLang="en-US" sz="1530" u="sng" kern="0" dirty="0" smtClean="0">
                <a:solidFill>
                  <a:srgbClr val="000000"/>
                </a:solidFill>
                <a:latin typeface="Times New Roman" panose="02020603050405020304" pitchFamily="65" charset="-122"/>
                <a:ea typeface="宋体" panose="02010600030101010101" pitchFamily="2" charset="-122"/>
              </a:rPr>
              <a:t>坎</a:t>
            </a:r>
            <a:r>
              <a:rPr lang="zh-CN" altLang="en-US" sz="1530" kern="0" dirty="0" smtClean="0">
                <a:solidFill>
                  <a:srgbClr val="000000"/>
                </a:solidFill>
                <a:latin typeface="Times New Roman" panose="02020603050405020304" pitchFamily="65" charset="-122"/>
                <a:ea typeface="宋体" panose="02010600030101010101" pitchFamily="2" charset="-122"/>
              </a:rPr>
              <a:t>而置之屋壁。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甲申秋,直秘阁王侯秬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来领太守事,于是方有水灾,尽坏堤防,民不粒食。及冬,</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有边事,当涂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兵之</a:t>
            </a:r>
            <a:r>
              <a:rPr lang="zh-CN" altLang="en-US" sz="1530" u="sng" kern="0" dirty="0" smtClean="0">
                <a:solidFill>
                  <a:srgbClr val="000000"/>
                </a:solidFill>
                <a:latin typeface="Times New Roman" panose="02020603050405020304" pitchFamily="65" charset="-122"/>
                <a:ea typeface="宋体" panose="02010600030101010101" pitchFamily="2" charset="-122"/>
              </a:rPr>
              <a:t>冲</a:t>
            </a:r>
            <a:r>
              <a:rPr lang="zh-CN" altLang="en-US" sz="1530" kern="0" dirty="0" smtClean="0">
                <a:solidFill>
                  <a:srgbClr val="000000"/>
                </a:solidFill>
                <a:latin typeface="Times New Roman" panose="02020603050405020304" pitchFamily="65" charset="-122"/>
                <a:ea typeface="宋体" panose="02010600030101010101" pitchFamily="2" charset="-122"/>
              </a:rPr>
              <a:t>,上下震摇。侯</a:t>
            </a:r>
            <a:r>
              <a:rPr lang="zh-CN" altLang="en-US" sz="1530" u="sng" kern="0" dirty="0" smtClean="0">
                <a:solidFill>
                  <a:srgbClr val="000000"/>
                </a:solidFill>
                <a:latin typeface="Times New Roman" panose="02020603050405020304" pitchFamily="65" charset="-122"/>
                <a:ea typeface="宋体" panose="02010600030101010101" pitchFamily="2" charset="-122"/>
              </a:rPr>
              <a:t>下车</a:t>
            </a:r>
            <a:r>
              <a:rPr lang="zh-CN" altLang="en-US" sz="1530" kern="0" dirty="0" smtClean="0">
                <a:solidFill>
                  <a:srgbClr val="000000"/>
                </a:solidFill>
                <a:latin typeface="Times New Roman" panose="02020603050405020304" pitchFamily="65" charset="-122"/>
                <a:ea typeface="宋体" panose="02010600030101010101" pitchFamily="2" charset="-122"/>
              </a:rPr>
              <a:t>,救灾之政,备敌之略,皆有次叙。饥者饱,坏者筑。赤白囊</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昼夜至,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侯一以静填之。明年春,和议成,改元乾道,将释奠于学。侯语教授沈瀛曰:“学如是!</a:t>
            </a:r>
            <a:r>
              <a:rPr lang="zh-CN" altLang="en-US" sz="1530" u="sng" kern="0" dirty="0" smtClean="0">
                <a:solidFill>
                  <a:srgbClr val="000000"/>
                </a:solidFill>
                <a:latin typeface="Times New Roman" panose="02020603050405020304" pitchFamily="65" charset="-122"/>
                <a:ea typeface="宋体" panose="02010600030101010101" pitchFamily="2" charset="-122"/>
              </a:rPr>
              <a:t>今吾州内</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外之事略定,孰先于此者?</a:t>
            </a:r>
            <a:r>
              <a:rPr lang="zh-CN" altLang="en-US" sz="1530" kern="0" dirty="0" smtClean="0">
                <a:solidFill>
                  <a:srgbClr val="000000"/>
                </a:solidFill>
                <a:latin typeface="Times New Roman" panose="02020603050405020304" pitchFamily="65" charset="-122"/>
                <a:ea typeface="宋体" panose="02010600030101010101" pitchFamily="2" charset="-122"/>
              </a:rPr>
              <a:t>”命其掾蒋晖、吕滨中撤而新之。</a:t>
            </a:r>
            <a:r>
              <a:rPr lang="zh-CN" altLang="en-US" sz="1530" u="sng" kern="0" dirty="0" smtClean="0">
                <a:solidFill>
                  <a:srgbClr val="000000"/>
                </a:solidFill>
                <a:latin typeface="Times New Roman" panose="02020603050405020304" pitchFamily="65" charset="-122"/>
                <a:ea typeface="宋体" panose="02010600030101010101" pitchFamily="2" charset="-122"/>
              </a:rPr>
              <a:t>先是郡将欲楼居材既具侯命取以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为阁辟其门而重之凡学之所宜有无一不备</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客有过而叹曰:“贤之不可已也如是夫!今之当涂,昔之当涂也,来为守者,孰不知学之宜葺,而独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忘之者,岂真忘之哉?力不</a:t>
            </a:r>
            <a:r>
              <a:rPr lang="zh-CN" altLang="en-US" sz="1530" u="sng" kern="0" dirty="0" smtClean="0">
                <a:solidFill>
                  <a:srgbClr val="000000"/>
                </a:solidFill>
                <a:latin typeface="Times New Roman" panose="02020603050405020304" pitchFamily="65" charset="-122"/>
                <a:ea typeface="宋体" panose="02010600030101010101" pitchFamily="2" charset="-122"/>
              </a:rPr>
              <a:t>赡</a:t>
            </a:r>
            <a:r>
              <a:rPr lang="zh-CN" altLang="en-US" sz="1530" kern="0" dirty="0" smtClean="0">
                <a:solidFill>
                  <a:srgbClr val="000000"/>
                </a:solidFill>
                <a:latin typeface="Times New Roman" panose="02020603050405020304" pitchFamily="65" charset="-122"/>
                <a:ea typeface="宋体" panose="02010600030101010101" pitchFamily="2" charset="-122"/>
              </a:rPr>
              <a:t>耳!</a:t>
            </a:r>
            <a:r>
              <a:rPr lang="zh-CN" altLang="en-US" sz="1530" u="sng" kern="0" dirty="0" smtClean="0">
                <a:solidFill>
                  <a:srgbClr val="000000"/>
                </a:solidFill>
                <a:latin typeface="Times New Roman" panose="02020603050405020304" pitchFamily="65" charset="-122"/>
                <a:ea typeface="宋体" panose="02010600030101010101" pitchFamily="2" charset="-122"/>
              </a:rPr>
              <a:t>始王侯之来,民尝以水为忧,已又以兵为忧。</a:t>
            </a:r>
            <a:r>
              <a:rPr lang="zh-CN" altLang="en-US" sz="1530" kern="0" dirty="0" smtClean="0">
                <a:solidFill>
                  <a:srgbClr val="000000"/>
                </a:solidFill>
                <a:latin typeface="Times New Roman" panose="02020603050405020304" pitchFamily="65" charset="-122"/>
                <a:ea typeface="宋体" panose="02010600030101010101" pitchFamily="2" charset="-122"/>
              </a:rPr>
              <a:t>王侯易民之忧,纳之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安乐之地,以其余力大新兹学,役不及民,颐指</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办。贤</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不可已也如是夫!”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客于是又有叹也:“尧、舜、禹、汤、文、武之天下,传之至今,天地之位,日月之明,江河之流,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⑥每闻盗则挺身出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B.②③⑤　　C.③④⑥　　D.②⑤⑥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4.下列对本文的理解与分析,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A.家境中落后,徐谦尊悉心奉养父亲,想方设法维持家庭生计,极尽孝悌之义。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B.徐谦尊为人重义轻财,亲贤友善。明亡后,他资助州郡中有名望的忠义之士,不计个人利害。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C.作者认为,徐谦尊在群盗大起之际,冒着生命危险保护一方百姓,最终被害,是值得敬佩的游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侠士。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D.文章选用多个典型事例,有叙有议,肯定了徐谦尊这类人在乱世中对国家的积极作用。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5.把文言文阅读材料中画横线的句子翻译成现代汉语。(8分)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(1)君条利弊上巡抚张公,公览而击节曰:“此真读书人。”(3分)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(2)乡里人皆欷歔流涕曰:“斯人死,我辈无所恃矣。”(2分)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(3)故乡邑有好义士,足以补朝廷之治,救宰相有司之失,而有功于生民。(3分)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全:动词的使动用法,使</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保全。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　A.介词,因为。B.介词,在/介词,到。C.连词,表因果,所以/连词,表转折,却。D.副词,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表推测,大概,或许/表祈使、希望的语气,一定。</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D　①表明徐谦尊天资聪明。③是巡抚张公的行为。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C　“是值得敬佩的游侠士”错误。原文最后一段第二句“游侠士以好义乱国,君以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好义庇民,此其不同也”,表明作者不认为徐谦尊是“游侠士”。</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(1)徐谦尊分条陈述利弊,呈报巡抚张公,张公看了击节赞叹说:“这是真正的读书</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(2)乡里的百姓都哀叹流泪说:“这个人死了,我们这些人没有可依靠的了。”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(3)因此地方上有崇尚道义的人,完全可以用来弥补朝廷治理的不足,补救宰相等大小官吏的过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失,从而对百姓有功。</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(1)条:分条列举。上:上书。击节:赞赏。</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(2)皆:都。欷歔:哽咽叹息。涕:眼泪。斯:这。辈:这些人。(3)故:所以。补:弥补。救:补救。</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于:对。生民:百姓。</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徐君名谦尊,字玄初,是吴县的科举生员。徐君天资出众聪慧,读书时只看大概,仰慕古时有侠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烈之风的人。喜欢周济他人,注重许诺。乡里有纷争,一定上门向徐谦尊询问曲直对错,徐君一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句话就能评判纷争。家道已经衰落,徐谦尊曲意迁就奉养父亲美好的食物,因此徐谦尊的父亲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能够同两三位老友在山水间放歌长啸二十余年。一切徭役全部亲自承担,不用兄弟分摊。徐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谦尊的哥哥性格刚直急躁,徐谦尊极尽恭敬地侍奉他。徐谦尊的弟弟正在读书,徐谦尊不因自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己贫穷,反而竭尽全力帮助他。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明朝末年赋税徭役繁重,首先起事的人往往耗尽家产,徐谦尊分条陈述利弊,呈报巡抚张公,张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公看了击节赞叹说:“这是真正的读书人。”于是扩大义田来资助地方百姓,设置役田供给百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姓,直到现在还享受着这些利益。崇祯末年,旱灾蝗灾交互连续发生,百姓饿死在路上,徐谦尊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连年减少官府发的口粮来资助乡里百姓,又劝说有余力的人家帮助百姓,使非常多的人得以保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全性命。徐谦尊妻子有个老而无子的兄弟,徐谦尊供养了他二十年,徐谦尊在他死后将他安葬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并且每年都祭祀他。徐谦尊的朋友黄某父子死于意外,留下两个寡妇和一个女儿,徐谦尊悉心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照料她们,把黄某的女儿许嫁给自己的侄儿,所以黄氏终身都没有感到孤寡的痛苦。黄某的姻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亲有个人喜欢与豪侠之士互相矜夸,忽然遭遇大祸,徐谦尊营救他,为他耗尽了家产。徐谦尊把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亲近贤人、与人友善作为第一重要的事来教导孩子。清朝初年,州郡有名望的人和义士大多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在邓尉山和太湖中开垦土地,徐谦尊为他们不知疲倦地谋求建造舍馆的钱财和生活物资,不再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因利益患害和被怀疑而在意。乙酉丙戌年间,群盗兴起。徐谦尊凭借自己的力量保障一方平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安,每当听闻盗贼来袭就挺身而出,聚集乡里的青壮年防守御敌。贼人非常痛恨他,最终杀了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他。乡里的百姓都哀叹流泪说:“这个人死了,我们这些人没有可以依靠的了。”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有人说:徐谦尊是古时游侠一类的人。魏禧说:游侠这类人因为崇尚义气而祸乱国家,徐谦尊因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为崇尚道义而庇护百姓,这是他们两者不同的地方。 天下兴旺繁盛,上位者使自己品德高洁励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精图治来使百姓获得利益,百姓完成职责来供给他的上级,地位高的和地位低的相安无事,因而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盗贼不会出现。天下衰败,高官贪婪放任用武力来督促他的下属,小官吏搜刮剥削百姓,依照侍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奉上位者的方式侍奉自己,百姓没了所依靠的人。这个时候,千百户人家聚集的地方,如果有大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户人家有名望的人,他崇尚道义轻视财货利益,能解救一地的危急之事,那么穷苦百姓饥饿寒冷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时有了依托,遇上大股乱军贼寇的时候有所倚仗,就不肯沦落为贼寇了。又或者畏惧他的威严</a:t>
              </a:r>
              <a:endParaRPr lang="zh-CN" altLang="en-US"/>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感念他的恩德,不敢做坏事,不忍心辜负那个人。因此地方上有崇尚道义的人,完全可以用来弥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补朝廷治理的不足,补救宰相等大小官吏的过失,从而对百姓有功。像徐谦尊这样的人,大概就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是这样的吧?嗟乎,这不是单独为徐谦尊说的啊。</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二十三、(2014山东,9—13)阅读下面的文言文,回答问题。(22分)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[明]方孝孺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詹鼎,字国器,台宁海人也。其家素贱,父鬻饼市中,而</a:t>
            </a:r>
            <a:r>
              <a:rPr lang="zh-CN" altLang="en-US" sz="1530" u="sng" kern="0" dirty="0" smtClean="0">
                <a:solidFill>
                  <a:srgbClr val="000000"/>
                </a:solidFill>
                <a:latin typeface="Times New Roman" panose="02020603050405020304" pitchFamily="65" charset="-122"/>
                <a:ea typeface="宋体" panose="02010600030101010101" pitchFamily="2" charset="-122"/>
              </a:rPr>
              <a:t>舍</a:t>
            </a:r>
            <a:r>
              <a:rPr lang="zh-CN" altLang="en-US" sz="1530" kern="0" dirty="0" smtClean="0">
                <a:solidFill>
                  <a:srgbClr val="000000"/>
                </a:solidFill>
                <a:latin typeface="Times New Roman" panose="02020603050405020304" pitchFamily="65" charset="-122"/>
                <a:ea typeface="宋体" panose="02010600030101010101" pitchFamily="2" charset="-122"/>
              </a:rPr>
              <a:t>县之大家。大家惟吴氏最豪贵,舍其家,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生鼎。鼎生六七年,不</a:t>
            </a:r>
            <a:r>
              <a:rPr lang="zh-CN" altLang="en-US" sz="1530" u="sng" kern="0" dirty="0" smtClean="0">
                <a:solidFill>
                  <a:srgbClr val="000000"/>
                </a:solidFill>
                <a:latin typeface="Times New Roman" panose="02020603050405020304" pitchFamily="65" charset="-122"/>
                <a:ea typeface="宋体" panose="02010600030101010101" pitchFamily="2" charset="-122"/>
              </a:rPr>
              <a:t>与</a:t>
            </a:r>
            <a:r>
              <a:rPr lang="zh-CN" altLang="en-US" sz="1530" kern="0" dirty="0" smtClean="0">
                <a:solidFill>
                  <a:srgbClr val="000000"/>
                </a:solidFill>
                <a:latin typeface="Times New Roman" panose="02020603050405020304" pitchFamily="65" charset="-122"/>
                <a:ea typeface="宋体" panose="02010600030101010101" pitchFamily="2" charset="-122"/>
              </a:rPr>
              <a:t>市中儿嬉敖,独喜游学馆,听人读书,归,辄能言诸生所诵。吴氏爱之,谓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其父令儿读书。鼎欣然,其父独不肯,骂曰:“</a:t>
            </a:r>
            <a:r>
              <a:rPr lang="zh-CN" altLang="en-US" sz="1530" u="sng" kern="0" dirty="0" smtClean="0">
                <a:solidFill>
                  <a:srgbClr val="000000"/>
                </a:solidFill>
                <a:latin typeface="Times New Roman" panose="02020603050405020304" pitchFamily="65" charset="-122"/>
                <a:ea typeface="宋体" panose="02010600030101010101" pitchFamily="2" charset="-122"/>
              </a:rPr>
              <a:t>吾故市人家,生子而能业,吾业不废足矣,奈何从儒</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生游也?</a:t>
            </a:r>
            <a:r>
              <a:rPr lang="zh-CN" altLang="en-US" sz="1530" kern="0" dirty="0" smtClean="0">
                <a:solidFill>
                  <a:srgbClr val="000000"/>
                </a:solidFill>
                <a:latin typeface="Times New Roman" panose="02020603050405020304" pitchFamily="65" charset="-122"/>
                <a:ea typeface="宋体" panose="02010600030101010101" pitchFamily="2" charset="-122"/>
              </a:rPr>
              <a:t>”然鼎每自课习,夜坐饼灶下,诵不休。其父见其志不可</a:t>
            </a:r>
            <a:r>
              <a:rPr lang="zh-CN" altLang="en-US" sz="1530" u="sng" kern="0" dirty="0" smtClean="0">
                <a:solidFill>
                  <a:srgbClr val="000000"/>
                </a:solidFill>
                <a:latin typeface="Times New Roman" panose="02020603050405020304" pitchFamily="65" charset="-122"/>
                <a:ea typeface="宋体" panose="02010600030101010101" pitchFamily="2" charset="-122"/>
              </a:rPr>
              <a:t>夺</a:t>
            </a:r>
            <a:r>
              <a:rPr lang="zh-CN" altLang="en-US" sz="1530" kern="0" dirty="0" smtClean="0">
                <a:solidFill>
                  <a:srgbClr val="000000"/>
                </a:solidFill>
                <a:latin typeface="Times New Roman" panose="02020603050405020304" pitchFamily="65" charset="-122"/>
                <a:ea typeface="宋体" panose="02010600030101010101" pitchFamily="2" charset="-122"/>
              </a:rPr>
              <a:t>,遣之读书。逾年,尽通其师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所能,师辞之。时吴氏家</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师儒,鼎就学,吴氏亦子育之,使学。未数年,吴氏子无能与鼎谈者。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其师去,鼎遂为吴氏诸子师。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元末方国珍起海上,不能制,以重位授之。国珍开府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庆元,求士为己用。国珍闻鼎有才,以计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擒之。鼎为所获,无奈,因为之尽力,为其府都事,有廉名。国珍弟平章事,有人犯法,</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鼎治,鼎论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如法。平章之妻受赇,请于鼎。持不可,曰:“今方氏欲举大谋,当用天下贤士,一心守法,曷使妇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人得预事乎?”不许。妻怒,谮之,系鼎狱,半载乃释。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复起,为上虞制。上虞与伪吴王张士诚地相错,军吏贵臣甚众,以鼎儒生,不习边事,屡违约。鼎</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会众于庭,引一驿丞,责以不奉公,斩之。在庭者皆股栗,膝行请罪,膝屈久不能起,乃罢。后虽元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帅、万夫长有</a:t>
            </a:r>
            <a:r>
              <a:rPr lang="zh-CN" altLang="en-US" sz="1530" u="sng"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Times New Roman" panose="02020603050405020304" pitchFamily="65" charset="-122"/>
                <a:ea typeface="宋体" panose="02010600030101010101" pitchFamily="2" charset="-122"/>
              </a:rPr>
              <a:t>陈说,皆长跪</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言,不敢举目视其面。鼎临事有才,简牍满前,须臾而决。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至正末,我兵临庆元城下,国珍惧,乘楼船遁于海。上怒,欲举兵诛之。莫为计,鼎为草表谢,辞甚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恭而辩。</a:t>
            </a:r>
            <a:r>
              <a:rPr lang="zh-CN" altLang="en-US" sz="1530" u="sng" kern="0" dirty="0" smtClean="0">
                <a:solidFill>
                  <a:srgbClr val="000000"/>
                </a:solidFill>
                <a:latin typeface="Times New Roman" panose="02020603050405020304" pitchFamily="65" charset="-122"/>
                <a:ea typeface="宋体" panose="02010600030101010101" pitchFamily="2" charset="-122"/>
              </a:rPr>
              <a:t>上读表,曰:“孰谓方氏无人哉?是可以活其命矣。”乃赦之,不问。</a:t>
            </a:r>
            <a:r>
              <a:rPr lang="zh-CN" altLang="en-US" sz="1530" kern="0" dirty="0" smtClean="0">
                <a:solidFill>
                  <a:srgbClr val="000000"/>
                </a:solidFill>
                <a:latin typeface="Times New Roman" panose="02020603050405020304" pitchFamily="65" charset="-122"/>
                <a:ea typeface="宋体" panose="02010600030101010101" pitchFamily="2" charset="-122"/>
              </a:rPr>
              <a:t>更以国珍为右丞,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鼎亦召至京师。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时河南行省缺郎中,吏部请命鼎为之。丞相曰:“吾同事,以鼎才不可使外也。”待半岁,除留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守都卫经历,改刑部郎中、刑部佐僚。未完,有司请除吏。丞相曰:“刑部有詹鼎在,胜百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辈。”</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见称如此。鼎在刑部,一以宽仁行法,威声不起,而人皆乐其不苛刻。会大都督府受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赂,除军吏。事发,诬鼎有赃。御史覆鼎,鼎言在留守时所养孤甥来省,恐有之,鼎诚不知。御史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曰:“法贵杀有名。”卒诛鼎,与百余人皆死。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(选自《逊志斋集》,有删改)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开府:古代指高级官员成立府署,选置僚属。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A.而</a:t>
            </a:r>
            <a:r>
              <a:rPr lang="zh-CN" altLang="en-US" sz="1530" u="sng" kern="0" dirty="0" smtClean="0">
                <a:solidFill>
                  <a:srgbClr val="000000"/>
                </a:solidFill>
                <a:latin typeface="Times New Roman" panose="02020603050405020304" pitchFamily="65" charset="-122"/>
                <a:ea typeface="宋体" panose="02010600030101010101" pitchFamily="2" charset="-122"/>
              </a:rPr>
              <a:t>舍</a:t>
            </a:r>
            <a:r>
              <a:rPr lang="zh-CN" altLang="en-US" sz="1530" kern="0" dirty="0" smtClean="0">
                <a:solidFill>
                  <a:srgbClr val="000000"/>
                </a:solidFill>
                <a:latin typeface="Times New Roman" panose="02020603050405020304" pitchFamily="65" charset="-122"/>
                <a:ea typeface="宋体" panose="02010600030101010101" pitchFamily="2" charset="-122"/>
              </a:rPr>
              <a:t>县之大家　　　　舍:寄居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672176"/>
            <a:chOff x="540000" y="1080000"/>
            <a:chExt cx="8127000" cy="4672176"/>
          </a:xfrm>
        </p:grpSpPr>
        <p:sp>
          <p:nvSpPr>
            <p:cNvPr id="2" name="TextBox 2"/>
            <p:cNvSpPr txBox="1"/>
            <p:nvPr/>
          </p:nvSpPr>
          <p:spPr>
            <a:xfrm>
              <a:off x="540000" y="1080000"/>
              <a:ext cx="8127000" cy="467217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B.其父见其志不可</a:t>
              </a:r>
              <a:r>
                <a:rPr lang="zh-CN" altLang="en-US" sz="1530" u="sng" kern="0" dirty="0" smtClean="0">
                  <a:solidFill>
                    <a:srgbClr val="000000"/>
                  </a:solidFill>
                  <a:latin typeface="Times New Roman" panose="02020603050405020304" pitchFamily="65" charset="-122"/>
                  <a:ea typeface="宋体" panose="02010600030101010101" pitchFamily="2" charset="-122"/>
                </a:rPr>
                <a:t>夺</a:t>
              </a:r>
              <a:r>
                <a:rPr lang="zh-CN" altLang="en-US" sz="1530" kern="0" dirty="0" smtClean="0">
                  <a:solidFill>
                    <a:srgbClr val="000000"/>
                  </a:solidFill>
                  <a:latin typeface="Times New Roman" panose="02020603050405020304" pitchFamily="65" charset="-122"/>
                  <a:ea typeface="宋体" panose="02010600030101010101" pitchFamily="2" charset="-122"/>
                </a:rPr>
                <a:t>　　夺:改变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C.时吴氏家</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师儒　　延:迎接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鼎治,鼎论如法　　属:交付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53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8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3.以下六句话分别编为四组,全部属于体现詹鼎才能出众的一项是(3分)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①辄能言诸生所诵　　　　　②夜坐饼灶下,诵不休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③为其府都事,有廉名　　④简牍满前,须臾而决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⑤鼎为草表谢,辞甚恭而辩　　⑥刑部有詹鼎在,胜百辈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B.①④⑥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C.②③⑤　　D.③④⑥</a:t>
              </a:r>
              <a:endParaRPr lang="zh-CN" altLang="en-US" dirty="0"/>
            </a:p>
          </p:txBody>
        </p:sp>
        <p:graphicFrame>
          <p:nvGraphicFramePr>
            <p:cNvPr id="4" name="对象 3"/>
            <p:cNvGraphicFramePr>
              <a:graphicFrameLocks noChangeAspect="1"/>
            </p:cNvGraphicFramePr>
            <p:nvPr/>
          </p:nvGraphicFramePr>
          <p:xfrm>
            <a:off x="728989" y="2570240"/>
            <a:ext cx="1524000" cy="533399"/>
          </p:xfrm>
          <a:graphic>
            <a:graphicData uri="http://schemas.openxmlformats.org/presentationml/2006/ole">
              <p:oleObj spid="_x0000_s556036" name="Equation" r:id="rId4" imgW="40233600" imgH="14020800" progId="">
                <p:embed/>
              </p:oleObj>
            </a:graphicData>
          </a:graphic>
        </p:graphicFrame>
        <p:graphicFrame>
          <p:nvGraphicFramePr>
            <p:cNvPr id="5" name="对象 4"/>
            <p:cNvGraphicFramePr>
              <a:graphicFrameLocks noChangeAspect="1"/>
            </p:cNvGraphicFramePr>
            <p:nvPr/>
          </p:nvGraphicFramePr>
          <p:xfrm>
            <a:off x="3597652" y="2570240"/>
            <a:ext cx="981074" cy="533399"/>
          </p:xfrm>
          <a:graphic>
            <a:graphicData uri="http://schemas.openxmlformats.org/presentationml/2006/ole">
              <p:oleObj spid="_x0000_s556035" name="Equation" r:id="rId5" imgW="25908000" imgH="14020800" progId="">
                <p:embed/>
              </p:oleObj>
            </a:graphicData>
          </a:graphic>
        </p:graphicFrame>
        <p:graphicFrame>
          <p:nvGraphicFramePr>
            <p:cNvPr id="6" name="对象 5"/>
            <p:cNvGraphicFramePr>
              <a:graphicFrameLocks noChangeAspect="1"/>
            </p:cNvGraphicFramePr>
            <p:nvPr/>
          </p:nvGraphicFramePr>
          <p:xfrm>
            <a:off x="718263" y="3138335"/>
            <a:ext cx="2209800" cy="533399"/>
          </p:xfrm>
          <a:graphic>
            <a:graphicData uri="http://schemas.openxmlformats.org/presentationml/2006/ole">
              <p:oleObj spid="_x0000_s556034" name="Equation" r:id="rId6" imgW="58521600" imgH="14020800" progId="">
                <p:embed/>
              </p:oleObj>
            </a:graphicData>
          </a:graphic>
        </p:graphicFrame>
        <p:graphicFrame>
          <p:nvGraphicFramePr>
            <p:cNvPr id="7" name="对象 6"/>
            <p:cNvGraphicFramePr>
              <a:graphicFrameLocks noChangeAspect="1"/>
            </p:cNvGraphicFramePr>
            <p:nvPr/>
          </p:nvGraphicFramePr>
          <p:xfrm>
            <a:off x="3505852" y="3138335"/>
            <a:ext cx="1171575" cy="533400"/>
          </p:xfrm>
          <a:graphic>
            <a:graphicData uri="http://schemas.openxmlformats.org/presentationml/2006/ole">
              <p:oleObj spid="_x0000_s556033" name="Equation" r:id="rId7" imgW="31089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4.对原文有关内容的理解和分析,下列表述不正确的一项是(3分)(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A.詹鼎出身微贱,从小酷爱学习,开始遭到父亲的反对,但苦学不辍,使父亲的态度发生转变,又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得到与吴氏诸子一同从师的机会,后成为吴氏诸子的老师。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B.詹鼎被方国珍用计擒获,不得已做了方国珍府都事。平章之妻受贿替人求情,詹鼎坚持秉公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执法,后遭平章妻诬陷,身陷牢狱,半年后才被释放。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C.詹鼎在上虞时,军吏贵臣认为他不熟悉边防事务,多次违反纪律。为整肃纪律,詹鼎以不奉公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的罪名杀了一名驿丞,使部属人人畏惧,从而树立了权威。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D.詹鼎曾任上虞制、河南行省郎中、留守都卫经历、刑部郎中、刑部佐僚等职。他在刑部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任职时,适逢大都督府受贿案败露,被人诬陷贪赃,后被处死。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5.把文言文阅读材料中加横线的句子翻译成现代汉语。(10分)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(1)吾故市人家,生子而能业,吾业不废足矣,奈何从儒生游也?(5分)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(2)上读表,曰:“孰谓方氏无人哉?是可以活其命矣。”乃赦之,不问。(5分)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延:延请,邀请。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所字结构,“所”加动词构成名词性短语。A.介词,和/连词,和。B.表修饰的连词,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来/介词,把。D.代词,他,指詹鼎/表揣测的副词,大概。</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评析</a:t>
            </a:r>
            <a:r>
              <a:rPr lang="zh-CN" altLang="en-US" sz="1500" kern="0" dirty="0" smtClean="0">
                <a:solidFill>
                  <a:srgbClr val="000000"/>
                </a:solidFill>
                <a:latin typeface="Times New Roman" panose="02020603050405020304" pitchFamily="65" charset="-122"/>
                <a:ea typeface="宋体" panose="02010600030101010101" pitchFamily="2" charset="-122"/>
              </a:rPr>
              <a:t>　本题最容易出错的就是A项,两个“与”都可以理解为“和,同”,但词性不同,前者为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介词,后者为连词。要特别注意分辨这些意义相同而用法不同的虚词。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②表现詹鼎的勤奋好学;③表现詹鼎为官清廉。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D　D项说“詹鼎曾任河南行省郎中”,而原文第5段开头说吏部欲征调詹鼎出任河</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南行省郎中,但丞相未同意,可见其并未出任该职。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(1)我们本是商人之家,生养儿子能够继承我的手艺,我的手艺不废弃就行了,(你)怎么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能跟读书人交往呢?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(2)皇帝读了奏表,说:“谁说方国珍没有人才呢?这就可以让他活命了。”于是赦免了方国珍,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不再问罪。</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(1)故:本来。市人家:做生意的家庭。业:动词,执业。奈何:为什么。游:交往。(2)谓:</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说。是:这。活:使动用法,使</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活命。乃:于是。</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詹鼎,字国器,是台州宁海人。詹鼎家一向贫贱,父亲在街市卖饼为业,寄居在本县豪贵之家。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豪贵之家首推吴氏,寄居他们家时,生下詹鼎。詹鼎六七岁时,不和街市上的儿童玩耍,只喜欢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去学馆玩耍,听人读书,回家后,就能把学生们读的书背诵出来。吴氏喜欢他的聪敏,劝他的父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亲让儿子读书。詹鼎很高兴,只有他的父亲不同意,骂道:“我们本是商人之家,生养儿子能继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承我的手艺,我的手艺不废弃就行了,你怎么能跟读书人交往呢?”但詹鼎常常自己勤勉地学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习,夜里坐在饼灶下不停地捧书诵读。他的父亲看到不能改变他的志向,就让他去读书。一年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后,学完了老师传授的学业,老师辞馆离去。当时吴家聘请老师,詹鼎从学,吴氏也像对待儿子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一样培育他,让他就学。没过几年,吴氏子弟没有能比得上詹鼎的。老师离去后,詹鼎就被聘为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吴氏子弟的老师。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元末,方国珍起兵海上,朝廷不能制服他,就封他为高官。方国珍在庆元开府,招揽能为自己所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用的读书人。方国珍听说詹鼎有才能,用计策抓住了他。詹鼎被抓,没办法,就为他尽力,成为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府里的都事,有廉洁的名声。方国珍的弟弟是府里的平章,有人犯法,交付詹鼎处置,詹鼎依法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万世无敝者也。时治时乱,时强时弱,岂有他哉?人而已耳!财用之不给,甲兵之不强,人才之不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多,宁真不可为耶?《诗》曰:‘无竞维人。’谓予不信,请视新学。”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夏四月既望,历阳张某记。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①当涂,古县名,宋代称太平州,今属安徽。②王侯秬,王秬,时为太平州知州;侯,古代对士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大夫的尊称。③赤白囊,古代递送紧急情报的文书袋。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坎</a:t>
              </a:r>
              <a:r>
                <a:rPr lang="zh-CN" altLang="en-US" sz="1530" kern="0" dirty="0" smtClean="0">
                  <a:solidFill>
                    <a:srgbClr val="000000"/>
                  </a:solidFill>
                  <a:latin typeface="Times New Roman" panose="02020603050405020304" pitchFamily="65" charset="-122"/>
                  <a:ea typeface="宋体" panose="02010600030101010101" pitchFamily="2" charset="-122"/>
                </a:rPr>
                <a:t>而置之屋壁　　　　坎:挖洞。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B.当涂兵之</a:t>
              </a:r>
              <a:r>
                <a:rPr lang="zh-CN" altLang="en-US" sz="1530" u="sng" kern="0" dirty="0" smtClean="0">
                  <a:solidFill>
                    <a:srgbClr val="000000"/>
                  </a:solidFill>
                  <a:latin typeface="Times New Roman" panose="02020603050405020304" pitchFamily="65" charset="-122"/>
                  <a:ea typeface="宋体" panose="02010600030101010101" pitchFamily="2" charset="-122"/>
                </a:rPr>
                <a:t>冲</a:t>
              </a:r>
              <a:r>
                <a:rPr lang="zh-CN" altLang="en-US" sz="1530" kern="0" dirty="0" smtClean="0">
                  <a:solidFill>
                    <a:srgbClr val="000000"/>
                  </a:solidFill>
                  <a:latin typeface="Times New Roman" panose="02020603050405020304" pitchFamily="65" charset="-122"/>
                  <a:ea typeface="宋体" panose="02010600030101010101" pitchFamily="2" charset="-122"/>
                </a:rPr>
                <a:t>　　冲:突袭,冲击。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C.侯</a:t>
              </a:r>
              <a:r>
                <a:rPr lang="zh-CN" altLang="en-US" sz="1530" u="sng" kern="0" dirty="0" smtClean="0">
                  <a:solidFill>
                    <a:srgbClr val="000000"/>
                  </a:solidFill>
                  <a:latin typeface="Times New Roman" panose="02020603050405020304" pitchFamily="65" charset="-122"/>
                  <a:ea typeface="宋体" panose="02010600030101010101" pitchFamily="2" charset="-122"/>
                </a:rPr>
                <a:t>下车</a:t>
              </a:r>
              <a:r>
                <a:rPr lang="zh-CN" altLang="en-US" sz="1530" kern="0" dirty="0" smtClean="0">
                  <a:solidFill>
                    <a:srgbClr val="000000"/>
                  </a:solidFill>
                  <a:latin typeface="Times New Roman" panose="02020603050405020304" pitchFamily="65" charset="-122"/>
                  <a:ea typeface="宋体" panose="02010600030101010101" pitchFamily="2" charset="-122"/>
                </a:rPr>
                <a:t>　　下车:初到任。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D.力不</a:t>
              </a:r>
              <a:r>
                <a:rPr lang="zh-CN" altLang="en-US" sz="1530" u="sng" kern="0" dirty="0" smtClean="0">
                  <a:solidFill>
                    <a:srgbClr val="000000"/>
                  </a:solidFill>
                  <a:latin typeface="Times New Roman" panose="02020603050405020304" pitchFamily="65" charset="-122"/>
                  <a:ea typeface="宋体" panose="02010600030101010101" pitchFamily="2" charset="-122"/>
                </a:rPr>
                <a:t>赡</a:t>
              </a:r>
              <a:r>
                <a:rPr lang="zh-CN" altLang="en-US" sz="1530" kern="0" dirty="0" smtClean="0">
                  <a:solidFill>
                    <a:srgbClr val="000000"/>
                  </a:solidFill>
                  <a:latin typeface="Times New Roman" panose="02020603050405020304" pitchFamily="65" charset="-122"/>
                  <a:ea typeface="宋体" panose="02010600030101010101" pitchFamily="2" charset="-122"/>
                </a:rPr>
                <a:t>耳　　赡:足,够。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27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09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046896"/>
            <a:ext cx="990599" cy="533399"/>
          </p:xfrm>
          <a:graphic>
            <a:graphicData uri="http://schemas.openxmlformats.org/presentationml/2006/ole">
              <p:oleObj spid="_x0000_s48132" name="Equation" r:id="rId4" imgW="26212800" imgH="14020800" progId="">
                <p:embed/>
              </p:oleObj>
            </a:graphicData>
          </a:graphic>
        </p:graphicFrame>
        <p:graphicFrame>
          <p:nvGraphicFramePr>
            <p:cNvPr id="5" name="对象 4"/>
            <p:cNvGraphicFramePr>
              <a:graphicFrameLocks noChangeAspect="1"/>
            </p:cNvGraphicFramePr>
            <p:nvPr/>
          </p:nvGraphicFramePr>
          <p:xfrm>
            <a:off x="3258652" y="5046896"/>
            <a:ext cx="1914525" cy="533399"/>
          </p:xfrm>
          <a:graphic>
            <a:graphicData uri="http://schemas.openxmlformats.org/presentationml/2006/ole">
              <p:oleObj spid="_x0000_s48131" name="Equation" r:id="rId5" imgW="50596800" imgH="14020800" progId="">
                <p:embed/>
              </p:oleObj>
            </a:graphicData>
          </a:graphic>
        </p:graphicFrame>
        <p:graphicFrame>
          <p:nvGraphicFramePr>
            <p:cNvPr id="6" name="对象 5"/>
            <p:cNvGraphicFramePr>
              <a:graphicFrameLocks noChangeAspect="1"/>
            </p:cNvGraphicFramePr>
            <p:nvPr/>
          </p:nvGraphicFramePr>
          <p:xfrm>
            <a:off x="718263" y="5614991"/>
            <a:ext cx="1162050" cy="533399"/>
          </p:xfrm>
          <a:graphic>
            <a:graphicData uri="http://schemas.openxmlformats.org/presentationml/2006/ole">
              <p:oleObj spid="_x0000_s48130" name="Equation" r:id="rId6" imgW="30784800" imgH="14020800" progId="">
                <p:embed/>
              </p:oleObj>
            </a:graphicData>
          </a:graphic>
        </p:graphicFrame>
        <p:graphicFrame>
          <p:nvGraphicFramePr>
            <p:cNvPr id="7" name="对象 6"/>
            <p:cNvGraphicFramePr>
              <a:graphicFrameLocks noChangeAspect="1"/>
            </p:cNvGraphicFramePr>
            <p:nvPr/>
          </p:nvGraphicFramePr>
          <p:xfrm>
            <a:off x="2458102" y="5614991"/>
            <a:ext cx="1695450" cy="533399"/>
          </p:xfrm>
          <a:graphic>
            <a:graphicData uri="http://schemas.openxmlformats.org/presentationml/2006/ole">
              <p:oleObj spid="_x0000_s48129" name="Equation" r:id="rId7" imgW="44805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判决。平章的妻子收受贿赂,向詹鼎求情。詹鼎坚持原判不答应,说:“现在方大帅要做一番大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事业,应该重用天下贤士,一心守法,怎么能让女人干预公事呢?”没有答应。平章的妻子恼怒,</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说詹鼎的坏话,詹鼎被关入牢狱,半年后才被放出来。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再次起用,改为上虞制。上虞和伪吴王张士诚的领地交错,很多将士官员认为詹鼎是读书人,不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通晓军中事务,多次违纪。詹鼎在院中召集众人,拉出一个驿丞,以不奉公的理由责罚他,处以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斩刑。当时在庭院中的人都吓得两腿发抖,跪着向前请罪,膝盖弯曲好久起不来,此事才算结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束。后来即使元帅、万夫长有什么要禀报的,都长跪着说,不敢抬头看他。詹鼎处理事务有才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能,公文满案,很快就能处理完。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至正末年,我军到庆元城下,方国珍害怕,乘楼船逃到海上。太祖发怒,将要发兵讨伐他。没有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办法,詹鼎替方国珍起草表章谢罪,言辞非常恭敬,明辨是非。太祖读了表章后,说:“谁说方国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珍没有人才呢?这就可以让他活命了。”于是赦免了方国珍,不再问罪。又任命方国珍为右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丞,詹鼎也被召至京城。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当时河南行省缺郎中,吏部请求任命詹鼎担任。丞相说:“我和詹鼎共事,凭詹鼎的才能不可外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派啊。”半年以后,被授予留守都卫经历,改任刑部郎中、刑部佐僚。任期未满,主管部门请示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授官给詹鼎。丞相说:“刑部有詹鼎在,胜过一百个人。”他如此被称道。詹鼎在刑部,一向宽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厚仁慈地执法,没有威名,而人们都喜欢他(的)不苛刻。适逢大都督府受了军吏贿赂,为军吏授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职。事情败露,诬陷詹鼎受贿。御史审查詹鼎,詹鼎说,在留守时所抚养的沦为孤儿的外甥来看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望我,担心有这种情况,但我实在不知情。御史说:“法律惩处看重的是罪名成立。”最终杀了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詹鼎,和他一起的一百多人都被诛杀。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二十四、(2014北京,8—13)阅读下面的文言文,回答问题。(29分)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偃虹堤记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有自岳阳至者,以滕侯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之书、洞庭之图来告曰:“</a:t>
            </a:r>
            <a:r>
              <a:rPr lang="zh-CN" altLang="en-US" sz="1530" u="sng" kern="0" dirty="0" smtClean="0">
                <a:solidFill>
                  <a:srgbClr val="000000"/>
                </a:solidFill>
                <a:latin typeface="Times New Roman" panose="02020603050405020304" pitchFamily="65" charset="-122"/>
                <a:ea typeface="宋体" panose="02010600030101010101" pitchFamily="2" charset="-122"/>
              </a:rPr>
              <a:t>愿</a:t>
            </a:r>
            <a:r>
              <a:rPr lang="zh-CN" altLang="en-US" sz="1530" kern="0" dirty="0" smtClean="0">
                <a:solidFill>
                  <a:srgbClr val="000000"/>
                </a:solidFill>
                <a:latin typeface="Times New Roman" panose="02020603050405020304" pitchFamily="65" charset="-122"/>
                <a:ea typeface="宋体" panose="02010600030101010101" pitchFamily="2" charset="-122"/>
              </a:rPr>
              <a:t>有所记。”</a:t>
            </a:r>
            <a:r>
              <a:rPr lang="zh-CN" altLang="en-US" sz="1530" u="sng" kern="0" dirty="0" smtClean="0">
                <a:solidFill>
                  <a:srgbClr val="000000"/>
                </a:solidFill>
                <a:latin typeface="Times New Roman" panose="02020603050405020304" pitchFamily="65" charset="-122"/>
                <a:ea typeface="宋体" panose="02010600030101010101" pitchFamily="2" charset="-122"/>
              </a:rPr>
              <a:t>予发书按图</a:t>
            </a:r>
            <a:r>
              <a:rPr lang="zh-CN" altLang="en-US" sz="1530" kern="0" dirty="0" smtClean="0">
                <a:solidFill>
                  <a:srgbClr val="000000"/>
                </a:solidFill>
                <a:latin typeface="Times New Roman" panose="02020603050405020304" pitchFamily="65" charset="-122"/>
                <a:ea typeface="宋体" panose="02010600030101010101" pitchFamily="2" charset="-122"/>
              </a:rPr>
              <a:t>,自岳阳门西距金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鸡之右,其外隐然隆高以长者,曰偃虹堤。问其作而名者,曰:“吾滕侯之所为也。”</a:t>
            </a:r>
            <a:r>
              <a:rPr lang="zh-CN" altLang="en-US" sz="1530" u="sng" kern="0" dirty="0" smtClean="0">
                <a:solidFill>
                  <a:srgbClr val="000000"/>
                </a:solidFill>
                <a:latin typeface="Times New Roman" panose="02020603050405020304" pitchFamily="65" charset="-122"/>
                <a:ea typeface="宋体" panose="02010600030101010101" pitchFamily="2" charset="-122"/>
              </a:rPr>
              <a:t>问其所以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作之利害</a:t>
            </a:r>
            <a:r>
              <a:rPr lang="zh-CN" altLang="en-US" sz="1530" kern="0" dirty="0" smtClean="0">
                <a:solidFill>
                  <a:srgbClr val="000000"/>
                </a:solidFill>
                <a:latin typeface="Times New Roman" panose="02020603050405020304" pitchFamily="65" charset="-122"/>
                <a:ea typeface="宋体" panose="02010600030101010101" pitchFamily="2" charset="-122"/>
              </a:rPr>
              <a:t>,曰:“洞庭,天下之至险;而岳阳,荆、潭、黔、蜀四会之冲也。昔舟之往来湖中者,至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无所寓,则皆泊南津,其有事于州者远且劳,而又常有风波之恐、覆溺之</a:t>
            </a:r>
            <a:r>
              <a:rPr lang="zh-CN" altLang="en-US" sz="1530" u="sng" kern="0" dirty="0" smtClean="0">
                <a:solidFill>
                  <a:srgbClr val="000000"/>
                </a:solidFill>
                <a:latin typeface="Times New Roman" panose="02020603050405020304" pitchFamily="65" charset="-122"/>
                <a:ea typeface="宋体" panose="02010600030101010101" pitchFamily="2" charset="-122"/>
              </a:rPr>
              <a:t>虞</a:t>
            </a:r>
            <a:r>
              <a:rPr lang="zh-CN" altLang="en-US" sz="1530" kern="0" dirty="0" smtClean="0">
                <a:solidFill>
                  <a:srgbClr val="000000"/>
                </a:solidFill>
                <a:latin typeface="Times New Roman" panose="02020603050405020304" pitchFamily="65" charset="-122"/>
                <a:ea typeface="宋体" panose="02010600030101010101" pitchFamily="2" charset="-122"/>
              </a:rPr>
              <a:t>。今舟之至者,皆泊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堤下,有事于州者近而且无患。”问其大小之制、用人之力,曰:“长一千尺,高三十尺,厚加二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尺,用民力万有五千五百工,而不逾时以成。”问其始作之谋,曰:“州以事上转运使,转运使择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其吏之能者行视可否,凡三反复,而又上于朝廷,决之三司,然后曰可,而</a:t>
            </a:r>
            <a:r>
              <a:rPr lang="zh-CN" altLang="en-US" sz="1530" u="sng" kern="0" dirty="0" smtClean="0">
                <a:solidFill>
                  <a:srgbClr val="000000"/>
                </a:solidFill>
                <a:latin typeface="Times New Roman" panose="02020603050405020304" pitchFamily="65" charset="-122"/>
                <a:ea typeface="宋体" panose="02010600030101010101" pitchFamily="2" charset="-122"/>
              </a:rPr>
              <a:t>皆不能易吾侯之议</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。”曰:“此君子之作也,可以书矣。”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盖虑于民也深,则谋其始也精,故能用力少而为功多。夫以百步之堤,御天下至险不测之虞,惠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其民而及于荆、潭、黔、蜀,凡往来湖中,无远迩之人皆蒙其利焉。且岳阳四会之冲,舟之来而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止者,日凡有几!</a:t>
            </a:r>
            <a:r>
              <a:rPr lang="zh-CN" altLang="en-US" sz="1530" u="sng" kern="0" dirty="0" smtClean="0">
                <a:solidFill>
                  <a:srgbClr val="000000"/>
                </a:solidFill>
                <a:latin typeface="Times New Roman" panose="02020603050405020304" pitchFamily="65" charset="-122"/>
                <a:ea typeface="宋体" panose="02010600030101010101" pitchFamily="2" charset="-122"/>
              </a:rPr>
              <a:t>使</a:t>
            </a:r>
            <a:r>
              <a:rPr lang="zh-CN" altLang="en-US" sz="1530" kern="0" dirty="0" smtClean="0">
                <a:solidFill>
                  <a:srgbClr val="000000"/>
                </a:solidFill>
                <a:latin typeface="Times New Roman" panose="02020603050405020304" pitchFamily="65" charset="-122"/>
                <a:ea typeface="宋体" panose="02010600030101010101" pitchFamily="2" charset="-122"/>
              </a:rPr>
              <a:t>堤土石幸久不朽,则滕侯之惠利于人物,可以数计哉?夫事不患于不成,而患于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易坏。盖作者未始不欲其久存,而继者常至于殆废。自古贤智之士,为其民捍患兴利,其遗迹往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往而在。使其继者皆如始作之心,则民到于今受其赐,天下岂有遗利乎?</a:t>
            </a:r>
            <a:r>
              <a:rPr lang="zh-CN" altLang="en-US" sz="1530" u="sng" kern="0" dirty="0" smtClean="0">
                <a:solidFill>
                  <a:srgbClr val="000000"/>
                </a:solidFill>
                <a:latin typeface="Times New Roman" panose="02020603050405020304" pitchFamily="65" charset="-122"/>
                <a:ea typeface="宋体" panose="02010600030101010101" pitchFamily="2" charset="-122"/>
              </a:rPr>
              <a:t>此滕侯之所以虑,而欲</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有纪于后也</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滕侯志大材高,名闻当世。方朝廷用兵急人之时,</a:t>
            </a:r>
            <a:r>
              <a:rPr lang="zh-CN" altLang="en-US" sz="1530" u="sng" kern="0" dirty="0" smtClean="0">
                <a:solidFill>
                  <a:srgbClr val="000000"/>
                </a:solidFill>
                <a:latin typeface="Times New Roman" panose="02020603050405020304" pitchFamily="65" charset="-122"/>
                <a:ea typeface="宋体" panose="02010600030101010101" pitchFamily="2" charset="-122"/>
              </a:rPr>
              <a:t>常</a:t>
            </a:r>
            <a:r>
              <a:rPr lang="zh-CN" altLang="en-US" sz="1530" kern="0" dirty="0" smtClean="0">
                <a:solidFill>
                  <a:srgbClr val="000000"/>
                </a:solidFill>
                <a:latin typeface="Times New Roman" panose="02020603050405020304" pitchFamily="65" charset="-122"/>
                <a:ea typeface="宋体" panose="02010600030101010101" pitchFamily="2" charset="-122"/>
              </a:rPr>
              <a:t>显用之。而功未及就,退守一州,无所用心,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略施其余,以利及物。</a:t>
            </a:r>
            <a:r>
              <a:rPr lang="zh-CN" altLang="en-US" sz="1530" u="sng" kern="0" dirty="0" smtClean="0">
                <a:solidFill>
                  <a:srgbClr val="000000"/>
                </a:solidFill>
                <a:latin typeface="Times New Roman" panose="02020603050405020304" pitchFamily="65" charset="-122"/>
                <a:ea typeface="宋体" panose="02010600030101010101" pitchFamily="2" charset="-122"/>
              </a:rPr>
              <a:t>夫 虑 熟 谋 审 力 不 劳 而 功 倍 作 事 可 以 为 后 法 一 宜 书 不 苟 一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时 之 誉 思 为 利 于 无 穷 而 告 来 者 不 以 废 二 宜 书 岳 之 民 人 与 湖 中 之 往 来 者 皆 欲</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为 滕 侯 纪 三 宜 书 以 三 宜 书 不 可 以 不 书 </a:t>
            </a:r>
            <a:r>
              <a:rPr lang="zh-CN" altLang="en-US" sz="1530" kern="0" dirty="0" smtClean="0">
                <a:solidFill>
                  <a:srgbClr val="000000"/>
                </a:solidFill>
                <a:latin typeface="Times New Roman" panose="02020603050405020304" pitchFamily="65" charset="-122"/>
                <a:ea typeface="宋体" panose="02010600030101010101" pitchFamily="2" charset="-122"/>
              </a:rPr>
              <a:t>,乃为之书。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庆历六年某月某日记。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(取材于《欧阳文忠公集》)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滕侯:滕子京,北宋人,屡遭贬黜,其时被贬,任岳州知州。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1.用斜线(/)给上面文言文画波浪线的部分断句。(5分)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 虑 熟 谋 审 力 不 劳 而 功 倍 作 事 可 以 为 后 法 一 宜 书 不 苟 一 时 之 誉 思 为 利 于 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穷 而 告 来 者 不 以 废 二 宜 书 岳 之 民 人 与 湖 中 之 往 来 者 皆 欲 为 滕 侯 纪 三 宜 书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 三 宜 书 不 可 以 不 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2.下列语句中,加点词语的解释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愿</a:t>
            </a:r>
            <a:r>
              <a:rPr lang="zh-CN" altLang="en-US" sz="1530" kern="0" dirty="0" smtClean="0">
                <a:solidFill>
                  <a:srgbClr val="000000"/>
                </a:solidFill>
                <a:latin typeface="Times New Roman" panose="02020603050405020304" pitchFamily="65" charset="-122"/>
                <a:ea typeface="宋体" panose="02010600030101010101" pitchFamily="2" charset="-122"/>
              </a:rPr>
              <a:t>有所记　　　　　　　愿:希望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B.覆溺之</a:t>
            </a:r>
            <a:r>
              <a:rPr lang="zh-CN" altLang="en-US" sz="1530" u="sng" kern="0" dirty="0" smtClean="0">
                <a:solidFill>
                  <a:srgbClr val="000000"/>
                </a:solidFill>
                <a:latin typeface="Times New Roman" panose="02020603050405020304" pitchFamily="65" charset="-122"/>
                <a:ea typeface="宋体" panose="02010600030101010101" pitchFamily="2" charset="-122"/>
              </a:rPr>
              <a:t>虞</a:t>
            </a:r>
            <a:r>
              <a:rPr lang="zh-CN" altLang="en-US" sz="1530" kern="0" dirty="0" smtClean="0">
                <a:solidFill>
                  <a:srgbClr val="000000"/>
                </a:solidFill>
                <a:latin typeface="Times New Roman" panose="02020603050405020304" pitchFamily="65" charset="-122"/>
                <a:ea typeface="宋体" panose="02010600030101010101" pitchFamily="2" charset="-122"/>
              </a:rPr>
              <a:t>　　虞:料想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使</a:t>
            </a:r>
            <a:r>
              <a:rPr lang="zh-CN" altLang="en-US" sz="1530" kern="0" dirty="0" smtClean="0">
                <a:solidFill>
                  <a:srgbClr val="000000"/>
                </a:solidFill>
                <a:latin typeface="Times New Roman" panose="02020603050405020304" pitchFamily="65" charset="-122"/>
                <a:ea typeface="宋体" panose="02010600030101010101" pitchFamily="2" charset="-122"/>
              </a:rPr>
              <a:t>堤土石幸久不朽　　使:假如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常</a:t>
            </a:r>
            <a:r>
              <a:rPr lang="zh-CN" altLang="en-US" sz="1530" kern="0" dirty="0" smtClean="0">
                <a:solidFill>
                  <a:srgbClr val="000000"/>
                </a:solidFill>
                <a:latin typeface="Times New Roman" panose="02020603050405020304" pitchFamily="65" charset="-122"/>
                <a:ea typeface="宋体" panose="02010600030101010101" pitchFamily="2" charset="-122"/>
              </a:rPr>
              <a:t>显用之　　常:曾经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A.予发书按图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我打开书信并查看洞庭之图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B.问其所以作之利害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问滕侯的建堤动机和修建的利弊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C.皆不能易吾侯之议也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(各级官员)都不能轻视滕侯的具体策划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D.此滕侯之所以虑,而欲有纪于后也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这就是滕侯思虑并想记录下来传告后世的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4.下列理解和分析,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不符合</a:t>
            </a:r>
            <a:r>
              <a:rPr lang="zh-CN" altLang="en-US" sz="1530" kern="0" dirty="0" smtClean="0">
                <a:solidFill>
                  <a:srgbClr val="000000"/>
                </a:solidFill>
                <a:latin typeface="Times New Roman" panose="02020603050405020304" pitchFamily="65" charset="-122"/>
                <a:ea typeface="宋体" panose="02010600030101010101" pitchFamily="2" charset="-122"/>
              </a:rPr>
              <a:t>文意的一项是(3分)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A.文章认为,滕侯对偃虹堤的周密策划和精心施工,是出于他对百姓深切的关怀和热爱。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B.古代不少利国利民的工程,由于年深日久缺乏维护,往往成了废弃的遗迹,令人遗憾。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C.滕子京请欧阳修作《偃虹堤记》,是为了记载岳州面貌的改变和百姓安居乐业的情景。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D.《偃虹堤记》是一篇应邀之作,欧阳修在文中借赞美滕侯表达了心中理想的为官之道。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5.《偃虹堤记》写到“(滕侯)功未及就,退守一州,无所用心,略施其余,以利及物”。请在方格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里填写《岳阳楼记》中内容与之相关的文句。(3分)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6.欧阳修的《偃虹堤记》和范仲淹的《岳阳楼记》堪称姊妹篇,内容相得益彰。谈谈你从两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篇《记》所抒发的为官情怀中获得的感悟。(200字左右)(12分)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二十四、</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夫虑熟谋审/力不劳而功倍/作事可以为后法/一宜书/不苟一时之誉/思为利于无穷/而</a:t>
            </a:r>
            <a:r>
              <a:rPr sz="1500" dirty="0" smtClean="0"/>
              <a:t/>
            </a:r>
            <a:br>
              <a:rPr sz="1500" dirty="0" smtClean="0"/>
            </a:br>
            <a:r>
              <a:rPr lang="zh-CN" altLang="en-US" sz="1500" b="1" kern="0" dirty="0" smtClean="0">
                <a:solidFill>
                  <a:srgbClr val="000000"/>
                </a:solidFill>
                <a:latin typeface="Times New Roman" panose="02020603050405020304" pitchFamily="65" charset="-122"/>
                <a:ea typeface="宋体" panose="02010600030101010101" pitchFamily="2" charset="-122"/>
              </a:rPr>
              <a:t>告来者不以废/二宜书/岳之民人与湖中之往来者/皆欲为滕侯纪/三宜书/以三宜书不可以不书</a:t>
            </a:r>
            <a:endParaRPr lang="zh-CN" altLang="en-US" sz="1500" b="1"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首先通读全段,把握中心内容。本段记述了为滕侯写记的三个理由,故“一宜书”“二</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宜书”“三宜书”就应断开;每个“宜书”中都具体地阐述了写记的理由。可以通过抓住主</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语和谓语动词的方法断句,如“夫虑熟谋审/力不劳而功倍/作事可以为后法”;也可以抓住句</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意特点断句,如“不苟一时之誉”“思为利于无穷”是一组句意相反的句子,可以从中断开。</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虞:忧虑,忧患。</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C　“皆不能易吾侯之议也”应译为“他们都不能改变我们太守的决议”,“易”译</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为“改变”。</a:t>
            </a:r>
            <a:endParaRPr lang="zh-CN" altLang="en-US" sz="15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滕子京请欧阳修作《偃虹堤记》的目的,在第二段最后写道“使其继者皆如始作</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之心,则民到于今受其赐,天下岂有遗利乎?此滕侯之所以虑,而欲有纪于后也”,意思是“如果</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继承者都像建造者那样用心,那么百姓到现在仍然受惠,天下还会有把有利的事物丢掉的吗?</a:t>
            </a:r>
            <a:r>
              <a:rPr sz="1500" dirty="0" smtClean="0"/>
              <a:t/>
            </a:r>
            <a:br>
              <a:rPr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这就是滕太守思虑并想记录下来传告后世的”,而非“为了记载岳州面貌的改变和百姓安居</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乐业的情景”。</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滕子京谪守巴陵郡　越明年　政通人和　百废具(俱)兴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本题属于理解型名句默写题。首先理解题干提供的《偃虹堤记》中一段话,找准《岳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阳楼记》中内容与之相关的文句,正确默写。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感悟角度: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(1)以天下为己任,“先天下之忧而忧,后天下之乐而乐”。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(2)时刻把百姓放在心上,“虑于民也深,则谋其始也精”。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(3)即使自己身处逆境,也要为百姓谋利,有所作为。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(示例1)滕子京为了使往来洞庭湖的船只安全和方便而修建偃虹堤,这种为官一方,造福百姓,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“以天下为己任”的为政品德正与范仲淹抒发的“先天下之忧而忧,后天下之乐而乐”不谋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而合,今天我们不正需要继承这种为政作风吗?担起责任,不怕麻烦,不计劳烦,不辞辛苦,把自己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当作人民的公仆,率先垂范,像焦裕禄、孔繁森、任长霞、沈浩</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为政一方,不搞花架子,不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摆官腔子,供民所需,为民所用,有一份“以天下为己任”的责任与担当,如果官员普遍如此,我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们这个社会一定不会再出现倒地没人扶的老人、失学的儿童、没人收养的孤儿。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(示例2)滕子京在修建偃虹堤时,从堤坝的规模到用工、用时,反复论证,多方考察,就是为建一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个永久为民谋利的水利工程,可谓“虑于民也深,则谋其始也精,故能用力少而为功多”。他和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范仲淹一样“虑深谋精”,是因为他们为官一方时,时刻把百姓疾苦放在心上,做事力求尽善尽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美,惠及后世。这种踏实认真、严密谨慎的为政品德正是我们今天要继承和发扬的。如果今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天的官员们能够这样的话,就不会出现刚建几年的大楼就倒塌,才通车的大桥就断裂的面子工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程、豆腐渣工程,我们人民的生命安全就会更有保证。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此类试题考生须认真审题,本题为《偃虹堤记》和《岳阳楼记》的比较试题,切入点在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“为官情怀”方面找到二者的相同点,就某一点思考、阐发与评价。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答题思路:从文本中获得的感悟—结合文本加以阐释与评价—联系现实加以分析、阐释—小结。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有一个从岳阳来的客人,拿着滕子京太守的信和洞庭湖的地图来告诉我说:“希望您写篇记述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的文字。”我打开信查看地图,(看到)从岳阳门往西到金鸡的右边,其外面隐隐约约有一个又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高又长的建筑,叫作偃虹堤。问建造此堤和为此堤命名的人,客人说:“这都是我们滕太守做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的。”又问他这样做有什么利弊,回答说:“洞庭湖是天下最险要的湖泊,岳阳又是荆州、潭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州、贵州和蜀州四个地方的要冲。过去往来于洞庭湖的船只,到了无法停泊的地方,只能在南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岸的渡口停泊,那些需要到州中办事的就要绕远路而且很疲惫,又常常害怕风波兴起,担心船被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打翻,人被淹死。现在船到了全部停泊在堤下,有事到州里的,路又近又不用担心。”我问这个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堤规模有多大,需要用多少人,回答说:“堤全长一千尺,高三十尺,厚度越往下就加上二尺,需要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用一万五千五百个工,而且不超过时间完成。”我问他开始是如何谋划的,回答说:“州里把这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个事上报给转运使,转运使选择有能力的官吏视察是否可行,反复了多次,最后又上报朝廷,由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三司来决定,三司决定说可行,他们都没能改变我们太守的决定。”又说:“这是有德行的人的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举动,可以为此写篇文字。”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大概为百姓考虑得深远的人,在开始谋划一些事情时就是精到的,所以能够用力少而取得的功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效多。凭借百步远的湖堤,抵挡天下最凶险和最不可预测的担心,使当地百姓得到好处并且遍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及荆州、潭州、贵州、蜀州,凡是往来于洞庭湖的人,不论是远是近都得到这个堤的好处。而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且岳阳又是四个地方的要冲,往来的船只在此停泊的,一天要有多少呢!假如堤上的土石有幸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长久不朽坏,那么滕太守对人或物的恩惠,难道可以用数量来计算吗?事情不怕干不成,怕就怕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A.本文名为“学记”,却略于州学本身的具体描述,将重心置于有救民兴学之功的王秬,塑造了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一位勤政崇学的地方官形象。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B.文中以“客”的口吻盛赞王秬贤于当涂历任长官,就是因为只有他才真正认识到修葺州学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的重要性,故能事济而功成。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C.文末感叹,自古以来天下之治乱强弱皆系于人,成事与否关键也在于人,太平州学得以重建就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说明了这个道理。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D.文章语言质朴流畅,叙事简而有法;后半部分的大段议论,宏阔高远,显示出宋代士大夫心忧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天下、善议政事的特点。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 是 郡 将 欲 楼 居 材 既 具 侯 命 取 以 为 阁 辟 其 门 而 重 之 凡 学 之 所 宜 有 无 一 不 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5.把文中画线的句子译成现代汉语。(7分)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(1)今吾州内外之事略定,孰先于此者?(3分)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(2)始王侯之来,民尝以水为忧,已又以兵为忧。(4分)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容易坏。建造人开始并非不想让它长久完好,可是继承者倒常常把它废弃。自古以来有才德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的人,为了百姓兴利除弊,他们的遗迹到处都有。假使其继承者都像刚开始建造的人那样用心,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那么百姓到现在仍然受惠,天下还会有把有利的事物丢掉的吗?这也是滕太守担心的原因,所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以让我写篇纪念文字给后人。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滕太守志向大、能力强,在当世很有名。在朝廷急需用兵用人的时候,他曾经被朝廷重用过。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但还没有功成名就,就退下来当一州的太守了,并没有用他的全部才能,只是稍稍发挥,凭修这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个堤来惠及百姓。他深思熟虑,不用花太多的力气而收到成倍的功效,这种做事的方法可以作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为后世人仿效的法则,这是我第一个该写此记的理由。他不只是想着为当时的人所赞誉,而且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考虑到让千秋万代获利,并且告诉后代不要把(它)废弃,这是我第二个该写此记的理由。岳阳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的百姓与洞庭湖中往来的人们,都想为滕太守记下这个功劳,这是我第三个该写此记的理由。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因为有这三个该写的理由而不能不写,于是就写下了此篇文字。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庆历六年某月某日记。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7228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一、(2018衢州二中高三一模,14—18)阅读下面的文言文,回答问题。(20分)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与王介甫第二书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[宋]曾 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巩顿首介甫足下:比辱书,以谓时时小有案举,而谤议已纷然矣。足下无怪其如此也。夫我之得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行其志而有为于世,则必先之以教化,而待之以久,然后乃可以为治,此不易之道也。</a:t>
            </a:r>
            <a:r>
              <a:rPr lang="zh-CN" altLang="en-US" sz="1530" u="sng" kern="0" dirty="0" smtClean="0">
                <a:solidFill>
                  <a:srgbClr val="000000"/>
                </a:solidFill>
                <a:latin typeface="Times New Roman" panose="02020603050405020304" pitchFamily="65" charset="-122"/>
                <a:ea typeface="宋体" panose="02010600030101010101" pitchFamily="2" charset="-122"/>
              </a:rPr>
              <a:t>盖先之以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教化则人不知其所以然而至于迁善而远罪虽有不肖不能违也待之以久则人之功罪善恶之实</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自见虽有幽隐不能掩也。</a:t>
            </a:r>
            <a:r>
              <a:rPr lang="zh-CN" altLang="en-US" sz="1530" kern="0" dirty="0" smtClean="0">
                <a:solidFill>
                  <a:srgbClr val="000000"/>
                </a:solidFill>
                <a:latin typeface="Times New Roman" panose="02020603050405020304" pitchFamily="65" charset="-122"/>
                <a:ea typeface="宋体" panose="02010600030101010101" pitchFamily="2" charset="-122"/>
              </a:rPr>
              <a:t>故有渐磨陶冶之易,而无按致操切之难;有恺悌忠笃之纯,而无偏听摘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抉之苛。己之用力也简,而人之从化也博。虽有不从而俟之以刑者,固少矣。古之人有行此者,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人皆悦而恐不得归之。</a:t>
            </a:r>
            <a:r>
              <a:rPr lang="zh-CN" altLang="en-US" sz="1530" u="sng" kern="0" dirty="0" smtClean="0">
                <a:solidFill>
                  <a:srgbClr val="000000"/>
                </a:solidFill>
                <a:latin typeface="Times New Roman" panose="02020603050405020304" pitchFamily="65" charset="-122"/>
                <a:ea typeface="宋体" panose="02010600030101010101" pitchFamily="2" charset="-122"/>
              </a:rPr>
              <a:t>其政已熄而人皆思,而恨不得见之,而岂至于谤且怒哉?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今为吏于此,欲遵古人之治,守不易之道,先之以教化,而待之以久,诚有所不得为也。以吾之无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所于归,而不得不有负冒于此,则姑汲汲乎于其厚者,徐徐乎于其薄者,其亦庶几乎其可也。顾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反不然,不先之以教化,而遽欲责善于人;不待之以久,而遽欲人之功罪善恶之必见。故按致操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切之法用,而怨忿违倍之情生;偏听摘抉之势行,而谮诉告讦之害集。己之用力也愈烦,而人之</a:t>
            </a:r>
            <a:endParaRPr lang="zh-CN" altLang="en-US" dirty="0"/>
          </a:p>
        </p:txBody>
      </p:sp>
      <p:grpSp>
        <p:nvGrpSpPr>
          <p:cNvPr id="3" name="组合 7"/>
          <p:cNvGrpSpPr/>
          <p:nvPr/>
        </p:nvGrpSpPr>
        <p:grpSpPr>
          <a:xfrm>
            <a:off x="3295650" y="873693"/>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438208"/>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违己也愈甚。况今之士非有素厉之行,而为吏者又非素择之材也。一日卒然除去,遂欲齐之以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法,岂非左右者之误而不为无害也哉?则谤怒之来,诚有以召之。故曰足下无怪其如此也。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虽然,致此者岂有他哉?思之不审而已矣。顾吾之职而急于奉法,则志在于去恶,务于达人言而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广视听,以谓为治者当如此。故事至于已察,曾不思夫志于去恶者,俟之之道已尽矣,则为恶者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不得不去也。务于达人言而广视听者,己之治乱得失,则吾将于此而观之,人之短长之私,则吾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无所任意于此也。故曰思之不审而已矣。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足下于今最能取于人以为善,而比闻有相晓者,足下皆不受之,必其理未有以夺足下之见也。</a:t>
            </a:r>
            <a:r>
              <a:rPr lang="zh-CN" altLang="en-US" sz="1530" u="sng" kern="0" dirty="0" smtClean="0">
                <a:solidFill>
                  <a:srgbClr val="000000"/>
                </a:solidFill>
                <a:latin typeface="Times New Roman" panose="02020603050405020304" pitchFamily="65" charset="-122"/>
                <a:ea typeface="宋体" panose="02010600030101010101" pitchFamily="2" charset="-122"/>
              </a:rPr>
              <a:t>巩</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比懒作书,既离南康,相见尚远,故因书及此,足下以为如何?</a:t>
            </a:r>
            <a:r>
              <a:rPr lang="zh-CN" altLang="en-US" sz="1530" kern="0" dirty="0" smtClean="0">
                <a:solidFill>
                  <a:srgbClr val="000000"/>
                </a:solidFill>
                <a:latin typeface="Times New Roman" panose="02020603050405020304" pitchFamily="65" charset="-122"/>
                <a:ea typeface="宋体" panose="02010600030101010101" pitchFamily="2" charset="-122"/>
              </a:rPr>
              <a:t>不宣。巩顿首!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1.下列句中加点词语解释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A.此不</a:t>
            </a:r>
            <a:r>
              <a:rPr lang="zh-CN" altLang="en-US" sz="1530" u="sng" kern="0" dirty="0" smtClean="0">
                <a:solidFill>
                  <a:srgbClr val="000000"/>
                </a:solidFill>
                <a:latin typeface="Times New Roman" panose="02020603050405020304" pitchFamily="65" charset="-122"/>
                <a:ea typeface="宋体" panose="02010600030101010101" pitchFamily="2" charset="-122"/>
              </a:rPr>
              <a:t>易</a:t>
            </a:r>
            <a:r>
              <a:rPr lang="zh-CN" altLang="en-US" sz="1530" kern="0" dirty="0" smtClean="0">
                <a:solidFill>
                  <a:srgbClr val="000000"/>
                </a:solidFill>
                <a:latin typeface="Times New Roman" panose="02020603050405020304" pitchFamily="65" charset="-122"/>
                <a:ea typeface="宋体" panose="02010600030101010101" pitchFamily="2" charset="-122"/>
              </a:rPr>
              <a:t>之道也　　　　　　　　　易:容易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B.遂欲</a:t>
            </a:r>
            <a:r>
              <a:rPr lang="zh-CN" altLang="en-US" sz="1530" u="sng" kern="0" dirty="0" smtClean="0">
                <a:solidFill>
                  <a:srgbClr val="000000"/>
                </a:solidFill>
                <a:latin typeface="Times New Roman" panose="02020603050405020304" pitchFamily="65" charset="-122"/>
                <a:ea typeface="宋体" panose="02010600030101010101" pitchFamily="2" charset="-122"/>
              </a:rPr>
              <a:t>齐</a:t>
            </a:r>
            <a:r>
              <a:rPr lang="zh-CN" altLang="en-US" sz="1530" kern="0" dirty="0" smtClean="0">
                <a:solidFill>
                  <a:srgbClr val="000000"/>
                </a:solidFill>
                <a:latin typeface="Times New Roman" panose="02020603050405020304" pitchFamily="65" charset="-122"/>
                <a:ea typeface="宋体" panose="02010600030101010101" pitchFamily="2" charset="-122"/>
              </a:rPr>
              <a:t>之以法　　齐:整治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C.思之不</a:t>
            </a:r>
            <a:r>
              <a:rPr lang="zh-CN" altLang="en-US" sz="1530" u="sng" kern="0" dirty="0" smtClean="0">
                <a:solidFill>
                  <a:srgbClr val="000000"/>
                </a:solidFill>
                <a:latin typeface="Times New Roman" panose="02020603050405020304" pitchFamily="65" charset="-122"/>
                <a:ea typeface="宋体" panose="02010600030101010101" pitchFamily="2" charset="-122"/>
              </a:rPr>
              <a:t>审</a:t>
            </a:r>
            <a:r>
              <a:rPr lang="zh-CN" altLang="en-US" sz="1530" kern="0" dirty="0" smtClean="0">
                <a:solidFill>
                  <a:srgbClr val="000000"/>
                </a:solidFill>
                <a:latin typeface="Times New Roman" panose="02020603050405020304" pitchFamily="65" charset="-122"/>
                <a:ea typeface="宋体" panose="02010600030101010101" pitchFamily="2" charset="-122"/>
              </a:rPr>
              <a:t>而已矣　　审:慎重,审慎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D.必其理未有以</a:t>
            </a:r>
            <a:r>
              <a:rPr lang="zh-CN" altLang="en-US" sz="1530" u="sng" kern="0" dirty="0" smtClean="0">
                <a:solidFill>
                  <a:srgbClr val="000000"/>
                </a:solidFill>
                <a:latin typeface="Times New Roman" panose="02020603050405020304" pitchFamily="65" charset="-122"/>
                <a:ea typeface="宋体" panose="02010600030101010101" pitchFamily="2" charset="-122"/>
              </a:rPr>
              <a:t>夺</a:t>
            </a:r>
            <a:r>
              <a:rPr lang="zh-CN" altLang="en-US" sz="1530" kern="0" dirty="0" smtClean="0">
                <a:solidFill>
                  <a:srgbClr val="000000"/>
                </a:solidFill>
                <a:latin typeface="Times New Roman" panose="02020603050405020304" pitchFamily="65" charset="-122"/>
                <a:ea typeface="宋体" panose="02010600030101010101" pitchFamily="2" charset="-122"/>
              </a:rPr>
              <a:t>足下之见也　　夺:改变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51623"/>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吾之无所于归　　　　　斧斤</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时入山林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志在于去恶　　于其身也,</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耻师焉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C.己</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用力也愈烦　　鹏</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徙于南冥也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D.务于达人言</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广视听　　是以就极刑</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无愠色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A.第一段先提出古人之法——“先之以教化,而待之以久,然后乃可以为治”,并陈述其好处。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第二段从反面剖析,暗讽王安石为政之弊,说明“谤议纷然”不足为怪。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B.第三段指出招致谤议的原因,并对症下药,提出忠告。第四段婉转托出作书目的,希望王安石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接受忠告。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C.王安石变法,后世自有公论。曾巩在信中把王安石的做法与古人之法一一对照,说明“谤怒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之来”是王安石自己不接受别人的意见所致。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D.曾巩此信站在朋友的立场上,按照自己的思想,对王安石提出忠告,虽不无迂腐之见,却也有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一针见血之笔,全信说理晓畅,而忠告甚笃。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4.把文中画横线的句子译成现代汉语。(8分)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(1)其政已熄而人皆思,而恨不得见之,而岂至于谤且怒哉?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(2)巩比懒作书,既离南康,相见尚远,故因书及此,足下以为如何?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盖 先 之 以 教 化 则 人 不 知 其 所 以 然 而 至 于 迁 善 而 远 罪 虽 有 不 肖 不 能 违 也 待 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以 久 则 人 之 功 罪 善 恶 之 实 自 见 虽 有 幽 隐 不 能 掩 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　易:改变。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C　A.连词,因为;介词,按照。B.连词,那么;连词,却。D.连词,并且;连词,却。C.助词,取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消句子独立性。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此项错在“不接受别人的意见所致”,原文说是王安石“思之不审”所致。</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(1)如今这样的政事虽已停息,但人们还在追思怀念他,遗憾不能亲眼见到他,又怎么会</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至于怨谤并且愤怒呢?</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(2)我最近懒于写信,既然已经离开南康,与你相见之日还远,所以与你这封信谈到这些问题,不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知足下认为怎么样?</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(1)“熄”“恨”“岂</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哉”及句意各1分。熄,消亡,停息。恨,遗憾。“岂</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怎么</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呢。(2)“比”“既”“因”及句意各1分。比,近来。既,已经。因,凭借。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盖先之以教化/则人不知其所以然/而至于迁善而远罪/虽有不肖/不能违也/待之以久/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则人之功罪善恶之实自见/虽有幽隐/不能掩也。</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原文标点:盖先之以教化,则人不知其所以然,而至于迁善而远罪,虽有不肖,不能违也。</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待之以久,则人之功罪善恶之实自见,虽有幽隐,不能掩也。</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巩顿首介甫足下:最近烦你寄来书信,说经常有案子要办理,各地流言蜚语已是漫天飞。足下对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此无须见怪。我们若想要实现自己的志向而有所作为,就必须先对百姓进行教化工作,要持之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以恒地长久坚持下去,如此之后才可以治理国家,这是自古不变的真理。先进行教化,人们就会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于不知不觉中趋于向善远离邪恶,虽有一些不肖之徒,但也不能违背这一规律,持之以恒地长久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坚持下去,人们功过善恶的实际情况自然就会暴露出来,虽有一些隐情,但也不能遮掩多久。所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以在不断地教化熏陶之下,治理就会比较容易,而没有督察责罚以致事倍功半的结果;能使人培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养出安和忠厚的纯真性情,而没有偏听挑剔的苛责性格。自己用力少,而听从教化的人却很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多。虽有不听从教化而以刑法加以惩处的,但这是非常少见的。古代若是这样治理国家的话,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人们都心悦诚服地前来归附,人人争先唯恐不及。如今这样的政事虽已停息,但人们还在追思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怀念他,遗憾不能亲眼见到他,又怎么会至于怨谤并且愤怒呢?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今天的官员想要遵循古人治国的方法,遵守这自古不变的真理,必先进行教化,并且持之以恒地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长久坚持下去。这一方法实施到现在确是遇到一些困难,百姓无家可归,于是就不得不铤而走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49173"/>
            <a:ext cx="8127250" cy="5542930"/>
            <a:chOff x="539750" y="949173"/>
            <a:chExt cx="8127250" cy="5542930"/>
          </a:xfrm>
        </p:grpSpPr>
        <p:sp>
          <p:nvSpPr>
            <p:cNvPr id="2" name="TextBox 2"/>
            <p:cNvSpPr txBox="1"/>
            <p:nvPr/>
          </p:nvSpPr>
          <p:spPr>
            <a:xfrm>
              <a:off x="540000" y="949173"/>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险。然而姑且试着努力从事于教化之道,而宽缓于督察责罚,或许还是可以治理好的。可是反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过来就不是这样了。不先进行教化,而急切地督促他人行善;不持之以恒地长久坚持下去,而急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切地想要人们功过善恶全部暴露出来,所以督察责罚的方法一旦得到广泛使用,则怨恨、愤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怒、违反、悖戾的事情就会发生;偏听挑剔的苛刻风气得到助长,则造谣诬告的祸害就会集中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发生。自己用了很大的力气,可是事与愿违的情况却是越来越严重。更何况如今的士人并没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有很好的修养,做官的又不是素有声望的人。一日之间突然就要革故维新,于是就要用法律强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制执行,这难道不是周围办事官吏的失误而造成的危害吗?如此招致诽谤怨怒,也的确是有原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因的。所以说足下对此无须见怪了。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虽然是这样,造成这种局面难道是其他什么原因吗?就是考虑不周全而已。想到自己的职责而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急于奉公执行,其用意在于除恶扬善,务求听取不同意见而广开言路,认为治理国家就应该如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此。由此每件事都严加苛察,务必铲除邪恶,不意之间各种严刑峻法都使用尽了,如此,作恶的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人就会不得不跑到别的地方。力求听取不同意见而广开言路,以为自己的工作成效,就可以通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过反馈来的意见而体现出来。别人的短长优劣,我都不去考虑。所以说这就是考虑不周全而已。</a:t>
              </a:r>
              <a:endParaRPr lang="zh-CN" altLang="en-US" dirty="0"/>
            </a:p>
          </p:txBody>
        </p:sp>
        <p:sp>
          <p:nvSpPr>
            <p:cNvPr id="3" name="TextBox 2"/>
            <p:cNvSpPr txBox="1"/>
            <p:nvPr/>
          </p:nvSpPr>
          <p:spPr>
            <a:xfrm>
              <a:off x="539750" y="5432582"/>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足下如今最能听取别人的意见,以此为善政,但最近听说有人规劝,而足下都不接纳,这一定是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理由不够充分而不能让足下信服。我最近懒于写信,既然已经离开南康,与你相见之日还远,所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以凭借这封信谈到这些问题,不知足下认为怎么样?不再多说了。曾巩顿首。</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二、(2018温州普通高中高考适应性测试,14—18)阅读下面的文言文,回答问题。(20分)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程易田诗序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[清]刘大櫆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余性耑页愚,知志乎古,而不知宜于时,常思以泽及斯民为任。</a:t>
            </a:r>
            <a:r>
              <a:rPr lang="zh-CN" altLang="en-US" sz="1530" u="sng" kern="0" dirty="0" smtClean="0">
                <a:solidFill>
                  <a:srgbClr val="000000"/>
                </a:solidFill>
                <a:latin typeface="Times New Roman" panose="02020603050405020304" pitchFamily="65" charset="-122"/>
                <a:ea typeface="宋体" panose="02010600030101010101" pitchFamily="2" charset="-122"/>
              </a:rPr>
              <a:t>凡世所谓巧取而捷得者,余皆不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知其径术,以故与缙绅之士相背而趋,终无遇合。</a:t>
            </a:r>
            <a:r>
              <a:rPr lang="zh-CN" altLang="en-US" sz="1530" kern="0" dirty="0" smtClean="0">
                <a:solidFill>
                  <a:srgbClr val="000000"/>
                </a:solidFill>
                <a:latin typeface="Times New Roman" panose="02020603050405020304" pitchFamily="65" charset="-122"/>
                <a:ea typeface="宋体" panose="02010600030101010101" pitchFamily="2" charset="-122"/>
              </a:rPr>
              <a:t>退</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强学,栖迟山陇之间,虽非有苦,而亦未尝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有乐也。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年已晚暮,始为博士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于黟。博士之官,卑贫无势,最为人所</a:t>
            </a:r>
            <a:r>
              <a:rPr lang="zh-CN" altLang="en-US" sz="1530" u="sng" kern="0" dirty="0" smtClean="0">
                <a:solidFill>
                  <a:srgbClr val="000000"/>
                </a:solidFill>
                <a:latin typeface="Times New Roman" panose="02020603050405020304" pitchFamily="65" charset="-122"/>
                <a:ea typeface="宋体" panose="02010600030101010101" pitchFamily="2" charset="-122"/>
              </a:rPr>
              <a:t>贱简</a:t>
            </a:r>
            <a:r>
              <a:rPr lang="zh-CN" altLang="en-US" sz="1530" kern="0" dirty="0" smtClean="0">
                <a:solidFill>
                  <a:srgbClr val="000000"/>
                </a:solidFill>
                <a:latin typeface="Times New Roman" panose="02020603050405020304" pitchFamily="65" charset="-122"/>
                <a:ea typeface="宋体" panose="02010600030101010101" pitchFamily="2" charset="-122"/>
              </a:rPr>
              <a:t>。而黟、歙邻近,歙尤多英贤,</a:t>
            </a:r>
            <a:r>
              <a:rPr lang="zh-CN" altLang="en-US" sz="1530" u="sng" kern="0" dirty="0" smtClean="0">
                <a:solidFill>
                  <a:srgbClr val="000000"/>
                </a:solidFill>
                <a:latin typeface="Times New Roman" panose="02020603050405020304" pitchFamily="65" charset="-122"/>
                <a:ea typeface="宋体" panose="02010600030101010101" pitchFamily="2" charset="-122"/>
              </a:rPr>
              <a:t>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行谊,重交游,一时之名隽多依余以相为劘切,或抗论今时之务,注念生人</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欣戚,慨然太息,相对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而歌,盖余生平之乐,无以加于此矣。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程子易田,尤所称著材宿彦,亦旦夕相从。其所为诗歌,摅词朴直,而寄兴深至,尝谓其有陶潜之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风。易田</a:t>
            </a:r>
            <a:r>
              <a:rPr lang="zh-CN" altLang="en-US" sz="1530" u="sng" kern="0" dirty="0" smtClean="0">
                <a:solidFill>
                  <a:srgbClr val="000000"/>
                </a:solidFill>
                <a:latin typeface="Times New Roman" panose="02020603050405020304" pitchFamily="65" charset="-122"/>
                <a:ea typeface="宋体" panose="02010600030101010101" pitchFamily="2" charset="-122"/>
              </a:rPr>
              <a:t>固</a:t>
            </a:r>
            <a:r>
              <a:rPr lang="zh-CN" altLang="en-US" sz="1530" kern="0" dirty="0" smtClean="0">
                <a:solidFill>
                  <a:srgbClr val="000000"/>
                </a:solidFill>
                <a:latin typeface="Times New Roman" panose="02020603050405020304" pitchFamily="65" charset="-122"/>
                <a:ea typeface="宋体" panose="02010600030101010101" pitchFamily="2" charset="-122"/>
              </a:rPr>
              <a:t>信余,余亦甚重易田也。虽然,余老矣,今年年七十有三,将归休于枞阳江上。而易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田年逾四十,犹困于诸生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,家又贫,故里不足以自活,亦将糊其口于汝阴。念欲长与诸君子游处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不可得矣。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居稽也,弦诵也,欣欣而忘其倦也。</a:t>
            </a:r>
            <a:r>
              <a:rPr lang="zh-CN" altLang="en-US" sz="1530" u="sng" kern="0" dirty="0" smtClean="0">
                <a:solidFill>
                  <a:srgbClr val="000000"/>
                </a:solidFill>
                <a:latin typeface="Times New Roman" panose="02020603050405020304" pitchFamily="65" charset="-122"/>
                <a:ea typeface="宋体" panose="02010600030101010101" pitchFamily="2" charset="-122"/>
              </a:rPr>
              <a:t>欢聚未几离散随之余于此其犹能独乐焉否耶夫以生平未尝</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有乐之人徒以与诸君子游处而乐今复以聚之不常而不乐生焉。</a:t>
            </a:r>
            <a:r>
              <a:rPr lang="zh-CN" altLang="en-US" sz="1530" kern="0" dirty="0" smtClean="0">
                <a:solidFill>
                  <a:srgbClr val="000000"/>
                </a:solidFill>
                <a:latin typeface="Times New Roman" panose="02020603050405020304" pitchFamily="65" charset="-122"/>
                <a:ea typeface="宋体" panose="02010600030101010101" pitchFamily="2" charset="-122"/>
              </a:rPr>
              <a:t>回忆独居时,虽无所乐,而亦非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有不乐也,则是今日之不乐,由前日之乐而来也。夫造物</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于人,安能使其长乐哉?</a:t>
            </a:r>
            <a:r>
              <a:rPr lang="zh-CN" altLang="en-US" sz="1530" u="sng" kern="0" dirty="0" smtClean="0">
                <a:solidFill>
                  <a:srgbClr val="000000"/>
                </a:solidFill>
                <a:latin typeface="Times New Roman" panose="02020603050405020304" pitchFamily="65" charset="-122"/>
                <a:ea typeface="宋体" panose="02010600030101010101" pitchFamily="2" charset="-122"/>
              </a:rPr>
              <a:t>因取易田之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诗所谓“濠上吟</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u="sng" kern="0" dirty="0" smtClean="0">
                <a:solidFill>
                  <a:srgbClr val="000000"/>
                </a:solidFill>
                <a:latin typeface="Times New Roman" panose="02020603050405020304" pitchFamily="65" charset="-122"/>
                <a:ea typeface="宋体" panose="02010600030101010101" pitchFamily="2" charset="-122"/>
              </a:rPr>
              <a:t>”者,反复咀吟,益叹其文章之古,与其人之心貌相称。属</a:t>
            </a:r>
            <a:r>
              <a:rPr lang="zh-CN" altLang="en-US" sz="1530" kern="0" dirty="0" smtClean="0">
                <a:solidFill>
                  <a:srgbClr val="000000"/>
                </a:solidFill>
                <a:latin typeface="Times New Roman" panose="02020603050405020304" pitchFamily="65" charset="-122"/>
                <a:ea typeface="宋体" panose="02010600030101010101" pitchFamily="2" charset="-122"/>
              </a:rPr>
              <a:t>其板刻之,以与四方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之知言者共读</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。而余为序之如此。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(有改动)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①博士:学官名,掌管祭祀文庙、教育生员等。②诸生:生员,俗称秀才。③濠上吟:语出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《庄子·秋水》中庄子与惠子的“濠梁之辩”。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A最为人所</a:t>
            </a:r>
            <a:r>
              <a:rPr lang="zh-CN" altLang="en-US" sz="1530" u="sng" kern="0" dirty="0" smtClean="0">
                <a:solidFill>
                  <a:srgbClr val="000000"/>
                </a:solidFill>
                <a:latin typeface="Times New Roman" panose="02020603050405020304" pitchFamily="65" charset="-122"/>
                <a:ea typeface="宋体" panose="02010600030101010101" pitchFamily="2" charset="-122"/>
              </a:rPr>
              <a:t>贱简</a:t>
            </a:r>
            <a:r>
              <a:rPr lang="zh-CN" altLang="en-US" sz="1530" kern="0" dirty="0" smtClean="0">
                <a:solidFill>
                  <a:srgbClr val="000000"/>
                </a:solidFill>
                <a:latin typeface="Times New Roman" panose="02020603050405020304" pitchFamily="65" charset="-122"/>
                <a:ea typeface="宋体" panose="02010600030101010101" pitchFamily="2" charset="-122"/>
              </a:rPr>
              <a:t>　　　　　　　贱简:轻视怠慢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B.歙尤多英贤,</a:t>
            </a:r>
            <a:r>
              <a:rPr lang="zh-CN" altLang="en-US" sz="1530" u="sng" kern="0" dirty="0" smtClean="0">
                <a:solidFill>
                  <a:srgbClr val="000000"/>
                </a:solidFill>
                <a:latin typeface="Times New Roman" panose="02020603050405020304" pitchFamily="65" charset="-122"/>
                <a:ea typeface="宋体" panose="02010600030101010101" pitchFamily="2" charset="-122"/>
              </a:rPr>
              <a:t>敦</a:t>
            </a:r>
            <a:r>
              <a:rPr lang="zh-CN" altLang="en-US" sz="1530" kern="0" dirty="0" smtClean="0">
                <a:solidFill>
                  <a:srgbClr val="000000"/>
                </a:solidFill>
                <a:latin typeface="Times New Roman" panose="02020603050405020304" pitchFamily="65" charset="-122"/>
                <a:ea typeface="宋体" panose="02010600030101010101" pitchFamily="2" charset="-122"/>
              </a:rPr>
              <a:t>行谊　　敦:厚道、诚恳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C.易田</a:t>
            </a:r>
            <a:r>
              <a:rPr lang="zh-CN" altLang="en-US" sz="1530" u="sng" kern="0" dirty="0" smtClean="0">
                <a:solidFill>
                  <a:srgbClr val="000000"/>
                </a:solidFill>
                <a:latin typeface="Times New Roman" panose="02020603050405020304" pitchFamily="65" charset="-122"/>
                <a:ea typeface="宋体" panose="02010600030101010101" pitchFamily="2" charset="-122"/>
              </a:rPr>
              <a:t>固</a:t>
            </a:r>
            <a:r>
              <a:rPr lang="zh-CN" altLang="en-US" sz="1530" kern="0" dirty="0" smtClean="0">
                <a:solidFill>
                  <a:srgbClr val="000000"/>
                </a:solidFill>
                <a:latin typeface="Times New Roman" panose="02020603050405020304" pitchFamily="65" charset="-122"/>
                <a:ea typeface="宋体" panose="02010600030101010101" pitchFamily="2" charset="-122"/>
              </a:rPr>
              <a:t>信余　　固:坚决、执意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其板刻之　　属:通“嘱”,叮嘱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之本,作《东州逸党》诗以刺之。诗遂上闻,天子亟治牧罪。又有郓州牧怒属令之清直与己异</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者,诬以罪,榜掠死狱中。妻子弱不能自诉,太初素与令善,怜其冤死,作《哭友人》诗,牧亦坐是</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废</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于时或荐太初博学有文,诏用为国子监直讲。会有御史素不善太初者,上言太初狂狷,不可任学</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官。诏即行所至,改除河中府临晋主簿。太初为人,实宽良有</a:t>
            </a:r>
            <a:r>
              <a:rPr lang="zh-CN" altLang="en-US" sz="1500" u="sng" kern="0" dirty="0" smtClean="0">
                <a:solidFill>
                  <a:srgbClr val="000000"/>
                </a:solidFill>
                <a:latin typeface="Times New Roman" panose="02020603050405020304" pitchFamily="65" charset="-122"/>
                <a:ea typeface="宋体" panose="02010600030101010101" pitchFamily="2" charset="-122"/>
              </a:rPr>
              <a:t>治行</a:t>
            </a:r>
            <a:r>
              <a:rPr lang="zh-CN" altLang="en-US" sz="1500" kern="0" dirty="0" smtClean="0">
                <a:solidFill>
                  <a:srgbClr val="000000"/>
                </a:solidFill>
                <a:latin typeface="Times New Roman" panose="02020603050405020304" pitchFamily="65" charset="-122"/>
                <a:ea typeface="宋体" panose="02010600030101010101" pitchFamily="2" charset="-122"/>
              </a:rPr>
              <a:t>,非狂人也。自临晋改应天府</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户曹,掌南京学,卒</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睢阳。旧制,判、司、簿、尉四考,无殿负</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,例为令录。虽愚懦昏耄无所取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者,积以年数,必得之。而太初才识如此,举进士解褐近十年,卒不得脱判、司、簿、尉之列以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终身,死时盖年四十余。噫,天丧儒者,使必至于大坏乎!将犬吠</a:t>
            </a:r>
            <a:r>
              <a:rPr lang="zh-CN" altLang="en-US" sz="1500" u="sng" kern="0" dirty="0" smtClean="0">
                <a:solidFill>
                  <a:srgbClr val="000000"/>
                </a:solidFill>
                <a:latin typeface="Times New Roman" panose="02020603050405020304" pitchFamily="65" charset="-122"/>
                <a:ea typeface="宋体" panose="02010600030101010101" pitchFamily="2" charset="-122"/>
              </a:rPr>
              <a:t>所</a:t>
            </a:r>
            <a:r>
              <a:rPr lang="zh-CN" altLang="en-US" sz="1500" kern="0" dirty="0" smtClean="0">
                <a:solidFill>
                  <a:srgbClr val="000000"/>
                </a:solidFill>
                <a:latin typeface="Times New Roman" panose="02020603050405020304" pitchFamily="65" charset="-122"/>
                <a:ea typeface="宋体" panose="02010600030101010101" pitchFamily="2" charset="-122"/>
              </a:rPr>
              <a:t>怪,桀桀者必见锄也?何其仕与</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寿两穷如此?</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世人见太初官职不能动人又其文多指讦有疵病者所恶闻虽得其文不甚重之故所弃失居多余</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止得其两卷。</a:t>
            </a:r>
            <a:r>
              <a:rPr lang="zh-CN" altLang="en-US" sz="1500" kern="0" dirty="0" smtClean="0">
                <a:solidFill>
                  <a:srgbClr val="000000"/>
                </a:solidFill>
                <a:latin typeface="Times New Roman" panose="02020603050405020304" pitchFamily="65" charset="-122"/>
                <a:ea typeface="宋体" panose="02010600030101010101" pitchFamily="2" charset="-122"/>
              </a:rPr>
              <a:t>在同州又得其所为《题名记》,今集而序之。</a:t>
            </a:r>
            <a:r>
              <a:rPr lang="zh-CN" altLang="en-US" sz="1500" u="sng" kern="0" dirty="0" smtClean="0">
                <a:solidFill>
                  <a:srgbClr val="000000"/>
                </a:solidFill>
                <a:latin typeface="Times New Roman" panose="02020603050405020304" pitchFamily="65" charset="-122"/>
                <a:ea typeface="宋体" panose="02010600030101010101" pitchFamily="2" charset="-122"/>
              </a:rPr>
              <a:t>前世之士身不显于时,而言立于后</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世者多矣。太初虽贱而夭,其文岂必不传?</a:t>
            </a:r>
            <a:r>
              <a:rPr lang="zh-CN" altLang="en-US" sz="1500" kern="0" dirty="0" smtClean="0">
                <a:solidFill>
                  <a:srgbClr val="000000"/>
                </a:solidFill>
                <a:latin typeface="Times New Roman" panose="02020603050405020304" pitchFamily="65" charset="-122"/>
                <a:ea typeface="宋体" panose="02010600030101010101" pitchFamily="2" charset="-122"/>
              </a:rPr>
              <a:t>异日有见之者,观其《后车》诗,则不忘鉴戒矣;观其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《逸党》诗,则礼义不坏矣;观其《哭友人》诗,则酷吏愧心矣;观其《同州题名记》,则守长知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弊政矣;观其《望仙驿记》,则守长不事厨传矣。由是言之,为益岂不厚哉!</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(选自《司马光集》)</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[注]    ①殿负:因欠国家赋税而考核为下等。</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冲:要地。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A.句末语气词,表判断;句末语气词,表感叹语气。B.连词“就”,表承接;连词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“却”,表转折。C.都表修饰。D.取消句子独立性,不译;宾语前置的标志。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“只有他才真正认识到修葺州学的重要性”有误,应为都认识到了,但其他郡守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没有去做。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先是/郡将欲楼居/材既具/侯命取以为阁/辟其门而重之/凡学之所宜有/无一不备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在弄懂句段意思的基础上,结合标志性的词语(“先是”,固定短语;“之”,句末)合理点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(1)现在我们州里外的事大致已定,还有什么比这件事更优先的呢?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(2)当初王侯来时,百姓曾经把水灾作为忧患,随后又把战争作为忧患。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(1)采分点:略定、孰先于、句式。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(2)采分点:尝、以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A退</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强学　　吾尝跂</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望矣</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B.注念生人</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欣戚　　不知东方</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既白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C.夫造物之</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人　　彼</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致福者,未数数然也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D.以与四方之知言者共读</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　　激于义而死</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A.作者禀性和志趣与世俗不同,虽然无缘于功名利禄、富贵荣华,但不认同世人的成功之道,曾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隐居修身,游于山野,生活平淡。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B.作者直到年老时,才担任卑微的博士之职,有黟、歙两地的许多英才贤士跟从作者学习,谈论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时事,虑及民生,此乃平生之一大乐事。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C.作者既赞赏程易田所写的诗歌语言朴实,寓意深远;又深切同情程易田年过四十,仍不得志,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且家庭贫困,为了谋生,只能离乡。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D.本文语淡情深,构思巧妙,围绕“乐”字展开,由“无乐”到“有乐”再到“不乐”,即写不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遇之叹、得友之乐、离别之伤,自然流露出人生无常、及时行乐的思想。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欢 聚 未 几 离 散 随 之 余 于 此 其 犹 能 独 乐 焉 否 耶 夫 以 生 平 未 尝 有 乐 之 人 徒 以 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诸 君 子 游 处 而 乐 今 复 以 聚 之 不 常 而 不 乐 生 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(1)凡世所谓巧取而捷得者,余皆不知其径术,以故与缙绅之士相背而趋,终无遇合。(4分)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(2)因取易田之诗所谓“濠上吟”者,反复咀吟,益叹其文章之古,与其人之心貌相称。(4分)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B　敦:重视,推崇。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A.连词,表承接;连词,表修饰。B.结构助词,的;结构助词,取消句子独立性,不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译。C.都是介词,对于。D.句末语气词,也可作代词,它,指诗集;兼词,于之。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D　“人生无常、及时行乐”错误,文中没有表述这种观点,属于无中生有。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欢聚未几/离散随之/余于此其犹能独乐焉/否耶/夫以生平未尝有乐之人/徒以与诸君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子游处而乐/今复以聚之不常/而不乐生焉。</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要注意抓住本句中的关键词来断句,如“未几”表时间,断后;“余”表主悟,断前;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“焉”“耶”是句末语气词,断后;“夫”是句首语气词,断前。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(1)凡是世人所谓投机取巧、行走捷径而取得成功的,我都不知道他们取得成功的路</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径和方法,因此我与达官贵人相背而行,最终没有遇到志趣相投的人(或“遇到赏识自己的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人”)。(2)于是,拿来易田的题名为《濠上吟》的诗集,反复咀嚼吟诵其诗,更加赞叹他文章的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古朴,与他的心灵、容貌相符合。</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(1)共4分。“巧取而捷得”“径术”“缙绅之士”“遇合”,各1分。(2)共4分。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“因”“咀吟”“益”“称”,各1分。</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我生性愚昧无知,知道笃信古道,却不知道迎合时俗;时常惦记着把施恩于百姓作为自己的重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任。凡是世人所谓投机取巧、行走捷径而取得成功的,我都不知道他们取得成功的路径和方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法,因此我与达官贵人相背而行,最终没有遇到志趣相投的人(或“遇到赏识自己的人”)。隐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退而努力学习,游于山野之间,虽然不是有过痛苦,但也不曾快乐。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我年龄已进入暮年,才开始在黟县担任博士。博士的官位卑下,生活贫穷而没有权势,最为人所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轻视、怠慢。而黟、歙邻近,歙县多有英才贤士,注重品行和道义,重视结交朋友。一时的俊杰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大多依傍我而相互切磋砥砺,有时高谈当今的事务,挂念生民的忧乐,不禁感慨叹息,面对面歌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咏。大概我平生的快乐,没有什么可超过这个了。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程君易田,尤其被人称赞为著材宿彦(德才兼备之士),也早晚跟随着我。他所写的诗歌,措辞朴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实而寄寓深远,我曾说他有陶潜的遗风。易田执意尊奉我,我也非常器重易田。虽然这样,我毕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竟老了,今年我年龄已七十三岁了,将归乡隐居在枞阳江边。而易田年龄已过四十,却仍然被困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在生员(秀才)之列;且家里又贫困,在家乡不足以养活自己,也将到汝阴谋生。心想长期与诸位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君子相处,是不可获得的。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共同居住共同研讨,一边弦歌一边诵读,欣欣然而忘记了疲倦。欢聚不久,离散随之而来,我在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此大概还能独自快乐吗,不能吗?由于平生未曾有过相处快乐的人,只是因为与诸君子相处而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快乐,如今却又因为相聚不能恒久而心生不快乐。回忆独自生活的时候,虽然没有什么快乐,但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也没有什么不快乐。然而今日的不快乐,是由昔日的快乐而招来的。那造物主对于人,又怎么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能使他长期快乐呢?于是,拿来易田的题名为《濠上吟》的诗集,反复咀嚼吟诵其诗,更加赞叹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他文章的古朴,与他的心灵、容貌相符合。我叮嘱他将其诗作板刻成集,用来与四方的知音一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起诵读(或“而与四方的知音一起诵读它”)。而我为他的诗集作这样的序。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三、(2018嘉兴一中高三期中,14—18)阅读下面的文言文,回答问题。(20分)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饿乡记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[清]蓝鼎元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醉乡、睡乡之境稍进焉,则有饿乡,王、苏二子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之所未曾游也。其土、其俗、其人,与二乡大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同而小异,但其节尚介、行尚高、气尚清,磨砺圣贤,排斥庸俗,又醉乡、睡乡之所未能逮也。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昔者,伯夷、叔齐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尝造是乡,爱其境,婆娑不忍去。乡之人留之,群奉为主,凡有过客,悉禀命辨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别去留。孔子去卫适陈,道经是乡。</a:t>
            </a:r>
            <a:r>
              <a:rPr lang="zh-CN" altLang="en-US" sz="1530" u="sng" kern="0" dirty="0" smtClean="0">
                <a:solidFill>
                  <a:srgbClr val="000000"/>
                </a:solidFill>
                <a:latin typeface="Times New Roman" panose="02020603050405020304" pitchFamily="65" charset="-122"/>
                <a:ea typeface="宋体" panose="02010600030101010101" pitchFamily="2" charset="-122"/>
              </a:rPr>
              <a:t>伯夷率乡人郊迎伏谒,礼甚恭,欲以主位让。</a:t>
            </a:r>
            <a:r>
              <a:rPr lang="zh-CN" altLang="en-US" sz="1530" kern="0" dirty="0" smtClean="0">
                <a:solidFill>
                  <a:srgbClr val="000000"/>
                </a:solidFill>
                <a:latin typeface="Times New Roman" panose="02020603050405020304" pitchFamily="65" charset="-122"/>
                <a:ea typeface="宋体" panose="02010600030101010101" pitchFamily="2" charset="-122"/>
              </a:rPr>
              <a:t>孔子不顾。然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亦重违其意,乃偕诸弟子为停骖者七日。于陵陈仲子,矫廉于齐,齐人疑之,仲子投是乡三日,欲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亲伯夷,夷笑而麾之曰:“若避兄离母,非吾徒也”。仲子惭而去。汉周亚夫慕是乡高义,弃通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侯之尊,徒步款里门。伯夷蹙额曰:“亚夫粗人,岂足以居此?但彼既来,亦不可拒者。”顾左右,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即于里门别构数楹与之。晋处士陶潜,以高风荡涤羞秽。潜亦舍彭泽令,与夷、齐交,称莫逆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焉。凡有圣贤、豪杰、孝子、忠臣、高人、义士,辱亲敝乡,迎之致敬,无敢失礼;其为贱吏鄙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夫,亟扑杀之里门之外。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吾友黄越甫尝游是乡,归为余言:“此中佳胜,非俗人所知。”余初未以为然。年来,偕越甫联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袂而往,未半途,觉道路险峻,苦不可耐;复勉强前行,忽尔气象更宽,别有天地。其山茫茫,其水淼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淼,忘贫富贵贱。俯视王侯卿相,不啻蝼蚁之尊。持粱齿肥,醉饱欲死,殊觉可怜莫甚焉!伯夷、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叔齐皆为余言是乡来历,及君子之至于斯者,且言:“彼未入时,虞帝、大舜及商臣傅说、胶鬲,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皆流连是乡;后又有管夷吾、孙叔敖、百里奚诸公,谒吾徒而来请。盖天将有意于是人,必先使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阅历是乡,以增益之。二君其亦然乎?”余笑而不信,</a:t>
            </a:r>
            <a:r>
              <a:rPr lang="zh-CN" altLang="en-US" sz="1530" u="sng" kern="0" dirty="0" smtClean="0">
                <a:solidFill>
                  <a:srgbClr val="000000"/>
                </a:solidFill>
                <a:latin typeface="Times New Roman" panose="02020603050405020304" pitchFamily="65" charset="-122"/>
                <a:ea typeface="宋体" panose="02010600030101010101" pitchFamily="2" charset="-122"/>
              </a:rPr>
              <a:t>但乐乡人之不余拒也,辄数日一往,往则与</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夷、齐上下议论,盘桓尽兴而归。</a:t>
            </a:r>
            <a:r>
              <a:rPr lang="zh-CN" altLang="en-US" sz="1530" kern="0" dirty="0" smtClean="0">
                <a:solidFill>
                  <a:srgbClr val="000000"/>
                </a:solidFill>
                <a:latin typeface="Times New Roman" panose="02020603050405020304" pitchFamily="65" charset="-122"/>
                <a:ea typeface="宋体" panose="02010600030101010101" pitchFamily="2" charset="-122"/>
              </a:rPr>
              <a:t>恨王无功、苏子瞻之不获从吾游也。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①王、苏二子:指王绩和苏轼,王绩著《醉乡记》,苏轼著《梦乡记》。②伯夷、叔齐:商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末孤竹君二子,周武王伐纣,二人扣马阻谏。商灭后,他们耻食周粟,采薇而食,饿死于首阳山。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A.又醉乡、睡乡之所未能</a:t>
            </a:r>
            <a:r>
              <a:rPr lang="zh-CN" altLang="en-US" sz="1530" u="sng" kern="0" dirty="0" smtClean="0">
                <a:solidFill>
                  <a:srgbClr val="000000"/>
                </a:solidFill>
                <a:latin typeface="Times New Roman" panose="02020603050405020304" pitchFamily="65" charset="-122"/>
                <a:ea typeface="宋体" panose="02010600030101010101" pitchFamily="2" charset="-122"/>
              </a:rPr>
              <a:t>逮</a:t>
            </a:r>
            <a:r>
              <a:rPr lang="zh-CN" altLang="en-US" sz="1530" kern="0" dirty="0" smtClean="0">
                <a:solidFill>
                  <a:srgbClr val="000000"/>
                </a:solidFill>
                <a:latin typeface="Times New Roman" panose="02020603050405020304" pitchFamily="65" charset="-122"/>
                <a:ea typeface="宋体" panose="02010600030101010101" pitchFamily="2" charset="-122"/>
              </a:rPr>
              <a:t>也　　逮:及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B.然亦</a:t>
            </a:r>
            <a:r>
              <a:rPr lang="zh-CN" altLang="en-US" sz="1530" u="sng" kern="0" dirty="0" smtClean="0">
                <a:solidFill>
                  <a:srgbClr val="000000"/>
                </a:solidFill>
                <a:latin typeface="Times New Roman" panose="02020603050405020304" pitchFamily="65" charset="-122"/>
                <a:ea typeface="宋体" panose="02010600030101010101" pitchFamily="2" charset="-122"/>
              </a:rPr>
              <a:t>重</a:t>
            </a:r>
            <a:r>
              <a:rPr lang="zh-CN" altLang="en-US" sz="1530" kern="0" dirty="0" smtClean="0">
                <a:solidFill>
                  <a:srgbClr val="000000"/>
                </a:solidFill>
                <a:latin typeface="Times New Roman" panose="02020603050405020304" pitchFamily="65" charset="-122"/>
                <a:ea typeface="宋体" panose="02010600030101010101" pitchFamily="2" charset="-122"/>
              </a:rPr>
              <a:t>违其意　　重:难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1530" u="sng" kern="0" dirty="0" smtClean="0">
                <a:solidFill>
                  <a:srgbClr val="000000"/>
                </a:solidFill>
                <a:latin typeface="Times New Roman" panose="02020603050405020304" pitchFamily="65" charset="-122"/>
                <a:ea typeface="宋体" panose="02010600030101010101" pitchFamily="2" charset="-122"/>
              </a:rPr>
              <a:t>不啻</a:t>
            </a:r>
            <a:r>
              <a:rPr lang="zh-CN" altLang="en-US" sz="1530" kern="0" dirty="0" smtClean="0">
                <a:solidFill>
                  <a:srgbClr val="000000"/>
                </a:solidFill>
                <a:latin typeface="Times New Roman" panose="02020603050405020304" pitchFamily="65" charset="-122"/>
                <a:ea typeface="宋体" panose="02010600030101010101" pitchFamily="2" charset="-122"/>
              </a:rPr>
              <a:t>蝼蚁之尊　　不啻:差不多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D.必先使阅历是乡,以增</a:t>
            </a:r>
            <a:r>
              <a:rPr lang="zh-CN" altLang="en-US" sz="1530" u="sng" kern="0" dirty="0" smtClean="0">
                <a:solidFill>
                  <a:srgbClr val="000000"/>
                </a:solidFill>
                <a:latin typeface="Times New Roman" panose="02020603050405020304" pitchFamily="65" charset="-122"/>
                <a:ea typeface="宋体" panose="02010600030101010101" pitchFamily="2" charset="-122"/>
              </a:rPr>
              <a:t>益</a:t>
            </a:r>
            <a:r>
              <a:rPr lang="zh-CN" altLang="en-US" sz="1530" kern="0" dirty="0" smtClean="0">
                <a:solidFill>
                  <a:srgbClr val="000000"/>
                </a:solidFill>
                <a:latin typeface="Times New Roman" panose="02020603050405020304" pitchFamily="65" charset="-122"/>
                <a:ea typeface="宋体" panose="02010600030101010101" pitchFamily="2" charset="-122"/>
              </a:rPr>
              <a:t>之　　益:好处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6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23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A.此文以神奇的想象力为我们创造了一个横绝天地、纵贯古今的世界,这里聚集了古今困厄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的人们,却别有气象。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B.在饿乡,如圣贤豪杰、孝子忠臣、高人义士得到礼待,而贱吏鄙夫遭到鄙弃,可见这是一个爱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憎分明的世界。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C.虽然饿乡是一个虚构的世界,但是作者将自己的人生感叹、理想、感情融入其中,所以能在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读者心中引起共鸣。</a:t>
              </a:r>
              <a:endParaRPr lang="zh-CN" altLang="en-US"/>
            </a:p>
          </p:txBody>
        </p:sp>
        <p:graphicFrame>
          <p:nvGraphicFramePr>
            <p:cNvPr id="4" name="对象 3"/>
            <p:cNvGraphicFramePr>
              <a:graphicFrameLocks noChangeAspect="1"/>
            </p:cNvGraphicFramePr>
            <p:nvPr/>
          </p:nvGraphicFramePr>
          <p:xfrm>
            <a:off x="728989" y="1508816"/>
            <a:ext cx="1524000" cy="533400"/>
          </p:xfrm>
          <a:graphic>
            <a:graphicData uri="http://schemas.openxmlformats.org/presentationml/2006/ole">
              <p:oleObj spid="_x0000_s570372" name="Equation" r:id="rId4" imgW="40233600" imgH="14020800" progId="">
                <p:embed/>
              </p:oleObj>
            </a:graphicData>
          </a:graphic>
        </p:graphicFrame>
        <p:graphicFrame>
          <p:nvGraphicFramePr>
            <p:cNvPr id="5" name="对象 4"/>
            <p:cNvGraphicFramePr>
              <a:graphicFrameLocks noChangeAspect="1"/>
            </p:cNvGraphicFramePr>
            <p:nvPr/>
          </p:nvGraphicFramePr>
          <p:xfrm>
            <a:off x="718263" y="2076911"/>
            <a:ext cx="2209800" cy="533400"/>
          </p:xfrm>
          <a:graphic>
            <a:graphicData uri="http://schemas.openxmlformats.org/presentationml/2006/ole">
              <p:oleObj spid="_x0000_s570371" name="Equation" r:id="rId5" imgW="58521600" imgH="14020800" progId="">
                <p:embed/>
              </p:oleObj>
            </a:graphicData>
          </a:graphic>
        </p:graphicFrame>
        <p:graphicFrame>
          <p:nvGraphicFramePr>
            <p:cNvPr id="6" name="对象 5"/>
            <p:cNvGraphicFramePr>
              <a:graphicFrameLocks noChangeAspect="1"/>
            </p:cNvGraphicFramePr>
            <p:nvPr/>
          </p:nvGraphicFramePr>
          <p:xfrm>
            <a:off x="718263" y="2645006"/>
            <a:ext cx="1524000" cy="533399"/>
          </p:xfrm>
          <a:graphic>
            <a:graphicData uri="http://schemas.openxmlformats.org/presentationml/2006/ole">
              <p:oleObj spid="_x0000_s570370" name="Equation" r:id="rId6" imgW="40233600" imgH="14020800" progId="">
                <p:embed/>
              </p:oleObj>
            </a:graphicData>
          </a:graphic>
        </p:graphicFrame>
        <p:graphicFrame>
          <p:nvGraphicFramePr>
            <p:cNvPr id="7" name="对象 6"/>
            <p:cNvGraphicFramePr>
              <a:graphicFrameLocks noChangeAspect="1"/>
            </p:cNvGraphicFramePr>
            <p:nvPr/>
          </p:nvGraphicFramePr>
          <p:xfrm>
            <a:off x="728989" y="3213101"/>
            <a:ext cx="1866900" cy="533399"/>
          </p:xfrm>
          <a:graphic>
            <a:graphicData uri="http://schemas.openxmlformats.org/presentationml/2006/ole">
              <p:oleObj spid="_x0000_s570369" name="Equation" r:id="rId7" imgW="49377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D.饿乡在“我”心目中自始至终是一个崇尚廉洁、清高,超越“醉乡”“梦乡”的佳胜之地,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所以早已心生羡慕。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4.把文中画线的句子译成现代汉语。(8分)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(1)伯夷率乡人郊迎伏谒,礼甚恭,欲以主位让。(4分)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(2)但乐乡人之不余拒也,辄数日一往,往则与夷、齐上下议论,盘桓尽兴而归。(4分)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5.用“/”给下面的文段断句。(3分)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 之 生 也 未 始 有 异 也 而 卒 至 于 大 异 者 习 为 之 也 人 之 有 习 初 不 知 其 何 以 异 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而 遂 至 于 日 异 者 志 为 之 也 志 异 而 习 以 异 习 异 而 人 亦 异 志 也 者 学 术 之 枢 机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适 善 适 恶 之 辕 楫 也 枢 机 正 则 莫 不 正 矣 枢 机 不 正 亦 莫 之 或 正 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“益”与“增”同义,增加,共同支配后面的宾语“之”。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B.都是介词,用。A.表修饰的连词;表承接的连词。C.表感叹的语气词;疑问代词,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哪里。D.介词,对;介词,和。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错在“自始至终”,文中有“余初未以为然”“未半途,觉道路险峻,苦不可耐”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“笑而不信”,可知其形象在“我”心中并非不变。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(1)伯夷带领乡人到郊外迎接伏地拜谒,执礼很恭谨,想要把主位让给他。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(2)但是很高兴乡人不拒绝我,就几天去一次,去了跟伯夷、叔齐谈古论今,盘桓流连,尽兴而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归。</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(1)“率”,带领;“郊”,名词做状语,在郊外;“伏谒”,伏地拜谒。(2)“不余拒”是宾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语前置句;“辄”,就;“上下议论”,谈古论今;“盘桓”,流连。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人之生也/未始有异也/而卒至于大异者/习为之也/人之有习/初不知其何以异也/而遂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至于日异者/志为之也/志异而习以异/习异而人亦异志也者/学术之枢机/适善适恶之辕楫也/枢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机正/则莫不正矣/枢机不正/亦莫之或正矣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学校,是古代流传下来的。孔庙对于学校来说就是祭祀孔子,这是后世定制;书阁对于学校来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说,就是收藏天子的书籍,这又是从古至今的通义,也是臣民的职分。当涂处于江淮之间,是有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名的郡县,有想学习的,却没有可诵读的场所;有庙地,却无祭祀孔子的地方;有天子之书籍,却只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能放置在墙洞里。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甲申年秋天,直秘阁王秬来此担任太守,这时当涂正遇水灾,堤防被完全冲坏,百姓粮食紧张。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等到了冬天,又有边境的战事,当涂是兵家的要地,一郡上下人心惶惶。王秬刚到任,积极采取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救灾的政策,制定应对敌人进犯的策略,措施井然有序。挨饿的人能吃饱,水冲坏的房屋能筑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好,战事紧张的情报时时传来,王秬都能镇静应对。第二年春天,双方达成和议,改年号为乾道,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要在学校举行祭奠孔子的典礼。王秬对掌管教育的官员沈瀛说:“我州学校现在就是这种情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况。现在我们州里外的事大致已定,还有什么比这件事更优先的呢?”指派手下蒋晖、吕滨中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办理此事,进行新建。这之前,郡里想建楼而办公,材料已经具备,王秬命人取来建成楼阁,开辟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了两道门。凡是学校应该有的,全都完备齐全。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有路过的客人赞叹说:“没有比他更贤达的人了!今天的当涂,还是过去的当涂啊,来担任郡守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的人,谁不知道应该修葺学校,可是又都忘了,难道是真的忘了吗?没有尽心尽力罢了!当初王秬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寻找常见文言虚词,联系上下文分析它们的意思或作用,以便准确断句。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醉乡、睡乡的境界稍进一层,便有饿乡,(那是)王绩、苏轼两人没有游历过的地方。那地方、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风俗、人物和两乡大同小异。可是那节操崇尚廉介,品行崇尚高贵,气节崇尚高洁,磨砺圣贤,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排斥庸俗,又是醉乡、睡乡所不能比上的。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从前,伯夷、叔齐曾经到过这饿乡,爱那境界,徘徊不忍离开。乡里的人留住他们,一同奉他们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做领袖。凡是有过客,他们就受命辨别来人,(决定他)的去留。孔子离开卫国到陈国,路过这饿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乡。伯夷带领乡人到郊外迎接伏地拜谒,执礼很恭谨,想要把主位让给他。孔子不考虑留下来,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可是也难违他们的情意,于是同许多弟子在这里停车七天。于陵陈仲子,在齐国假行廉洁,齐人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怀疑他,仲子投到饿乡三天,要亲近伯夷,伯夷笑着挥挥手对他说:“你避开兄弟,离开母亲,不是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我们的同道人。”仲子惭愧地离去。汉朝周亚夫羡慕这乡的高义,放弃通侯的尊贵,走着来到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里门。伯夷皱着眉头说:“亚夫是粗人,怎么可以住在这里?但他既然来了,也不便拒绝。”伯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夷以目示意左右的人,就在里门另外造几间屋给他住。晋朝处士陶渊明用高风亮节涤荡秽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污。陶渊明也弃掉彭泽令,跟伯夷、叔齐相交,称为莫逆之交。凡圣贤豪杰、孝子忠臣、高人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00034" y="1062815"/>
            <a:ext cx="8166966" cy="5546946"/>
            <a:chOff x="500034" y="1062815"/>
            <a:chExt cx="8166966" cy="5546946"/>
          </a:xfrm>
        </p:grpSpPr>
        <p:sp>
          <p:nvSpPr>
            <p:cNvPr id="2" name="TextBox 2"/>
            <p:cNvSpPr txBox="1"/>
            <p:nvPr/>
          </p:nvSpPr>
          <p:spPr>
            <a:xfrm>
              <a:off x="540000" y="1062815"/>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义士,屈辱来到饿乡,恭敬地迎接他们,不敢失礼。那些低俗的官吏和鄙贱之人,都被急迫地扑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杀在里门外面。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我的朋友黄越甫游过饿乡,回来同我说:“这乡里很好,不是俗人所知道的。”我起初不以为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然。近年来,同越甫一起去,不到半路,觉得路很险峻,辛苦不能忍耐;再勉强向前走,忽然气象更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加宽大,别有一个天地。那山水茫茫一片,(让人)忘却贫贱富贵。俯视王侯卿相,差不多蚂蚁一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样的尊荣。他们吃着高粱肥鲜,醉饱要死,(我)只觉得他们特别可怜!伯夷、叔齐同我说这饿乡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的来历,和到这里的君子们,并且说:“他们没到这里时,虞舜和商朝的大臣傅说、胶鬲,都流连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这乡;后来又有管夷吾、孙叔敖、百里奚等人,来拜谒我们请求入饿乡。因为天要降大的责任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给这人,一定先要使他经历这乡,来增加他们的才能。你们俩大概也是这样吧?”我笑着不相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信,但是很高兴乡人不拒绝我,就几天去一次,去了跟伯夷、叔齐谈古论今,盘桓流连,尽兴而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归。遗憾王绩、苏轼不能跟我一起游历啊!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[断句译文]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人出生没有多少不同,然而最终达到大不相同,是习惯造成的。人有习惯,起初不知它为什么不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同,就此一天天不同,那是志向造成的。志向不同,习惯就不同;习惯不同,人就不同了。志向是</a:t>
              </a:r>
              <a:endParaRPr lang="zh-CN" altLang="en-US"/>
            </a:p>
          </p:txBody>
        </p:sp>
        <p:sp>
          <p:nvSpPr>
            <p:cNvPr id="3" name="TextBox 2"/>
            <p:cNvSpPr txBox="1"/>
            <p:nvPr/>
          </p:nvSpPr>
          <p:spPr>
            <a:xfrm>
              <a:off x="500034"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学问的关键,是走向善或恶的车或船。关键正,那么没什么不正的;关键不正,也没有什么是正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四、(2017浙江十二校联盟质检,14—18)阅读下面的文言文,完成1—5题。(19分)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潍县寄舍弟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墨第三书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[清]郑 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富贵人家延师傅教子弟,至勤至切,而立学有成者,多出于附从贫贱之家,而己之子弟不与焉。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不数年间,变富贵为贫贱:有寄人门下者,有饿莩乞丐者。或仅守厥家,不失温饱,而目不识丁。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或百中之一亦有发达者,其为文章,必不能沉著痛快,刻骨镂心,为世所传诵。</a:t>
            </a:r>
            <a:r>
              <a:rPr lang="zh-CN" altLang="en-US" sz="1530" u="sng" kern="0" dirty="0" smtClean="0">
                <a:solidFill>
                  <a:srgbClr val="000000"/>
                </a:solidFill>
                <a:latin typeface="Times New Roman" panose="02020603050405020304" pitchFamily="65" charset="-122"/>
                <a:ea typeface="宋体" panose="02010600030101010101" pitchFamily="2" charset="-122"/>
              </a:rPr>
              <a:t>岂非富贵足以愚</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人,而贫贱足以立志而浚慧乎!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我虽微官,吾儿便是富贵子弟,其成其败,吾已置之不论;但得附从佳子弟有成,亦吾所大愿也。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至于延师傅,待同学,不可不慎。吾儿六岁,年最小,其同学长者当称为某先生,次亦称为某兄,不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得直呼其名。纸笔墨砚,吾家所有,宜不时散给诸众同学。每见贫家之子,寡妇之儿,求十数钱,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买川连纸钉仿字簿,而十日不得者,当察其故而无意中与之。至阴雨不能即归,辄留饭;薄暮,以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旧鞋与穿而去。彼父母之爱子,虽无佳好衣服,必制新鞋袜来上学堂,一遭泥泞,复制为难矣。</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夫择师为难敬师为要择师不得不审既择定矣便当尊之敬之何得复寻其短?吾人一涉宦途,即不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能自课其子弟。</a:t>
            </a:r>
            <a:r>
              <a:rPr lang="zh-CN" altLang="en-US" sz="1530" kern="0" dirty="0" smtClean="0">
                <a:solidFill>
                  <a:srgbClr val="000000"/>
                </a:solidFill>
                <a:latin typeface="Times New Roman" panose="02020603050405020304" pitchFamily="65" charset="-122"/>
                <a:ea typeface="宋体" panose="02010600030101010101" pitchFamily="2" charset="-122"/>
              </a:rPr>
              <a:t>其所延师,不过一方之秀,未必海内名流。或暗笔其非,或明指其误,为师者既</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不自安,而教法不能尽心;子弟复持藐忽心而不力于学,此最是受病处。不如就师之所长,且训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吾子弟之不逮。如必不可从,少待来年,更请他师;而年内之礼节尊崇,必不可废。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又有五言绝句四首,小儿顺口好读,令吾儿且读且唱,月下坐门槛上,唱与二太太、两母亲、叔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叔、婶娘听,便好骗果子吃也。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二月卖新丝,五月粜新谷;医得眼前疮,剜却心头肉。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耘苗日正午,汗滴禾下土;谁知盘中餐,粒粒皆辛苦。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昨日入城市,归来泪满巾;遍身罗绮者,不是养蚕人。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九九八十一,穷汉受罪毕;才得放脚眠,蚊虫獦蚤出。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(选自《板桥家书》)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潍县,当时郑燮供职于此。舍弟,谦称自己的弟弟。此文是郑燮在官署中给弟弟郑墨的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第三封家书。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1.对下列句子中加点词语的解释,错误的一项是(3分)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A.富贵人家</a:t>
            </a:r>
            <a:r>
              <a:rPr lang="zh-CN" altLang="en-US" sz="1530" u="sng" kern="0" dirty="0" smtClean="0">
                <a:solidFill>
                  <a:srgbClr val="000000"/>
                </a:solidFill>
                <a:latin typeface="Times New Roman" panose="02020603050405020304" pitchFamily="65" charset="-122"/>
                <a:ea typeface="宋体" panose="02010600030101010101" pitchFamily="2" charset="-122"/>
              </a:rPr>
              <a:t>延</a:t>
            </a:r>
            <a:r>
              <a:rPr lang="zh-CN" altLang="en-US" sz="1530" kern="0" dirty="0" smtClean="0">
                <a:solidFill>
                  <a:srgbClr val="000000"/>
                </a:solidFill>
                <a:latin typeface="Times New Roman" panose="02020603050405020304" pitchFamily="65" charset="-122"/>
                <a:ea typeface="宋体" panose="02010600030101010101" pitchFamily="2" charset="-122"/>
              </a:rPr>
              <a:t>师傅教子弟　　　延:聘请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1530" u="sng" kern="0" dirty="0" smtClean="0">
                <a:solidFill>
                  <a:srgbClr val="000000"/>
                </a:solidFill>
                <a:latin typeface="Times New Roman" panose="02020603050405020304" pitchFamily="65" charset="-122"/>
                <a:ea typeface="宋体" panose="02010600030101010101" pitchFamily="2" charset="-122"/>
              </a:rPr>
              <a:t>薄</a:t>
            </a:r>
            <a:r>
              <a:rPr lang="zh-CN" altLang="en-US" sz="1530" kern="0" dirty="0" smtClean="0">
                <a:solidFill>
                  <a:srgbClr val="000000"/>
                </a:solidFill>
                <a:latin typeface="Times New Roman" panose="02020603050405020304" pitchFamily="65" charset="-122"/>
                <a:ea typeface="宋体" panose="02010600030101010101" pitchFamily="2" charset="-122"/>
              </a:rPr>
              <a:t>暮,以旧鞋与穿而去　　薄:迫近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C.当</a:t>
            </a:r>
            <a:r>
              <a:rPr lang="zh-CN" altLang="en-US" sz="1530" u="sng" kern="0" dirty="0" smtClean="0">
                <a:solidFill>
                  <a:srgbClr val="000000"/>
                </a:solidFill>
                <a:latin typeface="Times New Roman" panose="02020603050405020304" pitchFamily="65" charset="-122"/>
                <a:ea typeface="宋体" panose="02010600030101010101" pitchFamily="2" charset="-122"/>
              </a:rPr>
              <a:t>察</a:t>
            </a:r>
            <a:r>
              <a:rPr lang="zh-CN" altLang="en-US" sz="1530" kern="0" dirty="0" smtClean="0">
                <a:solidFill>
                  <a:srgbClr val="000000"/>
                </a:solidFill>
                <a:latin typeface="Times New Roman" panose="02020603050405020304" pitchFamily="65" charset="-122"/>
                <a:ea typeface="宋体" panose="02010600030101010101" pitchFamily="2" charset="-122"/>
              </a:rPr>
              <a:t>其故而无意中与之　　察:明白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D.或仅守</a:t>
            </a:r>
            <a:r>
              <a:rPr lang="zh-CN" altLang="en-US" sz="1530" u="sng" kern="0" dirty="0" smtClean="0">
                <a:solidFill>
                  <a:srgbClr val="000000"/>
                </a:solidFill>
                <a:latin typeface="Times New Roman" panose="02020603050405020304" pitchFamily="65" charset="-122"/>
                <a:ea typeface="宋体" panose="02010600030101010101" pitchFamily="2" charset="-122"/>
              </a:rPr>
              <a:t>厥</a:t>
            </a:r>
            <a:r>
              <a:rPr lang="zh-CN" altLang="en-US" sz="1530" kern="0" dirty="0" smtClean="0">
                <a:solidFill>
                  <a:srgbClr val="000000"/>
                </a:solidFill>
                <a:latin typeface="Times New Roman" panose="02020603050405020304" pitchFamily="65" charset="-122"/>
                <a:ea typeface="宋体" panose="02010600030101010101" pitchFamily="2" charset="-122"/>
              </a:rPr>
              <a:t>家　　厥:他的,他们的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A.即不能自课</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子弟　　且行千里,</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谁不知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B.而己之子弟不与</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　　犹且从师而问</a:t>
            </a:r>
            <a:r>
              <a:rPr lang="zh-CN" altLang="en-US" sz="1530" u="sng" kern="0" dirty="0" smtClean="0">
                <a:solidFill>
                  <a:srgbClr val="000000"/>
                </a:solidFill>
                <a:latin typeface="Times New Roman" panose="02020603050405020304" pitchFamily="65" charset="-122"/>
                <a:ea typeface="宋体" panose="02010600030101010101" pitchFamily="2" charset="-122"/>
              </a:rPr>
              <a:t>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C.不失温饱,</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目不识丁　　吾尝跂</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望矣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1530" u="sng" kern="0" dirty="0" smtClean="0">
                <a:solidFill>
                  <a:srgbClr val="000000"/>
                </a:solidFill>
                <a:latin typeface="Times New Roman" panose="02020603050405020304" pitchFamily="65" charset="-122"/>
                <a:ea typeface="宋体" panose="02010600030101010101" pitchFamily="2" charset="-122"/>
              </a:rPr>
              <a:t>且</a:t>
            </a:r>
            <a:r>
              <a:rPr lang="zh-CN" altLang="en-US" sz="1530" kern="0" dirty="0" smtClean="0">
                <a:solidFill>
                  <a:srgbClr val="000000"/>
                </a:solidFill>
                <a:latin typeface="Times New Roman" panose="02020603050405020304" pitchFamily="65" charset="-122"/>
                <a:ea typeface="宋体" panose="02010600030101010101" pitchFamily="2" charset="-122"/>
              </a:rPr>
              <a:t>训吾子弟之不逮　    </a:t>
            </a:r>
            <a:r>
              <a:rPr lang="zh-CN" altLang="en-US" sz="1530" u="sng" kern="0" dirty="0" smtClean="0">
                <a:solidFill>
                  <a:srgbClr val="000000"/>
                </a:solidFill>
                <a:latin typeface="Times New Roman" panose="02020603050405020304" pitchFamily="65" charset="-122"/>
                <a:ea typeface="宋体" panose="02010600030101010101" pitchFamily="2" charset="-122"/>
              </a:rPr>
              <a:t>且</a:t>
            </a:r>
            <a:r>
              <a:rPr lang="zh-CN" altLang="en-US" sz="1530" kern="0" dirty="0" smtClean="0">
                <a:solidFill>
                  <a:srgbClr val="000000"/>
                </a:solidFill>
                <a:latin typeface="Times New Roman" panose="02020603050405020304" pitchFamily="65" charset="-122"/>
                <a:ea typeface="宋体" panose="02010600030101010101" pitchFamily="2" charset="-122"/>
              </a:rPr>
              <a:t>燕赵处秦革灭殆尽之际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A.作者开篇指出学业优秀者大多出身于贫寒家庭,而富贵子弟能够发达的所占比例很小。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B.作者认为自己身为官员,儿子的成败可以丢在一边不管,最大心愿是儿子的同学学业有成。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C.作者是一位严父,对儿子品行要求严格,同时他不乏慈爱的一面,还主张对孩子进行一些奖励。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D.文末所附小诗,内容浅显,适宜儿童诵读,符合作者表达的观点,也符合书信的随意性。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夫 择 师 为 难 敬 师 为 要 择 师 不 得 不 审 既 择 定 矣 便 当 尊 之 敬 之 何 得 复 寻 其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(1)岂非富贵足以愚人,而贫贱足以立志而浚慧乎!(4分)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(2)吾人一涉宦途,即不能自课其子弟。(3分)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77542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察:仔细观察。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A.其:代词,自己/副词,难道。B.焉:语气词,可不译。C.而:表转折,但是/表修饰。D.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且:副词,姑且/连词,并且。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原文“吾已置之不论”,是说对孩子的成败,我先放在一边不谈论,不是说不管孩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子的成败。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夫择师为难/敬师为要/择师不得不审/既择定矣/便当尊之敬之/何得复寻其短。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抓住语言特点,前两句的“为”体现了文言对仗的特点。“不得不”是一种常见句式,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“既”“便”“何”一种事理逻辑的顺序表现也很明显。只要平时有一定的阅读量,有文言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语感,就不难断句。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(1)难道不是富贵足以使人愚笨,贫贱足以使人树立志向疏通智慧吗!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(2)像我们这些人,一进官场,就不能亲自教授自己的孩子读书。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(1)富贵、贫贱之类的词语,我们是常接触的,关键是要理解“富”指财物,“贵”指地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位。(2)难点在“浚慧”。难点在“课”,即“教学、教授”的意思。“其”这里应理解为指</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kern="0" dirty="0" smtClean="0">
                <a:solidFill>
                  <a:srgbClr val="000000"/>
                </a:solidFill>
                <a:latin typeface="Times New Roman" panose="02020603050405020304" pitchFamily="65" charset="-122"/>
                <a:ea typeface="宋体" panose="02010600030101010101" pitchFamily="2" charset="-122"/>
              </a:rPr>
              <a:t>代自己。</a:t>
            </a:r>
            <a:endParaRPr lang="zh-CN" altLang="en-US" dirty="0" smtClean="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富贵人家聘请老师教育孩子,最诚挚最恳切,但是学业有成的,多数在跟从学习的贫贱家庭的孩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子中产生,而自己家的孩子不在其中。没过几年,由富贵变得贫贱:有寄人篱下的,有饿死的和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乞讨度日的。有的仅仅守住他的家业,不失去温饱,但是目不识丁。或许一百个中也有一个发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达的,他们写文章,一定不能够坚劲而流利,遒劲而酣畅,铭刻在人心灵深处,为世人所传诵。难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道不是富贵足以使人愚笨,贫贱足以使人树立志向疏通智慧吗?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我虽然只是一个小官,我的儿子也算是富贵人家的孩子,他的成败,我已放在一边不做谈论;只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是能够让跟从学习的品学优秀的孩子有所成就,也算是我最大的心愿。至于如何聘请老师,对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待同学,不可不慎重。我的儿子现在六岁,在同学中年龄最小,对同学中年龄较大的当教他称某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先生,稍小一点的也要称为某兄,不得直呼其名。笔墨纸砚一类文具,只要我家有的,便应不时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分发给别的同学。每当看到贫寒家庭或寡妇的子弟,索要十几个钱,用来买川连纸钉成写字本,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十天都没能做到的,应当仔细观察这件事的缘故并在他们不知道的情况下帮助他们。如果遇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到雨天不能马上回家,就挽留他们吃饭;如果已到傍晚,把家中旧鞋拿出来让他们穿上回家。因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18384"/>
            <a:chOff x="539750" y="991377"/>
            <a:chExt cx="8127250" cy="5618384"/>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为他们的父母疼爱孩子,虽然穿不起好衣服,但一定做了新鞋新袜让他们穿上上学,遇到雨天,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道路泥泞不堪,鞋袜弄脏,再做新的就非常困难了。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选择老师比较困难,而尊敬老师则更加重要。选择老师不能不审慎,一旦确定了,就应当尊敬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他,怎么能再挑他的毛病呢?像我们这些人,一进官场,就不能亲自教授自己的孩子读书。为孩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子聘请的老师,不过是某一地方的优秀人才,未必是国内知名人士。如果学生有的暗中书写老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师的过错,有的当众指责老师所讲有错误,这样会使老师内心惶惶不安,自然不会尽心尽力地教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育学生;孩子们如果再有蔑视老师的想法而不努力学习,这就是最令人头痛的事了。与其如此,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不如以老师的长处,姑且来教育弥补孩子们的不足。如果是一定不能让孩子跟从学习的老师,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也要稍作等待,到来年再聘请别的老师;而在老师任期之内的一切礼节待遇,一定不可随意废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又有五言绝句四首,小孩子顺口好读,让我的儿子边读边唱,月夜下坐在门槛上,唱给两位祖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母、两位母亲、叔叔、婶娘听,也让他讨点果子吃。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二月卖新丝,五月粜新谷;医得眼前疮,剜却心头肉。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耘苗日正午,汗滴禾下土;谁知盘中餐,粒粒皆辛苦。</a:t>
              </a:r>
              <a:endParaRPr lang="zh-CN" altLang="en-US"/>
            </a:p>
          </p:txBody>
        </p:sp>
        <p:sp>
          <p:nvSpPr>
            <p:cNvPr id="3" name="TextBox 2"/>
            <p:cNvSpPr txBox="1"/>
            <p:nvPr/>
          </p:nvSpPr>
          <p:spPr>
            <a:xfrm>
              <a:off x="539750" y="5903414"/>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昨日入城市,归来泪满巾;遍身罗绮者,不是养蚕人。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九九八十一,穷汉受罪毕;才得放脚眠,蚊虫獦蚤出。</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五、(2017宁波高三期末统考,14—18)阅读下面的文言文,回答问题。(20分)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幼主德祐中奏(节选)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[宋]文天祥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自古立国,一是以人心为本。齐一日丧七十余城,</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人心失也;田单一日复七十余城,以人心固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也。元奸得罪</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天下,天下怨愤郁抑,十有五年,遂使诸侯解体,强吾民北面而役之。彼知归怨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元奸,未尝归过朝廷也。乃今三百余年,祖宗涵育之遗黎,无辜</a:t>
            </a:r>
            <a:r>
              <a:rPr lang="zh-CN" altLang="en-US" sz="1530" u="sng" kern="0" dirty="0" smtClean="0">
                <a:solidFill>
                  <a:srgbClr val="000000"/>
                </a:solidFill>
                <a:latin typeface="Times New Roman" panose="02020603050405020304" pitchFamily="65" charset="-122"/>
                <a:ea typeface="宋体" panose="02010600030101010101" pitchFamily="2" charset="-122"/>
              </a:rPr>
              <a:t>荼毒</a:t>
            </a:r>
            <a:r>
              <a:rPr lang="zh-CN" altLang="en-US" sz="1530" kern="0" dirty="0" smtClean="0">
                <a:solidFill>
                  <a:srgbClr val="000000"/>
                </a:solidFill>
                <a:latin typeface="Times New Roman" panose="02020603050405020304" pitchFamily="65" charset="-122"/>
                <a:ea typeface="宋体" panose="02010600030101010101" pitchFamily="2" charset="-122"/>
              </a:rPr>
              <a:t>于敌人之手,讴吟思汉,日徯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王师。所在义民抗敌者,大或数万,小亦数千,此拨乱反正之大机栝也。然人心易得,其失亦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易。顷者朝廷</a:t>
            </a:r>
            <a:r>
              <a:rPr lang="zh-CN" altLang="en-US" sz="1530" u="sng" kern="0" dirty="0" smtClean="0">
                <a:solidFill>
                  <a:srgbClr val="000000"/>
                </a:solidFill>
                <a:latin typeface="Times New Roman" panose="02020603050405020304" pitchFamily="65" charset="-122"/>
                <a:ea typeface="宋体" panose="02010600030101010101" pitchFamily="2" charset="-122"/>
              </a:rPr>
              <a:t>弛</a:t>
            </a:r>
            <a:r>
              <a:rPr lang="zh-CN" altLang="en-US" sz="1530" kern="0" dirty="0" smtClean="0">
                <a:solidFill>
                  <a:srgbClr val="000000"/>
                </a:solidFill>
                <a:latin typeface="Times New Roman" panose="02020603050405020304" pitchFamily="65" charset="-122"/>
                <a:ea typeface="宋体" panose="02010600030101010101" pitchFamily="2" charset="-122"/>
              </a:rPr>
              <a:t>公田,蠲常赋,宽商禁,</a:t>
            </a:r>
            <a:r>
              <a:rPr lang="zh-CN" altLang="en-US" sz="1530" u="sng" kern="0" dirty="0" smtClean="0">
                <a:solidFill>
                  <a:srgbClr val="000000"/>
                </a:solidFill>
                <a:latin typeface="Times New Roman" panose="02020603050405020304" pitchFamily="65" charset="-122"/>
                <a:ea typeface="宋体" panose="02010600030101010101" pitchFamily="2" charset="-122"/>
              </a:rPr>
              <a:t>起谪籍之淹滞,解科举之靡文,</a:t>
            </a:r>
            <a:r>
              <a:rPr lang="zh-CN" altLang="en-US" sz="1530" kern="0" dirty="0" smtClean="0">
                <a:solidFill>
                  <a:srgbClr val="000000"/>
                </a:solidFill>
                <a:latin typeface="Times New Roman" panose="02020603050405020304" pitchFamily="65" charset="-122"/>
                <a:ea typeface="宋体" panose="02010600030101010101" pitchFamily="2" charset="-122"/>
              </a:rPr>
              <a:t>天下诵之,以为快活条贯,人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心顿苏,敌势顿沮。我是以有独松关诸屯之捷。通国上下,以为元奸失人心之事已尽洗</a:t>
            </a:r>
            <a:r>
              <a:rPr lang="zh-CN" altLang="en-US" sz="1530" u="sng" kern="0" dirty="0" smtClean="0">
                <a:solidFill>
                  <a:srgbClr val="000000"/>
                </a:solidFill>
                <a:latin typeface="Times New Roman" panose="02020603050405020304" pitchFamily="65" charset="-122"/>
                <a:ea typeface="宋体" panose="02010600030101010101" pitchFamily="2" charset="-122"/>
              </a:rPr>
              <a:t>濯</a:t>
            </a:r>
            <a:r>
              <a:rPr lang="zh-CN" altLang="en-US" sz="1530" kern="0" dirty="0" smtClean="0">
                <a:solidFill>
                  <a:srgbClr val="000000"/>
                </a:solidFill>
                <a:latin typeface="Times New Roman" panose="02020603050405020304" pitchFamily="65" charset="-122"/>
                <a:ea typeface="宋体" panose="02010600030101010101" pitchFamily="2" charset="-122"/>
              </a:rPr>
              <a:t>,今日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收人心之具已尽举行。而臣恤纬之忠,独以为未也。草间豪杰,方</a:t>
            </a:r>
            <a:r>
              <a:rPr lang="zh-CN" altLang="en-US" sz="1530" u="sng" kern="0" dirty="0" smtClean="0">
                <a:solidFill>
                  <a:srgbClr val="000000"/>
                </a:solidFill>
                <a:latin typeface="Times New Roman" panose="02020603050405020304" pitchFamily="65" charset="-122"/>
                <a:ea typeface="宋体" panose="02010600030101010101" pitchFamily="2" charset="-122"/>
              </a:rPr>
              <a:t>且</a:t>
            </a:r>
            <a:r>
              <a:rPr lang="zh-CN" altLang="en-US" sz="1530" kern="0" dirty="0" smtClean="0">
                <a:solidFill>
                  <a:srgbClr val="000000"/>
                </a:solidFill>
                <a:latin typeface="Times New Roman" panose="02020603050405020304" pitchFamily="65" charset="-122"/>
                <a:ea typeface="宋体" panose="02010600030101010101" pitchFamily="2" charset="-122"/>
              </a:rPr>
              <a:t>量朝廷之意向;边头诸将,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方且视庙堂之指授;学校之聚议游谈,闾阎之道听途说,方且劘执政之然否,追行事之得失。于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传有之:得国常于斯,失国常于斯。今上自宫闱与嗣皇起居,下自政府与公卿与百执事,必人人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一心,以</a:t>
            </a:r>
            <a:r>
              <a:rPr lang="zh-CN" altLang="en-US" sz="1530" u="sng" kern="0" dirty="0" smtClean="0">
                <a:solidFill>
                  <a:srgbClr val="000000"/>
                </a:solidFill>
                <a:latin typeface="Times New Roman" panose="02020603050405020304" pitchFamily="65" charset="-122"/>
                <a:ea typeface="宋体" panose="02010600030101010101" pitchFamily="2" charset="-122"/>
              </a:rPr>
              <a:t>殄</a:t>
            </a:r>
            <a:r>
              <a:rPr lang="zh-CN" altLang="en-US" sz="1530" kern="0" dirty="0" smtClean="0">
                <a:solidFill>
                  <a:srgbClr val="000000"/>
                </a:solidFill>
                <a:latin typeface="Times New Roman" panose="02020603050405020304" pitchFamily="65" charset="-122"/>
                <a:ea typeface="宋体" panose="02010600030101010101" pitchFamily="2" charset="-122"/>
              </a:rPr>
              <a:t>此患为主,则诸将莫不用命,英雄莫不归心。以此众战,孰能御之?以此攻城,何城不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克?如大臣有避嫌远疑之迹,</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无推车必行之心,</a:t>
            </a:r>
            <a:r>
              <a:rPr lang="zh-CN" altLang="en-US" sz="1530" u="sng" kern="0" dirty="0" smtClean="0">
                <a:solidFill>
                  <a:srgbClr val="000000"/>
                </a:solidFill>
                <a:latin typeface="Times New Roman" panose="02020603050405020304" pitchFamily="65" charset="-122"/>
                <a:ea typeface="宋体" panose="02010600030101010101" pitchFamily="2" charset="-122"/>
              </a:rPr>
              <a:t>群公持便安自营之私,而无同舟共济之志,</a:t>
            </a:r>
            <a:r>
              <a:rPr lang="zh-CN" altLang="en-US" sz="1530" kern="0" dirty="0" smtClean="0">
                <a:solidFill>
                  <a:srgbClr val="000000"/>
                </a:solidFill>
                <a:latin typeface="Times New Roman" panose="02020603050405020304" pitchFamily="65" charset="-122"/>
                <a:ea typeface="宋体" panose="02010600030101010101" pitchFamily="2" charset="-122"/>
              </a:rPr>
              <a:t>宫中</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来时,百姓曾经把水灾作为忧患,随后又把战争作为忧患。王秬解除百姓的忧患,在妥善的地方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安置百姓,用自己的余力修缮学校,不役使百姓,百姓顺从他的指令。没有比他更贤达的人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客人对此又有赞叹:“尧、舜、禹、汤、文王、武王的天下,传到今天,天与地的位置,太阳月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亮的光明,长江黄河的流水,万代没有损坏。时局太平战乱,有时强大有时弱小,难道有别的原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因吗?都是人为的罢了!财物不够用,兵力不强大,人才稀少,难道真不能解决吗?《诗经》上说: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‘不要勉强他人。’说这些我不信,请看看新修的学校。”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夏历四月十六,历阳的张某记。</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与府中不相闻,阃内与阃外不相应,赏罚混淆,正邪贸乱,姑息牵制之意多,奋发断制之义少。敌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人以此轻中国,奸雄以此觇朝廷,人心之愤悱者日以怠,公论之激昂者日以靡,而我之人民,将有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甘心于敌人之庭而不悔者矣。</a:t>
            </a:r>
            <a:r>
              <a:rPr lang="zh-CN" altLang="en-US" sz="1500" u="sng" kern="0" dirty="0" smtClean="0">
                <a:solidFill>
                  <a:srgbClr val="000000"/>
                </a:solidFill>
                <a:latin typeface="Times New Roman" panose="02020603050405020304" pitchFamily="65" charset="-122"/>
                <a:ea typeface="宋体" panose="02010600030101010101" pitchFamily="2" charset="-122"/>
              </a:rPr>
              <a:t>其祸可胜言哉裴度有言承宗敛手削地韩弘舆疾讨贼岂朝廷之</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力能制其死命哉由处置得宜能服其心耳</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A.无辜</a:t>
            </a:r>
            <a:r>
              <a:rPr lang="zh-CN" altLang="en-US" sz="1500" u="sng" kern="0" dirty="0" smtClean="0">
                <a:solidFill>
                  <a:srgbClr val="000000"/>
                </a:solidFill>
                <a:latin typeface="Times New Roman" panose="02020603050405020304" pitchFamily="65" charset="-122"/>
                <a:ea typeface="宋体" panose="02010600030101010101" pitchFamily="2" charset="-122"/>
              </a:rPr>
              <a:t>荼毒</a:t>
            </a:r>
            <a:r>
              <a:rPr lang="zh-CN" altLang="en-US" sz="1500" kern="0" dirty="0" smtClean="0">
                <a:solidFill>
                  <a:srgbClr val="000000"/>
                </a:solidFill>
                <a:latin typeface="Times New Roman" panose="02020603050405020304" pitchFamily="65" charset="-122"/>
                <a:ea typeface="宋体" panose="02010600030101010101" pitchFamily="2" charset="-122"/>
              </a:rPr>
              <a:t>于敌人之手　　　　　　　荼毒:毒害,残害。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B.顷者朝廷</a:t>
            </a:r>
            <a:r>
              <a:rPr lang="zh-CN" altLang="en-US" sz="1500" u="sng" kern="0" dirty="0" smtClean="0">
                <a:solidFill>
                  <a:srgbClr val="000000"/>
                </a:solidFill>
                <a:latin typeface="Times New Roman" panose="02020603050405020304" pitchFamily="65" charset="-122"/>
                <a:ea typeface="宋体" panose="02010600030101010101" pitchFamily="2" charset="-122"/>
              </a:rPr>
              <a:t>弛</a:t>
            </a:r>
            <a:r>
              <a:rPr lang="zh-CN" altLang="en-US" sz="1500" kern="0" dirty="0" smtClean="0">
                <a:solidFill>
                  <a:srgbClr val="000000"/>
                </a:solidFill>
                <a:latin typeface="Times New Roman" panose="02020603050405020304" pitchFamily="65" charset="-122"/>
                <a:ea typeface="宋体" panose="02010600030101010101" pitchFamily="2" charset="-122"/>
              </a:rPr>
              <a:t>公田　　弛:放,放纵。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C.以为元奸失人心之事已尽洗</a:t>
            </a:r>
            <a:r>
              <a:rPr lang="zh-CN" altLang="en-US" sz="1500" u="sng" kern="0" dirty="0" smtClean="0">
                <a:solidFill>
                  <a:srgbClr val="000000"/>
                </a:solidFill>
                <a:latin typeface="Times New Roman" panose="02020603050405020304" pitchFamily="65" charset="-122"/>
                <a:ea typeface="宋体" panose="02010600030101010101" pitchFamily="2" charset="-122"/>
              </a:rPr>
              <a:t>濯</a:t>
            </a:r>
            <a:r>
              <a:rPr lang="zh-CN" altLang="en-US" sz="1500" kern="0" dirty="0" smtClean="0">
                <a:solidFill>
                  <a:srgbClr val="000000"/>
                </a:solidFill>
                <a:latin typeface="Times New Roman" panose="02020603050405020304" pitchFamily="65" charset="-122"/>
                <a:ea typeface="宋体" panose="02010600030101010101" pitchFamily="2" charset="-122"/>
              </a:rPr>
              <a:t>　　濯:洗涤。</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D.以</a:t>
            </a:r>
            <a:r>
              <a:rPr lang="zh-CN" altLang="en-US" sz="1500" u="sng" kern="0" dirty="0" smtClean="0">
                <a:solidFill>
                  <a:srgbClr val="000000"/>
                </a:solidFill>
                <a:latin typeface="Times New Roman" panose="02020603050405020304" pitchFamily="65" charset="-122"/>
                <a:ea typeface="宋体" panose="02010600030101010101" pitchFamily="2" charset="-122"/>
              </a:rPr>
              <a:t>殄</a:t>
            </a:r>
            <a:r>
              <a:rPr lang="zh-CN" altLang="en-US" sz="1500" kern="0" dirty="0" smtClean="0">
                <a:solidFill>
                  <a:srgbClr val="000000"/>
                </a:solidFill>
                <a:latin typeface="Times New Roman" panose="02020603050405020304" pitchFamily="65" charset="-122"/>
                <a:ea typeface="宋体" panose="02010600030101010101" pitchFamily="2" charset="-122"/>
              </a:rPr>
              <a:t>此患为主　　殄:消灭。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人心失也　　　　    车柔</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为轮</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B.元奸得罪</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天下　　不拘</a:t>
            </a:r>
            <a:r>
              <a:rPr lang="zh-CN" altLang="en-US" sz="1500" u="sng" kern="0" dirty="0" smtClean="0">
                <a:solidFill>
                  <a:srgbClr val="000000"/>
                </a:solidFill>
                <a:latin typeface="Times New Roman" panose="02020603050405020304" pitchFamily="65" charset="-122"/>
                <a:ea typeface="宋体" panose="02010600030101010101" pitchFamily="2" charset="-122"/>
              </a:rPr>
              <a:t>于</a:t>
            </a:r>
            <a:r>
              <a:rPr lang="zh-CN" altLang="en-US" sz="1500" kern="0" dirty="0" smtClean="0">
                <a:solidFill>
                  <a:srgbClr val="000000"/>
                </a:solidFill>
                <a:latin typeface="Times New Roman" panose="02020603050405020304" pitchFamily="65" charset="-122"/>
                <a:ea typeface="宋体" panose="02010600030101010101" pitchFamily="2" charset="-122"/>
              </a:rPr>
              <a:t>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C.方</a:t>
            </a:r>
            <a:r>
              <a:rPr lang="zh-CN" altLang="en-US" sz="1500" u="sng" kern="0" dirty="0" smtClean="0">
                <a:solidFill>
                  <a:srgbClr val="000000"/>
                </a:solidFill>
                <a:latin typeface="Times New Roman" panose="02020603050405020304" pitchFamily="65" charset="-122"/>
                <a:ea typeface="宋体" panose="02010600030101010101" pitchFamily="2" charset="-122"/>
              </a:rPr>
              <a:t>且</a:t>
            </a:r>
            <a:r>
              <a:rPr lang="zh-CN" altLang="en-US" sz="1500" kern="0" dirty="0" smtClean="0">
                <a:solidFill>
                  <a:srgbClr val="000000"/>
                </a:solidFill>
                <a:latin typeface="Times New Roman" panose="02020603050405020304" pitchFamily="65" charset="-122"/>
                <a:ea typeface="宋体" panose="02010600030101010101" pitchFamily="2" charset="-122"/>
              </a:rPr>
              <a:t>量朝廷之意向　    </a:t>
            </a:r>
            <a:r>
              <a:rPr lang="zh-CN" altLang="en-US" sz="1500" u="sng" kern="0" dirty="0" smtClean="0">
                <a:solidFill>
                  <a:srgbClr val="000000"/>
                </a:solidFill>
                <a:latin typeface="Times New Roman" panose="02020603050405020304" pitchFamily="65" charset="-122"/>
                <a:ea typeface="宋体" panose="02010600030101010101" pitchFamily="2" charset="-122"/>
              </a:rPr>
              <a:t>且</a:t>
            </a:r>
            <a:r>
              <a:rPr lang="zh-CN" altLang="en-US" sz="1500" kern="0" dirty="0" smtClean="0">
                <a:solidFill>
                  <a:srgbClr val="000000"/>
                </a:solidFill>
                <a:latin typeface="Times New Roman" panose="02020603050405020304" pitchFamily="65" charset="-122"/>
                <a:ea typeface="宋体" panose="02010600030101010101" pitchFamily="2" charset="-122"/>
              </a:rPr>
              <a:t>君尝为晋君赐矣</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无推车必行之心　　幽于粪土之中</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不辞者</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1194"/>
            <a:chOff x="539750" y="1080000"/>
            <a:chExt cx="8127250" cy="5261194"/>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A.文天祥在文中提出自古立国以人心为本的观点,并且强调得人心容易,失人心也容易。这值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得上至国家,下至部门做管理的人借鉴思考。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B.文天祥分析事实后进言,只要顺应民心,团结抗敌,胜利可待,但同时又建议不可获小胜便以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为无忧,而要整顿内弊,处置得宜,征服人心。这表现了文天祥的远见卓识。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C.本奏章理足言直,析形势,论对策,大胆抨击朝廷赏罚混淆、正邪错乱、姑息牵制的弊端,颇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显文天祥的忠贞爱国之心。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D.本文的进言技巧值得借鉴,从兴国立意,紧扣皇帝的志趣所在;肯定其曾有的作为,以取悦皇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帝之心,为进言奠定基础;以假设指时弊,不直言说破,便于对方接受。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(1)起谪籍之淹滞,解科举之靡文。(4分)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(2)群公持便安自营之私,而无同舟共济之志。(4分)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5.用“/”给文中画波浪线的部分断句。(3分)</a:t>
              </a:r>
              <a:endParaRPr lang="zh-CN" altLang="en-US" dirty="0"/>
            </a:p>
          </p:txBody>
        </p:sp>
        <p:sp>
          <p:nvSpPr>
            <p:cNvPr id="3" name="TextBox 2"/>
            <p:cNvSpPr txBox="1"/>
            <p:nvPr/>
          </p:nvSpPr>
          <p:spPr>
            <a:xfrm>
              <a:off x="53975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 祸 可 胜 言 哉 裴 度 有 言 承 宗 敛 手 削 地 韩 弘 舆 疾 讨 贼 岂 朝 廷 之 力 能 制 其 死 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哉 由 处 置 得 宜 能 服 其 心 耳</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弛:放松,放宽。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A.介词,因为/介词,把。B.介词,引进对象/介词,被。C.副词,将要/连词,况且。D.连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词,表转折,但,却。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“言直”“大胆抨击”之说不当。文章用的是假设语气、委婉说法。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(1)起用被贬谪抄家中有才德而久居下位的人,废除科举中浮艳的文风。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(2)公卿们怀着安适自营的私念,却没有同舟共济的志向。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(1)重点词语:起、谪、籍、淹滞、解、靡。(2)重点词语:便安、自营、而。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其祸可胜言哉/裴度有言/承宗敛手削地/韩弘舆疾讨贼/岂朝廷之力能制其死命哉/由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处置得宜/能服其心耳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解答断句题,应先了解语句大意,然后根据标志性的词语和句子结构特点,先断开容易断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开的,再根据上下文的理解来破解难点。本题可以借助“哉”“地”“贼”“岂”等关键词,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把易断的句子先断开,然后再结合句子的含意破解难点。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自古以来建立国家,都是把人心作为根本。齐国一天之内丧失七十多座城池,因为人心涣散了;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田单一天之内收复七十多座城池,因为人心稳定了。大奸臣贾似道得罪天下之人,天下人怨恨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愤怒了十五年,因此就使诸将之心涣散解体,强迫我们的人民投降敌人并且受奴役。人们只知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道把怨气发泄在大奸臣身土,并没有把过错归于朝廷。至今三百多年,太祖太宗涵养哺育的黎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民百姓,无辜地在敌人手中受磨难,讴歌吟咏地思念大宋王朝,每天都在等待王朝的大军。各处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义民的抗敌武装,大的有几万人,小的也有几千人,这是澄清混乱、恢复正常的关键。然而人心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容易得到,也很容易失去。不久朝廷放宽公田,减免平常的赋税,放松商业禁令,起用被贬谪抄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家中有才德而久居下位的人,废除科举中浮艳的文风。天下颂扬这些措施,认为办事果断而有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条理,人心马上振奋起来,敌人的攻势立刻被阻止了,我们因而有了独松关诸屯的捷报。全国上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下,都以为大奸臣丧失人心的事已被涤荡干净,今天收回人心的措施已经全部施行。然而我忧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国的忠心,还认为远远不够。草莽中的英雄豪杰,方将掂量朝廷的意向;边疆上的诸位将领,方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将观察朝廷的指挥,学校里的聚议游谈,街巷中的道听途说,方将切磋政治的好坏,回溯行事的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得失。在经传中有这样的话:得国常取决于人心,失国常取决于人心。今天上自陛下的宫闱和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太子的起居,下至政府、公卿及有关臣僚,一定要人人同心协力,以扑灭这个祸患为主,那么,诸</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将无不服从命令,英雄无不归心朝廷。用这样的人去作战,谁能抵挡?用这样的力量去攻城,哪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座城池攻不下?如果大臣有躲避嫌疑的顾虑,却没有推车一定要前进的决心,公卿们怀着安适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自营的私念,却没有同舟共济的志向,皇宫和相府互不通消息,朝廷内外的行动互不相应,赏赐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和惩罚混淆,正直和奸邪混杂,苟容取安互相掣肘的意思多,奋发图强果断决策的意思少。敌人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因此而轻视中国,奸雄因此而窥伺朝政大权,人们心中蕴蓄的郁闷不舒之气日益懈怠,公众舆论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中慷慨激昂之气日益松弛,甚至我们的民众将会有甘心于受敌人的统治而不后悔的。这些隐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患哪里说得完啊!唐朝宰相裴度有过刚烈的誓言,王承宗便赶忙缩手削让土地,韩弘就带着疾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病征讨叛贼,难道是朝廷的力量能够规定他们命运的定数吗?是因为处置得当,能够收服他们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的心啊!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一、(2018嘉兴高三期末,14—18)阅读下面的文言文,回答问题。(20分)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寄欧阳舍人书</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[宋]曾巩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去秋人还,蒙赐书及所撰先大父墓碑铭,反复观诵,感与惭并。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夫铭、志之著于世,义近于史,</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亦有与史异者。盖史之于善恶无所不书,而铭者,盖古之人有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功德、材行、志义之美者,惧后世之不知,则必铭而见之,或纳于庙,或存于墓,一也。苟其人</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恶,则于铭乎何有?此其所以与史异也。其辞之作,所以使死者无有所憾,生者得致其</a:t>
            </a:r>
            <a:r>
              <a:rPr lang="zh-CN" altLang="en-US" sz="1530" u="sng" kern="0" dirty="0" smtClean="0">
                <a:solidFill>
                  <a:srgbClr val="000000"/>
                </a:solidFill>
                <a:latin typeface="Times New Roman" panose="02020603050405020304" pitchFamily="65" charset="-122"/>
                <a:ea typeface="宋体" panose="02010600030101010101" pitchFamily="2" charset="-122"/>
              </a:rPr>
              <a:t>严</a:t>
            </a:r>
            <a:r>
              <a:rPr lang="zh-CN" altLang="en-US" sz="1530" kern="0" dirty="0" smtClean="0">
                <a:solidFill>
                  <a:srgbClr val="000000"/>
                </a:solidFill>
                <a:latin typeface="Times New Roman" panose="02020603050405020304" pitchFamily="65" charset="-122"/>
                <a:ea typeface="宋体" panose="02010600030101010101" pitchFamily="2" charset="-122"/>
              </a:rPr>
              <a:t>。而善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人喜于见传,则勇于自立;恶人无有所纪,则以愧而惧;至于通材达识、义烈节士,嘉言善状,皆见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于篇,则足为后</a:t>
            </a:r>
            <a:r>
              <a:rPr lang="zh-CN" altLang="en-US" sz="1530" u="sng" kern="0" dirty="0" smtClean="0">
                <a:solidFill>
                  <a:srgbClr val="000000"/>
                </a:solidFill>
                <a:latin typeface="Times New Roman" panose="02020603050405020304" pitchFamily="65" charset="-122"/>
                <a:ea typeface="宋体" panose="02010600030101010101" pitchFamily="2" charset="-122"/>
              </a:rPr>
              <a:t>法</a:t>
            </a:r>
            <a:r>
              <a:rPr lang="zh-CN" altLang="en-US" sz="1530" kern="0" dirty="0" smtClean="0">
                <a:solidFill>
                  <a:srgbClr val="000000"/>
                </a:solidFill>
                <a:latin typeface="Times New Roman" panose="02020603050405020304" pitchFamily="65" charset="-122"/>
                <a:ea typeface="宋体" panose="02010600030101010101" pitchFamily="2" charset="-122"/>
              </a:rPr>
              <a:t>。警劝之道,非近乎史,其将安近?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及世之衰,为人之子孙者,一欲褒扬其亲而不本乎理。故虽恶人,皆务勒铭以夸后世。立言者,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既莫之拒而不为,又</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其子孙之所请也,书其恶焉,则人情之所不得,于是乎铭始不实。后之作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铭者当观其人。</a:t>
            </a:r>
            <a:r>
              <a:rPr lang="zh-CN" altLang="en-US" sz="1530" u="sng" kern="0" dirty="0" smtClean="0">
                <a:solidFill>
                  <a:srgbClr val="000000"/>
                </a:solidFill>
                <a:latin typeface="Times New Roman" panose="02020603050405020304" pitchFamily="65" charset="-122"/>
                <a:ea typeface="宋体" panose="02010600030101010101" pitchFamily="2" charset="-122"/>
              </a:rPr>
              <a:t>苟托之非人,则书之非公与是,则不足以行世而传后。</a:t>
            </a:r>
            <a:r>
              <a:rPr lang="zh-CN" altLang="en-US" sz="1530" kern="0" dirty="0" smtClean="0">
                <a:solidFill>
                  <a:srgbClr val="000000"/>
                </a:solidFill>
                <a:latin typeface="Times New Roman" panose="02020603050405020304" pitchFamily="65" charset="-122"/>
                <a:ea typeface="宋体" panose="02010600030101010101" pitchFamily="2" charset="-122"/>
              </a:rPr>
              <a:t>故千百年来,公卿大夫至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于里巷之士莫不有铭,而传者盖少,其故非他,托之非人,书之非公与是故也。</a:t>
            </a:r>
            <a:endParaRPr lang="zh-CN" altLang="en-US" dirty="0"/>
          </a:p>
        </p:txBody>
      </p:sp>
      <p:sp>
        <p:nvSpPr>
          <p:cNvPr id="3" name="TextBox 11"/>
          <p:cNvSpPr txBox="1"/>
          <p:nvPr/>
        </p:nvSpPr>
        <p:spPr>
          <a:xfrm>
            <a:off x="1951391" y="1009580"/>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然则孰为其人而能尽公与是欤?非畜道德而能文章者无以为也。盖有道德者之于恶人则不受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而铭之,于众人则能辨焉。而人之行,有情善而迹非,有意奸而外淑,有善恶相悬而不可以实指,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有实大于名,有名</a:t>
            </a:r>
            <a:r>
              <a:rPr lang="zh-CN" altLang="en-US" sz="1530" u="sng" kern="0" dirty="0" smtClean="0">
                <a:solidFill>
                  <a:srgbClr val="000000"/>
                </a:solidFill>
                <a:latin typeface="Times New Roman" panose="02020603050405020304" pitchFamily="65" charset="-122"/>
                <a:ea typeface="宋体" panose="02010600030101010101" pitchFamily="2" charset="-122"/>
              </a:rPr>
              <a:t>侈</a:t>
            </a:r>
            <a:r>
              <a:rPr lang="zh-CN" altLang="en-US" sz="1530" kern="0" dirty="0" smtClean="0">
                <a:solidFill>
                  <a:srgbClr val="000000"/>
                </a:solidFill>
                <a:latin typeface="Times New Roman" panose="02020603050405020304" pitchFamily="65" charset="-122"/>
                <a:ea typeface="宋体" panose="02010600030101010101" pitchFamily="2" charset="-122"/>
              </a:rPr>
              <a:t>于实。犹之用人,非畜道德者,恶能辨之不惑,议之不徇?不惑不徇,则公且是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矣。而其辞之不工,则世犹不传,于是又在其文章兼胜焉。故曰非畜道德而能文章者无以为也,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岂非然哉!</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然畜道德而能文章者虽或并世而有亦或数十年或一二百年而有之其传之难如此其遇之难又</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如此若先生之道德文章固所谓数百年而有者也。</a:t>
            </a:r>
            <a:r>
              <a:rPr lang="zh-CN" altLang="en-US" sz="1530" kern="0" dirty="0" smtClean="0">
                <a:solidFill>
                  <a:srgbClr val="000000"/>
                </a:solidFill>
                <a:latin typeface="Times New Roman" panose="02020603050405020304" pitchFamily="65" charset="-122"/>
                <a:ea typeface="宋体" panose="02010600030101010101" pitchFamily="2" charset="-122"/>
              </a:rPr>
              <a:t>先祖之言行卓卓,幸遇而得铭,其公与是,其传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世行后,无疑也。而世之学者,每观传记所书古人之事,至于所可感,则往往衋然</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不知涕之流落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也,况其子孙也哉?况巩也哉?其追晞祖德而思所以传之之由,则知先生推一赐于巩而及其三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世。其感与报,宜若何而图之?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抑又思若巩之浅薄滞拙而先生进之,先祖之屯蹶否塞</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以死而先生显之。则世之魁闳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豪杰不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世出之士,其谁不愿进于门?潜遁幽抑之士,其谁不有望于世?善谁不为?而恶谁不愧以惧?</a:t>
            </a:r>
            <a:r>
              <a:rPr lang="zh-CN" altLang="en-US" sz="1530" u="sng" kern="0" dirty="0" smtClean="0">
                <a:solidFill>
                  <a:srgbClr val="000000"/>
                </a:solidFill>
                <a:latin typeface="Times New Roman" panose="02020603050405020304" pitchFamily="65" charset="-122"/>
                <a:ea typeface="宋体" panose="02010600030101010101" pitchFamily="2" charset="-122"/>
              </a:rPr>
              <a:t>为人</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之父祖者,孰不欲教其子孙?为人之子孙者,孰不欲宠荣其父祖?</a:t>
            </a:r>
            <a:r>
              <a:rPr lang="zh-CN" altLang="en-US" sz="1530" kern="0" dirty="0" smtClean="0">
                <a:solidFill>
                  <a:srgbClr val="000000"/>
                </a:solidFill>
                <a:latin typeface="Times New Roman" panose="02020603050405020304" pitchFamily="65" charset="-122"/>
                <a:ea typeface="宋体" panose="02010600030101010101" pitchFamily="2" charset="-122"/>
              </a:rPr>
              <a:t>此数美者,一归于先生。既拜赐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之辱,</a:t>
            </a:r>
            <a:r>
              <a:rPr lang="zh-CN" altLang="en-US" sz="1530" u="sng" kern="0" dirty="0" smtClean="0">
                <a:solidFill>
                  <a:srgbClr val="000000"/>
                </a:solidFill>
                <a:latin typeface="Times New Roman" panose="02020603050405020304" pitchFamily="65" charset="-122"/>
                <a:ea typeface="宋体" panose="02010600030101010101" pitchFamily="2" charset="-122"/>
              </a:rPr>
              <a:t>且</a:t>
            </a:r>
            <a:r>
              <a:rPr lang="zh-CN" altLang="en-US" sz="1530" kern="0" dirty="0" smtClean="0">
                <a:solidFill>
                  <a:srgbClr val="000000"/>
                </a:solidFill>
                <a:latin typeface="Times New Roman" panose="02020603050405020304" pitchFamily="65" charset="-122"/>
                <a:ea typeface="宋体" panose="02010600030101010101" pitchFamily="2" charset="-122"/>
              </a:rPr>
              <a:t>敢进其所以然。所论世族之次,敢不承教而加详焉?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40000" y="1080000"/>
            <a:ext cx="8127000" cy="5330535"/>
            <a:chOff x="540000" y="1080000"/>
            <a:chExt cx="8127000" cy="5330535"/>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愧甚</a:t>
              </a:r>
              <a:r>
                <a:rPr lang="zh-CN" altLang="en-US" sz="1530" u="sng" kern="0" dirty="0" smtClean="0">
                  <a:solidFill>
                    <a:srgbClr val="000000"/>
                  </a:solidFill>
                  <a:latin typeface="Times New Roman" panose="02020603050405020304" pitchFamily="65" charset="-122"/>
                  <a:ea typeface="宋体" panose="02010600030101010101" pitchFamily="2" charset="-122"/>
                </a:rPr>
                <a:t>不宣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①宋仁宗庆历六年夏,曾巩写信请欧阳修为已故的祖父曾致尧作一篇墓碑铭。碑铭写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好后,曾巩于庆历七年写此信致谢。②衋(xì)然:伤心痛苦的样子。③屯蹶否塞:困苦挫折,时运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不通。④魁闳:高大,俊伟。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A.生者得致其</a:t>
              </a:r>
              <a:r>
                <a:rPr lang="zh-CN" altLang="en-US" sz="1530" u="sng" kern="0" dirty="0" smtClean="0">
                  <a:solidFill>
                    <a:srgbClr val="000000"/>
                  </a:solidFill>
                  <a:latin typeface="Times New Roman" panose="02020603050405020304" pitchFamily="65" charset="-122"/>
                  <a:ea typeface="宋体" panose="02010600030101010101" pitchFamily="2" charset="-122"/>
                </a:rPr>
                <a:t>严</a:t>
              </a:r>
              <a:r>
                <a:rPr lang="zh-CN" altLang="en-US" sz="1530" kern="0" dirty="0" smtClean="0">
                  <a:solidFill>
                    <a:srgbClr val="000000"/>
                  </a:solidFill>
                  <a:latin typeface="Times New Roman" panose="02020603050405020304" pitchFamily="65" charset="-122"/>
                  <a:ea typeface="宋体" panose="02010600030101010101" pitchFamily="2" charset="-122"/>
                </a:rPr>
                <a:t>　　　严:尊敬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B.则足为后</a:t>
              </a:r>
              <a:r>
                <a:rPr lang="zh-CN" altLang="en-US" sz="1530" u="sng" kern="0" dirty="0" smtClean="0">
                  <a:solidFill>
                    <a:srgbClr val="000000"/>
                  </a:solidFill>
                  <a:latin typeface="Times New Roman" panose="02020603050405020304" pitchFamily="65" charset="-122"/>
                  <a:ea typeface="宋体" panose="02010600030101010101" pitchFamily="2" charset="-122"/>
                </a:rPr>
                <a:t>法</a:t>
              </a:r>
              <a:r>
                <a:rPr lang="zh-CN" altLang="en-US" sz="1530" kern="0" dirty="0" smtClean="0">
                  <a:solidFill>
                    <a:srgbClr val="000000"/>
                  </a:solidFill>
                  <a:latin typeface="Times New Roman" panose="02020603050405020304" pitchFamily="65" charset="-122"/>
                  <a:ea typeface="宋体" panose="02010600030101010101" pitchFamily="2" charset="-122"/>
                </a:rPr>
                <a:t>　　法:规则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C.有名</a:t>
              </a:r>
              <a:r>
                <a:rPr lang="zh-CN" altLang="en-US" sz="1530" u="sng" kern="0" dirty="0" smtClean="0">
                  <a:solidFill>
                    <a:srgbClr val="000000"/>
                  </a:solidFill>
                  <a:latin typeface="Times New Roman" panose="02020603050405020304" pitchFamily="65" charset="-122"/>
                  <a:ea typeface="宋体" panose="02010600030101010101" pitchFamily="2" charset="-122"/>
                </a:rPr>
                <a:t>侈</a:t>
              </a:r>
              <a:r>
                <a:rPr lang="zh-CN" altLang="en-US" sz="1530" kern="0" dirty="0" smtClean="0">
                  <a:solidFill>
                    <a:srgbClr val="000000"/>
                  </a:solidFill>
                  <a:latin typeface="Times New Roman" panose="02020603050405020304" pitchFamily="65" charset="-122"/>
                  <a:ea typeface="宋体" panose="02010600030101010101" pitchFamily="2" charset="-122"/>
                </a:rPr>
                <a:t>于实　　侈:夸大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D.愧甚</a:t>
              </a:r>
              <a:r>
                <a:rPr lang="zh-CN" altLang="en-US" sz="1530" u="sng" kern="0" dirty="0" smtClean="0">
                  <a:solidFill>
                    <a:srgbClr val="000000"/>
                  </a:solidFill>
                  <a:latin typeface="Times New Roman" panose="02020603050405020304" pitchFamily="65" charset="-122"/>
                  <a:ea typeface="宋体" panose="02010600030101010101" pitchFamily="2" charset="-122"/>
                </a:rPr>
                <a:t>不宣</a:t>
              </a:r>
              <a:r>
                <a:rPr lang="zh-CN" altLang="en-US" sz="1530" kern="0" dirty="0" smtClean="0">
                  <a:solidFill>
                    <a:srgbClr val="000000"/>
                  </a:solidFill>
                  <a:latin typeface="Times New Roman" panose="02020603050405020304" pitchFamily="65" charset="-122"/>
                  <a:ea typeface="宋体" panose="02010600030101010101" pitchFamily="2" charset="-122"/>
                </a:rPr>
                <a:t>　　不宣:不尽,不一一细说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4815"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099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graphicFrame>
          <p:nvGraphicFramePr>
            <p:cNvPr id="4" name="对象 3"/>
            <p:cNvGraphicFramePr>
              <a:graphicFrameLocks noChangeAspect="1"/>
            </p:cNvGraphicFramePr>
            <p:nvPr/>
          </p:nvGraphicFramePr>
          <p:xfrm>
            <a:off x="728989" y="4693088"/>
            <a:ext cx="1743075" cy="533399"/>
          </p:xfrm>
          <a:graphic>
            <a:graphicData uri="http://schemas.openxmlformats.org/presentationml/2006/ole">
              <p:oleObj spid="_x0000_s633859" name="Equation" r:id="rId4" imgW="46024800" imgH="14020800" progId="">
                <p:embed/>
              </p:oleObj>
            </a:graphicData>
          </a:graphic>
        </p:graphicFrame>
        <p:graphicFrame>
          <p:nvGraphicFramePr>
            <p:cNvPr id="5" name="对象 4"/>
            <p:cNvGraphicFramePr>
              <a:graphicFrameLocks noChangeAspect="1"/>
            </p:cNvGraphicFramePr>
            <p:nvPr/>
          </p:nvGraphicFramePr>
          <p:xfrm>
            <a:off x="718263" y="5261183"/>
            <a:ext cx="2181225" cy="533399"/>
          </p:xfrm>
          <a:graphic>
            <a:graphicData uri="http://schemas.openxmlformats.org/presentationml/2006/ole">
              <p:oleObj spid="_x0000_s633858" name="Equation" r:id="rId5" imgW="57607200" imgH="14020800" progId="">
                <p:embed/>
              </p:oleObj>
            </a:graphicData>
          </a:graphic>
        </p:graphicFrame>
        <p:graphicFrame>
          <p:nvGraphicFramePr>
            <p:cNvPr id="6" name="对象 5"/>
            <p:cNvGraphicFramePr>
              <a:graphicFrameLocks noChangeAspect="1"/>
            </p:cNvGraphicFramePr>
            <p:nvPr/>
          </p:nvGraphicFramePr>
          <p:xfrm>
            <a:off x="718263" y="5877136"/>
            <a:ext cx="1695450" cy="533399"/>
          </p:xfrm>
          <a:graphic>
            <a:graphicData uri="http://schemas.openxmlformats.org/presentationml/2006/ole">
              <p:oleObj spid="_x0000_s633857" name="Equation" r:id="rId6" imgW="44805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39750" y="794248"/>
            <a:ext cx="8127250" cy="5840731"/>
            <a:chOff x="539750" y="794248"/>
            <a:chExt cx="8127250" cy="5840731"/>
          </a:xfrm>
        </p:grpSpPr>
        <p:grpSp>
          <p:nvGrpSpPr>
            <p:cNvPr id="5" name="组合 4"/>
            <p:cNvGrpSpPr/>
            <p:nvPr/>
          </p:nvGrpSpPr>
          <p:grpSpPr>
            <a:xfrm>
              <a:off x="540000" y="794248"/>
              <a:ext cx="8127000" cy="4763612"/>
              <a:chOff x="540000" y="1080000"/>
              <a:chExt cx="8127000" cy="4763612"/>
            </a:xfrm>
          </p:grpSpPr>
          <p:sp>
            <p:nvSpPr>
              <p:cNvPr id="2" name="TextBox 2"/>
              <p:cNvSpPr txBox="1"/>
              <p:nvPr/>
            </p:nvSpPr>
            <p:spPr>
              <a:xfrm>
                <a:off x="540000" y="1080000"/>
                <a:ext cx="8127000" cy="476361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26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A.作者认为“铭志”与“史传”的内容侧重不同,前者表现人的美善言行,后者对人的善恶都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加以记载,因此二者在警世劝勉上的作用完全不同。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B.作者在信中剖析了今铭“不实”的原因:一是请铭的人一味想要美誉显扬其亲长而不根据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事理原貌撰铭,二是撰铭之人碍于人情不得不写溢美之词。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C.这是一篇独具特色的感谢信,它没有平常的客套和空泛的溢美之辞,而是通过对铭志作用及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流传条件的分析,表达了对道德、文章兼胜的赞许与追求。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D.本文重章法,结构谨严,环环相扣,起承转合如行云流水,层层递进,正是这种“纡徐”之笔,把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作者的感谢与敬佩表达得酣畅淋漓。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 畜 道 德 而 能 文 章 者 虽 或 并 世 而 有 亦 或 数 十 年 或 一 二 百 年 而 有 之 其 传 之 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如 此 其 遇 之 难 又 如 此 若 先 生 之 道 德 文 章 固 所 谓 数 百 年 而 有 者 也 。</a:t>
                </a:r>
                <a:endParaRPr lang="zh-CN" altLang="en-US" dirty="0"/>
              </a:p>
            </p:txBody>
          </p:sp>
          <p:graphicFrame>
            <p:nvGraphicFramePr>
              <p:cNvPr id="4" name="对象 3"/>
              <p:cNvGraphicFramePr>
                <a:graphicFrameLocks noChangeAspect="1"/>
              </p:cNvGraphicFramePr>
              <p:nvPr/>
            </p:nvGraphicFramePr>
            <p:xfrm>
              <a:off x="728989" y="1155008"/>
              <a:ext cx="1904999" cy="533399"/>
            </p:xfrm>
            <a:graphic>
              <a:graphicData uri="http://schemas.openxmlformats.org/presentationml/2006/ole">
                <p:oleObj spid="_x0000_s674817" name="Equation" r:id="rId4" imgW="50292000" imgH="14020800" progId="">
                  <p:embed/>
                </p:oleObj>
              </a:graphicData>
            </a:graphic>
          </p:graphicFrame>
        </p:grpSp>
        <p:sp>
          <p:nvSpPr>
            <p:cNvPr id="6" name="TextBox 2"/>
            <p:cNvSpPr txBox="1"/>
            <p:nvPr/>
          </p:nvSpPr>
          <p:spPr>
            <a:xfrm>
              <a:off x="539750" y="5575458"/>
              <a:ext cx="8127000" cy="105952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5.把文中画横线的句子译成现代汉语。(8分)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(1)苟托之非人,则书之非公与是,则不足以行世而传后。(4分)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(2)为人之父祖者,孰不欲教其子孙?为人之子孙者,孰不欲宠荣其父祖?(4分)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应为“楷模”。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A.表转折,但是;表假设,如果。B.均为助词,用于主谓之间,取消句子独立性。C.介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词,因为;介词,凭借。D.并且;尚且。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“二者在警世劝勉上的作用完全不同”错,二者的作用应该相近。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然畜道德而能文章者/虽或并世而有/亦或数十年或一二百年而有之/其传之难如此/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其遇之难又如此/若先生之道德文章/固所谓数百年而有者也。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解答断句题,应先了解语句大意,然后根据标志性的词语和句子结构特点,先断开容易断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开的,再根据上下文的理解来破解难点。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(1)如果请托的人不得当,那么他写的铭文必定会不公正、不正确的,就不能流行于世,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传之后代。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(2)当父亲、祖父的,谁不想教育好自己的子孙?做子孙的,谁不想使自己的父祖荣耀显扬?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去年秋天我派去的人回来,承蒙您写信给我并为先祖父撰写墓碑铭文。我反复地观览诵读,心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五、(2014浙江,16—20)阅读下面的文言文,回答问题。(19分)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欧阳行周文集序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[唐]李贻孙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欧阳君生于闽之里。幼为儿孩时,即不与众童亲狎,行止多自处。年十许岁,里中无爱者。每见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河滨山畔有片景可采,心独娱之,常执卷一编,忘归于其间。逮风月清晖,或暮而尚留,窅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不能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释,不自知所由,盖其性所</a:t>
            </a:r>
            <a:r>
              <a:rPr lang="zh-CN" altLang="en-US" sz="1530" u="sng" kern="0" dirty="0" smtClean="0">
                <a:solidFill>
                  <a:srgbClr val="000000"/>
                </a:solidFill>
                <a:latin typeface="Times New Roman" panose="02020603050405020304" pitchFamily="65" charset="-122"/>
                <a:ea typeface="宋体" panose="02010600030101010101" pitchFamily="2" charset="-122"/>
              </a:rPr>
              <a:t>多</a:t>
            </a:r>
            <a:r>
              <a:rPr lang="zh-CN" altLang="en-US" sz="1530" kern="0" dirty="0" smtClean="0">
                <a:solidFill>
                  <a:srgbClr val="000000"/>
                </a:solidFill>
                <a:latin typeface="Times New Roman" panose="02020603050405020304" pitchFamily="65" charset="-122"/>
                <a:ea typeface="宋体" panose="02010600030101010101" pitchFamily="2" charset="-122"/>
              </a:rPr>
              <a:t>也。未甚识文字,随人</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问章句,忽有一言契于心,移日自得,长吟高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啸,不知其所止也。父母不识其志,每尝谓里人曰:“此男子未知其指何如,要恐不为汩没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之饥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氓也。未知为吉凶邪?”乡人有览事多而熟于闻见</a:t>
            </a:r>
            <a:r>
              <a:rPr lang="zh-CN" altLang="en-US" sz="1530" u="sng" kern="0" dirty="0" smtClean="0">
                <a:solidFill>
                  <a:srgbClr val="000000"/>
                </a:solidFill>
                <a:latin typeface="Times New Roman" panose="02020603050405020304" pitchFamily="65" charset="-122"/>
                <a:ea typeface="宋体" panose="02010600030101010101" pitchFamily="2" charset="-122"/>
              </a:rPr>
              <a:t>者</a:t>
            </a:r>
            <a:r>
              <a:rPr lang="zh-CN" altLang="en-US" sz="1530" kern="0" dirty="0" smtClean="0">
                <a:solidFill>
                  <a:srgbClr val="000000"/>
                </a:solidFill>
                <a:latin typeface="Times New Roman" panose="02020603050405020304" pitchFamily="65" charset="-122"/>
                <a:ea typeface="宋体" panose="02010600030101010101" pitchFamily="2" charset="-122"/>
              </a:rPr>
              <a:t>,皆贺之曰:“</a:t>
            </a:r>
            <a:r>
              <a:rPr lang="zh-CN" altLang="en-US" sz="1530" u="sng" kern="0" dirty="0" smtClean="0">
                <a:solidFill>
                  <a:srgbClr val="000000"/>
                </a:solidFill>
                <a:latin typeface="Times New Roman" panose="02020603050405020304" pitchFamily="65" charset="-122"/>
                <a:ea typeface="宋体" panose="02010600030101010101" pitchFamily="2" charset="-122"/>
              </a:rPr>
              <a:t>此若家之宝也,奈何虑之过</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欤!</a:t>
            </a:r>
            <a:r>
              <a:rPr lang="zh-CN" altLang="en-US" sz="1530" kern="0" dirty="0" smtClean="0">
                <a:solidFill>
                  <a:srgbClr val="000000"/>
                </a:solidFill>
                <a:latin typeface="Times New Roman" panose="02020603050405020304" pitchFamily="65" charset="-122"/>
                <a:ea typeface="宋体" panose="02010600030101010101" pitchFamily="2" charset="-122"/>
              </a:rPr>
              <a:t>”自此遂日日知书,伏圣人之教,慕恺悌之化,达君臣父子之节,忠孝之际,唯恐不及。操笔属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词,其言秀而多思,率人所未言者,君道之容易,由是</a:t>
            </a:r>
            <a:r>
              <a:rPr lang="zh-CN" altLang="en-US" sz="1530" u="sng" kern="0" dirty="0" smtClean="0">
                <a:solidFill>
                  <a:srgbClr val="000000"/>
                </a:solidFill>
                <a:latin typeface="Times New Roman" panose="02020603050405020304" pitchFamily="65" charset="-122"/>
                <a:ea typeface="宋体" panose="02010600030101010101" pitchFamily="2" charset="-122"/>
              </a:rPr>
              <a:t>振发</a:t>
            </a:r>
            <a:r>
              <a:rPr lang="zh-CN" altLang="en-US" sz="1530" kern="0" dirty="0" smtClean="0">
                <a:solidFill>
                  <a:srgbClr val="000000"/>
                </a:solidFill>
                <a:latin typeface="Times New Roman" panose="02020603050405020304" pitchFamily="65" charset="-122"/>
                <a:ea typeface="宋体" panose="02010600030101010101" pitchFamily="2" charset="-122"/>
              </a:rPr>
              <a:t>于乡里之间。建中、贞元时,文词崛兴,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遂大振耀,欧</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闽之乡不知有他人也。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会故相常衮来为福之观察使,有文章高名,又</a:t>
            </a:r>
            <a:r>
              <a:rPr lang="zh-CN" altLang="en-US" sz="1530" u="sng" kern="0" dirty="0" smtClean="0">
                <a:solidFill>
                  <a:srgbClr val="000000"/>
                </a:solidFill>
                <a:latin typeface="Times New Roman" panose="02020603050405020304" pitchFamily="65" charset="-122"/>
                <a:ea typeface="宋体" panose="02010600030101010101" pitchFamily="2" charset="-122"/>
              </a:rPr>
              <a:t>性颇嗜诱进后生,推拔于寒素中,唯恐不及。</a:t>
            </a:r>
            <a:r>
              <a:rPr lang="zh-CN" altLang="en-US" sz="1530" kern="0" dirty="0" smtClean="0">
                <a:solidFill>
                  <a:srgbClr val="000000"/>
                </a:solidFill>
                <a:latin typeface="Times New Roman" panose="02020603050405020304" pitchFamily="65" charset="-122"/>
                <a:ea typeface="宋体" panose="02010600030101010101" pitchFamily="2" charset="-122"/>
              </a:rPr>
              <a:t>至之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日,比君为芝英。每有一作,屡加赏进。游娱燕乡食,必召同席。</a:t>
            </a:r>
            <a:r>
              <a:rPr lang="zh-CN" altLang="en-US" sz="1530" u="sng" kern="0" dirty="0" smtClean="0">
                <a:solidFill>
                  <a:srgbClr val="000000"/>
                </a:solidFill>
                <a:latin typeface="Times New Roman" panose="02020603050405020304" pitchFamily="65" charset="-122"/>
                <a:ea typeface="宋体" panose="02010600030101010101" pitchFamily="2" charset="-122"/>
              </a:rPr>
              <a:t>君加以谦德动不逾节常公之知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日又加深矣君之声渐腾于江淮且达于京师矣时人谓常公能识真</a:t>
            </a:r>
            <a:r>
              <a:rPr lang="zh-CN" altLang="en-US" sz="1530" kern="0" dirty="0" smtClean="0">
                <a:solidFill>
                  <a:srgbClr val="000000"/>
                </a:solidFill>
                <a:latin typeface="Times New Roman" panose="02020603050405020304" pitchFamily="65" charset="-122"/>
                <a:ea typeface="宋体" panose="02010600030101010101" pitchFamily="2" charset="-122"/>
              </a:rPr>
              <a:t>。寻而陆相贽知贡举,搜罗天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中感激与惭愧交织在一起。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墓志铭这一文体之所以能尊显于世,是因为意义与史传相接近,但也有与史传不相同的地方。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因为史传对人的善恶都一一加以记载,而碑铭呢,大概是古代功德卓著、才能操行出众、志向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远大、信守节义的人,唯恐不为后世人所知,一定要用刻铭文的方式来显扬于后世,这种铭文有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的放入家庙,有的存入墓穴,其用意是一样的。如果那是个恶人,那么有什么好铭刻的呢?这就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是碑铭与史传不同的地方。铭文的撰写,为的是使死者没有什么可遗憾,生者借此能表达自己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的尊敬之情。行善之人喜欢自己的善行善言流传后世,就积极建立功业;恶人没有什么可记,就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会感到惭愧和恐惧。至于博学多才、见识通达的人,忠义英烈、节操高尚之士,他们的美善言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行,都记载在碑铭里,就足以成为后人的楷模。铭文警世劝勉的作用,不与史传相近,那么又与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什么相近呢?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到了世道衰微的时候,为人子孙的,一心只要褒扬他们死去的亲人而不根据事理。所以即使是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恶人,也都一定要立碑刻铭,用来向后人夸耀。撰写铭文的人既不能推辞不作,又因为死者子孙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的一再请托,如果直书死者的恶行,从人情上过不去,这样铭文就开始有不实之词了。后代想请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人撰写碑铭的人,应当观察一下作者的为人。如果请托的人不得当,那么他写的铭文必定会不</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公正、不正确的,就不能流行于世,传之后代。所以千百年来,尽管上自公卿大夫下至里巷小民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死后都有碑铭,但流传于世的很少。这里没有别的原因,正是请托了不适当的人,撰写的铭文不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公正、不正确的缘故。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照这样说来,怎样的人才能做到完全公正与正确呢?我说不是道德高尚文章高明的人是做不到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的。因为道德高尚的人对于恶人是不会接受请托而撰写铭文的,对于一般的人也能加以辨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别。而人们的品行,有内心善良而事迹不见得好的,有内心奸恶而外表良善的,有善行恶行悬殊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而很难确指的,有实际大于名望的,有名过其实的。好比用人,如果不是道德高尚的人怎么能辨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别清楚而不被迷惑,怎么能议论公允而不徇私情?能不受迷惑,不徇私情,就是公正和实事求是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了。但是如果铭文的辞藻不精美,那么依然不能流传于世,因此就要求他的文章也好。所以说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不是道德高尚而又工于文章的人是不能写碑志铭文的,难道不是如此吗?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但是道德高尚而又善作文章的人,虽然有时会同时出现,但也许有时几十年甚至一二百年才有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一个。因此铭文的流传是如此之难;而遇上理想的作者也这样困难。像先生的道德文章,真正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算得上是几百年中才有的。我先祖的言行高尚,有幸遇上先生为其撰写公正而又正确的碑铭,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它将流传当代和后世是毫无疑问的。世上的学者,每每阅读传记所载古人事迹的时候,看到感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人之处,就常常激动得不知不觉地流下了眼泪,何况是死者的子孙呢?又何况是我曾巩呢?我追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怀先祖的德行而想到碑铭能传之后世的原因,就知道先生扩充这一恩惠,给予我曾巩而及于我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祖父以下三代人。这感激与报答之情,我应该怎样来表示呢?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我又进一步想到像我这样学识浅薄、才能愚钝的人,先生还提拔鼓励我,我先祖处境艰难、屡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遭挫折、郁郁不得志直到死,先生还写了碑铭来显扬他,那么世上那些俊伟豪杰、世上少有的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奇才,他们谁不愿意拜在您的门下?那些潜居山林、抑郁不得志的人,他们谁不希望扬名于世?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好事谁不想做,而做恶事谁不感到羞愧恐惧?当父亲、祖父的,谁不想教育好自己的子孙?做子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孙的,谁不想使自己的父祖荣耀显扬?这种种美德,应当全归于先生。我荣幸地得到了您的恩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赐,并且冒昧地向您陈述自己感激的缘由。来信所论及我的家族世系,我怎敢不听从您的教诲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而加以研究审核呢?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惭愧万分,书不尽言。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二、(2017温州2月模拟,14—18)阅读下面的文言文,完成1—5题。(20分)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骂虱赋(并序)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[元]杨维桢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杨子自铁崖山中客钱塘,初宿市舍,胁未暖席,有物噍身,若芒刺然。已而噍肉皆起瘾疹。十指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爬搔不得停,搔讫即成疮痏。亟命童秉烛,枕褥间了无一物。复睡,则噍如故,遂挈胡床,露坐待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旦。明日,问舍长,舍长曰:“此壁虱也。当兹旱气熇然,城中舍皆是物。”问何状,命童剔床笫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空出之,虱非虱,蚤非蚤,以爪掐之,其臭令人呕恶。杨子叹曰:“异哉有是物也!昔玉溪生、荆舒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,先后为嫉虱之作,而未有指斥是物者。</a:t>
            </a:r>
            <a:r>
              <a:rPr lang="zh-CN" altLang="en-US" sz="1530" u="sng" kern="0" dirty="0" smtClean="0">
                <a:solidFill>
                  <a:srgbClr val="000000"/>
                </a:solidFill>
                <a:latin typeface="Times New Roman" panose="02020603050405020304" pitchFamily="65" charset="-122"/>
                <a:ea typeface="宋体" panose="02010600030101010101" pitchFamily="2" charset="-122"/>
              </a:rPr>
              <a:t>岂其潜于昔而出于今,抑其幸见漏于指斥也?</a:t>
            </a:r>
            <a:r>
              <a:rPr lang="zh-CN" altLang="en-US" sz="1530" kern="0" dirty="0" smtClean="0">
                <a:solidFill>
                  <a:srgbClr val="000000"/>
                </a:solidFill>
                <a:latin typeface="Times New Roman" panose="02020603050405020304" pitchFamily="65" charset="-122"/>
                <a:ea typeface="宋体" panose="02010600030101010101" pitchFamily="2" charset="-122"/>
              </a:rPr>
              <a:t>”余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既楚其毒,乃作文骂之曰: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“维尔虱之种类不一也,不知又有尔类!皤腹而轻身,纤足而劲觜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;或青或绀,或黄或紫;白昼潜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藏,昏黑坌起;脱走如珠,狙刺如矢,使人胁不得以帖席,肱不得以曲几,追踪捕痕,若亡若存。遁景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朽空,灭迹密纹。汤沐所不能攻,掌指所不得扪。但见肉斑斓其成瘭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,肤窒栗其生龟,怒床几而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欲剖,避衾褥而欲焚。呜呼尔虱兮!蜂则有虿兮蜂可祛,蝎则有螫兮蝎可诛,嗟尔么类孰能屠?咨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大化之好生,恐一物之弗纾。胡尔恶之兼毓</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,为吾人之毒荼!饱膏血之毒觜,资肥腯之臭躯。吾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将上告司造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,殄尔类,非无辜也。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辞毕,是夜,</a:t>
            </a:r>
            <a:r>
              <a:rPr lang="zh-CN" altLang="en-US" sz="1530" u="sng" kern="0" dirty="0" smtClean="0">
                <a:solidFill>
                  <a:srgbClr val="000000"/>
                </a:solidFill>
                <a:latin typeface="Times New Roman" panose="02020603050405020304" pitchFamily="65" charset="-122"/>
                <a:ea typeface="宋体" panose="02010600030101010101" pitchFamily="2" charset="-122"/>
              </a:rPr>
              <a:t>梦有被玄衮裹绛服而至者若有辞曰吾即见骂尔文者辞义既严敢不退避然吾小毒小</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臭尔亦知世有大毒大臭者乎?</a:t>
            </a:r>
            <a:r>
              <a:rPr lang="zh-CN" altLang="en-US" sz="1530" kern="0" dirty="0" smtClean="0">
                <a:solidFill>
                  <a:srgbClr val="000000"/>
                </a:solidFill>
                <a:latin typeface="Times New Roman" panose="02020603050405020304" pitchFamily="65" charset="-122"/>
                <a:ea typeface="宋体" panose="02010600030101010101" pitchFamily="2" charset="-122"/>
              </a:rPr>
              <a:t>奸法窃防,妨化圮政,剥人及肤,残人至命,此非大毒大臭者乎?为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国之病,而司臬不屏</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⑥</a:t>
            </a:r>
            <a:r>
              <a:rPr lang="zh-CN" altLang="en-US" sz="1530" kern="0" dirty="0" smtClean="0">
                <a:solidFill>
                  <a:srgbClr val="000000"/>
                </a:solidFill>
                <a:latin typeface="Times New Roman" panose="02020603050405020304" pitchFamily="65" charset="-122"/>
                <a:ea typeface="宋体" panose="02010600030101010101" pitchFamily="2" charset="-122"/>
              </a:rPr>
              <a:t>。其或分民曲直,任国是非,义无避位,仁不让师,则丹书是纟圭,皂椟见遗</a:t>
            </a:r>
            <a:r>
              <a:rPr dirty="0"/>
              <a:t/>
            </a:r>
            <a:br>
              <a:rPr dirty="0"/>
            </a:br>
            <a:r>
              <a:rPr lang="zh-CN" altLang="en-US" sz="1150" kern="0" baseline="59000" dirty="0" smtClean="0">
                <a:solidFill>
                  <a:srgbClr val="000000"/>
                </a:solidFill>
                <a:latin typeface="Times New Roman" panose="02020603050405020304" pitchFamily="65" charset="-122"/>
                <a:ea typeface="宋体" panose="02010600030101010101" pitchFamily="2" charset="-122"/>
              </a:rPr>
              <a:t>⑦</a:t>
            </a:r>
            <a:r>
              <a:rPr lang="zh-CN" altLang="en-US" sz="1530" kern="0" dirty="0" smtClean="0">
                <a:solidFill>
                  <a:srgbClr val="000000"/>
                </a:solidFill>
                <a:latin typeface="Times New Roman" panose="02020603050405020304" pitchFamily="65" charset="-122"/>
                <a:ea typeface="宋体" panose="02010600030101010101" pitchFamily="2" charset="-122"/>
              </a:rPr>
              <a:t>。彼大毒大臭,又何惮不为乎?且吾起伏适节,消息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⑧</a:t>
            </a:r>
            <a:r>
              <a:rPr lang="zh-CN" altLang="en-US" sz="1530" kern="0" dirty="0" smtClean="0">
                <a:solidFill>
                  <a:srgbClr val="000000"/>
                </a:solidFill>
                <a:latin typeface="Times New Roman" panose="02020603050405020304" pitchFamily="65" charset="-122"/>
                <a:ea typeface="宋体" panose="02010600030101010101" pitchFamily="2" charset="-122"/>
              </a:rPr>
              <a:t>乘机,白露洒空,劲风吹衣,蝉脱而退,莫知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予之所归。</a:t>
            </a:r>
            <a:r>
              <a:rPr lang="zh-CN" altLang="en-US" sz="1530" u="sng" kern="0" dirty="0" smtClean="0">
                <a:solidFill>
                  <a:srgbClr val="000000"/>
                </a:solidFill>
                <a:latin typeface="Times New Roman" panose="02020603050405020304" pitchFamily="65" charset="-122"/>
                <a:ea typeface="宋体" panose="02010600030101010101" pitchFamily="2" charset="-122"/>
              </a:rPr>
              <a:t>子试絜夫大毒者,毒无已时。大臭者,臭无穷期。孰为可詈不詈乎?</a:t>
            </a:r>
            <a:r>
              <a:rPr lang="zh-CN" altLang="en-US" sz="1530" kern="0" dirty="0" smtClean="0">
                <a:solidFill>
                  <a:srgbClr val="000000"/>
                </a:solidFill>
                <a:latin typeface="Times New Roman" panose="02020603050405020304" pitchFamily="65" charset="-122"/>
                <a:ea typeface="宋体" panose="02010600030101010101" pitchFamily="2" charset="-122"/>
              </a:rPr>
              <a:t>子不穷南山之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竹以为辞,而詈予琐琐不已,呜乎!”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于是杨子增愤加怖,涕泗不支,霍然而觉,不知虱之所之。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①玉溪生:李商隐,曾写《虱赋》。荆舒老人:陆龟蒙,曾写《后虱赋》。②觜:嘴。③瘭: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(biāo):疱疹。④毓:同“有”。⑤司造:主管造化之神。⑥司臬:执法者。屏:摒弃,铲除。⑦丹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书是纟圭,皂椟见遗:司臬对忠义之士横加罪名,追令自尽。⑧消息:事物的生灭。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1.下列对句子中加点词语的解释,不正确的一项是(3分)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露坐</a:t>
            </a:r>
            <a:r>
              <a:rPr lang="zh-CN" altLang="en-US" sz="1530" kern="0" dirty="0" smtClean="0">
                <a:solidFill>
                  <a:srgbClr val="000000"/>
                </a:solidFill>
                <a:latin typeface="Times New Roman" panose="02020603050405020304" pitchFamily="65" charset="-122"/>
                <a:ea typeface="宋体" panose="02010600030101010101" pitchFamily="2" charset="-122"/>
              </a:rPr>
              <a:t>待旦　　　　　　　　露坐:露天里坐着</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B.掌指所不得</a:t>
            </a:r>
            <a:r>
              <a:rPr lang="zh-CN" altLang="en-US" sz="1530" u="sng" kern="0" dirty="0" smtClean="0">
                <a:solidFill>
                  <a:srgbClr val="000000"/>
                </a:solidFill>
                <a:latin typeface="Times New Roman" panose="02020603050405020304" pitchFamily="65" charset="-122"/>
                <a:ea typeface="宋体" panose="02010600030101010101" pitchFamily="2" charset="-122"/>
              </a:rPr>
              <a:t>扪</a:t>
            </a:r>
            <a:r>
              <a:rPr lang="zh-CN" altLang="en-US" sz="1530" kern="0" dirty="0" smtClean="0">
                <a:solidFill>
                  <a:srgbClr val="000000"/>
                </a:solidFill>
                <a:latin typeface="Times New Roman" panose="02020603050405020304" pitchFamily="65" charset="-122"/>
                <a:ea typeface="宋体" panose="02010600030101010101" pitchFamily="2" charset="-122"/>
              </a:rPr>
              <a:t>　　扪:摸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C.殄尔类,非</a:t>
            </a:r>
            <a:r>
              <a:rPr lang="zh-CN" altLang="en-US" sz="1530" u="sng" kern="0" dirty="0" smtClean="0">
                <a:solidFill>
                  <a:srgbClr val="000000"/>
                </a:solidFill>
                <a:latin typeface="Times New Roman" panose="02020603050405020304" pitchFamily="65" charset="-122"/>
                <a:ea typeface="宋体" panose="02010600030101010101" pitchFamily="2" charset="-122"/>
              </a:rPr>
              <a:t>无辜</a:t>
            </a:r>
            <a:r>
              <a:rPr lang="zh-CN" altLang="en-US" sz="1530" kern="0" dirty="0" smtClean="0">
                <a:solidFill>
                  <a:srgbClr val="000000"/>
                </a:solidFill>
                <a:latin typeface="Times New Roman" panose="02020603050405020304" pitchFamily="65" charset="-122"/>
                <a:ea typeface="宋体" panose="02010600030101010101" pitchFamily="2" charset="-122"/>
              </a:rPr>
              <a:t>也　　无辜:无罪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D.且吾起伏</a:t>
            </a:r>
            <a:r>
              <a:rPr lang="zh-CN" altLang="en-US" sz="1530" u="sng" kern="0" dirty="0" smtClean="0">
                <a:solidFill>
                  <a:srgbClr val="000000"/>
                </a:solidFill>
                <a:latin typeface="Times New Roman" panose="02020603050405020304" pitchFamily="65" charset="-122"/>
                <a:ea typeface="宋体" panose="02010600030101010101" pitchFamily="2" charset="-122"/>
              </a:rPr>
              <a:t>适</a:t>
            </a:r>
            <a:r>
              <a:rPr lang="zh-CN" altLang="en-US" sz="1530" kern="0" dirty="0" smtClean="0">
                <a:solidFill>
                  <a:srgbClr val="000000"/>
                </a:solidFill>
                <a:latin typeface="Times New Roman" panose="02020603050405020304" pitchFamily="65" charset="-122"/>
                <a:ea typeface="宋体" panose="02010600030101010101" pitchFamily="2" charset="-122"/>
              </a:rPr>
              <a:t>节　　适:适合,符合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2.下面各组句子中,加点词的意义和用法相同的一组是(3分)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A.①此壁虱</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r>
              <a:rPr lang="zh-CN" altLang="en-US" sz="1530" kern="0" dirty="0" smtClean="0">
                <a:solidFill>
                  <a:srgbClr val="000000"/>
                </a:solidFill>
                <a:latin typeface="Times New Roman" panose="02020603050405020304" pitchFamily="65" charset="-122"/>
                <a:ea typeface="宋体" panose="02010600030101010101" pitchFamily="2" charset="-122"/>
              </a:rPr>
              <a:t>　　　　　　　②吾其还</a:t>
            </a:r>
            <a:r>
              <a:rPr lang="zh-CN" altLang="en-US" sz="1530" u="sng" kern="0" dirty="0" smtClean="0">
                <a:solidFill>
                  <a:srgbClr val="000000"/>
                </a:solidFill>
                <a:latin typeface="Times New Roman" panose="02020603050405020304" pitchFamily="65" charset="-122"/>
                <a:ea typeface="宋体" panose="02010600030101010101" pitchFamily="2" charset="-122"/>
              </a:rPr>
              <a:t>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B.①蜂</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有虿兮蜂可祛　　②既来之,</a:t>
            </a:r>
            <a:r>
              <a:rPr lang="zh-CN" altLang="en-US" sz="1530" u="sng" kern="0" dirty="0" smtClean="0">
                <a:solidFill>
                  <a:srgbClr val="000000"/>
                </a:solidFill>
                <a:latin typeface="Times New Roman" panose="02020603050405020304" pitchFamily="65" charset="-122"/>
                <a:ea typeface="宋体" panose="02010600030101010101" pitchFamily="2" charset="-122"/>
              </a:rPr>
              <a:t>则</a:t>
            </a:r>
            <a:r>
              <a:rPr lang="zh-CN" altLang="en-US" sz="1530" kern="0" dirty="0" smtClean="0">
                <a:solidFill>
                  <a:srgbClr val="000000"/>
                </a:solidFill>
                <a:latin typeface="Times New Roman" panose="02020603050405020304" pitchFamily="65" charset="-122"/>
                <a:ea typeface="宋体" panose="02010600030101010101" pitchFamily="2" charset="-122"/>
              </a:rPr>
              <a:t>安之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C.①子不穷南山之竹</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为辞　　②愿</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十五城请易璧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D.①霍然</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觉　　②人非生</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知之者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A.作者客居钱塘旅舍,晚上被壁虱叮咬,瘙痒难忍,连忙吩咐童仆拿掉床上的席子,终于找到壁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虱,感慨壁虱长相怪异,写了这篇赋文。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B.第二段运用比喻、对比、夸张等手法,将壁虱的形态、动作、习性及人被叮咬后的惨状描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写得淋漓尽致,体现了赋“铺采摛文”的特点。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C.第三段化入梦境,将壁虱拟人化,与作者展开激烈辩论,借壁虱之口揭露那些违法乱纪、败坏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政治、残害百姓的贪官污吏才是“大毒大臭者”。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D.采用讽喻手法,借物讽刺,矛头直指封建专制社会的弊端,语言尖锐泼辣,笔法痛快淋漓,又委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曲幽默,给人淋漓酣畅而又隐微曲折之感。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4.把文中画横线的句子译成现代汉语。(8分)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(1)岂其潜于昔而出于今,抑其幸见漏于指斥也?(4分)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(2)子试絜夫大毒者,毒无已时。大臭者,臭无穷期。孰为可詈不詈乎?(4分)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5.用“/”给文中画波浪线的文字断句。(3分)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梦 有 被 玄 衮 裹 绛 服 而 至 者 若 有 辞 曰 吾 即 见 骂 尔 文 者 辞 义 既 严 敢 不 退 避 </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 吾 小 毒 小 臭 尔 亦 知 世 有 大 毒 大 臭 者 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B　扪:捉。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A.也:①助词,表判断语气;②助词,表商量语气。B.则:①副词,表示对动作行为的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强调;②连词,表示承接关系,就。C.以:介词,把,用。D.而:①连词,表修饰关系;②连词,表承接关</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　第二天才“吩咐童仆拿掉床上的席子”;写此文不是因为“壁虱长相怪异”。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(1)难道它在过去隐藏而到现在才现身,抑或是它侥幸被遗漏了而没受到斥责?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(2)你试着比较大毒者,毒害没有停止的时候,大臭者遗臭无穷无尽,为什么可以骂的而不骂呢?</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翻译文句,有必要时要参考上下文,使译文与上下文意思吻合。抓住重点词语和特定句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式。(1)此句是选择问句,“岂”“潜”“抑”“幸”是关键点。(2)前两句是陈述句,后一句</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是反问句。“絜”“已”“穷”“詈”是重点。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梦有被玄衮//裹绛服而至者/若有辞曰/吾即见骂尔文者/辞义既严/敢不退避/然吾小毒</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小臭/尔亦知世有大毒大臭者乎</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通读,感受大意,再借助“者”“若”“曰”“吾”“然”以及“者乎”等,即可断句。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“//”处可断可不断。</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杨先生从铁崖山客居钱塘,一开始住在市中客舍,身体还没有将席子睡暖,就有东西咬身体,好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像芒刺戳身一样。不久被咬过的肉上都起了红肿疙瘩。十个手指不停地抓挠,抓挠之后就形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成疮疱。急忙叫童子持烛找寻,枕头和被褥间完全没有任何东西。再睡,却和原来一样叮咬。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于是搬了一张交椅,露天坐着等待天亮。第二天问客舍的主人,客舍的主人说:“这是壁虱啊。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当今干旱之气炽盛,城中客舍都是这东西。”想知道这东西长什么样,于是命童子拆掉床上的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竹席,使壁虱现身。它长得既不像虱子,又不像跳蚤,用手指掐捏它,它的气味令人作呕恶心。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杨先生感叹道:“世上有这东西真是奇怪啊!过去玉溪生和荆舒老人先后写过憎恶虱子的文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章,却没有斥责这东西。难道它在过去隐藏而到现在才现身,抑或是它侥幸被遗漏了而没受到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斥责?”我已遭受它毒害的痛苦,于是写文章骂它说: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“你们虱子种类有不同啊,但不知道又有你这一类!肚子大而身体轻盈,腿脚纤弱而嘴巴强劲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有力;有的黑色有的黑红,有的黄色有的紫色;白天隐藏,晚上聚集;逃脱时快如滚珠,暗中叮咬时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尖如利箭。使人的身体不能贴着席子,手臂不能靠着案几。追踪捕捉它的痕迹,若有若无,在朽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1080000"/>
            <a:chExt cx="812725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木的空隙处隐遁其影,在席子的密纹中隐匿其迹。开水浇烫不能消灭它,手指不能捉住它。只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见肉上长出了红肿的疱疹,皮肤肿胀而龟裂。迁怒于床几而想把它拆了,避开被褥而想把它烧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了。唉,你这壁虱啊!蜂有螫针但蜂可被驱除,蝎子有螫尾但蝎子能被杀死,嗟叹你这小虫谁能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杀得了!可叹大自然爱惜生灵,唯恐有一种事物不能得到安适;为什么你兼有多种恶行,成为我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们人的毒害!饱吸膏血的毒嘴,养的又肥又臭的身躯。我将向上天告发,消灭你们族类,你们不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是没有罪行啊!”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辞赋写完,这天夜里,梦中有穿黑色和红色衣服而来的东西,好像有言语说:“我就是被你的文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章所骂的东西,文章义正辞严,不敢不退让躲避,然而我只是小毒小臭,你知道世上有大毒大臭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的人吗?违法乱纪,妨碍教化,败坏政治,盘剥百姓到肌肤,残害百姓到危及性命,这不是大毒大臭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的人吗?治理国家的弊端,执法者不去铲除。他们有辨别百姓的是非曲直,担负处理国家纷争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的责任,坚持正义,当仁不让,但实际上是忠义之士被横加罪名,迫令自尽。那些大毒大臭的人,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又有什么害怕而不敢做的呢?而且我按时节出没,生死不失时机,当白茫茫的水汽洒满天空,强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劲的大风吹起衣裳,我像蝉脱去外壳一样隐退,没有人知道我的归宿。你试着比较大毒者,毒害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没有停止的时候,大臭者遗臭无穷无尽,为什么可以骂的而不骂呢?你不去把他们写不完的罪</a:t>
              </a:r>
              <a:endParaRPr lang="zh-CN" altLang="en-US"/>
            </a:p>
          </p:txBody>
        </p:sp>
        <p:sp>
          <p:nvSpPr>
            <p:cNvPr id="3"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行写成文章,却细碎烦琐不停地骂我,唉!”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于是杨先生更加烦闷害怕,止不住流下眼泪,忽然醒过来,不知道壁虱到哪里去了。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下文章,得士之盛,前无伦比,故君名在榜中。常与君同道而相上下者,有韩侍郎愈、李校书观,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洎君并数百岁杰出,人到于今伏之。君之文新无所袭,才未尝困。精于理,故言多周详;切于情,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故叙事重复:宜其</a:t>
            </a:r>
            <a:r>
              <a:rPr lang="zh-CN" altLang="en-US" sz="1530" u="sng" kern="0" dirty="0" smtClean="0">
                <a:solidFill>
                  <a:srgbClr val="000000"/>
                </a:solidFill>
                <a:latin typeface="Times New Roman" panose="02020603050405020304" pitchFamily="65" charset="-122"/>
                <a:ea typeface="宋体" panose="02010600030101010101" pitchFamily="2" charset="-122"/>
              </a:rPr>
              <a:t>司</a:t>
            </a:r>
            <a:r>
              <a:rPr lang="zh-CN" altLang="en-US" sz="1530" kern="0" dirty="0" smtClean="0">
                <a:solidFill>
                  <a:srgbClr val="000000"/>
                </a:solidFill>
                <a:latin typeface="Times New Roman" panose="02020603050405020304" pitchFamily="65" charset="-122"/>
                <a:ea typeface="宋体" panose="02010600030101010101" pitchFamily="2" charset="-122"/>
              </a:rPr>
              <a:t>当代文柄,以变风雅。一命而卒,天其绝邪!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贻孙言旧故之分,于外氏为一家。故其属文之内名为予伯舅所著者,有《南阳孝子传》,有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《韩城县尉厅壁记》,有《与郑居方书》,皆可</a:t>
            </a:r>
            <a:r>
              <a:rPr lang="zh-CN" altLang="en-US" sz="1530" u="sng" kern="0" dirty="0" smtClean="0">
                <a:solidFill>
                  <a:srgbClr val="000000"/>
                </a:solidFill>
                <a:latin typeface="Times New Roman" panose="02020603050405020304" pitchFamily="65" charset="-122"/>
                <a:ea typeface="宋体" panose="02010600030101010101" pitchFamily="2" charset="-122"/>
              </a:rPr>
              <a:t>征</a:t>
            </a:r>
            <a:r>
              <a:rPr lang="zh-CN" altLang="en-US" sz="1530" kern="0" dirty="0" smtClean="0">
                <a:solidFill>
                  <a:srgbClr val="000000"/>
                </a:solidFill>
                <a:latin typeface="Times New Roman" panose="02020603050405020304" pitchFamily="65" charset="-122"/>
                <a:ea typeface="宋体" panose="02010600030101010101" pitchFamily="2" charset="-122"/>
              </a:rPr>
              <a:t>于集。故予冲幼之岁,即拜君于外家之门。大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和中,予为福建团练副使日,其子价自南安抵福州,进君之旧文共十编,首尾凡若干首,泣拜请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序。予诺其命矣,而词竟未就。价微有文,又早死。大中六年,予又为观察使,令访其裔,因获其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孙曰澥。不可使欧阳氏之文遂绝其所传也,为题其序,亦</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卒后嗣之愿云。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①窅(yǎo):怅惘。②汩没:沦落。③欧:通“瓯”。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A.盖其性所</a:t>
            </a:r>
            <a:r>
              <a:rPr lang="zh-CN" altLang="en-US" sz="1530" u="sng" kern="0" dirty="0" smtClean="0">
                <a:solidFill>
                  <a:srgbClr val="000000"/>
                </a:solidFill>
                <a:latin typeface="Times New Roman" panose="02020603050405020304" pitchFamily="65" charset="-122"/>
                <a:ea typeface="宋体" panose="02010600030101010101" pitchFamily="2" charset="-122"/>
              </a:rPr>
              <a:t>多</a:t>
            </a:r>
            <a:r>
              <a:rPr lang="zh-CN" altLang="en-US" sz="1530" kern="0" dirty="0" smtClean="0">
                <a:solidFill>
                  <a:srgbClr val="000000"/>
                </a:solidFill>
                <a:latin typeface="Times New Roman" panose="02020603050405020304" pitchFamily="65" charset="-122"/>
                <a:ea typeface="宋体" panose="02010600030101010101" pitchFamily="2" charset="-122"/>
              </a:rPr>
              <a:t>也　　　　　　　　　　多:超过。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B.由是</a:t>
            </a:r>
            <a:r>
              <a:rPr lang="zh-CN" altLang="en-US" sz="1530" u="sng" kern="0" dirty="0" smtClean="0">
                <a:solidFill>
                  <a:srgbClr val="000000"/>
                </a:solidFill>
                <a:latin typeface="Times New Roman" panose="02020603050405020304" pitchFamily="65" charset="-122"/>
                <a:ea typeface="宋体" panose="02010600030101010101" pitchFamily="2" charset="-122"/>
              </a:rPr>
              <a:t>振发</a:t>
            </a:r>
            <a:r>
              <a:rPr lang="zh-CN" altLang="en-US" sz="1530" kern="0" dirty="0" smtClean="0">
                <a:solidFill>
                  <a:srgbClr val="000000"/>
                </a:solidFill>
                <a:latin typeface="Times New Roman" panose="02020603050405020304" pitchFamily="65" charset="-122"/>
                <a:ea typeface="宋体" panose="02010600030101010101" pitchFamily="2" charset="-122"/>
              </a:rPr>
              <a:t>于乡里之间　　振发:显扬。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C.宜其</a:t>
            </a:r>
            <a:r>
              <a:rPr lang="zh-CN" altLang="en-US" sz="1530" u="sng" kern="0" dirty="0" smtClean="0">
                <a:solidFill>
                  <a:srgbClr val="000000"/>
                </a:solidFill>
                <a:latin typeface="Times New Roman" panose="02020603050405020304" pitchFamily="65" charset="-122"/>
                <a:ea typeface="宋体" panose="02010600030101010101" pitchFamily="2" charset="-122"/>
              </a:rPr>
              <a:t>司</a:t>
            </a:r>
            <a:r>
              <a:rPr lang="zh-CN" altLang="en-US" sz="1530" kern="0" dirty="0" smtClean="0">
                <a:solidFill>
                  <a:srgbClr val="000000"/>
                </a:solidFill>
                <a:latin typeface="Times New Roman" panose="02020603050405020304" pitchFamily="65" charset="-122"/>
                <a:ea typeface="宋体" panose="02010600030101010101" pitchFamily="2" charset="-122"/>
              </a:rPr>
              <a:t>当代文柄　　司:职掌。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D.皆可</a:t>
            </a:r>
            <a:r>
              <a:rPr lang="zh-CN" altLang="en-US" sz="1530" u="sng" kern="0" dirty="0" smtClean="0">
                <a:solidFill>
                  <a:srgbClr val="000000"/>
                </a:solidFill>
                <a:latin typeface="Times New Roman" panose="02020603050405020304" pitchFamily="65" charset="-122"/>
                <a:ea typeface="宋体" panose="02010600030101010101" pitchFamily="2" charset="-122"/>
              </a:rPr>
              <a:t>征</a:t>
            </a:r>
            <a:r>
              <a:rPr lang="zh-CN" altLang="en-US" sz="1530" kern="0" dirty="0" smtClean="0">
                <a:solidFill>
                  <a:srgbClr val="000000"/>
                </a:solidFill>
                <a:latin typeface="Times New Roman" panose="02020603050405020304" pitchFamily="65" charset="-122"/>
                <a:ea typeface="宋体" panose="02010600030101010101" pitchFamily="2" charset="-122"/>
              </a:rPr>
              <a:t>于集　　征:验证。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三、(2016台州中学第三次统练,16—20)阅读下面的文言文,回答问题。(19分)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筠州学记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 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周衰,先王之迹熄。至汉,六艺出于秦火之余,士学于百家之后。言道德者,矜高远而遗世用;语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政理者,务卑近而非师古。当是时,能明先王之道者,扬雄而已。而雄之书,世未知好也。</a:t>
            </a:r>
            <a:r>
              <a:rPr lang="zh-CN" altLang="en-US" sz="1530" u="sng" kern="0" dirty="0" smtClean="0">
                <a:solidFill>
                  <a:srgbClr val="000000"/>
                </a:solidFill>
                <a:latin typeface="Times New Roman" panose="02020603050405020304" pitchFamily="65" charset="-122"/>
                <a:ea typeface="宋体" panose="02010600030101010101" pitchFamily="2" charset="-122"/>
              </a:rPr>
              <a:t>然士</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之出于其时者,皆勇于自立,无苟简之心,</a:t>
            </a:r>
            <a:r>
              <a:rPr lang="zh-CN" altLang="en-US" sz="1530" kern="0" dirty="0" smtClean="0">
                <a:solidFill>
                  <a:srgbClr val="000000"/>
                </a:solidFill>
                <a:latin typeface="Times New Roman" panose="02020603050405020304" pitchFamily="65" charset="-122"/>
                <a:ea typeface="宋体" panose="02010600030101010101" pitchFamily="2" charset="-122"/>
              </a:rPr>
              <a:t>其取予进退去就,必度于礼义。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自此至于魏晋以来,其风俗之弊,人材</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乏久矣。</a:t>
            </a:r>
            <a:r>
              <a:rPr lang="zh-CN" altLang="en-US" sz="1530" u="sng" kern="0" dirty="0" smtClean="0">
                <a:solidFill>
                  <a:srgbClr val="000000"/>
                </a:solidFill>
                <a:latin typeface="Times New Roman" panose="02020603050405020304" pitchFamily="65" charset="-122"/>
                <a:ea typeface="宋体" panose="02010600030101010101" pitchFamily="2" charset="-122"/>
              </a:rPr>
              <a:t>以迄于今,士乃有特起于千载之外,明先王之</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道,以寤后之学者。</a:t>
            </a:r>
            <a:r>
              <a:rPr lang="zh-CN" altLang="en-US" sz="1530" kern="0" dirty="0" smtClean="0">
                <a:solidFill>
                  <a:srgbClr val="000000"/>
                </a:solidFill>
                <a:latin typeface="Times New Roman" panose="02020603050405020304" pitchFamily="65" charset="-122"/>
                <a:ea typeface="宋体" panose="02010600030101010101" pitchFamily="2" charset="-122"/>
              </a:rPr>
              <a:t>世虽不能皆知其意,而往往好之。故习其说者,论道德之旨,而知应务之非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近;议从政之体,而知法古之非迂。不乱</a:t>
            </a:r>
            <a:r>
              <a:rPr lang="zh-CN" altLang="en-US" sz="1530" u="sng" kern="0" dirty="0" smtClean="0">
                <a:solidFill>
                  <a:srgbClr val="000000"/>
                </a:solidFill>
                <a:latin typeface="Times New Roman" panose="02020603050405020304" pitchFamily="65" charset="-122"/>
                <a:ea typeface="宋体" panose="02010600030101010101" pitchFamily="2" charset="-122"/>
              </a:rPr>
              <a:t>于</a:t>
            </a:r>
            <a:r>
              <a:rPr lang="zh-CN" altLang="en-US" sz="1530" kern="0" dirty="0" smtClean="0">
                <a:solidFill>
                  <a:srgbClr val="000000"/>
                </a:solidFill>
                <a:latin typeface="Times New Roman" panose="02020603050405020304" pitchFamily="65" charset="-122"/>
                <a:ea typeface="宋体" panose="02010600030101010101" pitchFamily="2" charset="-122"/>
              </a:rPr>
              <a:t>百家,不蔽于</a:t>
            </a:r>
            <a:r>
              <a:rPr lang="zh-CN" altLang="en-US" sz="1530" u="sng" kern="0" dirty="0" smtClean="0">
                <a:solidFill>
                  <a:srgbClr val="000000"/>
                </a:solidFill>
                <a:latin typeface="Times New Roman" panose="02020603050405020304" pitchFamily="65" charset="-122"/>
                <a:ea typeface="宋体" panose="02010600030101010101" pitchFamily="2" charset="-122"/>
              </a:rPr>
              <a:t>传疏</a:t>
            </a:r>
            <a:r>
              <a:rPr lang="zh-CN" altLang="en-US" sz="1530" kern="0" dirty="0" smtClean="0">
                <a:solidFill>
                  <a:srgbClr val="000000"/>
                </a:solidFill>
                <a:latin typeface="Times New Roman" panose="02020603050405020304" pitchFamily="65" charset="-122"/>
                <a:ea typeface="宋体" panose="02010600030101010101" pitchFamily="2" charset="-122"/>
              </a:rPr>
              <a:t>。其所知者若此,此汉之士所不能及。</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然能尊而守之者则未必众也故乐易惇朴之俗微而诡欺薄恶之习胜其于贫富贵贱之地则养廉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远耻之意少而偷合苟得之行多此俗化之美所以未及于汉也</a:t>
            </a:r>
            <a:r>
              <a:rPr lang="zh-CN" altLang="en-US" sz="1530" kern="0" dirty="0" smtClean="0">
                <a:solidFill>
                  <a:srgbClr val="000000"/>
                </a:solidFill>
                <a:latin typeface="Times New Roman" panose="02020603050405020304" pitchFamily="65" charset="-122"/>
                <a:ea typeface="宋体" panose="02010600030101010101" pitchFamily="2" charset="-122"/>
              </a:rPr>
              <a:t>。夫所闻或浅,而其义甚高,与所知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有余,而其守不足者,其故何哉?由汉之士察举于乡闾,故不能不</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于自修。今之士选用于文章,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故不得不笃于所学。至于循习之深,则得于心者,亦不自知其至也。由是观之,则上所好,下必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有甚者焉,岂非</a:t>
            </a:r>
            <a:r>
              <a:rPr lang="zh-CN" altLang="en-US" sz="1530" u="sng" kern="0" dirty="0" smtClean="0">
                <a:solidFill>
                  <a:srgbClr val="000000"/>
                </a:solidFill>
                <a:latin typeface="Times New Roman" panose="02020603050405020304" pitchFamily="65" charset="-122"/>
                <a:ea typeface="宋体" panose="02010600030101010101" pitchFamily="2" charset="-122"/>
              </a:rPr>
              <a:t>信</a:t>
            </a:r>
            <a:r>
              <a:rPr lang="zh-CN" altLang="en-US" sz="1530" kern="0" dirty="0" smtClean="0">
                <a:solidFill>
                  <a:srgbClr val="000000"/>
                </a:solidFill>
                <a:latin typeface="Times New Roman" panose="02020603050405020304" pitchFamily="65" charset="-122"/>
                <a:ea typeface="宋体" panose="02010600030101010101" pitchFamily="2" charset="-122"/>
              </a:rPr>
              <a:t>欤!令汉与今有教化开导之方,有庠序养成之法,则士于学行,岂有彼此之偏,先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后之过乎?夫《大学》之道,将欲诚意正心修身,以治其国家天下,而必本于先致其知。则知者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固善之端,而人之所难至也。以今之士,于人所难至者既几矣,则上之施化,莫易于斯时,顾</a:t>
            </a:r>
            <a:r>
              <a:rPr lang="zh-CN" altLang="en-US" sz="1530" u="sng" kern="0" dirty="0" smtClean="0">
                <a:solidFill>
                  <a:srgbClr val="000000"/>
                </a:solidFill>
                <a:latin typeface="Times New Roman" panose="02020603050405020304" pitchFamily="65" charset="-122"/>
                <a:ea typeface="宋体" panose="02010600030101010101" pitchFamily="2" charset="-122"/>
              </a:rPr>
              <a:t>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导之如何尔。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筠为州,在大江之西,其地僻绝。当庆历之初,诏天下立学,而筠独不能应诏,州之士以为病。至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治平三年,盖二十有三年矣,始告于知州事、尚书都官郎中董君仪。董君乃与通判州事国子博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士郑君蒨相旧州之东南,得亢爽之地,筑宫于其上。经始于其春,而落成于八月之望。既而来学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者常数十百人,二君乃以书走京师,请记于予。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予谓二君之于政,可谓知所务矣。使筠之士相与升降</a:t>
            </a:r>
            <a:r>
              <a:rPr lang="zh-CN" altLang="en-US" sz="1530" u="sng" kern="0" dirty="0" smtClean="0">
                <a:solidFill>
                  <a:srgbClr val="000000"/>
                </a:solidFill>
                <a:latin typeface="Times New Roman" panose="02020603050405020304" pitchFamily="65" charset="-122"/>
                <a:ea typeface="宋体" panose="02010600030101010101" pitchFamily="2" charset="-122"/>
              </a:rPr>
              <a:t>乎</a:t>
            </a:r>
            <a:r>
              <a:rPr lang="zh-CN" altLang="en-US" sz="1530" kern="0" dirty="0" smtClean="0">
                <a:solidFill>
                  <a:srgbClr val="000000"/>
                </a:solidFill>
                <a:latin typeface="Times New Roman" panose="02020603050405020304" pitchFamily="65" charset="-122"/>
                <a:ea typeface="宋体" panose="02010600030101010101" pitchFamily="2" charset="-122"/>
              </a:rPr>
              <a:t>其中,讲先王之遗文,以致其知,其贤者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超然自信而独立,其中材勉焉以待上之教化,则是宫之作,非独使夫来者玩思于空言,以</a:t>
            </a:r>
            <a:r>
              <a:rPr lang="zh-CN" altLang="en-US" sz="1530" u="sng" kern="0" dirty="0" smtClean="0">
                <a:solidFill>
                  <a:srgbClr val="000000"/>
                </a:solidFill>
                <a:latin typeface="Times New Roman" panose="02020603050405020304" pitchFamily="65" charset="-122"/>
                <a:ea typeface="宋体" panose="02010600030101010101" pitchFamily="2" charset="-122"/>
              </a:rPr>
              <a:t>干</a:t>
            </a:r>
            <a:r>
              <a:rPr lang="zh-CN" altLang="en-US" sz="1530" kern="0" dirty="0" smtClean="0">
                <a:solidFill>
                  <a:srgbClr val="000000"/>
                </a:solidFill>
                <a:latin typeface="Times New Roman" panose="02020603050405020304" pitchFamily="65" charset="-122"/>
                <a:ea typeface="宋体" panose="02010600030101010101" pitchFamily="2" charset="-122"/>
              </a:rPr>
              <a:t>世取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禄而已。故为之著予之所闻者以为记,而使归刻焉。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A.不蔽于</a:t>
            </a:r>
            <a:r>
              <a:rPr lang="zh-CN" altLang="en-US" sz="1530" u="sng" kern="0" dirty="0" smtClean="0">
                <a:solidFill>
                  <a:srgbClr val="000000"/>
                </a:solidFill>
                <a:latin typeface="Times New Roman" panose="02020603050405020304" pitchFamily="65" charset="-122"/>
                <a:ea typeface="宋体" panose="02010600030101010101" pitchFamily="2" charset="-122"/>
              </a:rPr>
              <a:t>传疏</a:t>
            </a:r>
            <a:r>
              <a:rPr lang="zh-CN" altLang="en-US" sz="1530" kern="0" dirty="0" smtClean="0">
                <a:solidFill>
                  <a:srgbClr val="000000"/>
                </a:solidFill>
                <a:latin typeface="Times New Roman" panose="02020603050405020304" pitchFamily="65" charset="-122"/>
                <a:ea typeface="宋体" panose="02010600030101010101" pitchFamily="2" charset="-122"/>
              </a:rPr>
              <a:t>　　　　　传疏:指解释儒家经籍的文字。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B.故不能不</a:t>
              </a:r>
              <a:r>
                <a:rPr lang="zh-CN" altLang="en-US" sz="1530" u="sng" kern="0" dirty="0" smtClean="0">
                  <a:solidFill>
                    <a:srgbClr val="000000"/>
                  </a:solidFill>
                  <a:latin typeface="Times New Roman" panose="02020603050405020304" pitchFamily="65" charset="-122"/>
                  <a:ea typeface="宋体" panose="02010600030101010101" pitchFamily="2" charset="-122"/>
                </a:rPr>
                <a:t>笃</a:t>
              </a:r>
              <a:r>
                <a:rPr lang="zh-CN" altLang="en-US" sz="1530" kern="0" dirty="0" smtClean="0">
                  <a:solidFill>
                    <a:srgbClr val="000000"/>
                  </a:solidFill>
                  <a:latin typeface="Times New Roman" panose="02020603050405020304" pitchFamily="65" charset="-122"/>
                  <a:ea typeface="宋体" panose="02010600030101010101" pitchFamily="2" charset="-122"/>
                </a:rPr>
                <a:t>于自修　　笃:专注。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C.以</a:t>
              </a:r>
              <a:r>
                <a:rPr lang="zh-CN" altLang="en-US" sz="1530" u="sng" kern="0" dirty="0" smtClean="0">
                  <a:solidFill>
                    <a:srgbClr val="000000"/>
                  </a:solidFill>
                  <a:latin typeface="Times New Roman" panose="02020603050405020304" pitchFamily="65" charset="-122"/>
                  <a:ea typeface="宋体" panose="02010600030101010101" pitchFamily="2" charset="-122"/>
                </a:rPr>
                <a:t>干</a:t>
              </a:r>
              <a:r>
                <a:rPr lang="zh-CN" altLang="en-US" sz="1530" kern="0" dirty="0" smtClean="0">
                  <a:solidFill>
                    <a:srgbClr val="000000"/>
                  </a:solidFill>
                  <a:latin typeface="Times New Roman" panose="02020603050405020304" pitchFamily="65" charset="-122"/>
                  <a:ea typeface="宋体" panose="02010600030101010101" pitchFamily="2" charset="-122"/>
                </a:rPr>
                <a:t>世取禄而已　　干:求取。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D.岂非</a:t>
              </a:r>
              <a:r>
                <a:rPr lang="zh-CN" altLang="en-US" sz="1530" u="sng" kern="0" dirty="0" smtClean="0">
                  <a:solidFill>
                    <a:srgbClr val="000000"/>
                  </a:solidFill>
                  <a:latin typeface="Times New Roman" panose="02020603050405020304" pitchFamily="65" charset="-122"/>
                  <a:ea typeface="宋体" panose="02010600030101010101" pitchFamily="2" charset="-122"/>
                </a:rPr>
                <a:t>信</a:t>
              </a:r>
              <a:r>
                <a:rPr lang="zh-CN" altLang="en-US" sz="1530" kern="0" dirty="0" smtClean="0">
                  <a:solidFill>
                    <a:srgbClr val="000000"/>
                  </a:solidFill>
                  <a:latin typeface="Times New Roman" panose="02020603050405020304" pitchFamily="65" charset="-122"/>
                  <a:ea typeface="宋体" panose="02010600030101010101" pitchFamily="2" charset="-122"/>
                </a:rPr>
                <a:t>欤　　信:相信。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54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94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3.下列对原文的理解和赏析,不正确的一项是(3分)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A.本文标题为“筠州学记”,却从历史上对先王之道的继承、学习开始谈,肯定了扬雄通晓先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王之道,也肯定了汉代人的教化风俗之美。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B.本文对当世的读书人研读典籍、效法古人极力赞赏。而又觉得现实社会的淳朴之风已经</a:t>
              </a:r>
              <a:endParaRPr lang="zh-CN" altLang="en-US"/>
            </a:p>
          </p:txBody>
        </p:sp>
        <p:graphicFrame>
          <p:nvGraphicFramePr>
            <p:cNvPr id="4" name="对象 3"/>
            <p:cNvGraphicFramePr>
              <a:graphicFrameLocks noChangeAspect="1"/>
            </p:cNvGraphicFramePr>
            <p:nvPr/>
          </p:nvGraphicFramePr>
          <p:xfrm>
            <a:off x="728989" y="2570240"/>
            <a:ext cx="1504950" cy="533399"/>
          </p:xfrm>
          <a:graphic>
            <a:graphicData uri="http://schemas.openxmlformats.org/presentationml/2006/ole">
              <p:oleObj spid="_x0000_s676868" name="Equation" r:id="rId4" imgW="39928800" imgH="14020800" progId="">
                <p:embed/>
              </p:oleObj>
            </a:graphicData>
          </a:graphic>
        </p:graphicFrame>
        <p:graphicFrame>
          <p:nvGraphicFramePr>
            <p:cNvPr id="5" name="对象 4"/>
            <p:cNvGraphicFramePr>
              <a:graphicFrameLocks noChangeAspect="1"/>
            </p:cNvGraphicFramePr>
            <p:nvPr/>
          </p:nvGraphicFramePr>
          <p:xfrm>
            <a:off x="718263" y="3138335"/>
            <a:ext cx="2257425" cy="533400"/>
          </p:xfrm>
          <a:graphic>
            <a:graphicData uri="http://schemas.openxmlformats.org/presentationml/2006/ole">
              <p:oleObj spid="_x0000_s676867" name="Equation" r:id="rId5" imgW="59740800" imgH="14020800" progId="">
                <p:embed/>
              </p:oleObj>
            </a:graphicData>
          </a:graphic>
        </p:graphicFrame>
        <p:graphicFrame>
          <p:nvGraphicFramePr>
            <p:cNvPr id="6" name="对象 5"/>
            <p:cNvGraphicFramePr>
              <a:graphicFrameLocks noChangeAspect="1"/>
            </p:cNvGraphicFramePr>
            <p:nvPr/>
          </p:nvGraphicFramePr>
          <p:xfrm>
            <a:off x="718263" y="3706430"/>
            <a:ext cx="2771775" cy="533399"/>
          </p:xfrm>
          <a:graphic>
            <a:graphicData uri="http://schemas.openxmlformats.org/presentationml/2006/ole">
              <p:oleObj spid="_x0000_s676866" name="Equation" r:id="rId6" imgW="73456800" imgH="14020800" progId="">
                <p:embed/>
              </p:oleObj>
            </a:graphicData>
          </a:graphic>
        </p:graphicFrame>
        <p:graphicFrame>
          <p:nvGraphicFramePr>
            <p:cNvPr id="7" name="对象 6"/>
            <p:cNvGraphicFramePr>
              <a:graphicFrameLocks noChangeAspect="1"/>
            </p:cNvGraphicFramePr>
            <p:nvPr/>
          </p:nvGraphicFramePr>
          <p:xfrm>
            <a:off x="728989" y="4274525"/>
            <a:ext cx="1504950" cy="533399"/>
          </p:xfrm>
          <a:graphic>
            <a:graphicData uri="http://schemas.openxmlformats.org/presentationml/2006/ole">
              <p:oleObj spid="_x0000_s676865" name="Equation" r:id="rId7" imgW="39928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衰微,养廉远耻之心不足,苟合鄙俗之行有余。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C.文章的第三段说,汉代的士人是由乡里举荐出来的,他们比当今人读书多,自我修养高。如果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使汉代和当今都开设学校,教化培养人才,那么读书人的学问品德,就没有彼此的偏差了。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D.文章最后两段选材详略得当,交代了筠州地僻,未能应诏建立学校;二十三年后,董、郑两先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生才在此地选地建校舍,使学子们一起来上学。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 能 尊 而 守 之 者 则 未 必 众 也 故 乐 易 惇 朴 之 俗 微 而 诡 欺 薄 恶 之 习 胜 其 于 贫 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贵 贱 之 地 则 养 廉 远 耻 之 意 少 而 偷 合 苟 得 之 行 多 此 俗 化 之 美 所 以 未 及 于 汉 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5.把文中画横线的句子译成现代汉语。(7分)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(1)然士之出于其时者,皆勇于自立,无苟简之心。(3分)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(2)以迄于今,士乃有特起于千载之外,明先王之道,以寤后之学者。(4分)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D　信:真的。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　A.介词,被。B.助词,取独/代词,这些。C.所用来</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的方式/</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的原因。D.介词,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在/介词,比。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“他们比当今人读书多”错,文中没有提及。</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然能尊而守之者/则未必众也/故乐易惇朴之俗微/而诡欺薄恶之习胜/其于贫富贵贱</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之地/则养廉远耻之意少/而偷合苟得之行多/此俗化之美/所以未及于汉也</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寻找“然”“之”“者”“则”“也”“故”“而”等常见文言虚词,联系上下文分</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析它们的意思或作用,以便准确断句。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5.</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(1)然而出现在那个时代的读书人,他们都在保持自我操守上很着力,没有草率简略的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思想。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(2)而到了当世,才有卓异的读书人从千年之外的典籍开始钻研,阐明先王之道,来启迪后学之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子。</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(1)采分点:然士之出于其时者,定语后置;苟简,草率简略,马虎简略。</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(2)采分点:迄,到;乃,才;寤,开导,启迪。</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周王朝衰微,先王们的遗存也就消亡了。到了汉代,六艺经传从秦朝焚书的余烬中复出,读书人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于是可以跟着百家继续学习。谈道论德的人,自夸德行崇高远大而忘了为世所用;议论为政之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道的人,力求俯就时俗而不去学习古人。在那个时候,能够通晓先王之道的人,只有扬雄而已。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但是扬雄的文章,世人不知道它好在什么地方。然而出现在那个时代的读书人,他们都在保持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自我操守上很着力,没有草率简略的思想,他们对于物质上的索取与给予,官位上的提拔或黜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退,道义上的取舍,一定会从礼义方面来考虑。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从那时候到魏晋以来,社会风气低劣、人才匮乏已经很久了。而到了当世,才有卓异的读书人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从千年之外的典籍开始钻研,阐明先王之道,来启迪后学之子。世人虽然不能全部了解那些思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想,但是却常常喜欢它们。所以学习那些道理的人,论及道德的主旨,知道应该不在近代追求它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们;议论参与政事的规矩,知道效法古人不是绕远。他们不被百家之言所扰乱,不被经传上的解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释所蒙蔽。他们像这样博学,这是汉代的读书人所不能比的。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然而能尊重而奉行的,就未必有那么多人了。所以像《乐》《易》那样敦厚朴实的风气已经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衰微了,而那种诡异欺骗、骄慢丑陋的风习占了优势。他们不论处在贫富、贵贱的地位,培养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廉洁、远离耻辱的志向就少,而苟且迎合求得的行为就多。这是习俗教化的美德赶不上汉代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的原因。(汉代的读书人)见闻有时很浅薄,但是他们的道义很高;见闻很渊博,但是他们的操守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却不够,这是什么缘故呢?缘于汉代的读书人是从乡里被推举的,所以(他们)不能不专注于自我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修养。现今的读书人是用文章来选用的,所以(他们)不能不专注于学习。至于那些学习深入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的,理解到了内心深处的人,也不知道自己到了哪种境界。从这个现象看,上面喜欢的东西,下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面一定有比之更厉害的,难道不是真的吗?使汉代和今天都有教化开导的方法,都有学校培养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成才的方法,那么读书人在学问品行方面,难道有彼此之间的偏差,先后的过失吗?《大学》中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的道理,想用诚意、正心、修身来治理国家天下,而必定要先求得知识。那么有知识的人,本来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就是为善的开端,而一般人难以达到。今天的读书人,对于一般人难以达到的知识境界,已经相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差不远了。那么,在上位的人施行教化,没有比这时更容易的,只不过看你所用来引导的办法怎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样了。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筠州这个州,在长江的西面,地理位置偏僻。在庆历初年,天子下诏设立学校,但是只有筠州不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奉诏令,筠州的读书人认为这样不好。到治平三年,大概有二十三年了,才有人报告知州事、尚</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书都官郎中董君仪。董君就和通判州事、国子博士郑蒨察看州的东南地区,发现一块高旷开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朗的地方,在上面建造了学舍。在治平三年的春天开始经营,在八月十五日落成。不久来学习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的人常有数十到数百人。两位先生就带着报呈的文书去了京城,并嘱咐我写篇记。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我认为两位先生对筠州的政事,真的是有所追求的。使筠州的读书人在学宫中相互出入,讲述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先王的遗文,以求得知识。他们中有贤德的人能够超然自信而独立于世,那些中等资质的人得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以自勉以等待上一位次的教育。那么这个学宫的兴造,不独使来学习的人品味思索一些空洞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不实的言辞,来迎合世俗、求取禄位罢了。所以替他们写上我的见闻而成了这篇记,等他们回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来之后刻石记录吧!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414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a:t>
              </a:r>
              <a:r>
                <a:rPr lang="zh-CN" altLang="en-US" sz="2360" kern="0" spc="149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099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a:t>
              </a:r>
              <a:r>
                <a:rPr lang="zh-CN" altLang="en-US" sz="2360" kern="0" spc="1091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A.本文叙述欧阳行周的成长历程,评定其文章特点,最后交代为文集作序的缘由,有借作序为其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立传之意,读此可知欧阳行周为人为文之一斑。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B.欧阳行周年少时酷爱山水与读书,尽管乡人都不喜欢他,父母也为他的将来忧心忡忡,但他天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资聪颖,文笔超群,终于成为福建最著名的文士。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C.欧阳行周写文章语词清秀,思维敏捷,能言人所未言,说理精辟,立论周密详尽,擅长抒情,叙事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委婉曲折,是韩愈、李观等人的同道。</a:t>
              </a:r>
              <a:endParaRPr lang="zh-CN" altLang="en-US"/>
            </a:p>
          </p:txBody>
        </p:sp>
        <p:graphicFrame>
          <p:nvGraphicFramePr>
            <p:cNvPr id="4" name="对象 3"/>
            <p:cNvGraphicFramePr>
              <a:graphicFrameLocks noChangeAspect="1"/>
            </p:cNvGraphicFramePr>
            <p:nvPr/>
          </p:nvGraphicFramePr>
          <p:xfrm>
            <a:off x="728989" y="1508816"/>
            <a:ext cx="2095500" cy="533400"/>
          </p:xfrm>
          <a:graphic>
            <a:graphicData uri="http://schemas.openxmlformats.org/presentationml/2006/ole">
              <p:oleObj spid="_x0000_s62468" name="Equation" r:id="rId4" imgW="55473600" imgH="14020800" progId="">
                <p:embed/>
              </p:oleObj>
            </a:graphicData>
          </a:graphic>
        </p:graphicFrame>
        <p:graphicFrame>
          <p:nvGraphicFramePr>
            <p:cNvPr id="5" name="对象 4"/>
            <p:cNvGraphicFramePr>
              <a:graphicFrameLocks noChangeAspect="1"/>
            </p:cNvGraphicFramePr>
            <p:nvPr/>
          </p:nvGraphicFramePr>
          <p:xfrm>
            <a:off x="718263" y="2076911"/>
            <a:ext cx="2200274" cy="533400"/>
          </p:xfrm>
          <a:graphic>
            <a:graphicData uri="http://schemas.openxmlformats.org/presentationml/2006/ole">
              <p:oleObj spid="_x0000_s62467" name="Equation" r:id="rId5" imgW="58216800" imgH="14020800" progId="">
                <p:embed/>
              </p:oleObj>
            </a:graphicData>
          </a:graphic>
        </p:graphicFrame>
        <p:graphicFrame>
          <p:nvGraphicFramePr>
            <p:cNvPr id="6" name="对象 5"/>
            <p:cNvGraphicFramePr>
              <a:graphicFrameLocks noChangeAspect="1"/>
            </p:cNvGraphicFramePr>
            <p:nvPr/>
          </p:nvGraphicFramePr>
          <p:xfrm>
            <a:off x="718263" y="2645006"/>
            <a:ext cx="1695450" cy="533399"/>
          </p:xfrm>
          <a:graphic>
            <a:graphicData uri="http://schemas.openxmlformats.org/presentationml/2006/ole">
              <p:oleObj spid="_x0000_s62466" name="Equation" r:id="rId6" imgW="44805600" imgH="14020800" progId="">
                <p:embed/>
              </p:oleObj>
            </a:graphicData>
          </a:graphic>
        </p:graphicFrame>
        <p:graphicFrame>
          <p:nvGraphicFramePr>
            <p:cNvPr id="7" name="对象 6"/>
            <p:cNvGraphicFramePr>
              <a:graphicFrameLocks noChangeAspect="1"/>
            </p:cNvGraphicFramePr>
            <p:nvPr/>
          </p:nvGraphicFramePr>
          <p:xfrm>
            <a:off x="728989" y="3213101"/>
            <a:ext cx="1685925" cy="533399"/>
          </p:xfrm>
          <a:graphic>
            <a:graphicData uri="http://schemas.openxmlformats.org/presentationml/2006/ole">
              <p:oleObj spid="_x0000_s62465" name="Equation" r:id="rId7" imgW="44500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D.作者痛惜欧阳行周英年早逝,未能充分施展才干,又叹其身后萧条寥落,将敬仰、追念故人的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深情寓于叙事、议论之中,颇能感人。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 加 以 谦 德 动 不 逾 节 常 公 之 知 日 又 加 深 矣 君 之 声 渐 腾 于 江 淮 且 达 于 京 师 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 时 人 谓 常 公 能 识 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(1)此若家之宝也,奈何虑之过欤!(3分)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(2)性颇嗜诱进后生,推拔于寒素中,唯恐不及。(4分)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多:重视,推崇,喜欢。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A.而:①连词,表顺承;②连词,表转折。B.者:①代词,</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的人;②助词,无义。C.于: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介词,对于。D.以:①连词,表目的,来;②介词,凭。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“尽管乡人都不喜欢他”不正确,原文第一段“里中无爱者”意即“乡里(已经)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没有他喜欢的东西了”。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君加以谦德/动不逾节/常公之知/日又加深矣/君之声/渐腾于江淮/且达于京师矣/时人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谓常公能识真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应结合上下文整体理解这几句话,“君”是对“欧阳行周”的尊称;“常公”指上文的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“常衮”。注意常见的标志性词语,如“矣”常用于句末,“且”常用于下句开头。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(1)这是你们家的宝贝啊,为什么要如此担心呢!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(2)(他)生性很喜欢引导后辈进取,在家境贫寒、门第低微的人中推举选拔(人才),生怕做不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(1)若:你,你们。奈何:为什么。欤:句末语气词,表疑问,呢。(2)性:生性,本性。诱进:引导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人进取。推拔:推举选拔。于寒素中:介宾结构后置句,翻译时应调整到动词前。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欧阳先生出生于福建的乡间。还很小的时候,就不和别的小孩亲近游玩,经常独自行动(活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动)。十来岁时,乡里(已经)没有他喜欢的东西了。每每看见河边山旁有一小片值得欣赏的美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景,内心独自喜欢,常手拿一卷书,在其中流连忘返。到了风清月明之时,有时天黑了还在那里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逗留,怅惘不能释怀,先生不知道自己为何如此,大概是其生性喜欢吧。还没怎么识字,跟随别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人而向人请教文句,忽然有一句话在内心与自己契合,于是长时间自得不已,高声吟诵啸叫,不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知如何停止。父母不了解他的志向,常常对乡人说:“这个男孩子不知道他想要干什么,将来恐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怕不会沦落为挨饿之人吧。不知道这是吉是凶呢?”乡邻中有阅历丰富而见闻广博的人,都来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祝贺说:“这是你们家的宝贝啊,为什么要如此担心呢!”从此就天天读书,信服圣人的教导,敬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仰和乐平易的教化,通晓君臣父子的节操、忠孝之道,在忠孝之间,唯恐自己做不到。拿起笔来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写文章,其文章言辞秀美而多具才思,大多是别人没有说过的,先生却很轻易地表达出来,(他的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名声)从此在乡里之间传扬。建中、贞元年间,先生的文章兴起,于是大放异彩,福建乡里之人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就不知道有别的文士了(先生成为福建最著名的文士)。</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恰逢原来的宰相常衮来担任福州观察使,他有写文章的大名,又生性很喜欢引导后辈进取,在家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境贫寒、门第低微的人中推举选拔(人才),生怕做不到。到任那天,将先生比喻为芝英。先生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每有一篇新作,常公就多次欣赏推荐。游乐宴饮,一定招来先生同席。加之先生有谦逊的美德,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行动举止从不逾礼,常公对先生的了解日渐加深,先生的美名渐渐传布到江淮一带,进而传到京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城。当时的人认为常公能识别真正的人才。不久陆相贽主持贡举,搜罗天下的好文章,录取的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士人之多,之前从来没有比得上的,因此先生名列榜中。经常和先生同道(为文)而水平相当的,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有侍郎韩愈、校书郎李观,等到先生与数百年间的杰出人才齐名,人们直到今天仍佩服他。先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生的文章有新意而没有蹈袭前人的地方,才思不曾困顿。精于说理,所以大多说得周到详尽;深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于抒情,所以叙事反复申述:先生应当执掌当代文坛,来改变文风。(可惜)一命呜呼,难道上天要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灭绝他吗!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先生对于和我(李贻孙)的老交情来说,从外祖父家来说是一家(远亲)。所以他写的文章中称为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“我的伯舅所写的”,有《南阳孝子传》,有《韩城县尉厅壁记》,有《与郑居方书》,都可以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在他的文集中得到验证。所以我小的时候,就在外家门内拜见先生。大和年间,我担任福建团</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练副使的时候,先生的儿子欧阳价从南安到达福州,进献给我先生的旧文共十编,从头到尾共有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319003"/>
            <a:chOff x="540000" y="1080000"/>
            <a:chExt cx="8127000" cy="4319003"/>
          </a:xfrm>
        </p:grpSpPr>
        <p:sp>
          <p:nvSpPr>
            <p:cNvPr id="2" name="TextBox 2"/>
            <p:cNvSpPr txBox="1"/>
            <p:nvPr/>
          </p:nvSpPr>
          <p:spPr>
            <a:xfrm>
              <a:off x="540000" y="1080000"/>
              <a:ext cx="8127000" cy="4319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1.对下列句子中加点词语的解释,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发言</a:t>
              </a:r>
              <a:r>
                <a:rPr lang="zh-CN" altLang="en-US" sz="1530" kern="0" dirty="0" smtClean="0">
                  <a:solidFill>
                    <a:srgbClr val="000000"/>
                  </a:solidFill>
                  <a:latin typeface="Times New Roman" panose="02020603050405020304" pitchFamily="65" charset="-122"/>
                  <a:ea typeface="宋体" panose="02010600030101010101" pitchFamily="2" charset="-122"/>
                </a:rPr>
                <a:t>必自称曰儒　　　　　　　　发言:发表意见。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B.当时四方士大夫乐其无名教之</a:t>
              </a:r>
              <a:r>
                <a:rPr lang="zh-CN" altLang="en-US" sz="1530" u="sng" kern="0" dirty="0" smtClean="0">
                  <a:solidFill>
                    <a:srgbClr val="000000"/>
                  </a:solidFill>
                  <a:latin typeface="Times New Roman" panose="02020603050405020304" pitchFamily="65" charset="-122"/>
                  <a:ea typeface="宋体" panose="02010600030101010101" pitchFamily="2" charset="-122"/>
                </a:rPr>
                <a:t>拘</a:t>
              </a:r>
              <a:r>
                <a:rPr lang="zh-CN" altLang="en-US" sz="1530" kern="0" dirty="0" smtClean="0">
                  <a:solidFill>
                    <a:srgbClr val="000000"/>
                  </a:solidFill>
                  <a:latin typeface="Times New Roman" panose="02020603050405020304" pitchFamily="65" charset="-122"/>
                  <a:ea typeface="宋体" panose="02010600030101010101" pitchFamily="2" charset="-122"/>
                </a:rPr>
                <a:t>　　拘:束缚,拘束。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C.牧亦坐是</a:t>
              </a:r>
              <a:r>
                <a:rPr lang="zh-CN" altLang="en-US" sz="1530" u="sng" kern="0" dirty="0" smtClean="0">
                  <a:solidFill>
                    <a:srgbClr val="000000"/>
                  </a:solidFill>
                  <a:latin typeface="Times New Roman" panose="02020603050405020304" pitchFamily="65" charset="-122"/>
                  <a:ea typeface="宋体" panose="02010600030101010101" pitchFamily="2" charset="-122"/>
                </a:rPr>
                <a:t>废</a:t>
              </a:r>
              <a:r>
                <a:rPr lang="zh-CN" altLang="en-US" sz="1530" kern="0" dirty="0" smtClean="0">
                  <a:solidFill>
                    <a:srgbClr val="000000"/>
                  </a:solidFill>
                  <a:latin typeface="Times New Roman" panose="02020603050405020304" pitchFamily="65" charset="-122"/>
                  <a:ea typeface="宋体" panose="02010600030101010101" pitchFamily="2" charset="-122"/>
                </a:rPr>
                <a:t>　　废:(被)罢免。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D.实宽良有</a:t>
              </a:r>
              <a:r>
                <a:rPr lang="zh-CN" altLang="en-US" sz="1530" u="sng" kern="0" dirty="0" smtClean="0">
                  <a:solidFill>
                    <a:srgbClr val="000000"/>
                  </a:solidFill>
                  <a:latin typeface="Times New Roman" panose="02020603050405020304" pitchFamily="65" charset="-122"/>
                  <a:ea typeface="宋体" panose="02010600030101010101" pitchFamily="2" charset="-122"/>
                </a:rPr>
                <a:t>治行</a:t>
              </a:r>
              <a:r>
                <a:rPr lang="zh-CN" altLang="en-US" sz="1530" kern="0" dirty="0" smtClean="0">
                  <a:solidFill>
                    <a:srgbClr val="000000"/>
                  </a:solidFill>
                  <a:latin typeface="Times New Roman" panose="02020603050405020304" pitchFamily="65" charset="-122"/>
                  <a:ea typeface="宋体" panose="02010600030101010101" pitchFamily="2" charset="-122"/>
                </a:rPr>
                <a:t>　　治行:政绩。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2.下列各组句子中,加点词的意义和用法相同的一组是(3分)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9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3.下列对原文有关内容的概括与赏析,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A.作者认为,对真正的儒者而言,读书不应雕章琢句,作文不应只追求辞藻华丽,而应抱着学以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致用的目的,匡正时弊,有益社会的进步。</a:t>
              </a:r>
              <a:endParaRPr lang="zh-CN" altLang="en-US" dirty="0"/>
            </a:p>
          </p:txBody>
        </p:sp>
        <p:graphicFrame>
          <p:nvGraphicFramePr>
            <p:cNvPr id="4" name="对象 3"/>
            <p:cNvGraphicFramePr>
              <a:graphicFrameLocks noChangeAspect="1"/>
            </p:cNvGraphicFramePr>
            <p:nvPr/>
          </p:nvGraphicFramePr>
          <p:xfrm>
            <a:off x="728989" y="3233851"/>
            <a:ext cx="1504950" cy="533400"/>
          </p:xfrm>
          <a:graphic>
            <a:graphicData uri="http://schemas.openxmlformats.org/presentationml/2006/ole">
              <p:oleObj spid="_x0000_s1025" name="Equation" r:id="rId4" imgW="39928800" imgH="14020800" progId="">
                <p:embed/>
              </p:oleObj>
            </a:graphicData>
          </a:graphic>
        </p:graphicFrame>
        <p:graphicFrame>
          <p:nvGraphicFramePr>
            <p:cNvPr id="5" name="对象 4"/>
            <p:cNvGraphicFramePr>
              <a:graphicFrameLocks noChangeAspect="1"/>
            </p:cNvGraphicFramePr>
            <p:nvPr/>
          </p:nvGraphicFramePr>
          <p:xfrm>
            <a:off x="3384202" y="3233851"/>
            <a:ext cx="1162050" cy="533399"/>
          </p:xfrm>
          <a:graphic>
            <a:graphicData uri="http://schemas.openxmlformats.org/presentationml/2006/ole">
              <p:oleObj spid="_x0000_s1027" name="Equation" r:id="rId5" imgW="30784800" imgH="14020800" progId="">
                <p:embed/>
              </p:oleObj>
            </a:graphicData>
          </a:graphic>
        </p:graphicFrame>
        <p:graphicFrame>
          <p:nvGraphicFramePr>
            <p:cNvPr id="6" name="对象 5"/>
            <p:cNvGraphicFramePr>
              <a:graphicFrameLocks noChangeAspect="1"/>
            </p:cNvGraphicFramePr>
            <p:nvPr/>
          </p:nvGraphicFramePr>
          <p:xfrm>
            <a:off x="718263" y="3801946"/>
            <a:ext cx="1562100" cy="533399"/>
          </p:xfrm>
          <a:graphic>
            <a:graphicData uri="http://schemas.openxmlformats.org/presentationml/2006/ole">
              <p:oleObj spid="_x0000_s1028" name="Equation" r:id="rId6" imgW="41452800" imgH="14020800" progId="">
                <p:embed/>
              </p:oleObj>
            </a:graphicData>
          </a:graphic>
        </p:graphicFrame>
        <p:graphicFrame>
          <p:nvGraphicFramePr>
            <p:cNvPr id="7" name="对象 6"/>
            <p:cNvGraphicFramePr>
              <a:graphicFrameLocks noChangeAspect="1"/>
            </p:cNvGraphicFramePr>
            <p:nvPr/>
          </p:nvGraphicFramePr>
          <p:xfrm>
            <a:off x="2858152" y="3801946"/>
            <a:ext cx="1162050" cy="533399"/>
          </p:xfrm>
          <a:graphic>
            <a:graphicData uri="http://schemas.openxmlformats.org/presentationml/2006/ole">
              <p:oleObj spid="_x0000_s1029" name="Equation" r:id="rId7" imgW="30784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诗若干首,哭泣跪拜请求我写序。我答应了他的要求,可是最终也没有写成。欧阳价也有一些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文章(留下来),(可惜)他又早早去世。大中六年,我又担任观察使,让人寻访欧阳先生的后裔,于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是找到了他的孙子澥。不能让欧阳氏的文章失传了,我写了这篇序,也是用来实现他的后人的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愿望吧。</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一、(2018课标全国Ⅰ,10—13)阅读下面的文言文,回答问题。(19分)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鲁芝字世英,扶风郿人也。世有名德,为西州豪族。父为郭氾所害,芝襁褓流离,年十七,乃移居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雍,耽思</a:t>
            </a:r>
            <a:r>
              <a:rPr lang="zh-CN" altLang="en-US" sz="1530" u="sng" kern="0" dirty="0" smtClean="0">
                <a:solidFill>
                  <a:srgbClr val="000000"/>
                </a:solidFill>
                <a:latin typeface="Times New Roman" panose="02020603050405020304" pitchFamily="65" charset="-122"/>
                <a:ea typeface="宋体" panose="02010600030101010101" pitchFamily="2" charset="-122"/>
              </a:rPr>
              <a:t>坟籍</a:t>
            </a:r>
            <a:r>
              <a:rPr lang="zh-CN" altLang="en-US" sz="1530" kern="0" dirty="0" smtClean="0">
                <a:solidFill>
                  <a:srgbClr val="000000"/>
                </a:solidFill>
                <a:latin typeface="Times New Roman" panose="02020603050405020304" pitchFamily="65" charset="-122"/>
                <a:ea typeface="宋体" panose="02010600030101010101" pitchFamily="2" charset="-122"/>
              </a:rPr>
              <a:t>。郡举上计吏,州辟别驾。魏车骑将军郭淮为雍州刺史,深敬重之。举孝廉,除郎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中。后拜骑都尉、参军事、行安南太守,迁尚书郎。曹真出督关右,又参大司马军事。真薨,宣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帝代焉,乃引芝参骠骑军事,转天水太守。郡邻于蜀,数被侵掠,户口减削,寇盗充斥,芝倾心镇卫,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更造城市,数年间旧境悉复。迁广平太守。天水夷夏慕德,老幼</a:t>
            </a:r>
            <a:r>
              <a:rPr lang="zh-CN" altLang="en-US" sz="1530" u="sng" kern="0" dirty="0" smtClean="0">
                <a:solidFill>
                  <a:srgbClr val="000000"/>
                </a:solidFill>
                <a:latin typeface="Times New Roman" panose="02020603050405020304" pitchFamily="65" charset="-122"/>
                <a:ea typeface="宋体" panose="02010600030101010101" pitchFamily="2" charset="-122"/>
              </a:rPr>
              <a:t>赴阙</a:t>
            </a:r>
            <a:r>
              <a:rPr lang="zh-CN" altLang="en-US" sz="1530" kern="0" dirty="0" smtClean="0">
                <a:solidFill>
                  <a:srgbClr val="000000"/>
                </a:solidFill>
                <a:latin typeface="Times New Roman" panose="02020603050405020304" pitchFamily="65" charset="-122"/>
                <a:ea typeface="宋体" panose="02010600030101010101" pitchFamily="2" charset="-122"/>
              </a:rPr>
              <a:t>献书,乞留芝。魏明帝许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焉。曹爽辅政,引为司马。芝屡有谠言嘉谋,爽弗能纳。及宣帝起兵诛爽,芝率余众犯门斩关,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驰出赴爽,劝爽曰:“公居伊周之位,一旦以罪见黜,虽欲牵黄犬,复可得乎!若挟天子保许昌,杖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大威以羽檄征四方兵,孰敢不从!舍此而去,欲就东市,岂不痛哉!”</a:t>
            </a:r>
            <a:r>
              <a:rPr lang="zh-CN" altLang="en-US" sz="1530" u="sng" kern="0" dirty="0" smtClean="0">
                <a:solidFill>
                  <a:srgbClr val="000000"/>
                </a:solidFill>
                <a:latin typeface="Times New Roman" panose="02020603050405020304" pitchFamily="65" charset="-122"/>
                <a:ea typeface="宋体" panose="02010600030101010101" pitchFamily="2" charset="-122"/>
              </a:rPr>
              <a:t>爽懦惑不能用遂委身受戮芝</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坐爽下狱当死而口不讼直志不苟免宣帝嘉之赦而不诛俄而起为并州刺史诸葛诞以寿春叛,魏</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帝出征,芝率荆州文武以为先驱。</a:t>
            </a:r>
            <a:r>
              <a:rPr lang="zh-CN" altLang="en-US" sz="1530" kern="0" dirty="0" smtClean="0">
                <a:solidFill>
                  <a:srgbClr val="000000"/>
                </a:solidFill>
                <a:latin typeface="Times New Roman" panose="02020603050405020304" pitchFamily="65" charset="-122"/>
                <a:ea typeface="宋体" panose="02010600030101010101" pitchFamily="2" charset="-122"/>
              </a:rPr>
              <a:t>诞平,迁大尚书,掌刑理。武帝</a:t>
            </a:r>
            <a:r>
              <a:rPr lang="zh-CN" altLang="en-US" sz="1530" u="sng" kern="0" dirty="0" smtClean="0">
                <a:solidFill>
                  <a:srgbClr val="000000"/>
                </a:solidFill>
                <a:latin typeface="Times New Roman" panose="02020603050405020304" pitchFamily="65" charset="-122"/>
                <a:ea typeface="宋体" panose="02010600030101010101" pitchFamily="2" charset="-122"/>
              </a:rPr>
              <a:t>践阼</a:t>
            </a:r>
            <a:r>
              <a:rPr lang="zh-CN" altLang="en-US" sz="1530" kern="0" dirty="0" smtClean="0">
                <a:solidFill>
                  <a:srgbClr val="000000"/>
                </a:solidFill>
                <a:latin typeface="Times New Roman" panose="02020603050405020304" pitchFamily="65" charset="-122"/>
                <a:ea typeface="宋体" panose="02010600030101010101" pitchFamily="2" charset="-122"/>
              </a:rPr>
              <a:t>,转镇东将军,进爵为侯。</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帝以芝清忠履正,素无居宅,使军兵为作屋五十间。</a:t>
            </a:r>
            <a:r>
              <a:rPr lang="zh-CN" altLang="en-US" sz="1530" kern="0" dirty="0" smtClean="0">
                <a:solidFill>
                  <a:srgbClr val="000000"/>
                </a:solidFill>
                <a:latin typeface="Times New Roman" panose="02020603050405020304" pitchFamily="65" charset="-122"/>
                <a:ea typeface="宋体" panose="02010600030101010101" pitchFamily="2" charset="-122"/>
              </a:rPr>
              <a:t>芝以年及悬车,告老</a:t>
            </a:r>
            <a:r>
              <a:rPr lang="zh-CN" altLang="en-US" sz="1530" u="sng" kern="0" dirty="0" smtClean="0">
                <a:solidFill>
                  <a:srgbClr val="000000"/>
                </a:solidFill>
                <a:latin typeface="Times New Roman" panose="02020603050405020304" pitchFamily="65" charset="-122"/>
                <a:ea typeface="宋体" panose="02010600030101010101" pitchFamily="2" charset="-122"/>
              </a:rPr>
              <a:t>逊位</a:t>
            </a:r>
            <a:r>
              <a:rPr lang="zh-CN" altLang="en-US" sz="1530" kern="0" dirty="0" smtClean="0">
                <a:solidFill>
                  <a:srgbClr val="000000"/>
                </a:solidFill>
                <a:latin typeface="Times New Roman" panose="02020603050405020304" pitchFamily="65" charset="-122"/>
                <a:ea typeface="宋体" panose="02010600030101010101" pitchFamily="2" charset="-122"/>
              </a:rPr>
              <a:t>,章表十余上,于是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征为光禄大夫,位特进,给吏卒,门施行马。羊祜为车骑将军,乃以位让芝,曰:“光禄大夫鲁芝洁</a:t>
            </a:r>
            <a:endParaRPr lang="zh-CN" altLang="en-US" dirty="0"/>
          </a:p>
        </p:txBody>
      </p:sp>
      <p:sp>
        <p:nvSpPr>
          <p:cNvPr id="3" name="TextBox 11"/>
          <p:cNvSpPr txBox="1"/>
          <p:nvPr/>
        </p:nvSpPr>
        <p:spPr>
          <a:xfrm>
            <a:off x="2430994" y="1062815"/>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身寡欲,和而不同,服事华发,以礼终始,未蒙此选,臣更越之,何以塞天下之望!”上不从。其为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人所重如是。泰始九年卒,年八十四。帝为举哀,谥曰贞,赐茔田百亩。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(节选自《晋书·鲁芝传》)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A.爽懦惑不能用/遂委身受戮/芝坐爽/下狱/当死/而口不讼直/志不苟免/宣帝嘉之/赦而不诛/俄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B.爽懦惑不能用/遂委身受戮/芝坐爽下狱/当死/而口不讼直志/不苟免/宣帝嘉之/赦而不诛/俄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C.爽懦惑不能用/遂委身受戮/芝坐爽下狱/当死/而口不讼直/志不苟免/宣帝嘉之/赦而不诛/俄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D.爽懦惑不能用/遂委身受戮/芝坐爽/下狱/当死/而口不讼直志/不苟免/宣帝嘉之/赦而不诛/俄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而起为并州刺史/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16966" y="848501"/>
            <a:ext cx="8150034" cy="5932514"/>
            <a:chOff x="516966" y="848501"/>
            <a:chExt cx="8150034" cy="5932514"/>
          </a:xfrm>
        </p:grpSpPr>
        <p:sp>
          <p:nvSpPr>
            <p:cNvPr id="2" name="TextBox 2"/>
            <p:cNvSpPr txBox="1"/>
            <p:nvPr/>
          </p:nvSpPr>
          <p:spPr>
            <a:xfrm>
              <a:off x="540000" y="848501"/>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A.《三坟》《五典》传为我国古代典籍,后又以“坟籍”“坟典”为古代典籍通称。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B.“阙”原指皇宫前面两侧的楼台,又可用作朝廷的代称,赴阙也指入朝觐见皇帝。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C.“践阼”原指踏上古代庙堂前台阶,又表示用武力打败敌对势力,登上国君宝座。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D.逊位,也称为让位、退位,多指君王放弃职务和地位,这里指鲁芝的谦让行为。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A.鲁芝自小受苦,仕途少有挫折。他家本为豪族,但幼年失去父亲后,即流离失所;入仕后受到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郭淮器重,后又随从曹真出督关右,官职也不断得到升迁。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B.鲁芝倾心革新,治政卓有成效。任天水太守时,蜀地饱受侵扰,人口减少,他全力守卫,修建城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市,恢复旧境;离任时,天水各族百姓均请求让他留任。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C.鲁芝审时度势,进言劝谏曹爽。曹爽辅政时,他在曹手下任司马,曹受到讨伐,他率部下驰援,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并提出应对策略,劝曹挟天子以号令四方,然而未被采纳。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D.鲁芝洁身自好,深受羊祜推重。羊祜任车骑将军时辞让说,鲁芝为人清心寡欲,与人和睦又不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苟同,任职到老,以礼始终,自己愿意将车骑将军礼让鲁芝。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(1)诸葛诞以寿春叛,魏帝出征,芝率荆州文武以为先驱。</a:t>
              </a:r>
              <a:endParaRPr lang="zh-CN" altLang="en-US" dirty="0"/>
            </a:p>
          </p:txBody>
        </p:sp>
        <p:sp>
          <p:nvSpPr>
            <p:cNvPr id="3" name="TextBox 2"/>
            <p:cNvSpPr txBox="1"/>
            <p:nvPr/>
          </p:nvSpPr>
          <p:spPr>
            <a:xfrm>
              <a:off x="516966" y="6427841"/>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(2)帝以芝清忠履正,素无居宅,使军兵为作屋五十间。</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本题考查文言文断句的能力。“芝坐爽下狱”,“坐爽”是“下狱”的状语,表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示下狱的原因,中间不能断开,由此可排除A、D项。“口不讼直”“志不苟免”为对称句,应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在“直”后断开,排除B项。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文言断句三步法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解答文言断句类题目,首先,注意一些常见的标志性的虚词,注意结构的对称,这是基础;其次,注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意各字词在句中充当的成分;再次,注意一个事件不要强行断开,不然句子就会支离破碎,相反,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如果是两个事件,句子再短也要断开。答题时注意选项的对比,注意结合文意进行分析。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本题考查理解古代文化常识的能力。A.“坟籍”指古代典籍;“坟典”是《三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坟》《五典》的并称,后转为古代典籍的通称。《三坟》即伏羲、神农、黄帝之书,《五典》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即少昊、颛顼、高辛、唐、虞之书。B.阙:本指皇宫门前两边供瞭望的楼,借指朝廷。C.“又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表示用武力打败敌对势力,登上国君宝座”错。践阼,指帝王即位。晋武帝是由魏元帝禅让而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登上帝位的。D.逊位,也称退位,是指君主或其他统治者(通常特指世袭产生的统治者)放弃自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己的职务和地位的行为。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考点归纳</a:t>
            </a:r>
            <a:r>
              <a:rPr lang="zh-CN" altLang="en-US" sz="1530" kern="0" dirty="0" smtClean="0">
                <a:solidFill>
                  <a:srgbClr val="000000"/>
                </a:solidFill>
                <a:latin typeface="Times New Roman" panose="02020603050405020304" pitchFamily="65" charset="-122"/>
                <a:ea typeface="宋体" panose="02010600030101010101" pitchFamily="2" charset="-122"/>
              </a:rPr>
              <a:t>　文化常识的考查范围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文化常识的考查主要有古代的官职名称、建筑的名称、年号、谥号、庙号、文书名称、官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场礼节、朝廷机构、典章制度、行政区划等。平时注意积累,尤其是课下注释的相关内容。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答题时还要注意结合语境。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本题考查归纳内容要点,概括中心意思的能力。天水郡和蜀国相邻,常被蜀军侵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犯掠夺。由文意可知该项中“蜀地饱受侵扰”弄错对象。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方法归纳</a:t>
            </a:r>
            <a:r>
              <a:rPr lang="zh-CN" altLang="en-US" sz="1530" kern="0" dirty="0" smtClean="0">
                <a:solidFill>
                  <a:srgbClr val="000000"/>
                </a:solidFill>
                <a:latin typeface="Times New Roman" panose="02020603050405020304" pitchFamily="65" charset="-122"/>
                <a:ea typeface="宋体" panose="02010600030101010101" pitchFamily="2" charset="-122"/>
              </a:rPr>
              <a:t>　概括分析题设误点及答题角度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此类题在拟制时,首先将阅读材料的内容分为若干个方面,然后选择较为重要的四个方面作为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切入点,用四个选项来进行概括和分析。一般情况下,不会对概括人物性格方面的内容设误,只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会在具体分析时对细节内容设误。答题时注意仔细比对选项和原文,重点关注时间、地点、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人物以及重点词句的翻译。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(1)诸葛诞凭借寿春反叛,魏帝出征,鲁芝率领荆州文武官兵作为先锋。(2)皇上因为鲁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芝清廉忠诚行为端正,一向没有私宅,让士兵为他建造五十间房屋。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本题考查理解并翻译文言句子的能力。(1)以:凭借。以为:把</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作为。先驱:先锋。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(2)以:因为。素:向来。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翻译句子的方法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翻译句子的具体方法是留、删、补、换、调、变。“留”,就是保留。凡是古今意义相同的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词,以及古代的人名、地名、物名、官名、国号、年号、度量单位等,翻译时都要保留。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“删”,就是删除。删掉无须译出的文言虚词。“补”,就是增补。变单音节词为双音节词,补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出省略句中的省略成分。“换”,就是替换。用现代词汇替换古代词汇。“调”,就是调整。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把古代汉语倒装句调整为现代汉语句式。“变”,就是变通。在忠于原文的基础上,活译文言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鲁芝,字世英,扶风郡郿县人。(鲁家)世代有名望德行,是西州的大户人家。鲁芝的父亲被郭氾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所害,鲁芝从小流离失所,十七岁时迁居雍州,潜心研究古代典籍。被郡里举荐为上计吏,后被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州里征召为别驾。魏国的车骑将军郭淮是雍州刺史,非常敬重鲁芝。于是举荐他为孝廉,又任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命他为郎中。后鲁芝被授为骑都尉、参军事,代理安南太守,后来又升任尚书郎。曹真到关西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督察时,又任命鲁芝参大司马军事。曹真去世后,宣帝代职,于是任命鲁芝参骠骑军事,后调任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00034" y="848501"/>
            <a:ext cx="8166966" cy="5912169"/>
            <a:chOff x="500034" y="848501"/>
            <a:chExt cx="8166966" cy="5912169"/>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天水太守。天水郡和蜀国相邻,常被蜀军侵犯掠夺,人口减少,盗贼四起,鲁芝竭力镇守防卫,改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造城市,几年的时间,被掠夺的土地都被收复了。又调任广平太守。天水各族百姓都非常仰慕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他的美德,老人和小孩到朝廷上书,请求留下鲁芝。魏明帝答应了这一请求。曹爽辅政的时候,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鲁芝被授任司马。鲁芝多次提出正直的言论和绝妙的计策,曹爽却不采纳。等到宣帝起兵要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杀曹爽的时候,鲁芝率领他的手下攻门闯关,赶赴曹爽处,劝诫曹爽说:“先生您处在伊尹、周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公的高位,一旦因为获罪被罢免,(就像李斯一样)即使想牵黄犬,也不可能再做到了。如果挟制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天子保住许昌,依仗帝王的威势,发文书征调四方兵马,谁敢不听从您呢?如果放弃这些离去,(那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就是)想要前往东市被杀头,难道不令人痛惜吗?”曹爽懦弱又糊涂,没有听取鲁芝的意见,于是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束手就擒被杀。鲁芝因曹爽而被捕入狱,论罪当死,但他不争辩曲直,不苟且求取赦免。宣帝赞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许他,于是赦免而不杀他。不久被起用为并州刺史。诸葛诞凭借寿春起兵反叛,魏帝出征,鲁芝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率领荆州文武官兵作为先锋。诸葛诞叛乱被平定以后,鲁芝升任大尚书,掌管刑狱审理。武帝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登基后,鲁芝调任镇东将军,进爵为侯。皇上因为鲁芝清廉忠诚行为端正,一向没有私宅,让士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兵为他建造五十间房屋。鲁芝因年已七十,告老退休,章表上奏了十多次,于是被征召为光禄大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夫,加官特进,配给吏卒,门前像官署一样设置木栅。羊祜为车骑将军,于是要把自己的位置让</a:t>
              </a:r>
              <a:endParaRPr lang="zh-CN" altLang="en-US"/>
            </a:p>
          </p:txBody>
        </p:sp>
        <p:sp>
          <p:nvSpPr>
            <p:cNvPr id="3" name="TextBox 2"/>
            <p:cNvSpPr txBox="1"/>
            <p:nvPr/>
          </p:nvSpPr>
          <p:spPr>
            <a:xfrm>
              <a:off x="500034"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给鲁芝,说:“光禄大夫鲁芝洁身自好、清心寡欲,为人谦和而不盲目苟同,做官至头生白发,始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终守礼,未曾被任选此官职,我反而超越了他,怎么能满足天下人的愿望呢!”皇帝没有听取。鲁芝就是如此被人敬重。泰始九年去世,时年八十四岁。武帝为他哀悼,赐谥号贞,并赐墓地百亩。</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二、(2018课标全国Ⅱ,10—13)阅读下面的文言文,回答问题。(19分)</a:t>
            </a:r>
            <a:endParaRPr lang="zh-CN" altLang="en-US" sz="1500"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王涣字稚子广汉妻阝人也父顺安定太守涣少好侠尚气力数通剽轻少年晚而改节敦儒学习</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《尚书》读律令略举大义</a:t>
            </a:r>
            <a:r>
              <a:rPr lang="zh-CN" altLang="en-US" sz="1500" kern="0" dirty="0" smtClean="0">
                <a:solidFill>
                  <a:srgbClr val="000000"/>
                </a:solidFill>
                <a:latin typeface="Times New Roman" panose="02020603050405020304" pitchFamily="65" charset="-122"/>
                <a:ea typeface="宋体" panose="02010600030101010101" pitchFamily="2" charset="-122"/>
              </a:rPr>
              <a:t>为太守陈宠功曹,当职割断,不避</a:t>
            </a:r>
            <a:r>
              <a:rPr lang="zh-CN" altLang="en-US" sz="1500" u="sng" kern="0" dirty="0" smtClean="0">
                <a:solidFill>
                  <a:srgbClr val="000000"/>
                </a:solidFill>
                <a:latin typeface="Times New Roman" panose="02020603050405020304" pitchFamily="65" charset="-122"/>
                <a:ea typeface="宋体" panose="02010600030101010101" pitchFamily="2" charset="-122"/>
              </a:rPr>
              <a:t>豪右</a:t>
            </a:r>
            <a:r>
              <a:rPr lang="zh-CN" altLang="en-US" sz="1500" kern="0" dirty="0" smtClean="0">
                <a:solidFill>
                  <a:srgbClr val="000000"/>
                </a:solidFill>
                <a:latin typeface="Times New Roman" panose="02020603050405020304" pitchFamily="65" charset="-122"/>
                <a:ea typeface="宋体" panose="02010600030101010101" pitchFamily="2" charset="-122"/>
              </a:rPr>
              <a:t>。宠风声大行,入为大司农。和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帝问曰:“在郡何以为理?”宠</a:t>
            </a:r>
            <a:r>
              <a:rPr lang="zh-CN" altLang="en-US" sz="1500" u="sng" kern="0" dirty="0" smtClean="0">
                <a:solidFill>
                  <a:srgbClr val="000000"/>
                </a:solidFill>
                <a:latin typeface="Times New Roman" panose="02020603050405020304" pitchFamily="65" charset="-122"/>
                <a:ea typeface="宋体" panose="02010600030101010101" pitchFamily="2" charset="-122"/>
              </a:rPr>
              <a:t>顿首</a:t>
            </a:r>
            <a:r>
              <a:rPr lang="zh-CN" altLang="en-US" sz="1500" kern="0" dirty="0" smtClean="0">
                <a:solidFill>
                  <a:srgbClr val="000000"/>
                </a:solidFill>
                <a:latin typeface="Times New Roman" panose="02020603050405020304" pitchFamily="65" charset="-122"/>
                <a:ea typeface="宋体" panose="02010600030101010101" pitchFamily="2" charset="-122"/>
              </a:rPr>
              <a:t>谢曰:“臣任功曹王涣以简贤选能,主簿镡显拾遗补阙,臣奉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宣诏书而已。”帝大悦,涣由此显名。州举</a:t>
            </a:r>
            <a:r>
              <a:rPr lang="zh-CN" altLang="en-US" sz="1500" u="sng" kern="0" dirty="0" smtClean="0">
                <a:solidFill>
                  <a:srgbClr val="000000"/>
                </a:solidFill>
                <a:latin typeface="Times New Roman" panose="02020603050405020304" pitchFamily="65" charset="-122"/>
                <a:ea typeface="宋体" panose="02010600030101010101" pitchFamily="2" charset="-122"/>
              </a:rPr>
              <a:t>茂才</a:t>
            </a:r>
            <a:r>
              <a:rPr lang="zh-CN" altLang="en-US" sz="1500" kern="0" dirty="0" smtClean="0">
                <a:solidFill>
                  <a:srgbClr val="000000"/>
                </a:solidFill>
                <a:latin typeface="Times New Roman" panose="02020603050405020304" pitchFamily="65" charset="-122"/>
                <a:ea typeface="宋体" panose="02010600030101010101" pitchFamily="2" charset="-122"/>
              </a:rPr>
              <a:t>,除温令。县多奸猾,积为人患。涣以方略讨</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击,悉诛之。境内清夷,商人露宿于道。其有放牛者,辄云以属稚子,终无侵犯。在温三年,迁兖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州刺史,绳正部郡,风威大行。后坐考妖言不实论。岁余,征拜侍御史。永元十五年,从驾南巡,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还为洛阳令。以平正居身,得宽猛之宜。其冤嫌久讼,历政所不断,法理所难平者,莫不曲尽情</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诈,压塞群疑。又能以谲数发擿奸伏。</a:t>
            </a:r>
            <a:r>
              <a:rPr lang="zh-CN" altLang="en-US" sz="1500" u="sng" kern="0" dirty="0" smtClean="0">
                <a:solidFill>
                  <a:srgbClr val="000000"/>
                </a:solidFill>
                <a:latin typeface="Times New Roman" panose="02020603050405020304" pitchFamily="65" charset="-122"/>
                <a:ea typeface="宋体" panose="02010600030101010101" pitchFamily="2" charset="-122"/>
              </a:rPr>
              <a:t>京师</a:t>
            </a:r>
            <a:r>
              <a:rPr lang="zh-CN" altLang="en-US" sz="1500" kern="0" dirty="0" smtClean="0">
                <a:solidFill>
                  <a:srgbClr val="000000"/>
                </a:solidFill>
                <a:latin typeface="Times New Roman" panose="02020603050405020304" pitchFamily="65" charset="-122"/>
                <a:ea typeface="宋体" panose="02010600030101010101" pitchFamily="2" charset="-122"/>
              </a:rPr>
              <a:t>称叹,以为涣有神算。元兴元年,病卒。百姓市道莫</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不咨嗟。男女老壮皆相与赋敛,致奠醊以千数。涣丧西归,道经弘农,民庶皆设盘案于路。吏问</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其故,咸言平常持米到洛,为卒司所抄,恒亡其半。自王君在事,不见侵枉,故来报恩。其政化怀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物如此。</a:t>
            </a:r>
            <a:r>
              <a:rPr lang="zh-CN" altLang="en-US" sz="1500" u="sng" kern="0" dirty="0" smtClean="0">
                <a:solidFill>
                  <a:srgbClr val="000000"/>
                </a:solidFill>
                <a:latin typeface="Times New Roman" panose="02020603050405020304" pitchFamily="65" charset="-122"/>
                <a:ea typeface="宋体" panose="02010600030101010101" pitchFamily="2" charset="-122"/>
              </a:rPr>
              <a:t>民思其德,为立祠安阳亭西,每食辄弦歌而荐之。</a:t>
            </a:r>
            <a:r>
              <a:rPr lang="zh-CN" altLang="en-US" sz="1500" kern="0" dirty="0" smtClean="0">
                <a:solidFill>
                  <a:srgbClr val="000000"/>
                </a:solidFill>
                <a:latin typeface="Times New Roman" panose="02020603050405020304" pitchFamily="65" charset="-122"/>
                <a:ea typeface="宋体" panose="02010600030101010101" pitchFamily="2" charset="-122"/>
              </a:rPr>
              <a:t>延熹中,桓帝事黄老道,悉毁诸房祀,</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唯特诏密县存故太傅卓茂庙,洛阳留王涣祠焉。自涣卒后,连诏三公特选洛阳令,皆不称职。永</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和中,以剧令勃海任峻补之。峻擢用文武吏,皆尽其能,纠剔奸盗,不得旋踵,</a:t>
            </a:r>
            <a:r>
              <a:rPr lang="zh-CN" altLang="en-US" sz="1500" u="sng" kern="0" dirty="0" smtClean="0">
                <a:solidFill>
                  <a:srgbClr val="000000"/>
                </a:solidFill>
                <a:latin typeface="Times New Roman" panose="02020603050405020304" pitchFamily="65" charset="-122"/>
                <a:ea typeface="宋体" panose="02010600030101010101" pitchFamily="2" charset="-122"/>
              </a:rPr>
              <a:t>一岁断狱,不过数十,</a:t>
            </a:r>
            <a:endParaRPr lang="en-US" altLang="zh-CN" sz="1500" u="sng"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u="sng" kern="0" dirty="0" smtClean="0">
                <a:solidFill>
                  <a:srgbClr val="000000"/>
                </a:solidFill>
                <a:latin typeface="Times New Roman" panose="02020603050405020304" pitchFamily="65" charset="-122"/>
                <a:ea typeface="宋体" panose="02010600030101010101" pitchFamily="2" charset="-122"/>
              </a:rPr>
              <a:t>威风猛于涣,而文理不及之。</a:t>
            </a:r>
            <a:r>
              <a:rPr lang="zh-CN" altLang="en-US" sz="1500" kern="0" dirty="0" smtClean="0">
                <a:solidFill>
                  <a:srgbClr val="000000"/>
                </a:solidFill>
                <a:latin typeface="Times New Roman" panose="02020603050405020304" pitchFamily="65" charset="-122"/>
                <a:ea typeface="宋体" panose="02010600030101010101" pitchFamily="2" charset="-122"/>
              </a:rPr>
              <a:t>峻字叔高,终于太山太守。</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(节选自《后汉书·王涣传》)</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A.王涣字稚子/广汉妻阝人也/父顺/安定太守/涣少好侠/尚气力/数通剽轻少年/晚而改节敦/儒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B.王涣字稚子/广汉妻阝人也/父顺/安定太守/涣少好侠/尚气力/数通剽轻少年/晚而改节/敦儒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C.王涣字稚子/广汉妻阝人也/父顺/安定太守/涣少/好侠尚气力/数通剽轻少年/晚而改节敦/儒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D.王涣字稚子/广汉妻阝人也/父顺/安定太守/涣少/好侠尚气力/数通剽轻少年/晚而改节/敦儒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学/习《尚书》/读律令/略举大义/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A.豪右,指旧时的富豪家族、世家大户;汉代以右为尊,所以习惯上称为“豪右”。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B.顿首,即以头叩地而拜,是古代交际礼仪;又常常用于书信、表奏中作为敬辞。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B.颜太初考中进士后,担任过临晋主簿和应天府户曹。主簿是县令的属官,户曹是知府的属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官。县令的上级是州牧。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C.颜太初宽厚正直,才识过人,效法嵇康、阮籍,诗文讥刺时事,遭到利益集团的嫉恨排挤,终身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仕途不顺,郁郁不得志。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D.文章叙议结合。作者在记叙颜太初生平经历中,表达了欣赏的态度并寄寓深切同情;在评价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颜太初诗文创作时,充分肯定了其作品的价值。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4.用“/”给文中画波浪线的部分断句。(3分)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 人 见 太 初 官 职 不 能 动 人 又 其 文 多 指 讦 有 疵 病 者 所 恶 闻 虽 得 其 文 不 甚 重 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 故 所 弃 失 居 多 余 止 得 其 两 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5.把文中画线的句子译成现代汉语。(8分)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(1)既得其理,不徒诵之,以夸诳于人,必也蹈而行之。(4分)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(2)前世之士身不显于时,而言立于后世者多矣。太初虽贱而夭,其文岂必不传?(4分)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C.茂才,即秀才,东汉时为避光武帝刘秀名讳,改称茂才,后世有时也沿用此名。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D.京师是古代京城的通称,现代则称为首都;“京”“师”单用,旧时均可指国都。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A.王涣初入仕途,才干受到赏识。他在太守陈宠手下担任功曹,遇事敢于决断;陈入朝为大司</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农,回答皇上询问时褒奖他善于简贤选能,王由此得以显名。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B.王涣扫除积弊,境内风清气正。他担任温县县令,以谋略铲除奸猾之徒,世面清平,商人露宿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于道;升任兖州刺史后,又依法整肃下属部门,极有声威。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C.王涣办案严谨,治事宽猛相济。他对于疑难案件以及法理难平者,探寻本来面目,尽力还以公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正;又能够揭发奸隐之事,深受外界称叹,被誉为有神算。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D.王涣政绩卓著,后任难以比肩。他死于洛阳令任上,皇上下令特选其继任者,均不称职;后来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选用任峻,任充分发挥文武属吏才干,仍然忙得无法分身。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(1)民思其德,为立祠安阳亭西,每食辄弦歌而荐之。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(2)一岁断狱,不过数十,威风猛于涣,而文理不及之。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本题考查文言文断句能力。解答此题,应在通读文段的基础上把握大意,查找标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志词语和对称结构。如文中介绍王涣经历时,“少”与“晚”对举,“敦儒学”与“习《尚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书》”“读律令”句式相同,“也”常用于句末等。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本题考查了解并掌握常见的古代文化常识的能力。“京师”旧指国都,“京”字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单用也可以指国都,但“师”字单用常指老师、军队之类,故“旧时均可指国都”错。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本题考查归纳内容要点,概括中心意思的能力。文末说任峻选拔文武官员,充分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发挥这些人的才能,这些人检举剪除奸恶盗贼,决不畏避退缩,声威超过了王涣,D项任峻“充分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发挥文武属吏才干,仍然忙得无法分身”没有依据。故D错。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曲解文意和无中生有是文言文概括分析题的常设陷阱。做题时先找到原句,再细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查是否有释义错误,并借助语境仔细推敲,可以判断是否曲解文意;细审选项中的每一个信息点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在原文中是否有相关表述,要留意相关细节,识别选项中自行添加而原文中并未出现的信息,可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断定是否无中生有。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(1)百姓思念王涣恩德,在安阳亭西为他建造祠堂,每到进食时就奏乐歌咏而祭祀他。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(2)一年间的断案,不过几十件,声威超过王涣,而在条理方面比不上他。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本题考查理解并翻译文中句子的能力。文言翻译必须遵循“信”的原则,直译为主,意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译为辅。(1)句中务必落实的有“思”“德”“荐”及介宾后置(“为立祠安阳亭西”);(2)句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中重点落实的有“岁”“狱”“于”“文理”“及”。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王涣字稚子,是广汉郪县人。父亲王顺,是安定太守。王涣年少时喜好行侠,崇尚武力,与强悍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轻捷的少年交往频繁。后来才改变了自己的操行,重视儒学,学习《尚书》,研读律令,大体能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明晓其主要思想。他担任太守陈宠的功曹后,对自己的职责认真负责,敢于决断,即使对豪强大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户也决不留情。陈宠名声大震,被提升到朝中任大司农。汉和帝问他:“你在郡中是用什么办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法治理政务的?”陈宠叩头回答说:“臣任用功曹王涣,让他选拔有才能的人;又让主簿镡显弥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补纠正有漏洞的地方,我不过是奉命宣读皇上您的诏书罢了。”和帝十分高兴,王涣从此知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名。州里举荐王涣为茂才,并让他做温县县令。温县境内有很多奸猾之徒,长期以来成了当地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人的大患。王涣采取策略加以讨伐打击,把他们全都杀了。县境内安定太平,有的商人就在外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面过夜。那些放牛的人,经常说将牛交给王涣了,始终没有发生互相侵犯的事。王涣担任了三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16595"/>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年温县县令后,升为兖州刺史,他纠正所属郡县,声名大震。后来由于审问妖妄言论不符合实情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而被定罪。一年多以后,又被征召任命为侍御史。永元十五年,王涣随从皇帝南巡,返回后被任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命为洛阳令。他以办事清平公正严格要求自己,处理案件也宽严得当。那些含有冤情,长期诉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讼,而历任官员所不能判决,按法律情理难以彰明,人们难以信服的案件,王涣无不弄清真伪,消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除大家的疑虑。同时他还用巧妙的办法,多次揭发和暴露隐秘的坏人坏事。京城的人都称颂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叹服,认为王涣神机妙算。元兴元年,王涣病死。无论是城市居民还是行旅之人没有不叹息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的。男女老少都共同集资,上千人为他举行祭奠之礼。王涣的灵柩向西运回家乡,路过弘农县,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老百姓都在路旁摆设盘案加以祭奠。官吏问这样做的缘故,老百姓都说平常带米到洛阳,被士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卒衙门所盘剥,经常要损失一半。自从王涣任洛阳令后,不再有官吏掠夺侵扰的事情了,所以来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报答他的恩情。王涣政治教化令人怀念感激达到这样的地步。百姓思念王涣的恩德,在安阳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亭西为他建造祠堂,每到进食时就奏乐歌咏而祭祀他。延熹年间,桓帝使用黄老学说,将所有的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祠堂全部毁去,唯独专门下诏书要密县保留原太傅卓茂的庙,洛阳保留王涣的祠堂。自从王涣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去世以后,皇帝连续下诏书给三公,要他们专门挑选洛阳令,但挑出来的都不称职。永和年间,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朝廷任命剧县县令勃海人任峻为洛阳令。任峻选拔文武官吏,充分发挥这些人的才能,检举剪</a:t>
              </a:r>
              <a:endParaRPr lang="zh-CN" altLang="en-US"/>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除奸恶盗贼,决不畏避退缩。一年间的断案,不过几十件,声威超过王涣,而在条理方面比不上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他。任峻字叔高,最后在太山太守任上逝世。</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三、(2018课标全国Ⅲ,10—13)阅读下面的文言文,回答问题。(19分)</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纯礼字彝叟以父仲淹荫知陵台令兼永安县永昭陵建京西转运使配木石砖甓及工徒于一路独</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永安不受令</a:t>
            </a:r>
            <a:r>
              <a:rPr lang="zh-CN" altLang="en-US" sz="1530" kern="0" dirty="0" smtClean="0">
                <a:solidFill>
                  <a:srgbClr val="000000"/>
                </a:solidFill>
                <a:latin typeface="Times New Roman" panose="02020603050405020304" pitchFamily="65" charset="-122"/>
                <a:ea typeface="宋体" panose="02010600030101010101" pitchFamily="2" charset="-122"/>
              </a:rPr>
              <a:t>使者以白陵使韩琦,琦曰:“范纯礼岂不知此?将必有说。”他日,众质之,纯礼曰: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陵寝</a:t>
            </a:r>
            <a:r>
              <a:rPr lang="zh-CN" altLang="en-US" sz="1530" kern="0" dirty="0" smtClean="0">
                <a:solidFill>
                  <a:srgbClr val="000000"/>
                </a:solidFill>
                <a:latin typeface="Times New Roman" panose="02020603050405020304" pitchFamily="65" charset="-122"/>
                <a:ea typeface="宋体" panose="02010600030101010101" pitchFamily="2" charset="-122"/>
              </a:rPr>
              <a:t>皆在邑境,岁时缮治无虚日,今乃与百县均赋,曷若置此,使之奉常时用乎?”琦是其对。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还朝,用为三司盐铁判官,以比部员外郎出知遂州。泸南有边事,调度苛棘,纯礼一以静待之,辨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其可具者,不取于民。民图像于庐,而奉之如神,名曰“范公庵”。草场火,民情疑怖,守吏惕息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俟诛。纯礼曰:“草湿则生火,何足怪!”但使密偿之。库吏盗丝多罪至死,纯礼曰:“以棼然之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丝而杀之,吾不忍也。”听其家趣买以赎,命释其</a:t>
            </a:r>
            <a:r>
              <a:rPr lang="zh-CN" altLang="en-US" sz="1530" u="sng" kern="0" dirty="0" smtClean="0">
                <a:solidFill>
                  <a:srgbClr val="000000"/>
                </a:solidFill>
                <a:latin typeface="Times New Roman" panose="02020603050405020304" pitchFamily="65" charset="-122"/>
                <a:ea typeface="宋体" panose="02010600030101010101" pitchFamily="2" charset="-122"/>
              </a:rPr>
              <a:t>株连</a:t>
            </a:r>
            <a:r>
              <a:rPr lang="zh-CN" altLang="en-US" sz="1530" kern="0" dirty="0" smtClean="0">
                <a:solidFill>
                  <a:srgbClr val="000000"/>
                </a:solidFill>
                <a:latin typeface="Times New Roman" panose="02020603050405020304" pitchFamily="65" charset="-122"/>
                <a:ea typeface="宋体" panose="02010600030101010101" pitchFamily="2" charset="-122"/>
              </a:rPr>
              <a:t>者。除户部郎中、京西转运副使。徽宗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立,以龙图阁直学士知开封府。</a:t>
            </a:r>
            <a:r>
              <a:rPr lang="zh-CN" altLang="en-US" sz="1530" u="sng" kern="0" dirty="0" smtClean="0">
                <a:solidFill>
                  <a:srgbClr val="000000"/>
                </a:solidFill>
                <a:latin typeface="Times New Roman" panose="02020603050405020304" pitchFamily="65" charset="-122"/>
                <a:ea typeface="宋体" panose="02010600030101010101" pitchFamily="2" charset="-122"/>
              </a:rPr>
              <a:t>前尹</a:t>
            </a:r>
            <a:r>
              <a:rPr lang="zh-CN" altLang="en-US" sz="1530" kern="0" dirty="0" smtClean="0">
                <a:solidFill>
                  <a:srgbClr val="000000"/>
                </a:solidFill>
                <a:latin typeface="Times New Roman" panose="02020603050405020304" pitchFamily="65" charset="-122"/>
                <a:ea typeface="宋体" panose="02010600030101010101" pitchFamily="2" charset="-122"/>
              </a:rPr>
              <a:t>以刻深为治,纯礼曰:“宽猛相济,圣人之训。</a:t>
            </a:r>
            <a:r>
              <a:rPr lang="zh-CN" altLang="en-US" sz="1530" u="sng" kern="0" dirty="0" smtClean="0">
                <a:solidFill>
                  <a:srgbClr val="000000"/>
                </a:solidFill>
                <a:latin typeface="Times New Roman" panose="02020603050405020304" pitchFamily="65" charset="-122"/>
                <a:ea typeface="宋体" panose="02010600030101010101" pitchFamily="2" charset="-122"/>
              </a:rPr>
              <a:t>方务去前之</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苛,犹虑未尽,岂有宽为患也。</a:t>
            </a:r>
            <a:r>
              <a:rPr lang="zh-CN" altLang="en-US" sz="1530" kern="0" dirty="0" smtClean="0">
                <a:solidFill>
                  <a:srgbClr val="000000"/>
                </a:solidFill>
                <a:latin typeface="Times New Roman" panose="02020603050405020304" pitchFamily="65" charset="-122"/>
                <a:ea typeface="宋体" panose="02010600030101010101" pitchFamily="2" charset="-122"/>
              </a:rPr>
              <a:t>”由是一切以宽处之。中旨鞫享泽村民谋逆,纯礼审其故,此民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入戏场观优,归途见匠者作桶,取而戴于首曰:“与刘先主如何?”遂为匠擒。明日入对,徽宗问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何以处之,对曰:“</a:t>
            </a:r>
            <a:r>
              <a:rPr lang="zh-CN" altLang="en-US" sz="1530" u="sng" kern="0" dirty="0" smtClean="0">
                <a:solidFill>
                  <a:srgbClr val="000000"/>
                </a:solidFill>
                <a:latin typeface="Times New Roman" panose="02020603050405020304" pitchFamily="65" charset="-122"/>
                <a:ea typeface="宋体" panose="02010600030101010101" pitchFamily="2" charset="-122"/>
              </a:rPr>
              <a:t>愚人村野无所知,若以叛逆蔽罪,恐辜好生之德。</a:t>
            </a:r>
            <a:r>
              <a:rPr lang="zh-CN" altLang="en-US" sz="1530" kern="0" dirty="0" smtClean="0">
                <a:solidFill>
                  <a:srgbClr val="000000"/>
                </a:solidFill>
                <a:latin typeface="Times New Roman" panose="02020603050405020304" pitchFamily="65" charset="-122"/>
                <a:ea typeface="宋体" panose="02010600030101010101" pitchFamily="2" charset="-122"/>
              </a:rPr>
              <a:t>以不应为杖之,足矣。”曰: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“何以戒后人?”曰:“正欲外间知陛下刑宪不滥,足以为训尔。”徽宗从之。纯礼沉毅刚正,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曾布惮之,激驸马都尉王诜曰:“上欲除君承旨,范右丞不可。”诜怒。会诜馆辽使,纯礼主宴,</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诜诬其辄斥</a:t>
            </a:r>
            <a:r>
              <a:rPr lang="zh-CN" altLang="en-US" sz="1530" u="sng" kern="0" dirty="0" smtClean="0">
                <a:solidFill>
                  <a:srgbClr val="000000"/>
                </a:solidFill>
                <a:latin typeface="Times New Roman" panose="02020603050405020304" pitchFamily="65" charset="-122"/>
                <a:ea typeface="宋体" panose="02010600030101010101" pitchFamily="2" charset="-122"/>
              </a:rPr>
              <a:t>御名</a:t>
            </a:r>
            <a:r>
              <a:rPr lang="zh-CN" altLang="en-US" sz="1530" kern="0" dirty="0" smtClean="0">
                <a:solidFill>
                  <a:srgbClr val="000000"/>
                </a:solidFill>
                <a:latin typeface="Times New Roman" panose="02020603050405020304" pitchFamily="65" charset="-122"/>
                <a:ea typeface="宋体" panose="02010600030101010101" pitchFamily="2" charset="-122"/>
              </a:rPr>
              <a:t>,罢为端明殿学士、知颍昌府,提举崇福宫。崇宁五年,复左朝议大夫,提举鸿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庆宫。卒,年七十六。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(节选自《宋史·范纯礼传》)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1.下列对文中画波浪线部分的断句,正确的一项是(3分)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D.纯礼字彝叟/以父仲淹荫/知陵台令兼永安县/永昭陵建/京西转运使配木石砖甓及工徒于一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路/独永安不受令/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20599"/>
            <a:chOff x="539750" y="848501"/>
            <a:chExt cx="8127250" cy="5920599"/>
          </a:xfrm>
        </p:grpSpPr>
        <p:sp>
          <p:nvSpPr>
            <p:cNvPr id="2" name="TextBox 2"/>
            <p:cNvSpPr txBox="1"/>
            <p:nvPr/>
          </p:nvSpPr>
          <p:spPr>
            <a:xfrm>
              <a:off x="540000" y="848501"/>
              <a:ext cx="8127000" cy="565077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2.下列对文中加点词语的相关内容的解说,不正确的一项是(3分)(　　)</a:t>
              </a:r>
              <a:endParaRPr lang="zh-CN" altLang="en-US" sz="1600" dirty="0" smtClean="0"/>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A.陵寝是帝王死后安葬的陵墓,陵墓建成后,还需设置守陵奉祀的官员以及禁卫。</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B.“株”,本义树根,根与根间紧密相连,因而“株连”又指一人有罪而牵连他人。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C.前尹在文中指开封府前任府尹;“尹”为官名,如令尹、京兆尹,是知府的简称。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D.御名指皇帝名讳,古代与皇帝有关的事物前常加“御”字,如御玺指皇帝印信。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3.下列对原文有关内容的概括和分析,不正确的一项是(3分)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A.纯礼敢于抗言,受到韩琦赏识。主管官员分配劳赋不当,他有理有据地提出异议,认为永安县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负责陵寝日常维护,不应与各县均等,得到陵使韩琦认同。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B.纯礼关怀下属,处分重在惩戒。他在遂州任上对下属宽厚,草场失火,守吏惶恐等候诛杀,库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吏因盗丝将被处死,他均认为罪不至死而采用赔偿的惩处。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C.纯礼鉴察往事,治事去苛从宽。在开封府任上,有村民被误告谋逆,他发现事实并非如此,认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为应判杖刑,并以彰显皇上刑罚不滥为由,征得皇上认可。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D.纯礼坚毅刚直,不幸遭人算计。他的正直让曾布恐惧,曾挑唆驸马都尉王诜诬告纯礼,王即借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纯礼宴请辽使事构陷纯礼,致使纯礼蒙冤,最终遭到免职。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4.把文中画横线的句子翻译成现代汉语。(10分)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(1)方务去前之苛,犹虑未尽,岂有宽为患也。</a:t>
              </a:r>
              <a:endParaRPr lang="zh-CN" altLang="en-US" dirty="0"/>
            </a:p>
          </p:txBody>
        </p:sp>
        <p:sp>
          <p:nvSpPr>
            <p:cNvPr id="3" name="TextBox 2"/>
            <p:cNvSpPr txBox="1"/>
            <p:nvPr/>
          </p:nvSpPr>
          <p:spPr>
            <a:xfrm>
              <a:off x="539750" y="6415926"/>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(2)愚人村野无所知,若以叛逆蔽罪,恐辜好生之德。</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197789"/>
            <a:chOff x="540000" y="1080000"/>
            <a:chExt cx="8127000" cy="5197789"/>
          </a:xfrm>
        </p:grpSpPr>
        <p:sp>
          <p:nvSpPr>
            <p:cNvPr id="2" name="TextBox 2"/>
            <p:cNvSpPr txBox="1"/>
            <p:nvPr/>
          </p:nvSpPr>
          <p:spPr>
            <a:xfrm>
              <a:off x="540000" y="1080000"/>
              <a:ext cx="8127000" cy="45792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本题考查文言断句的能力。解答本题关键之一是理解“荫”的含义,此处当为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“庇荫、庇护”之意,故“以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荫”不可断开,排除B、C两项。“京西转运使”为官名,做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后句主语;且“建”的对象为“陵”,而不是“京西转运使”,排除A项。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文言文断句“三步骤”</a:t>
              </a:r>
              <a:endParaRPr lang="zh-CN" altLang="en-US" dirty="0"/>
            </a:p>
            <a:p>
              <a:pPr marL="0" indent="0" eaLnBrk="0" latinLnBrk="1" hangingPunct="0">
                <a:lnSpc>
                  <a:spcPct val="150000"/>
                </a:lnSpc>
                <a:spcBef>
                  <a:spcPts val="0"/>
                </a:spcBef>
                <a:buNone/>
              </a:pPr>
              <a:r>
                <a:rPr lang="zh-CN" altLang="en-US" sz="12190" kern="0" spc="23211"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jpeg"/>
            <p:cNvPicPr>
              <a:picLocks noChangeAspect="1"/>
            </p:cNvPicPr>
            <p:nvPr/>
          </p:nvPicPr>
          <p:blipFill>
            <a:blip r:embed="rId3"/>
            <a:stretch>
              <a:fillRect/>
            </a:stretch>
          </p:blipFill>
          <p:spPr>
            <a:xfrm>
              <a:off x="569366" y="2921785"/>
              <a:ext cx="4437068" cy="335600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352825" y="1080000"/>
            <a:ext cx="8314175" cy="4962192"/>
            <a:chOff x="352825" y="1080000"/>
            <a:chExt cx="8314175" cy="4962192"/>
          </a:xfrm>
        </p:grpSpPr>
        <p:sp>
          <p:nvSpPr>
            <p:cNvPr id="2" name="TextBox 2"/>
            <p:cNvSpPr txBox="1"/>
            <p:nvPr/>
          </p:nvSpPr>
          <p:spPr>
            <a:xfrm>
              <a:off x="540000" y="1080000"/>
              <a:ext cx="8127000" cy="4962192"/>
            </a:xfrm>
            <a:prstGeom prst="rect">
              <a:avLst/>
            </a:prstGeom>
            <a:noFill/>
          </p:spPr>
          <p:txBody>
            <a:bodyPr wrap="square" lIns="0" tIns="0" rIns="0" bIns="0" rtlCol="0">
              <a:spAutoFit/>
            </a:bodyPr>
            <a:lstStyle/>
            <a:p>
              <a:pPr marL="0" indent="0" eaLnBrk="0" latinLnBrk="1" hangingPunct="0">
                <a:lnSpc>
                  <a:spcPct val="150000"/>
                </a:lnSpc>
                <a:spcBef>
                  <a:spcPts val="389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本题考查了解并掌握常见的古代文化知识的能力。“京兆尹”并非“知府”的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简称,是国都所在地区的行政长官。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解答常见古代文化知识题“两步骤”</a:t>
              </a:r>
              <a:endParaRPr lang="zh-CN" altLang="en-US" dirty="0"/>
            </a:p>
            <a:p>
              <a:pPr marL="0" indent="0" eaLnBrk="0" latinLnBrk="1" hangingPunct="0">
                <a:lnSpc>
                  <a:spcPct val="150000"/>
                </a:lnSpc>
                <a:spcBef>
                  <a:spcPts val="0"/>
                </a:spcBef>
                <a:buNone/>
              </a:pPr>
              <a:r>
                <a:rPr lang="zh-CN" altLang="en-US" sz="6865" kern="0" spc="47959"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本题考查分析概括文章内容的能力。A.纯礼“敢于抗言”表现在他因建陵不受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令而受到众人责问时的回答,“受到韩琦赏识”根据原文“琦是其对”可知。故此项正确。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B.注意找到“以比部员外郎出知遂州”,联系下文事件及关键点“吾不忍也”“以赎”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“释”等来判断,可知此项正确。C.由“以龙图阁直学士知开封府”判断是“开封府任上”;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然后看村民作为;再看纯礼的态度“以不应为杖之”,即“按不应做此事的罪名杖责他”;最后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看皇上的态度——“徽宗从之”。故此项正确。D.“王即借纯礼宴请辽使事构陷纯礼”错,</a:t>
              </a:r>
              <a:endParaRPr lang="zh-CN" altLang="en-US" dirty="0"/>
            </a:p>
          </p:txBody>
        </p:sp>
        <p:pic>
          <p:nvPicPr>
            <p:cNvPr id="3" name="图片 3" descr="textimage3.jpeg"/>
            <p:cNvPicPr>
              <a:picLocks noChangeAspect="1"/>
            </p:cNvPicPr>
            <p:nvPr/>
          </p:nvPicPr>
          <p:blipFill>
            <a:blip r:embed="rId3"/>
            <a:stretch>
              <a:fillRect/>
            </a:stretch>
          </p:blipFill>
          <p:spPr>
            <a:xfrm>
              <a:off x="352825" y="2205823"/>
              <a:ext cx="6346523" cy="168430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18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原文为“会诜馆辽使”,是王诜宴请辽使,而不是纯礼。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比对信息“三注意”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一注意,找准区间,逐句比对。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二注意,事件、人物、地点、时间等勿张冠李戴。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三注意,重点实词依据前后内容准确翻译。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(1)正尽力去除先前的苛严,尚且担心做得不够,哪有宽松成为祸患的呢。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(2)愚人粗鲁无知,如果以叛逆定罪,恐怕会辜负陛下爱惜生灵的仁德。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本题考查文言翻译能力。(1)方:正。务:尽力。虑:担心。岂:哪里。患:祸患。(2)村野: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鄙俗、粗野。蔽:决断、断定。好生:爱惜生灵。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解题方法</a:t>
            </a:r>
            <a:r>
              <a:rPr lang="zh-CN" altLang="en-US" sz="1530" kern="0" dirty="0" smtClean="0">
                <a:solidFill>
                  <a:srgbClr val="000000"/>
                </a:solidFill>
                <a:latin typeface="Times New Roman" panose="02020603050405020304" pitchFamily="65" charset="-122"/>
                <a:ea typeface="宋体" panose="02010600030101010101" pitchFamily="2" charset="-122"/>
              </a:rPr>
              <a:t>　翻译句子三关注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①关注实词,包括多义实词、古今异义词等。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②关注句式,如定语后置、状语后置、宾语前置等。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③关注意译词,平时留心不能直译的词如何依句意进行灵活翻译。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本题考查对重点文言实词的理解能力。发言:开口。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本题考查对重点文言虚词的理解能力。B.“其”都是人称代词,他的。A.助词,的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/提宾标志,不译。C.介词,在/引出对象,给。D.所+动词=名词性结构/为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,被动结构。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总结拓展  </a:t>
            </a:r>
            <a:r>
              <a:rPr lang="zh-CN" altLang="en-US" sz="1530" kern="0" dirty="0" smtClean="0">
                <a:solidFill>
                  <a:srgbClr val="000000"/>
                </a:solidFill>
                <a:latin typeface="Times New Roman" panose="02020603050405020304" pitchFamily="65" charset="-122"/>
                <a:ea typeface="宋体" panose="02010600030101010101" pitchFamily="2" charset="-122"/>
              </a:rPr>
              <a:t>  (1)之:用作助词时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①结构助词,用在定语和中心语(名词)之间,可译为“的”。如:“古之学者必有师。”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②结构助词,宾语前置的标志。用在被提前的宾语之后,动词或介词之前,译时应省去。如: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“何陋之有?”“夫晋,何厌之有?”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③结构助词,定语后置的标志。如:“蚓无爪牙之利,筋骨之强。”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(2)其:用作副词时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放在句首或句中,表示测度、反诘、婉商、期望等语气,常和放在句末的语气词配合,根据语境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可译为“大概”“难道”“还要”“希望”等。例如:①“其皆出于此乎?”(表测度);②“其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孰能讥之乎?”(表反诘);③“吾其还也。”(表婉商);④“尔其无忘乃父之志!”(表期望)。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4913"/>
            <a:ext cx="8127000" cy="522000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范纯礼字彝叟,因父亲范仲淹的恩荫,担任陵台令和永安县令。永昭陵兴建,京西转运使把木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材、石料、砖和工匠役徒摊派给一路,只有永安不接受命令。使者把这件事报告给陵使韩琦,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韩琦说:“范纯礼难道不知道这件事吗?一定有他的说法。”后来,众人责问他,纯礼说:“陵寝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都在永安县境内,一年四时都要修缮管理,没有闲着的时候,现在竟然和各县平摊赋役,怎么比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得上将赋役搁置,用它来贡奉平时的用度呢?”韩琦肯定了他的回答。回到朝廷,任命为三司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盐铁判官,凭借比部员外郎出任遂州知州。泸南有边防事务,征调赋税严苛急切,纯礼一概以静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应对,分辨其中可以备办的,不从百姓那里征取。百姓在庐舍中画像,把他像神一样加以供奉,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命名为“范公庵”。草场失火,百姓疑虑害怕,看守草场的官吏惊恐地等待诛杀。纯礼说:“草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湿就会起火,有什么值得奇怪的!”只让他们暗中赔偿。库吏偷丝大多当判死罪,纯礼说:“因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为乱糟糟的丝杀了他,我不忍心。”听任他的家人立刻出钱买下丝来赎罪,命令释放受到牵连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的人。授职户部郎中、京西转运副使。徽宗即位,(纯礼)凭借龙图阁直学士的身份担任开封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知府。前任知府治政苛刻严酷,纯礼说:“宽松与严苛相辅相成,这是圣人的教导。正尽力去除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先前的苛严,尚且担心做得不够,哪有宽松成为祸患的呢。”因此一概以宽松的态度来处理政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事。皇帝直接下诰命令审讯享泽村百姓谋反一事,纯礼审问事情的缘由,(原来是)这个人到戏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场看戏,回来的路上见到工匠做桶,就把桶戴在头上说:“和刘先主相比怎样?”于是被桶匠抓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住。纯礼第二天上朝应对,徽宗问怎么处理这件事,纯礼回答说:“愚人粗鲁无知,如果以叛逆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定罪,恐怕会辜负陛下爱惜生灵的仁德。按不应做此事的罪名杖责他,就够了。”皇帝说: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“(这样做)凭什么告诫后人呢?”纯礼回答:“正是要外面的人知道陛下不滥施刑罚,足以作为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典范了。”徽宗听从了他的话。纯礼沉稳坚毅刚强正直,曾布畏惧他,挑拨驸马都尉王诜说: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“皇上想要升任你为承旨,范右丞不同意。”王诜发怒。恰逢王诜招待辽国使者,纯礼主持宴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会,王诜诬告他动不动就直称皇上名字,纯礼被罢免为端明殿学士、颍昌府知府、提举崇福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宫。崇宁五年,复任左朝议大夫,提举鸿庆宫。去世时享年七十六岁。</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四、(2018北京,8—12)阅读下面两则文言文,回答问题。(19分)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(1)积微,月不胜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日,</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不胜月,岁不胜时。凡人好傲慢小事,大事至然后兴之务之,如是则常不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胜夫敦比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于小事者矣。是何也?则</a:t>
            </a:r>
            <a:r>
              <a:rPr lang="zh-CN" altLang="en-US" sz="1530" u="sng" kern="0" dirty="0" smtClean="0">
                <a:solidFill>
                  <a:srgbClr val="000000"/>
                </a:solidFill>
                <a:latin typeface="Times New Roman" panose="02020603050405020304" pitchFamily="65" charset="-122"/>
                <a:ea typeface="宋体" panose="02010600030101010101" pitchFamily="2" charset="-122"/>
              </a:rPr>
              <a:t>小事之至也数</a:t>
            </a:r>
            <a:r>
              <a:rPr lang="zh-CN" altLang="en-US" sz="1530" kern="0" dirty="0" smtClean="0">
                <a:solidFill>
                  <a:srgbClr val="000000"/>
                </a:solidFill>
                <a:latin typeface="Times New Roman" panose="02020603050405020304" pitchFamily="65" charset="-122"/>
                <a:ea typeface="宋体" panose="02010600030101010101" pitchFamily="2" charset="-122"/>
              </a:rPr>
              <a:t>,其悬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日也博,其为积也大。大事之至也稀,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其悬日也浅,其为积也小。故善</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者王,善时者霸,补漏者危,</a:t>
            </a:r>
            <a:r>
              <a:rPr lang="zh-CN" altLang="en-US" sz="1530" u="sng" kern="0" dirty="0" smtClean="0">
                <a:solidFill>
                  <a:srgbClr val="000000"/>
                </a:solidFill>
                <a:latin typeface="Times New Roman" panose="02020603050405020304" pitchFamily="65" charset="-122"/>
                <a:ea typeface="宋体" panose="02010600030101010101" pitchFamily="2" charset="-122"/>
              </a:rPr>
              <a:t>大荒者亡</a:t>
            </a:r>
            <a:r>
              <a:rPr lang="zh-CN" altLang="en-US" sz="1530" kern="0" dirty="0" smtClean="0">
                <a:solidFill>
                  <a:srgbClr val="000000"/>
                </a:solidFill>
                <a:latin typeface="Times New Roman" panose="02020603050405020304" pitchFamily="65" charset="-122"/>
                <a:ea typeface="宋体" panose="02010600030101010101" pitchFamily="2" charset="-122"/>
              </a:rPr>
              <a:t>。故王者敬</a:t>
            </a:r>
            <a:r>
              <a:rPr lang="zh-CN" altLang="en-US" sz="1530" u="sng" kern="0" dirty="0" smtClean="0">
                <a:solidFill>
                  <a:srgbClr val="000000"/>
                </a:solidFill>
                <a:latin typeface="Times New Roman" panose="02020603050405020304" pitchFamily="65" charset="-122"/>
                <a:ea typeface="宋体" panose="02010600030101010101" pitchFamily="2" charset="-122"/>
              </a:rPr>
              <a:t>日</a:t>
            </a:r>
            <a:r>
              <a:rPr lang="zh-CN" altLang="en-US" sz="1530" kern="0" dirty="0" smtClean="0">
                <a:solidFill>
                  <a:srgbClr val="000000"/>
                </a:solidFill>
                <a:latin typeface="Times New Roman" panose="02020603050405020304" pitchFamily="65" charset="-122"/>
                <a:ea typeface="宋体" panose="02010600030101010101" pitchFamily="2" charset="-122"/>
              </a:rPr>
              <a:t>,霸者敬时,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之,亡国至亡而后知亡,至死而后知死,亡国之祸败不可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悔也。</a:t>
            </a:r>
            <a:r>
              <a:rPr lang="zh-CN" altLang="en-US" sz="1530" u="sng" kern="0" dirty="0" smtClean="0">
                <a:solidFill>
                  <a:srgbClr val="000000"/>
                </a:solidFill>
                <a:latin typeface="Times New Roman" panose="02020603050405020304" pitchFamily="65" charset="-122"/>
                <a:ea typeface="宋体" panose="02010600030101010101" pitchFamily="2" charset="-122"/>
              </a:rPr>
              <a:t>霸者之善著</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焉</a:t>
            </a:r>
            <a:r>
              <a:rPr lang="zh-CN" altLang="en-US" sz="1530" kern="0" dirty="0" smtClean="0">
                <a:solidFill>
                  <a:srgbClr val="000000"/>
                </a:solidFill>
                <a:latin typeface="Times New Roman" panose="02020603050405020304" pitchFamily="65" charset="-122"/>
                <a:ea typeface="宋体" panose="02010600030101010101" pitchFamily="2" charset="-122"/>
              </a:rPr>
              <a:t>,可以时记也,王者之功名,不可</a:t>
            </a:r>
            <a:r>
              <a:rPr lang="zh-CN" altLang="en-US" sz="1530" u="sng" kern="0" dirty="0" smtClean="0">
                <a:solidFill>
                  <a:srgbClr val="000000"/>
                </a:solidFill>
                <a:latin typeface="Times New Roman" panose="02020603050405020304" pitchFamily="65" charset="-122"/>
                <a:ea typeface="宋体" panose="02010600030101010101" pitchFamily="2" charset="-122"/>
              </a:rPr>
              <a:t>胜</a:t>
            </a:r>
            <a:r>
              <a:rPr lang="zh-CN" altLang="en-US" sz="1530" kern="0" dirty="0" smtClean="0">
                <a:solidFill>
                  <a:srgbClr val="000000"/>
                </a:solidFill>
                <a:latin typeface="Times New Roman" panose="02020603050405020304" pitchFamily="65" charset="-122"/>
                <a:ea typeface="宋体" panose="02010600030101010101" pitchFamily="2" charset="-122"/>
              </a:rPr>
              <a:t>日志也。财物货宝以大为重,政教功名反是,能积微者速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成。《诗》曰:“</a:t>
            </a:r>
            <a:r>
              <a:rPr lang="zh-CN" altLang="en-US" sz="1530" u="sng" kern="0" dirty="0" smtClean="0">
                <a:solidFill>
                  <a:srgbClr val="000000"/>
                </a:solidFill>
                <a:latin typeface="Times New Roman" panose="02020603050405020304" pitchFamily="65" charset="-122"/>
                <a:ea typeface="宋体" panose="02010600030101010101" pitchFamily="2" charset="-122"/>
              </a:rPr>
              <a:t>德</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u="sng" kern="0" dirty="0" smtClean="0">
                <a:solidFill>
                  <a:srgbClr val="000000"/>
                </a:solidFill>
                <a:latin typeface="Times New Roman" panose="02020603050405020304" pitchFamily="65" charset="-122"/>
                <a:ea typeface="宋体" panose="02010600030101010101" pitchFamily="2" charset="-122"/>
              </a:rPr>
              <a:t>如毛,民鲜克举之</a:t>
            </a:r>
            <a:r>
              <a:rPr lang="zh-CN" altLang="en-US" sz="1530" kern="0" dirty="0" smtClean="0">
                <a:solidFill>
                  <a:srgbClr val="000000"/>
                </a:solidFill>
                <a:latin typeface="Times New Roman" panose="02020603050405020304" pitchFamily="65" charset="-122"/>
                <a:ea typeface="宋体" panose="02010600030101010101" pitchFamily="2" charset="-122"/>
              </a:rPr>
              <a:t>。”此</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谓也。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(取材于《荀子》)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①胜:超过。本句意思是,月不如日重要。②敦比:注重从事。本句意思是,像这样,那么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只顾处理大事的就不如注重从事小事的。③悬:悬挂,此处意思是存在。④</a:t>
            </a:r>
            <a:r>
              <a:rPr lang="zh-CN" altLang="en-US" sz="1185" kern="0" spc="31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:分量轻。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(2)使治乱存亡若高山之与深谿,若白垩</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与黑漆,则无所用智,虽愚犹可矣。且</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治乱存亡则不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然。如可知,如不可知;如可见,如不可见。故智士贤者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积心愁虑以求之,犹尚有管叔、蔡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叔之事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与东夷八国不听之谋。故治乱存亡,其始若秋毫。察</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秋毫,则大物不过矣。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鲁国之法,鲁人为人臣妾于诸侯,有能赎之者,取其金于府。子贡赎鲁人于诸侯,来而让,不取其</a:t>
            </a:r>
            <a:endParaRPr lang="zh-CN" altLang="en-US"/>
          </a:p>
        </p:txBody>
      </p:sp>
      <p:pic>
        <p:nvPicPr>
          <p:cNvPr id="3" name="图片 3" descr="textimage4.jpeg"/>
          <p:cNvPicPr>
            <a:picLocks noChangeAspect="1"/>
          </p:cNvPicPr>
          <p:nvPr/>
        </p:nvPicPr>
        <p:blipFill>
          <a:blip r:embed="rId3"/>
          <a:stretch>
            <a:fillRect/>
          </a:stretch>
        </p:blipFill>
        <p:spPr>
          <a:xfrm>
            <a:off x="2153973" y="3287314"/>
            <a:ext cx="180975" cy="180975"/>
          </a:xfrm>
          <a:prstGeom prst="rect">
            <a:avLst/>
          </a:prstGeom>
        </p:spPr>
      </p:pic>
      <p:pic>
        <p:nvPicPr>
          <p:cNvPr id="4" name="图片 4" descr="textimage5.jpeg"/>
          <p:cNvPicPr>
            <a:picLocks noChangeAspect="1"/>
          </p:cNvPicPr>
          <p:nvPr/>
        </p:nvPicPr>
        <p:blipFill>
          <a:blip r:embed="rId3"/>
          <a:stretch>
            <a:fillRect/>
          </a:stretch>
        </p:blipFill>
        <p:spPr>
          <a:xfrm>
            <a:off x="6669010" y="4345925"/>
            <a:ext cx="190499" cy="190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金。孔子曰:“</a:t>
              </a:r>
              <a:r>
                <a:rPr lang="zh-CN" altLang="en-US" sz="1530" u="sng" kern="0" dirty="0" smtClean="0">
                  <a:solidFill>
                    <a:srgbClr val="000000"/>
                  </a:solidFill>
                  <a:latin typeface="Times New Roman" panose="02020603050405020304" pitchFamily="65" charset="-122"/>
                  <a:ea typeface="宋体" panose="02010600030101010101" pitchFamily="2" charset="-122"/>
                </a:rPr>
                <a:t>赐失之矣</a:t>
              </a:r>
              <a:r>
                <a:rPr lang="zh-CN" altLang="en-US" sz="1530" kern="0" dirty="0" smtClean="0">
                  <a:solidFill>
                    <a:srgbClr val="000000"/>
                  </a:solidFill>
                  <a:latin typeface="Times New Roman" panose="02020603050405020304" pitchFamily="65" charset="-122"/>
                  <a:ea typeface="宋体" panose="02010600030101010101" pitchFamily="2" charset="-122"/>
                </a:rPr>
                <a:t>。自今以往,鲁人不赎人矣。”取其金,则无损于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不取其金,则不复</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赎人矣</a:t>
              </a:r>
              <a:r>
                <a:rPr lang="zh-CN" altLang="en-US" sz="1530" kern="0" dirty="0" smtClean="0">
                  <a:solidFill>
                    <a:srgbClr val="000000"/>
                  </a:solidFill>
                  <a:latin typeface="Times New Roman" panose="02020603050405020304" pitchFamily="65" charset="-122"/>
                  <a:ea typeface="宋体" panose="02010600030101010101" pitchFamily="2" charset="-122"/>
                </a:rPr>
                <a:t>。子路拯溺者,</a:t>
              </a:r>
              <a:r>
                <a:rPr lang="zh-CN" altLang="en-US" sz="1530" u="sng" kern="0" dirty="0" smtClean="0">
                  <a:solidFill>
                    <a:srgbClr val="000000"/>
                  </a:solidFill>
                  <a:latin typeface="Times New Roman" panose="02020603050405020304" pitchFamily="65" charset="-122"/>
                  <a:ea typeface="宋体" panose="02010600030101010101" pitchFamily="2" charset="-122"/>
                </a:rPr>
                <a:t>其</a:t>
              </a:r>
              <a:r>
                <a:rPr lang="zh-CN" altLang="en-US" sz="1530" kern="0" dirty="0" smtClean="0">
                  <a:solidFill>
                    <a:srgbClr val="000000"/>
                  </a:solidFill>
                  <a:latin typeface="Times New Roman" panose="02020603050405020304" pitchFamily="65" charset="-122"/>
                  <a:ea typeface="宋体" panose="02010600030101010101" pitchFamily="2" charset="-122"/>
                </a:rPr>
                <a:t>人拜之以牛,子路受之。孔子曰:“鲁人必拯溺者矣。”孔子见之以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细,观化远也。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(取材于《吕氏春秋》)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①且:连词,表示转折。②管叔、蔡叔之事:指叛乱之事。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时</a:t>
              </a:r>
              <a:r>
                <a:rPr lang="zh-CN" altLang="en-US" sz="1530" kern="0" dirty="0" smtClean="0">
                  <a:solidFill>
                    <a:srgbClr val="000000"/>
                  </a:solidFill>
                  <a:latin typeface="Times New Roman" panose="02020603050405020304" pitchFamily="65" charset="-122"/>
                  <a:ea typeface="宋体" panose="02010600030101010101" pitchFamily="2" charset="-122"/>
                </a:rPr>
                <a:t>不胜月　　　　　　　　　　　　　时:季节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B.仅存之国危而后</a:t>
              </a:r>
              <a:r>
                <a:rPr lang="zh-CN" altLang="en-US" sz="1530" u="sng" kern="0" dirty="0" smtClean="0">
                  <a:solidFill>
                    <a:srgbClr val="000000"/>
                  </a:solidFill>
                  <a:latin typeface="Times New Roman" panose="02020603050405020304" pitchFamily="65" charset="-122"/>
                  <a:ea typeface="宋体" panose="02010600030101010101" pitchFamily="2" charset="-122"/>
                </a:rPr>
                <a:t>戚</a:t>
              </a:r>
              <a:r>
                <a:rPr lang="zh-CN" altLang="en-US" sz="1530" kern="0" dirty="0" smtClean="0">
                  <a:solidFill>
                    <a:srgbClr val="000000"/>
                  </a:solidFill>
                  <a:latin typeface="Times New Roman" panose="02020603050405020304" pitchFamily="65" charset="-122"/>
                  <a:ea typeface="宋体" panose="02010600030101010101" pitchFamily="2" charset="-122"/>
                </a:rPr>
                <a:t>之　　戚:为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悲伤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C.智士贤者</a:t>
              </a:r>
              <a:r>
                <a:rPr lang="zh-CN" altLang="en-US" sz="1530" u="sng" kern="0" dirty="0" smtClean="0">
                  <a:solidFill>
                    <a:srgbClr val="000000"/>
                  </a:solidFill>
                  <a:latin typeface="Times New Roman" panose="02020603050405020304" pitchFamily="65" charset="-122"/>
                  <a:ea typeface="宋体" panose="02010600030101010101" pitchFamily="2" charset="-122"/>
                </a:rPr>
                <a:t>相与</a:t>
              </a:r>
              <a:r>
                <a:rPr lang="zh-CN" altLang="en-US" sz="1530" kern="0" dirty="0" smtClean="0">
                  <a:solidFill>
                    <a:srgbClr val="000000"/>
                  </a:solidFill>
                  <a:latin typeface="Times New Roman" panose="02020603050405020304" pitchFamily="65" charset="-122"/>
                  <a:ea typeface="宋体" panose="02010600030101010101" pitchFamily="2" charset="-122"/>
                </a:rPr>
                <a:t>积心愁虑以求之　　相与:一同、都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D.取其金,则无损于</a:t>
              </a:r>
              <a:r>
                <a:rPr lang="zh-CN" altLang="en-US" sz="1530" u="sng" kern="0" dirty="0" smtClean="0">
                  <a:solidFill>
                    <a:srgbClr val="000000"/>
                  </a:solidFill>
                  <a:latin typeface="Times New Roman" panose="02020603050405020304" pitchFamily="65" charset="-122"/>
                  <a:ea typeface="宋体" panose="02010600030101010101" pitchFamily="2" charset="-122"/>
                </a:rPr>
                <a:t>行</a:t>
              </a:r>
              <a:r>
                <a:rPr lang="zh-CN" altLang="en-US" sz="1530" kern="0" dirty="0" smtClean="0">
                  <a:solidFill>
                    <a:srgbClr val="000000"/>
                  </a:solidFill>
                  <a:latin typeface="Times New Roman" panose="02020603050405020304" pitchFamily="65" charset="-122"/>
                  <a:ea typeface="宋体" panose="02010600030101010101" pitchFamily="2" charset="-122"/>
                </a:rPr>
                <a:t>　　行:行为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2.下列各组句中加点词的意义和用法,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不同</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544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2265"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82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6790"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046896"/>
            <a:ext cx="990599" cy="533399"/>
          </p:xfrm>
          <a:graphic>
            <a:graphicData uri="http://schemas.openxmlformats.org/presentationml/2006/ole">
              <p:oleObj spid="_x0000_s76804" name="Equation" r:id="rId4" imgW="26212800" imgH="14020800" progId="">
                <p:embed/>
              </p:oleObj>
            </a:graphicData>
          </a:graphic>
        </p:graphicFrame>
        <p:graphicFrame>
          <p:nvGraphicFramePr>
            <p:cNvPr id="5" name="对象 4"/>
            <p:cNvGraphicFramePr>
              <a:graphicFrameLocks noChangeAspect="1"/>
            </p:cNvGraphicFramePr>
            <p:nvPr/>
          </p:nvGraphicFramePr>
          <p:xfrm>
            <a:off x="2286652" y="5046896"/>
            <a:ext cx="1857374" cy="533399"/>
          </p:xfrm>
          <a:graphic>
            <a:graphicData uri="http://schemas.openxmlformats.org/presentationml/2006/ole">
              <p:oleObj spid="_x0000_s76803" name="Equation" r:id="rId5" imgW="49072800" imgH="14020800" progId="">
                <p:embed/>
              </p:oleObj>
            </a:graphicData>
          </a:graphic>
        </p:graphicFrame>
        <p:graphicFrame>
          <p:nvGraphicFramePr>
            <p:cNvPr id="6" name="对象 5"/>
            <p:cNvGraphicFramePr>
              <a:graphicFrameLocks noChangeAspect="1"/>
            </p:cNvGraphicFramePr>
            <p:nvPr/>
          </p:nvGraphicFramePr>
          <p:xfrm>
            <a:off x="718263" y="5614991"/>
            <a:ext cx="1352550" cy="533399"/>
          </p:xfrm>
          <a:graphic>
            <a:graphicData uri="http://schemas.openxmlformats.org/presentationml/2006/ole">
              <p:oleObj spid="_x0000_s76802" name="Equation" r:id="rId6" imgW="35661600" imgH="14020800" progId="">
                <p:embed/>
              </p:oleObj>
            </a:graphicData>
          </a:graphic>
        </p:graphicFrame>
        <p:graphicFrame>
          <p:nvGraphicFramePr>
            <p:cNvPr id="7" name="对象 6"/>
            <p:cNvGraphicFramePr>
              <a:graphicFrameLocks noChangeAspect="1"/>
            </p:cNvGraphicFramePr>
            <p:nvPr/>
          </p:nvGraphicFramePr>
          <p:xfrm>
            <a:off x="2648602" y="5614991"/>
            <a:ext cx="1162050" cy="533399"/>
          </p:xfrm>
          <a:graphic>
            <a:graphicData uri="http://schemas.openxmlformats.org/presentationml/2006/ole">
              <p:oleObj spid="_x0000_s76801" name="Equation" r:id="rId7" imgW="30784800" imgH="14020800" progId="">
                <p:embed/>
              </p:oleObj>
            </a:graphicData>
          </a:graphic>
        </p:graphicFrame>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A.小事之至也数　　　　　　　小事出现得很频繁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B.大荒者亡　　政事很荒疏的国家就会灭亡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C.霸者之善著焉　　霸主的功业很显赫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D.赐失之矣　　赐,你丢失了机会啊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4.将下面句子译为现代汉语。(4分)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①德</a:t>
              </a:r>
              <a:r>
                <a:rPr lang="zh-CN" altLang="en-US" sz="1185" kern="0" spc="31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如毛,民鲜克举之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②不取其金,则不复赎人矣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5.以上两则短文都讲到要重视微小的事物。请根据要求作答。(6分)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①分别写出两则短文中能作为中心论点的一个句子。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②分别为两则短文拟定标题,并简要说明理由。(标题字数限定2—5字)</a:t>
              </a:r>
              <a:endParaRPr lang="zh-CN" altLang="en-US"/>
            </a:p>
          </p:txBody>
        </p:sp>
        <p:pic>
          <p:nvPicPr>
            <p:cNvPr id="3" name="图片 3" descr="textimage6.jpeg"/>
            <p:cNvPicPr>
              <a:picLocks noChangeAspect="1"/>
            </p:cNvPicPr>
            <p:nvPr/>
          </p:nvPicPr>
          <p:blipFill>
            <a:blip r:embed="rId3"/>
            <a:stretch>
              <a:fillRect/>
            </a:stretch>
          </p:blipFill>
          <p:spPr>
            <a:xfrm>
              <a:off x="914052" y="3269754"/>
              <a:ext cx="190500" cy="1905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本题考查理解文言实词在文中的含义的能力。行:品行。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理解文言实词“四方法”:①语境推断法,根据上下文的具体语境来判断某个实词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的具体含义;②字形分析法,了解形声字表意偏旁的含义,据此推断;③成语印证法,可用熟知的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相关成语来推断;④课本迁移法,联系课内学过的该词用法进行迁移。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本题考查理解文言词语在文中的意义和用法的能力。A.日:每一天。B.胜:尽、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全。C.之:助词,用在主谓之间,取消句子独立性/音节助词,无实义。D.其:代词,那。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本题考查对文言文重点语句的理解能力。“赐失之矣”应译为“子贡这件事做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得不妥”。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文言语句理解“三关注”:①关注实词,用代入法,将这个词代入语境中,根据上下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文事件的发展过程加以判断;②关注虚词,虚词含义要与前后语境吻合;③关注省略,经常被省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略的句子成分有主语、宾语,要依据上下文,准确补充。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①德行虽然看起来轻如毫毛,但人们少有能举起它的。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②不领取金钱的话,就不再会有人去赎人了。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本题考查翻译文言句子的能力。①鲜:少。克:能够。②则:那么,就。复:再。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方法技巧　文言语句翻译“三方法”:①还原到文中,注意把握整体大意;②准确判断句中动词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的意思,并将其联系前后内容来理解整句话的意思;③整体把握文句的句式结构,文言文常见句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式有判断句、省略句、倒装句等。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①第一则:能积微者速成。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第二则:(孔子)见之以细,观化远也。(察其秋毫,则大物不过矣。)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②第一则　标题:积微(说积微、积微与速成)。理由:本则内容是重视小事,积小事之成才能成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就大事。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第二则    标题:察微(说察微、萌芽与预见)。理由:本则内容是观察到事物微小的萌芽才能有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所预见,避免在大事上犯错。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本题考查对文本内容的理解概括能力。①第一则从做事到治国,论证了“积微”的重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要性,因此“财物货宝以大为重,政教功名反是,能积微者速成”可作为中心论点;第二则先进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行道理论证,后进行举例论证,第一段“故治乱存亡,其始若秋毫。察其秋毫,则大物不过矣”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是小结句,能够概括全文中心;第二段“孔子见之以细,观化远也”是小结句,也能概括全文中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心。②第一则的中心论点是“财物货宝以大为重,政教功名反是,能积微者速成”,据此标题可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拟为“积微”。第二则中心论点是“察其秋毫,则大物不过矣”,据此标题可拟为“察微”或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“明察秋毫”。拟标题应结合短文论点,从论题的角度进行概括。答题时注意字数要求。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确立中心论点“三步骤”:①找出道理论证和举例论证;②找到标志性的词语,如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“故”“所以”等;③确定论述对象。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(1)从细微处一点一点积累,月不如日重要,季不如月重要,年不如季重要。一般人都爱怠慢小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事,大事到来的时候再努力处理它,像这样,那么只顾处理大事的就不如注重从事小事的。这是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为什么呢?因为小事情来得频繁(经常发生),存在的时间也长,所以日积月累效果很大;大事情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到来得稀少(不常发生),存在的时间也短,所以积累的成果小。所以善于利用每天的人可以称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王,善于利用每季的人可以称霸,出了漏洞再去补救的人就会很危险,荒淫无度不务正业必然灭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亡。所以王者注重每天的事情,霸者注重每季发生的事情,勉强维持的邦国往往是陷入危险之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后才感到悲伤,而亡国之君直到灭亡的那一天才知道国破家亡,死到临头才知道死亡。亡国之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祸往往是悔不胜悔。霸主的功业很显赫,可以按季记载;王者的功名,每天都记不完。财物货宝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以大为重,政教功名与之相反,只有能积累小事的人才能快速成功。《诗经》上说:“德行虽然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看起来轻如毫毛,但人们少有能举起它的。”说的就是这个道理。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(2)假如治世和乱世、生存和死亡之间的区别就像高山和深谷、像白土和黑漆一样分明的话,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就没有必要使用智慧,即使愚笨的人也是可以知道的。然而治世和乱世、生存和死亡并不是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这样。好像可知,又好像不可知;好像可见,又好像不可见。所以有才智的人、贤明的人都在用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尽心思去探求治乱存亡的征兆,即使这样还是出现了管叔、蔡叔犯上作乱的事件和东夷八国</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不听王命的阴谋。所以说治世和乱世、生存和死亡的征兆,开始时就像鸟兽们秋天长出的新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毛。(如果)能够做到明察秋毫,那么在大事上就不会出现错误了。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鲁国的法律规定,鲁国人在其他诸侯中给人做奴仆,有能够赎回他们的人,可从国库中领取赎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金。子贡从诸侯那里赎回了一个做奴仆的鲁国人,回到鲁国后却推辞,没有从国库中领取赎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金。孔子说:“赐这件事做得有过错。从今往后,鲁国人不去赎做奴仆的人了。”从国库中领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取赎金,不会对人的品行有什么损失;不领取赎金的话,就不会有人再赎人了。子路救了一个溺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水的人,那个人用一头牛来酬谢他,子路收下了牛。孔子说:“鲁国的人一定会救溺水的人。”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孔子能从细小的事情上看到结果,他对事物的发展变化看得多远啊。</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五、(2018天津,8—13)阅读下面的文言文,回答问题。(15分)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a:t>
            </a:r>
            <a:r>
              <a:rPr lang="zh-CN" altLang="en-US" sz="1020" kern="0" spc="-4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[唐]白居易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湖州城东南二百步,抵霅溪,溪连汀洲,洲一名白</a:t>
            </a:r>
            <a:r>
              <a:rPr lang="zh-CN" altLang="en-US" sz="990" kern="0" spc="-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。梁吴兴守柳恽于此赋诗云“汀洲采白</a:t>
            </a:r>
            <a:r>
              <a:rPr lang="zh-CN" altLang="en-US" sz="990" kern="0" spc="-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因</a:t>
            </a:r>
            <a:r>
              <a:rPr lang="zh-CN" altLang="en-US" sz="1530" kern="0" dirty="0" smtClean="0">
                <a:solidFill>
                  <a:srgbClr val="000000"/>
                </a:solidFill>
                <a:latin typeface="Times New Roman" panose="02020603050405020304" pitchFamily="65" charset="-122"/>
                <a:ea typeface="宋体" panose="02010600030101010101" pitchFamily="2" charset="-122"/>
              </a:rPr>
              <a:t>以为名也。前不知几十万年,后又数百载,有名无亭,鞠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为荒泽。至大历十一年,颜鲁公真卿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为刺史,始剪榛导流,作八角亭</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游息焉。旋属灾潦荐</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至,沼堙台圮。后又数十载,委无隙地。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至开成三年,弘农杨君为刺史,乃疏四渠,浚二池,树三园,构五亭,卉木荷竹,舟桥廊室,洎游宴息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宿之具,靡不备焉。观其架大溪,跨长汀者,谓之白</a:t>
            </a:r>
            <a:r>
              <a:rPr lang="zh-CN" altLang="en-US" sz="990" kern="0" spc="-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亭。介二园、阅百卉者,谓之集芳亭。</a:t>
            </a:r>
            <a:r>
              <a:rPr lang="zh-CN" altLang="en-US" sz="1530" u="sng" kern="0" dirty="0" smtClean="0">
                <a:solidFill>
                  <a:srgbClr val="000000"/>
                </a:solidFill>
                <a:latin typeface="Times New Roman" panose="02020603050405020304" pitchFamily="65" charset="-122"/>
                <a:ea typeface="宋体" panose="02010600030101010101" pitchFamily="2" charset="-122"/>
              </a:rPr>
              <a:t>面广</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池、目列岫者,谓之山光亭</a:t>
            </a:r>
            <a:r>
              <a:rPr lang="zh-CN" altLang="en-US" sz="1530" kern="0" dirty="0" smtClean="0">
                <a:solidFill>
                  <a:srgbClr val="000000"/>
                </a:solidFill>
                <a:latin typeface="Times New Roman" panose="02020603050405020304" pitchFamily="65" charset="-122"/>
                <a:ea typeface="宋体" panose="02010600030101010101" pitchFamily="2" charset="-122"/>
              </a:rPr>
              <a:t>。玩晨曦者,谓之朝霞亭。</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清涟者,谓之碧波亭。五亭间开,万象</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入,向背俯仰,胜无遁形。</a:t>
            </a:r>
            <a:r>
              <a:rPr lang="zh-CN" altLang="en-US" sz="1530" u="sng" kern="0" dirty="0" smtClean="0">
                <a:solidFill>
                  <a:srgbClr val="000000"/>
                </a:solidFill>
                <a:latin typeface="Times New Roman" panose="02020603050405020304" pitchFamily="65" charset="-122"/>
                <a:ea typeface="宋体" panose="02010600030101010101" pitchFamily="2" charset="-122"/>
              </a:rPr>
              <a:t>每至汀风春溪月秋花繁鸟啼之旦莲开水香之夕宾友集歌吹作舟棹</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徐动觞咏半酣飘然恍然</a:t>
            </a:r>
            <a:r>
              <a:rPr lang="zh-CN" altLang="en-US" sz="1530" kern="0" dirty="0" smtClean="0">
                <a:solidFill>
                  <a:srgbClr val="000000"/>
                </a:solidFill>
                <a:latin typeface="Times New Roman" panose="02020603050405020304" pitchFamily="65" charset="-122"/>
                <a:ea typeface="宋体" panose="02010600030101010101" pitchFamily="2" charset="-122"/>
              </a:rPr>
              <a:t>。游者相顾,咸曰:此不知方外也?人间也?又不知蓬瀛昆阆,复何如哉?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时予守官在洛,杨君缄书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图,请予为记。予按图握笔,心存目想,尔见缕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梗概,十不得其二三。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大凡地有胜境,得人而后发;人有心匠,得物而后开:境心相遇,固有时耶?盖是境也,实柳守滥觞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之,颜公椎轮之,杨君绘素之:三贤始终,能事毕矣。</a:t>
            </a:r>
            <a:r>
              <a:rPr lang="zh-CN" altLang="en-US" sz="1530" u="sng" kern="0" dirty="0" smtClean="0">
                <a:solidFill>
                  <a:srgbClr val="000000"/>
                </a:solidFill>
                <a:latin typeface="Times New Roman" panose="02020603050405020304" pitchFamily="65" charset="-122"/>
                <a:ea typeface="宋体" panose="02010600030101010101" pitchFamily="2" charset="-122"/>
              </a:rPr>
              <a:t>杨君前牧舒,舒人治;今牧湖,湖人康</a:t>
            </a:r>
            <a:r>
              <a:rPr lang="zh-CN" altLang="en-US" sz="1530" kern="0" dirty="0" smtClean="0">
                <a:solidFill>
                  <a:srgbClr val="000000"/>
                </a:solidFill>
                <a:latin typeface="Times New Roman" panose="02020603050405020304" pitchFamily="65" charset="-122"/>
                <a:ea typeface="宋体" panose="02010600030101010101" pitchFamily="2" charset="-122"/>
              </a:rPr>
              <a:t>。康</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endParaRPr lang="zh-CN" altLang="en-US"/>
          </a:p>
        </p:txBody>
      </p:sp>
      <p:pic>
        <p:nvPicPr>
          <p:cNvPr id="3" name="图片 3" descr="textimage7.jpeg"/>
          <p:cNvPicPr>
            <a:picLocks noChangeAspect="1"/>
          </p:cNvPicPr>
          <p:nvPr/>
        </p:nvPicPr>
        <p:blipFill>
          <a:blip r:embed="rId3"/>
          <a:stretch>
            <a:fillRect/>
          </a:stretch>
        </p:blipFill>
        <p:spPr>
          <a:xfrm>
            <a:off x="733765" y="1590074"/>
            <a:ext cx="123824" cy="142875"/>
          </a:xfrm>
          <a:prstGeom prst="rect">
            <a:avLst/>
          </a:prstGeom>
        </p:spPr>
      </p:pic>
      <p:pic>
        <p:nvPicPr>
          <p:cNvPr id="4" name="图片 4" descr="textimage8.jpeg"/>
          <p:cNvPicPr>
            <a:picLocks noChangeAspect="1"/>
          </p:cNvPicPr>
          <p:nvPr/>
        </p:nvPicPr>
        <p:blipFill>
          <a:blip r:embed="rId4"/>
          <a:stretch>
            <a:fillRect/>
          </a:stretch>
        </p:blipFill>
        <p:spPr>
          <a:xfrm>
            <a:off x="4379400" y="2251653"/>
            <a:ext cx="123824" cy="133349"/>
          </a:xfrm>
          <a:prstGeom prst="rect">
            <a:avLst/>
          </a:prstGeom>
        </p:spPr>
      </p:pic>
      <p:pic>
        <p:nvPicPr>
          <p:cNvPr id="5" name="图片 5" descr="textimage9.jpeg"/>
          <p:cNvPicPr>
            <a:picLocks noChangeAspect="1"/>
          </p:cNvPicPr>
          <p:nvPr/>
        </p:nvPicPr>
        <p:blipFill>
          <a:blip r:embed="rId4"/>
          <a:stretch>
            <a:fillRect/>
          </a:stretch>
        </p:blipFill>
        <p:spPr>
          <a:xfrm>
            <a:off x="7808025" y="2251653"/>
            <a:ext cx="123824" cy="133349"/>
          </a:xfrm>
          <a:prstGeom prst="rect">
            <a:avLst/>
          </a:prstGeom>
        </p:spPr>
      </p:pic>
      <p:pic>
        <p:nvPicPr>
          <p:cNvPr id="6" name="图片 6" descr="textimage10.jpeg"/>
          <p:cNvPicPr>
            <a:picLocks noChangeAspect="1"/>
          </p:cNvPicPr>
          <p:nvPr/>
        </p:nvPicPr>
        <p:blipFill>
          <a:blip r:embed="rId4"/>
          <a:stretch>
            <a:fillRect/>
          </a:stretch>
        </p:blipFill>
        <p:spPr>
          <a:xfrm>
            <a:off x="4573800" y="3666884"/>
            <a:ext cx="123825" cy="133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(3)于:用作介词时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①在、从、到。如:“乃设九宾礼于廷。”“卒于睢阳。”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方面”“在</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中”。如:“苟全性命于乱世,不求闻达于诸侯。”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③由于。如:“业精于勤荒于嬉,行成于思毁于随。”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④向、对、对于。如:“请奉命求救于孙将军。”“爱其子,择师而教之,于其身也,则耻师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⑤被。如:“君幸于赵王。”“故内惑于郑袖,外欺于张仪。”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⑥与、跟、同。如:“身长八尺,每自比于管仲、乐毅。”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⑦超过、比。如:“苛政猛于虎也。”“青,取之于蓝而青于蓝。”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(4)所:用作助词时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①放在动词前同动词组成“所”字结构,表示“所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的人”“所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的事物”“所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情况”等。如:“道之所存,师之所存也。”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②“所”和动词结合,后面再有名词性结构,则所字结构起定语的作用。如:“夜则以兵围所寓</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舍。”“臣所过屠者朱亥。”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由,革弊兴利,</a:t>
              </a:r>
              <a:r>
                <a:rPr lang="zh-CN" altLang="en-US" sz="1530" u="sng" kern="0" dirty="0" smtClean="0">
                  <a:solidFill>
                    <a:srgbClr val="000000"/>
                  </a:solidFill>
                  <a:latin typeface="Times New Roman" panose="02020603050405020304" pitchFamily="65" charset="-122"/>
                  <a:ea typeface="宋体" panose="02010600030101010101" pitchFamily="2" charset="-122"/>
                </a:rPr>
                <a:t>若</a:t>
              </a:r>
              <a:r>
                <a:rPr lang="zh-CN" altLang="en-US" sz="1530" kern="0" dirty="0" smtClean="0">
                  <a:solidFill>
                    <a:srgbClr val="000000"/>
                  </a:solidFill>
                  <a:latin typeface="Times New Roman" panose="02020603050405020304" pitchFamily="65" charset="-122"/>
                  <a:ea typeface="宋体" panose="02010600030101010101" pitchFamily="2" charset="-122"/>
                </a:rPr>
                <a:t>改茶法、变税书之类是也。利兴,故府有羡财;政成,故居多暇日。是以余力济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高情,成胜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,三者旋相为用,岂偶然哉?昔谢、柳为郡,乐山水,多高情,不闻善政;龚、黄为郡,忧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黎庶,有善政,不闻胜概。</a:t>
              </a:r>
              <a:r>
                <a:rPr lang="zh-CN" altLang="en-US" sz="1530" u="sng" kern="0" dirty="0" smtClean="0">
                  <a:solidFill>
                    <a:srgbClr val="000000"/>
                  </a:solidFill>
                  <a:latin typeface="Times New Roman" panose="02020603050405020304" pitchFamily="65" charset="-122"/>
                  <a:ea typeface="宋体" panose="02010600030101010101" pitchFamily="2" charset="-122"/>
                </a:rPr>
                <a:t>兼而有者,其吾友杨君乎</a:t>
              </a:r>
              <a:r>
                <a:rPr lang="zh-CN" altLang="en-US" sz="1530" kern="0" dirty="0" smtClean="0">
                  <a:solidFill>
                    <a:srgbClr val="000000"/>
                  </a:solidFill>
                  <a:latin typeface="Times New Roman" panose="02020603050405020304" pitchFamily="65" charset="-122"/>
                  <a:ea typeface="宋体" panose="02010600030101010101" pitchFamily="2" charset="-122"/>
                </a:rPr>
                <a:t>?君名汉公,字用乂。恐年祀久远,来者不知,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故名而字之。时开成四年,十月十五日,记。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(选自《白居易集》)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①鞠:皆,尽。②荐:连续。③尔见缕:逐条陈述。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1.对下列各句中加点词的解释,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1530" u="sng" kern="0" dirty="0" smtClean="0">
                  <a:solidFill>
                    <a:srgbClr val="000000"/>
                  </a:solidFill>
                  <a:latin typeface="Times New Roman" panose="02020603050405020304" pitchFamily="65" charset="-122"/>
                  <a:ea typeface="宋体" panose="02010600030101010101" pitchFamily="2" charset="-122"/>
                </a:rPr>
                <a:t>狎</a:t>
              </a:r>
              <a:r>
                <a:rPr lang="zh-CN" altLang="en-US" sz="1530" kern="0" dirty="0" smtClean="0">
                  <a:solidFill>
                    <a:srgbClr val="000000"/>
                  </a:solidFill>
                  <a:latin typeface="Times New Roman" panose="02020603050405020304" pitchFamily="65" charset="-122"/>
                  <a:ea typeface="宋体" panose="02010600030101010101" pitchFamily="2" charset="-122"/>
                </a:rPr>
                <a:t>清涟者,谓之碧波亭　　　狎:亲近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B.万象</a:t>
              </a:r>
              <a:r>
                <a:rPr lang="zh-CN" altLang="en-US" sz="1530" u="sng" kern="0" dirty="0" smtClean="0">
                  <a:solidFill>
                    <a:srgbClr val="000000"/>
                  </a:solidFill>
                  <a:latin typeface="Times New Roman" panose="02020603050405020304" pitchFamily="65" charset="-122"/>
                  <a:ea typeface="宋体" panose="02010600030101010101" pitchFamily="2" charset="-122"/>
                </a:rPr>
                <a:t>迭</a:t>
              </a:r>
              <a:r>
                <a:rPr lang="zh-CN" altLang="en-US" sz="1530" kern="0" dirty="0" smtClean="0">
                  <a:solidFill>
                    <a:srgbClr val="000000"/>
                  </a:solidFill>
                  <a:latin typeface="Times New Roman" panose="02020603050405020304" pitchFamily="65" charset="-122"/>
                  <a:ea typeface="宋体" panose="02010600030101010101" pitchFamily="2" charset="-122"/>
                </a:rPr>
                <a:t>入　　迭:重叠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C.杨君缄书</a:t>
              </a:r>
              <a:r>
                <a:rPr lang="zh-CN" altLang="en-US" sz="1530" u="sng" kern="0" dirty="0" smtClean="0">
                  <a:solidFill>
                    <a:srgbClr val="000000"/>
                  </a:solidFill>
                  <a:latin typeface="Times New Roman" panose="02020603050405020304" pitchFamily="65" charset="-122"/>
                  <a:ea typeface="宋体" panose="02010600030101010101" pitchFamily="2" charset="-122"/>
                </a:rPr>
                <a:t>赍</a:t>
              </a:r>
              <a:r>
                <a:rPr lang="zh-CN" altLang="en-US" sz="1530" kern="0" dirty="0" smtClean="0">
                  <a:solidFill>
                    <a:srgbClr val="000000"/>
                  </a:solidFill>
                  <a:latin typeface="Times New Roman" panose="02020603050405020304" pitchFamily="65" charset="-122"/>
                  <a:ea typeface="宋体" panose="02010600030101010101" pitchFamily="2" charset="-122"/>
                </a:rPr>
                <a:t>图　　赍:送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D.成胜</a:t>
              </a:r>
              <a:r>
                <a:rPr lang="zh-CN" altLang="en-US" sz="1530" u="sng" kern="0" dirty="0" smtClean="0">
                  <a:solidFill>
                    <a:srgbClr val="000000"/>
                  </a:solidFill>
                  <a:latin typeface="Times New Roman" panose="02020603050405020304" pitchFamily="65" charset="-122"/>
                  <a:ea typeface="宋体" panose="02010600030101010101" pitchFamily="2" charset="-122"/>
                </a:rPr>
                <a:t>概</a:t>
              </a:r>
              <a:r>
                <a:rPr lang="zh-CN" altLang="en-US" sz="1530" kern="0" dirty="0" smtClean="0">
                  <a:solidFill>
                    <a:srgbClr val="000000"/>
                  </a:solidFill>
                  <a:latin typeface="Times New Roman" panose="02020603050405020304" pitchFamily="65" charset="-122"/>
                  <a:ea typeface="宋体" panose="02010600030101010101" pitchFamily="2" charset="-122"/>
                </a:rPr>
                <a:t>　　概:景象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2.下列各句中加点词的意义和用法,相同的一组是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11215" dirty="0" smtClean="0">
                  <a:solidFill>
                    <a:srgbClr val="000000"/>
                  </a:solidFill>
                  <a:latin typeface="Times New Roman" panose="02020603050405020304" pitchFamily="65" charset="-122"/>
                  <a:ea typeface="宋体" panose="02010600030101010101" pitchFamily="2" charset="-122"/>
                </a:rPr>
                <a:t> </a:t>
              </a:r>
              <a:endParaRPr lang="zh-CN" altLang="en-US"/>
            </a:p>
          </p:txBody>
        </p:sp>
        <p:graphicFrame>
          <p:nvGraphicFramePr>
            <p:cNvPr id="4" name="对象 3"/>
            <p:cNvGraphicFramePr>
              <a:graphicFrameLocks noChangeAspect="1"/>
            </p:cNvGraphicFramePr>
            <p:nvPr/>
          </p:nvGraphicFramePr>
          <p:xfrm>
            <a:off x="728989" y="5400704"/>
            <a:ext cx="1743075" cy="533399"/>
          </p:xfrm>
          <a:graphic>
            <a:graphicData uri="http://schemas.openxmlformats.org/presentationml/2006/ole">
              <p:oleObj spid="_x0000_s134146" name="Equation" r:id="rId4" imgW="46024800" imgH="14020800" progId="">
                <p:embed/>
              </p:oleObj>
            </a:graphicData>
          </a:graphic>
        </p:graphicFrame>
        <p:graphicFrame>
          <p:nvGraphicFramePr>
            <p:cNvPr id="5" name="对象 4"/>
            <p:cNvGraphicFramePr>
              <a:graphicFrameLocks noChangeAspect="1"/>
            </p:cNvGraphicFramePr>
            <p:nvPr/>
          </p:nvGraphicFramePr>
          <p:xfrm>
            <a:off x="3039127" y="5400704"/>
            <a:ext cx="1724025" cy="533399"/>
          </p:xfrm>
          <a:graphic>
            <a:graphicData uri="http://schemas.openxmlformats.org/presentationml/2006/ole">
              <p:oleObj spid="_x0000_s134145" name="Equation" r:id="rId5" imgW="457200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1136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150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3.下列对文中相关内容的解说,</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A.记,是我国古代常用文章体裁,以叙事为主,兼及议论、抒情和描写。“记”的种类很多,本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文是一篇游记。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B.步,古人称跨出一脚为“跬”,再跨一脚为“步”,后即以“步”作为长度单位。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C.刺史、守,皆指古代地方官职,如《陈情表》中曾提到“前太守臣逵察臣孝廉,后刺史臣荣举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臣秀才”。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D.蓬瀛,指蓬莱和瀛洲,是传说中的海上仙山,为仙人所居之处,后常指仙境。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4.文中画波浪线的句子,断句最合理的一项是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A.每至汀风春/溪月秋/花繁鸟啼之旦/莲开水香之夕/宾友集/歌吹作/舟棹徐动/觞咏半酣/飘然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B.每至汀风春溪/月秋花繁/鸟啼之旦/莲开水香之夕/宾友集/歌吹作/舟棹徐动觞/咏半酣/飘然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C.每至汀/风春溪月/秋花繁鸟/啼之旦/莲开水香之夕/宾友集歌/吹作舟棹徐动/觞咏半酣/飘然</a:t>
              </a:r>
              <a:endParaRPr lang="zh-CN" altLang="en-US" dirty="0"/>
            </a:p>
          </p:txBody>
        </p:sp>
        <p:graphicFrame>
          <p:nvGraphicFramePr>
            <p:cNvPr id="4" name="对象 3"/>
            <p:cNvGraphicFramePr>
              <a:graphicFrameLocks noChangeAspect="1"/>
            </p:cNvGraphicFramePr>
            <p:nvPr/>
          </p:nvGraphicFramePr>
          <p:xfrm>
            <a:off x="718263" y="1155008"/>
            <a:ext cx="1743074" cy="533400"/>
          </p:xfrm>
          <a:graphic>
            <a:graphicData uri="http://schemas.openxmlformats.org/presentationml/2006/ole">
              <p:oleObj spid="_x0000_s148482" name="Equation" r:id="rId4" imgW="46024800" imgH="14020800" progId="">
                <p:embed/>
              </p:oleObj>
            </a:graphicData>
          </a:graphic>
        </p:graphicFrame>
        <p:graphicFrame>
          <p:nvGraphicFramePr>
            <p:cNvPr id="5" name="对象 4"/>
            <p:cNvGraphicFramePr>
              <a:graphicFrameLocks noChangeAspect="1"/>
            </p:cNvGraphicFramePr>
            <p:nvPr/>
          </p:nvGraphicFramePr>
          <p:xfrm>
            <a:off x="3039127" y="1155008"/>
            <a:ext cx="2209800" cy="533400"/>
          </p:xfrm>
          <a:graphic>
            <a:graphicData uri="http://schemas.openxmlformats.org/presentationml/2006/ole">
              <p:oleObj spid="_x0000_s148481" name="Equation" r:id="rId5" imgW="585216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D.每至汀风/春溪月秋/花繁鸟啼之/旦莲开水香之/夕宾友集/歌吹作/舟棹徐动/觞咏半酣/飘然</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恍然</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5.下列对文章的理解与分析,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A.文章记叙白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洲五亭的由来,描写白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洲胜景,赞美杨汉公“乐山水”“有善政”,叙议结合,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言简意赅。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B.文章通过丰富的想象,展现了白</a:t>
            </a:r>
            <a:r>
              <a:rPr lang="zh-CN" altLang="en-US" sz="1055" kern="0" spc="71"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洲五亭的优美风光,从中不难看出作者对江南山水的热爱。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C.作者将谢、柳、龚、黄四人与杨汉公加以对比,对他们四人没有良好的政绩有批评之意。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D.文章对杨汉公大加褒美,这从侧面体现了白居易“革弊兴利”、关心民生的政治情怀。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6.把文言文阅读材料中画横线的句子翻译成现代汉语。(8分)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(1)面广池、目列岫者,谓之山光亭。(3分)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(2)杨君前牧舒,舒人治;今牧湖,湖人康。(3分)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(3)兼而有者,其吾友杨君乎?(2分)</a:t>
            </a:r>
            <a:endParaRPr lang="zh-CN" altLang="en-US" dirty="0"/>
          </a:p>
        </p:txBody>
      </p:sp>
      <p:pic>
        <p:nvPicPr>
          <p:cNvPr id="3" name="图片 3" descr="textimage11.jpeg"/>
          <p:cNvPicPr>
            <a:picLocks noChangeAspect="1"/>
          </p:cNvPicPr>
          <p:nvPr/>
        </p:nvPicPr>
        <p:blipFill>
          <a:blip r:embed="rId3"/>
          <a:stretch>
            <a:fillRect/>
          </a:stretch>
        </p:blipFill>
        <p:spPr>
          <a:xfrm>
            <a:off x="1700989" y="2595935"/>
            <a:ext cx="142875" cy="152400"/>
          </a:xfrm>
          <a:prstGeom prst="rect">
            <a:avLst/>
          </a:prstGeom>
        </p:spPr>
      </p:pic>
      <p:pic>
        <p:nvPicPr>
          <p:cNvPr id="4" name="图片 4" descr="textimage12.jpeg"/>
          <p:cNvPicPr>
            <a:picLocks noChangeAspect="1"/>
          </p:cNvPicPr>
          <p:nvPr/>
        </p:nvPicPr>
        <p:blipFill>
          <a:blip r:embed="rId3"/>
          <a:stretch>
            <a:fillRect/>
          </a:stretch>
        </p:blipFill>
        <p:spPr>
          <a:xfrm>
            <a:off x="3642064" y="2595935"/>
            <a:ext cx="142875" cy="152400"/>
          </a:xfrm>
          <a:prstGeom prst="rect">
            <a:avLst/>
          </a:prstGeom>
        </p:spPr>
      </p:pic>
      <p:pic>
        <p:nvPicPr>
          <p:cNvPr id="5" name="图片 5" descr="textimage13.jpeg"/>
          <p:cNvPicPr>
            <a:picLocks noChangeAspect="1"/>
          </p:cNvPicPr>
          <p:nvPr/>
        </p:nvPicPr>
        <p:blipFill>
          <a:blip r:embed="rId3"/>
          <a:stretch>
            <a:fillRect/>
          </a:stretch>
        </p:blipFill>
        <p:spPr>
          <a:xfrm>
            <a:off x="3294063" y="3303551"/>
            <a:ext cx="142875" cy="152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本题考查理解常见文言实词含义的能力。迭:交替,轮换。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本题考查理解常见文言虚词的意义与用法的能力。A.连词,于是/介词,通过。B.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都是连词,来。C.助词,的/用在主谓之间,取消句子独立性。D.表列举,像/代词,你,你们。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本题考查识记古代文化常识的能力。“以叙事为主”表述错误,应该是以记叙为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本题考查文言断句的能力。根据语句对称的特点,即可判断出正确答案。画波浪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线的句子中,“汀风春”和“溪月秋”对称,“花繁鸟啼之旦”和“莲开水香之夕”对称,“宾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友集”和“歌吹作”对称,“舟棹徐动”和“觞咏半酣”对称。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本题考查概括分析文章内容的能力。“对他们四人没有良好的政绩有批评之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意”错,文中说“谢、柳为郡,乐山水,多高情”“龚、黄为郡,忧黎庶,有善政”,作者对四人并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没有批评之意。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(1)面对宽广的池水、看到排列的峰峦的,称它为山光亭。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(2)杨君先前治理舒地(或“在舒地做官”),舒地百姓太平;现今治理湖地,湖地百姓安康。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(3)二者都具备的,大概就是我的朋友杨君了吧?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本题考查翻译文言文句子的能力。(1)面:面对。目:看到。列岫:排列的峰峦。(2)牧:治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理。治:治理得好,安定太平。(3)兼而有者:二者都具备的。其:表揣测语气,大概。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从湖州城向东南走二百步,就到了霅溪。霅溪和汀洲相连,汀洲也称作白</a:t>
            </a:r>
            <a:r>
              <a:rPr lang="zh-CN" altLang="en-US" sz="955" kern="0" spc="-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洲。南朝梁吴兴太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守柳恽在这里写有“汀洲采白</a:t>
            </a:r>
            <a:r>
              <a:rPr lang="zh-CN" altLang="en-US" sz="955" kern="0" spc="-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”的诗句,于是该洲就以白</a:t>
            </a:r>
            <a:r>
              <a:rPr lang="zh-CN" altLang="en-US" sz="955" kern="0" spc="-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为名。在柳恽题诗前不知几十万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年,题诗后又有几百年,虽有名字却并没有亭子,皆是荒凉的沼泽。到大历十一年,鲁郡公颜真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卿来做刺史,才铲除杂乱的草木,疏导流水,建造八角亭,来供人游览休息。不久又遇水灾连续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发生,池塘淤塞,亭台倒坍。后来又过了几十年,成为一片荒芜的空地。到开成三年,弘农人杨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汉公来做刺史,才疏通了四条水渠,挖深了两个池塘,营造了三个花园,构筑了五座亭子。花草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树木,荷花竹林,船只桥梁,回廊静室,以及游览、宴饮、休息、住宿的设施,全都具备了。看那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架在大溪之上,横跨长汀两岸的,叫作白</a:t>
            </a:r>
            <a:r>
              <a:rPr lang="zh-CN" altLang="en-US" sz="955" kern="0" spc="-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亭。位于两个花园之间,能观赏百花的,叫作集芳亭。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面对宽广的池水、看到排列的峰峦的,叫作山光亭。能品味晨光熹微的,叫作朝霞亭。能戏弄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清澈流水的,叫作碧波亭。五座亭子参差错落,一切景象纷至沓来,无论前后上下,优美的景色</a:t>
            </a:r>
            <a:endParaRPr lang="zh-CN" altLang="en-US" dirty="0"/>
          </a:p>
        </p:txBody>
      </p:sp>
      <p:pic>
        <p:nvPicPr>
          <p:cNvPr id="3" name="图片 3" descr="textimage14.jpeg"/>
          <p:cNvPicPr>
            <a:picLocks noChangeAspect="1"/>
          </p:cNvPicPr>
          <p:nvPr/>
        </p:nvPicPr>
        <p:blipFill>
          <a:blip r:embed="rId3" cstate="print"/>
          <a:stretch>
            <a:fillRect/>
          </a:stretch>
        </p:blipFill>
        <p:spPr>
          <a:xfrm>
            <a:off x="6469200" y="2610223"/>
            <a:ext cx="114300" cy="123825"/>
          </a:xfrm>
          <a:prstGeom prst="rect">
            <a:avLst/>
          </a:prstGeom>
        </p:spPr>
      </p:pic>
      <p:pic>
        <p:nvPicPr>
          <p:cNvPr id="4" name="图片 4" descr="textimage15.jpeg"/>
          <p:cNvPicPr>
            <a:picLocks noChangeAspect="1"/>
          </p:cNvPicPr>
          <p:nvPr/>
        </p:nvPicPr>
        <p:blipFill>
          <a:blip r:embed="rId4" cstate="print"/>
          <a:stretch>
            <a:fillRect/>
          </a:stretch>
        </p:blipFill>
        <p:spPr>
          <a:xfrm>
            <a:off x="3067200" y="2964031"/>
            <a:ext cx="114299" cy="123824"/>
          </a:xfrm>
          <a:prstGeom prst="rect">
            <a:avLst/>
          </a:prstGeom>
        </p:spPr>
      </p:pic>
      <p:pic>
        <p:nvPicPr>
          <p:cNvPr id="5" name="图片 5" descr="textimage16.jpeg"/>
          <p:cNvPicPr>
            <a:picLocks noChangeAspect="1"/>
          </p:cNvPicPr>
          <p:nvPr/>
        </p:nvPicPr>
        <p:blipFill>
          <a:blip r:embed="rId3" cstate="print"/>
          <a:stretch>
            <a:fillRect/>
          </a:stretch>
        </p:blipFill>
        <p:spPr>
          <a:xfrm>
            <a:off x="5368500" y="2964031"/>
            <a:ext cx="114300" cy="123825"/>
          </a:xfrm>
          <a:prstGeom prst="rect">
            <a:avLst/>
          </a:prstGeom>
        </p:spPr>
      </p:pic>
      <p:pic>
        <p:nvPicPr>
          <p:cNvPr id="6" name="图片 6" descr="textimage17.jpeg"/>
          <p:cNvPicPr>
            <a:picLocks noChangeAspect="1"/>
          </p:cNvPicPr>
          <p:nvPr/>
        </p:nvPicPr>
        <p:blipFill>
          <a:blip r:embed="rId4" cstate="print"/>
          <a:stretch>
            <a:fillRect/>
          </a:stretch>
        </p:blipFill>
        <p:spPr>
          <a:xfrm>
            <a:off x="3747600" y="5086879"/>
            <a:ext cx="114299" cy="1238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991377"/>
            <a:ext cx="8127250" cy="5546946"/>
            <a:chOff x="539750" y="1080000"/>
            <a:chExt cx="8127250" cy="5546946"/>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全都呈现。每到春风吹绿汀洲,秋月映照溪水,鲜花盛开百鸟歌唱的早晨,莲花吐艳流水飘香的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傍晚,宾客朋友聚集,歌声乐声响起,船桨慢慢划动,饮酒咏诗正兴奋时,飘飘忽忽忘记了自己的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存在。游览的人相互顾盼,都说:“这里不知是在天上呢,还是在人间呢?也不知道蓬莱、瀛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洲、昆仑、阆苑又是怎样的呢?”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当时我在洛阳做官,杨君送来书信和图画,请我给五亭作记。我按照图画拿起笔,悬揣构想,它</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的细微曲折之处,十成中不能获知二三成。一般说来大地的优美景色,要有人赏识才能显露;人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的智慧巧思,要接触事物才能启发:景物和人心的遇合,本来有待于时机呀!大概白</a:t>
              </a:r>
              <a:r>
                <a:rPr lang="zh-CN" altLang="en-US" sz="955" kern="0" spc="-55"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洲这个景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致,是柳恽太守发现的,颜鲁公创建的,杨君又加修造的:三位贤人从始至终,能做的事全完成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了。杨君以前做舒州刺史,舒州人民安居乐业;现今做湖州刺史,湖州人民得以康乐平安。康乐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平安的原因,在于革除弊政、兴办有利的事业,像更改茶法、变通税收这一类事情就是了。有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利的事业兴办了起来,所以官府有积余的钱财;政治清明,因而平日多闲暇的时间。由此才能用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剩余的力量去培养高尚的情趣,欣赏美丽的风景。三方面相互起作用,哪里是偶然的呢?从前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谢灵运和柳恽治理州郡,喜欢游山玩水,有高尚的情趣,但没有听到有好的政绩。龚遂、黄霸治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理州郡,为百姓操心,有好的政绩,但没有听说(他们)喜欢欣赏美丽的景色。两方面都具有的,大</a:t>
              </a:r>
              <a:endParaRPr lang="zh-CN" altLang="en-US"/>
            </a:p>
          </p:txBody>
        </p:sp>
        <p:pic>
          <p:nvPicPr>
            <p:cNvPr id="3" name="图片 3" descr="textimage18.jpeg"/>
            <p:cNvPicPr>
              <a:picLocks noChangeAspect="1"/>
            </p:cNvPicPr>
            <p:nvPr/>
          </p:nvPicPr>
          <p:blipFill>
            <a:blip r:embed="rId3" cstate="print"/>
            <a:stretch>
              <a:fillRect/>
            </a:stretch>
          </p:blipFill>
          <p:spPr>
            <a:xfrm>
              <a:off x="7171147" y="3317839"/>
              <a:ext cx="114300" cy="123825"/>
            </a:xfrm>
            <a:prstGeom prst="rect">
              <a:avLst/>
            </a:prstGeom>
          </p:spPr>
        </p:pic>
        <p:sp>
          <p:nvSpPr>
            <p:cNvPr id="4" name="TextBox 2"/>
            <p:cNvSpPr txBox="1"/>
            <p:nvPr/>
          </p:nvSpPr>
          <p:spPr>
            <a:xfrm>
              <a:off x="539750" y="592059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概就是我的朋友杨君了吧?杨君名汉公,字用乂。恐怕年代久远,后来的人不了解,所以写下他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的名和字。开成四年十月十五日写。</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六、(2018江苏,6—9)阅读下面的文言文,回答问题。(18分)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重到沭阳图记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袁 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古之人往往于旧治之所三致意焉。盖贤者视民如家,居官而不能忘其地者,其地之人,亦不能忘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之也。余</a:t>
            </a:r>
            <a:r>
              <a:rPr lang="zh-CN" altLang="en-US" sz="1530" u="sng" kern="0" dirty="0" smtClean="0">
                <a:solidFill>
                  <a:srgbClr val="000000"/>
                </a:solidFill>
                <a:latin typeface="Times New Roman" panose="02020603050405020304" pitchFamily="65" charset="-122"/>
                <a:ea typeface="宋体" panose="02010600030101010101" pitchFamily="2" charset="-122"/>
              </a:rPr>
              <a:t>宰</a:t>
            </a:r>
            <a:r>
              <a:rPr lang="zh-CN" altLang="en-US" sz="1530" kern="0" dirty="0" smtClean="0">
                <a:solidFill>
                  <a:srgbClr val="000000"/>
                </a:solidFill>
                <a:latin typeface="Times New Roman" panose="02020603050405020304" pitchFamily="65" charset="-122"/>
                <a:ea typeface="宋体" panose="02010600030101010101" pitchFamily="2" charset="-122"/>
              </a:rPr>
              <a:t>沭阳二年,乙丑,量移白下。今戊申矣,感吕峄亭观察三札见招,十月五日渡黄河,宿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钱君接三家。钱故当时东道主,其父鸣和癯而髯,接三貌似之,与谈乃父事,转不甚晓。余离沭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时,渠裁断乳故也。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夜阑置酒,闻车声啍啍,则峄亭遣使来迎。</a:t>
            </a:r>
            <a:r>
              <a:rPr lang="zh-CN" altLang="en-US" sz="1530" u="sng" kern="0" dirty="0" smtClean="0">
                <a:solidFill>
                  <a:srgbClr val="000000"/>
                </a:solidFill>
                <a:latin typeface="Times New Roman" panose="02020603050405020304" pitchFamily="65" charset="-122"/>
                <a:ea typeface="宋体" panose="02010600030101010101" pitchFamily="2" charset="-122"/>
              </a:rPr>
              <a:t>迟明行六十里,峄亭延候于十字桥,彼此喜跃,骈辚同</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驱。</a:t>
            </a:r>
            <a:r>
              <a:rPr lang="zh-CN" altLang="en-US" sz="1530" kern="0" dirty="0" smtClean="0">
                <a:solidFill>
                  <a:srgbClr val="000000"/>
                </a:solidFill>
                <a:latin typeface="Times New Roman" panose="02020603050405020304" pitchFamily="65" charset="-122"/>
                <a:ea typeface="宋体" panose="02010600030101010101" pitchFamily="2" charset="-122"/>
              </a:rPr>
              <a:t>食倾,望见百雉遮迣,知沭城新筑。衣冠数十辈争来扶车。大概昔时骑竹马者,俱龙钟杖藜矣。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越翌日,入县署游观,到先人秩膳处,姊妹斗草处,昔会宾客治文卷处,缓步婆娑,凄然雪涕,虽一庖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湢、一井匽,对之情生,亦不自解其何故。有张、沈两吏来,年俱八旬。说当时</a:t>
            </a:r>
            <a:r>
              <a:rPr lang="zh-CN" altLang="en-US" sz="1530" u="sng" kern="0" dirty="0" smtClean="0">
                <a:solidFill>
                  <a:srgbClr val="000000"/>
                </a:solidFill>
                <a:latin typeface="Times New Roman" panose="02020603050405020304" pitchFamily="65" charset="-122"/>
                <a:ea typeface="宋体" panose="02010600030101010101" pitchFamily="2" charset="-122"/>
              </a:rPr>
              <a:t>决</a:t>
            </a:r>
            <a:r>
              <a:rPr lang="zh-CN" altLang="en-US" sz="1530" kern="0" dirty="0" smtClean="0">
                <a:solidFill>
                  <a:srgbClr val="000000"/>
                </a:solidFill>
                <a:latin typeface="Times New Roman" panose="02020603050405020304" pitchFamily="65" charset="-122"/>
                <a:ea typeface="宋体" panose="02010600030101010101" pitchFamily="2" charset="-122"/>
              </a:rPr>
              <a:t>某狱,入帘荐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某卷,余全不省记。憬然重提,如理儿时旧书,如失物重得。邑中朱广文工诗,吴中翰精鉴赏,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解、陈二生善画与棋,主人喜论史鉴,每漏尽,口犹澜翻。余或饮,或吟,或弈,或写小影,或评书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画,或上下古今,或招人来,或呼车往,无须臾闲。遂忘作客,兼忘其身之老且衰也。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居半月,冰霰渐飞,岁将终矣,不得已苦辞主人。主人仍送至前所迎处,代为</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筐箧,束缰靷毕,握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手问曰:“ 何时再见先生?”余不能答,非不答也,不忍答也。嗟乎! 余今年七十有三矣,忍欺君</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而云再来乎? 忍伤君而云不来乎? 然以五十年前之令尹,朅来旧邦,世之如余者少矣;四品尊官,</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奉</a:t>
            </a:r>
            <a:r>
              <a:rPr lang="zh-CN" altLang="en-US" sz="1500" kern="0" dirty="0" smtClean="0">
                <a:solidFill>
                  <a:srgbClr val="000000"/>
                </a:solidFill>
                <a:latin typeface="Times New Roman" panose="02020603050405020304" pitchFamily="65" charset="-122"/>
                <a:ea typeface="宋体" panose="02010600030101010101" pitchFamily="2" charset="-122"/>
              </a:rPr>
              <a:t>母闲居,犹能念及五十年前之旧令尹,世之如吕君者更少矣。离而合,合而离,离可以复合,而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老不能再少。此一别也,余不能学太上之忘情,故写两图,一以付吕,一以自存,传示子孙,俾知官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可重来,其官可想,迎故官如新官,其主人亦可想。孟子曰:</a:t>
            </a:r>
            <a:r>
              <a:rPr lang="zh-CN" altLang="en-US" sz="1500" u="sng" kern="0" dirty="0" smtClean="0">
                <a:solidFill>
                  <a:srgbClr val="000000"/>
                </a:solidFill>
                <a:latin typeface="Times New Roman" panose="02020603050405020304" pitchFamily="65" charset="-122"/>
                <a:ea typeface="宋体" panose="02010600030101010101" pitchFamily="2" charset="-122"/>
              </a:rPr>
              <a:t>闻伯夷、柳下惠之风者,奋乎百世之</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下,而况于亲炙之者乎?</a:t>
            </a:r>
            <a:r>
              <a:rPr lang="zh-CN" altLang="en-US" sz="1500" kern="0" dirty="0" smtClean="0">
                <a:solidFill>
                  <a:srgbClr val="000000"/>
                </a:solidFill>
                <a:latin typeface="Times New Roman" panose="02020603050405020304" pitchFamily="65" charset="-122"/>
                <a:ea typeface="宋体" panose="02010600030101010101" pitchFamily="2" charset="-122"/>
              </a:rPr>
              <a:t> 提笔记之,可以风世</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00" kern="0" dirty="0" smtClean="0">
                <a:solidFill>
                  <a:srgbClr val="000000"/>
                </a:solidFill>
                <a:latin typeface="Times New Roman" panose="02020603050405020304" pitchFamily="65" charset="-122"/>
                <a:ea typeface="宋体" panose="02010600030101010101" pitchFamily="2" charset="-122"/>
              </a:rPr>
              <a:t>,又不徒为区区友朋聚散之感也。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(选自《小仓山房诗文集》,有删节)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①风世:劝勉世人。</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 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A.余</a:t>
            </a:r>
            <a:r>
              <a:rPr lang="zh-CN" altLang="en-US" sz="1500" u="sng" kern="0" dirty="0" smtClean="0">
                <a:solidFill>
                  <a:srgbClr val="000000"/>
                </a:solidFill>
                <a:latin typeface="Times New Roman" panose="02020603050405020304" pitchFamily="65" charset="-122"/>
                <a:ea typeface="宋体" panose="02010600030101010101" pitchFamily="2" charset="-122"/>
              </a:rPr>
              <a:t>宰</a:t>
            </a:r>
            <a:r>
              <a:rPr lang="zh-CN" altLang="en-US" sz="1500" kern="0" dirty="0" smtClean="0">
                <a:solidFill>
                  <a:srgbClr val="000000"/>
                </a:solidFill>
                <a:latin typeface="Times New Roman" panose="02020603050405020304" pitchFamily="65" charset="-122"/>
                <a:ea typeface="宋体" panose="02010600030101010101" pitchFamily="2" charset="-122"/>
              </a:rPr>
              <a:t>沭阳二年　　　　宰:治理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B.说当时</a:t>
            </a:r>
            <a:r>
              <a:rPr lang="zh-CN" altLang="en-US" sz="1500" u="sng" kern="0" dirty="0" smtClean="0">
                <a:solidFill>
                  <a:srgbClr val="000000"/>
                </a:solidFill>
                <a:latin typeface="Times New Roman" panose="02020603050405020304" pitchFamily="65" charset="-122"/>
                <a:ea typeface="宋体" panose="02010600030101010101" pitchFamily="2" charset="-122"/>
              </a:rPr>
              <a:t>决</a:t>
            </a:r>
            <a:r>
              <a:rPr lang="zh-CN" altLang="en-US" sz="1500" kern="0" dirty="0" smtClean="0">
                <a:solidFill>
                  <a:srgbClr val="000000"/>
                </a:solidFill>
                <a:latin typeface="Times New Roman" panose="02020603050405020304" pitchFamily="65" charset="-122"/>
                <a:ea typeface="宋体" panose="02010600030101010101" pitchFamily="2" charset="-122"/>
              </a:rPr>
              <a:t>某狱　　决:打开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C.代为</a:t>
            </a:r>
            <a:r>
              <a:rPr lang="zh-CN" altLang="en-US" sz="1500" u="sng" kern="0" dirty="0" smtClean="0">
                <a:solidFill>
                  <a:srgbClr val="000000"/>
                </a:solidFill>
                <a:latin typeface="Times New Roman" panose="02020603050405020304" pitchFamily="65" charset="-122"/>
                <a:ea typeface="宋体" panose="02010600030101010101" pitchFamily="2" charset="-122"/>
              </a:rPr>
              <a:t>治</a:t>
            </a:r>
            <a:r>
              <a:rPr lang="zh-CN" altLang="en-US" sz="1500" kern="0" dirty="0" smtClean="0">
                <a:solidFill>
                  <a:srgbClr val="000000"/>
                </a:solidFill>
                <a:latin typeface="Times New Roman" panose="02020603050405020304" pitchFamily="65" charset="-122"/>
                <a:ea typeface="宋体" panose="02010600030101010101" pitchFamily="2" charset="-122"/>
              </a:rPr>
              <a:t>筐箧　　治:备办</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a:t>
            </a:r>
            <a:r>
              <a:rPr lang="zh-CN" altLang="en-US" sz="1500" u="sng" kern="0" dirty="0" smtClean="0">
                <a:solidFill>
                  <a:srgbClr val="000000"/>
                </a:solidFill>
                <a:latin typeface="Times New Roman" panose="02020603050405020304" pitchFamily="65" charset="-122"/>
                <a:ea typeface="宋体" panose="02010600030101010101" pitchFamily="2" charset="-122"/>
              </a:rPr>
              <a:t>奉</a:t>
            </a:r>
            <a:r>
              <a:rPr lang="zh-CN" altLang="en-US" sz="1500" kern="0" dirty="0" smtClean="0">
                <a:solidFill>
                  <a:srgbClr val="000000"/>
                </a:solidFill>
                <a:latin typeface="Times New Roman" panose="02020603050405020304" pitchFamily="65" charset="-122"/>
                <a:ea typeface="宋体" panose="02010600030101010101" pitchFamily="2" charset="-122"/>
              </a:rPr>
              <a:t>母闲居　　奉:侍奉</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2.下列对原文有关内容的概括和分析,</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 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A.四品官员吕峄亭在家闲居期间,连续写信邀请老县令旧地重游,袁枚因此再到沭阳。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B.当年袁枚离开沭阳时,钱接三才断奶,因此谈及其父钱鸣和的往事,接三不太清楚。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C.八十多岁的张、沈两吏是袁枚的老同事,还能依稀记得些许往事,多数事已忘记了。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D.吕峄亭在寒冬时节送客至十字桥,宾主作别时,袁枚觉得自己有生之年很难再来了。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(1)迟明行六十里,峄亭延候于十字桥,彼此喜跃,骈辚同驱。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(2)闻伯夷、柳下惠之风者,奋乎百世之下,而况于亲炙之者乎?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4.文中“可以风世”的内容有哪些?请简要概括。(4分)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本题考查理解文言实词词义的能力。决:判决。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判断实词词义离不开语境推断,一个文言实词一般有多种词义,但在特定的语言环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境中,其词义却又是唯一的。“决”有“打开”“判决”“断裂”等义,但根据后文的“某狱,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入帘荐某卷”可知,“狱”是“案件”的意思,所以“决”应翻译为“判决”。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本题考查概括和分析文言文内容的能力。“多数事已忘记了”的人并非张、沈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两吏,而是“我”。此处张冠李戴。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①紧扣语境。命题者在选择错例时,往往利用考生易忽视语境的通病,故意选择看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似正确但实际上脱离了语境的似是而非的句子进行干扰。因此,一定要重视语境,要把选项还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原到原文中去分析揣摩,千万不可想当然。有的选项,不可只看句子的表层意思,要放入原文,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细心考察,结合语境具体分析。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②运用排除法。答题时应看清题目要求,先找出不能满足题干要求的选项将其排除,再对所剩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余选项仔细琢磨。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③注意试题特点。在设干扰项时,一般会设两至三个,一般采用“非其人”“非其事”等干扰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③组成“为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所</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”的格式,表示被动。如:“嬴闻如姬父为人所杀。”“重为乡党所笑,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以污辱先人。”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④所以,a.表示行为所凭借的方式、方法或依据,相当于“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的凭借”“是用来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等。如:“师者,所以传道受业解惑也。”b.表示原因,相当于“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的原因(缘故)”。如:“吾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所以为此者,以先国家之急而后私仇也!”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本题考查对文言文的理解概括能力。“效法嵇康、阮籍”错。由第二段“当时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四方士大夫</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太初恶其为大乱风俗之本”可知,C项张冠李戴。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方法总结 </a:t>
            </a:r>
            <a:r>
              <a:rPr lang="zh-CN" altLang="en-US" sz="1530" kern="0" dirty="0" smtClean="0">
                <a:solidFill>
                  <a:srgbClr val="000000"/>
                </a:solidFill>
                <a:latin typeface="Times New Roman" panose="02020603050405020304" pitchFamily="65" charset="-122"/>
                <a:ea typeface="宋体" panose="02010600030101010101" pitchFamily="2" charset="-122"/>
              </a:rPr>
              <a:t>   ①抓准对象。当选文中出现的人物不止一个时,我们要抓住题中特定人的行为举</a:t>
            </a:r>
            <a:r>
              <a:rPr dirty="0" smtClean="0"/>
              <a:t/>
            </a:r>
            <a:br>
              <a:rPr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止进行筛选和判断。</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②体情察意。作者往往通过记叙人物言行来刻画人物性格,因此要洞察人物言行背后的“隐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情”,进而分析人物性格。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③锁定内涵。选项中对人物某种品质或做法的解读,有时是命题者自己进行了概括,有时则摘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引原文中的字眼,它们有时是明晰的,有时则是隐蔽的,要注意回到原文进行甄别。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④关注手法。古代散文为了更好地刻画人物,往往采用多种手法,如叙述描写、作者评说等,抓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246842"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手法。做题时可适当利用这些命题特点进行分析。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(1)天快亮的时候,行驶了六十里,吕峄亭在十字桥迎接,两人(见面)十分欣喜,便驱车一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同前往。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(2)伯夷、柳下惠那样的高风,百代之后的人听到,也能奋发,更何况亲受熏陶的人呢?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本题考查理解文言文重要句子含意的能力。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(1)迟明:天快亮的时候。骈辚:两车同行。“峄亭延候于十字桥”为状语后置句,翻译为“吕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峄亭在十字桥迎接”。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(2)风:高风亮节。奋:振奋,奋发。炙:熏陶、感染。“而况于亲炙之者乎”中“况</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乎”翻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译为“更何况</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拓展积累　特殊句式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①宾语前置。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a.疑问句中疑问代词作宾语,宾语要前置。如“沛公安在”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b.否定句中代词作宾语,宾语要前置。否定词有不、弗、未、否、毋等。如“古之人不余欺也”。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c.肯定句中为了强调宾语,在谓语和宾语之间插入助词“之”或“是”,宾语要前置。如“先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君之好是继”。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②定语后置。如“求人可使报秦者,未得”“石之铿然有声者,所在皆是也”。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③介词结构后置(状语后置),介宾结构短语放在谓语动词后。如“战于长勺”。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为官当勤政爱民,百姓会怀念他;为人当感恩重义,后代会仿效他。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本题考查归纳内容要点,概括中心意思的能力。“可以风世”为“可以用来劝勉世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人”,文本最后一段“然以五十年前之令尹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世之如吕君者更少矣”表明了作者的写作意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图:为官当勤政爱民,为人当感恩重义。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本题考查归纳内容要点,概括中心意思的能力。作答此类试题首先要根据题目要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求找到答题区间,然后划分层次,最后筛选、概括关键语句组织答案。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古时当官的人往往对自己管辖过的地方有很深的感情。因为圣贤的人把老百姓看成家人,当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官的不忘记自己管辖过的地方,而老百姓也更不会忘记他们。我治理沭阳两年,乙丑年的时候,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调任到白下。现在已经戊申年了,吕峄亭在三札为官,他邀请我去我很感动,我在十月五日渡过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了黄河,住在了钱接三的家里。钱接三当时是主人,他的父亲钱鸣和样子消瘦并长着长长的胡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须,钱接三长得很像他的父亲,我与他谈起他父亲的事情,他也不太清楚。(因为)当年我离开沭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阳时,他才刚断奶。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深夜时我们摆上了美酒,听到外面传来车轮滚动的声音,原来是吕峄亭派人来接我。天快亮的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时候,行驶六十里,吕峄亭在十字桥迎接,两人(见面)十分欣喜,便驱车一同前往。过了一会儿,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远远看见上百只野鸡在矮矮的城墙上落着,我才知道沭城已经翻修一新了。(正在行走的时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候,)走过来好多衣冠整齐的人前来迎接我。(这些人)大概是我在这里为官时骑竹马的顽童,现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在都老态尽显了。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到了第二天,我进县衙观光游览,来到了从前经常与朋友吃饭的地方,来到了当年看到有两个小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女孩一起玩耍的草地上,来到了曾经接待朋友吟诗作画的地方,我缓缓地向前走着,悲伤地落下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眼泪。虽然见到的只是一座座房屋、一眼眼井,但是都能触景生情,我自己也不能解释是为什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么。有姓张和姓沈的两位官员走来了,他们两个都已经有八十岁了。对我谈起当年我判决过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某人入狱,推荐过某人的文章,我现在已经全记不起来了。猛然间重新提起,就像重新整理小时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候用过的书,就像丢失的东西又重新找回来一样。县城里有一个名叫朱广文的人善于写诗,一</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546946"/>
            <a:chOff x="539750" y="991377"/>
            <a:chExt cx="8127250" cy="5546946"/>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个名叫吴中翰的人鉴赏力很强,另外还有两个人,一位姓解喜欢画画,一位姓陈喜欢下棋。吕峄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亭喜欢谈论历史,每一次都是过了很长时间,还滔滔不绝。我有时饮酒,有时吟诗,有时下棋,有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时写段札礼,有时评论书画,有时谈古论今,有时请朋友来,有时乘车出去,从没有空闲的时候。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于是我忘记了自己是来做客的,也忘记了自己已年老体衰了。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住了半个月,雪花纷飞,已经快到年底了。我不得不辞别了主人。吕峄亭仍然送到开始迎接我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的地方,为我把行李放好,并把马缰勒好,他握着我的手问:“什么时候才能再见到先生呢?”我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没有回答,不是我不想回答,而是我不忍心回答呀。哎!我今年已经七十三岁了,怎么忍心欺骗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他说还能再来呢?又怎么忍心伤他的心说不再来了呢?然而以我五十年之前的县官,仍能回到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曾经管辖过的地方,世上像我这样的人不多吧;一个受尊敬的四品官,侍奉母亲,在家清闲着,仍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然能想念着五十年前的旧县官,世上像吕峄亭那样的人就更少了。人有分离就有相聚,有相聚</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就有分离,人分离之后可以再相聚,而人若年纪大了却怎么也不能再年轻。这次分别,我没有学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会和圣人一样不为情感影响的本领,所以画了两幅画,一幅送给吕峄亭,另一幅自己保存,传下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来给子孙看,让他们知道,(在某地)做过官还可以重新回来,这是为官者能想象的;迎接以前的官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员可以像迎接新上任的官员一样,这是当地的主人能想象的。孟子说:伯夷、柳下惠那样的高</a:t>
              </a:r>
              <a:endParaRPr lang="zh-CN" altLang="en-US"/>
            </a:p>
          </p:txBody>
        </p:sp>
        <p:sp>
          <p:nvSpPr>
            <p:cNvPr id="3" name="TextBox 2"/>
            <p:cNvSpPr txBox="1"/>
            <p:nvPr/>
          </p:nvSpPr>
          <p:spPr>
            <a:xfrm>
              <a:off x="539750" y="583197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风,百代之后的人听到,也能奋发,更何况亲受熏陶的人呢?我提起笔来写下了这些感受,可以用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来劝勉世人,不单单只是写写朋友相聚的感觉而已。</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七、(2017江苏,6—9)阅读下面的文言文,回答问题。(18分)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汪容甫先生行状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王引之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先生名中,字容甫,江都人。少孤,好学。贫不能购书,助书贾</a:t>
            </a:r>
            <a:r>
              <a:rPr lang="zh-CN" altLang="en-US" sz="1530" u="sng" kern="0" dirty="0" smtClean="0">
                <a:solidFill>
                  <a:srgbClr val="000000"/>
                </a:solidFill>
                <a:latin typeface="Times New Roman" panose="02020603050405020304" pitchFamily="65" charset="-122"/>
                <a:ea typeface="宋体" panose="02010600030101010101" pitchFamily="2" charset="-122"/>
              </a:rPr>
              <a:t>鬻</a:t>
            </a:r>
            <a:r>
              <a:rPr lang="zh-CN" altLang="en-US" sz="1530" kern="0" dirty="0" smtClean="0">
                <a:solidFill>
                  <a:srgbClr val="000000"/>
                </a:solidFill>
                <a:latin typeface="Times New Roman" panose="02020603050405020304" pitchFamily="65" charset="-122"/>
                <a:ea typeface="宋体" panose="02010600030101010101" pitchFamily="2" charset="-122"/>
              </a:rPr>
              <a:t>书于市,因遍读经史百家,过目成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诵。年二十,应提学试,试《射雁赋》第一,补附学生,诗古文词日益进。仪征盐船阨于火,焚死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无算,先生为《哀盐船文》,杭编修世骏序之,以为惊心动魄,一字千金,由是名大显。当世通儒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如朱学士筠、卢学士文弨,见先生所撰,咸叹赏以为奇才。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年二十九,始颛治经术。谢侍郎墉提学</a:t>
            </a:r>
            <a:r>
              <a:rPr lang="zh-CN" altLang="en-US" sz="1530" u="sng" kern="0" dirty="0" smtClean="0">
                <a:solidFill>
                  <a:srgbClr val="000000"/>
                </a:solidFill>
                <a:latin typeface="Times New Roman" panose="02020603050405020304" pitchFamily="65" charset="-122"/>
                <a:ea typeface="宋体" panose="02010600030101010101" pitchFamily="2" charset="-122"/>
              </a:rPr>
              <a:t>江左</a:t>
            </a:r>
            <a:r>
              <a:rPr lang="zh-CN" altLang="en-US" sz="1530" kern="0" dirty="0" smtClean="0">
                <a:solidFill>
                  <a:srgbClr val="000000"/>
                </a:solidFill>
                <a:latin typeface="Times New Roman" panose="02020603050405020304" pitchFamily="65" charset="-122"/>
                <a:ea typeface="宋体" panose="02010600030101010101" pitchFamily="2" charset="-122"/>
              </a:rPr>
              <a:t>,特取先生为拔贡生。每试,别为一榜,列名诸生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前。侍郎尝谓人曰:“</a:t>
            </a:r>
            <a:r>
              <a:rPr lang="zh-CN" altLang="en-US" sz="1530" u="sng" kern="0" dirty="0" smtClean="0">
                <a:solidFill>
                  <a:srgbClr val="000000"/>
                </a:solidFill>
                <a:latin typeface="Times New Roman" panose="02020603050405020304" pitchFamily="65" charset="-122"/>
                <a:ea typeface="宋体" panose="02010600030101010101" pitchFamily="2" charset="-122"/>
              </a:rPr>
              <a:t>予之先容甫,以爵也;若以学,则予于容甫当北面矣。</a:t>
            </a:r>
            <a:r>
              <a:rPr lang="zh-CN" altLang="en-US" sz="1530" kern="0" dirty="0" smtClean="0">
                <a:solidFill>
                  <a:srgbClr val="000000"/>
                </a:solidFill>
                <a:latin typeface="Times New Roman" panose="02020603050405020304" pitchFamily="65" charset="-122"/>
                <a:ea typeface="宋体" panose="02010600030101010101" pitchFamily="2" charset="-122"/>
              </a:rPr>
              <a:t>”其见重如此。朱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文正公提学浙江,先生往</a:t>
            </a:r>
            <a:r>
              <a:rPr lang="zh-CN" altLang="en-US" sz="1530" u="sng" kern="0" dirty="0" smtClean="0">
                <a:solidFill>
                  <a:srgbClr val="000000"/>
                </a:solidFill>
                <a:latin typeface="Times New Roman" panose="02020603050405020304" pitchFamily="65" charset="-122"/>
                <a:ea typeface="宋体" panose="02010600030101010101" pitchFamily="2" charset="-122"/>
              </a:rPr>
              <a:t>谒</a:t>
            </a:r>
            <a:r>
              <a:rPr lang="zh-CN" altLang="en-US" sz="1530" kern="0" dirty="0" smtClean="0">
                <a:solidFill>
                  <a:srgbClr val="000000"/>
                </a:solidFill>
                <a:latin typeface="Times New Roman" panose="02020603050405020304" pitchFamily="65" charset="-122"/>
                <a:ea typeface="宋体" panose="02010600030101010101" pitchFamily="2" charset="-122"/>
              </a:rPr>
              <a:t>,答述扬州割据之迹、死节之人,作《广陵对》三千言,博综古今,天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下奇文字也。毕尚书沅总督湖广,招来文学之士。先生往就之,为撰《黄鹤楼铭》,歙程孝廉方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正瑶田书石,嘉定钱通判坫篆额,时人以为“三绝”。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先生于六经、子、史以及词章、金石之学,罔不综览。乃博考</a:t>
            </a:r>
            <a:r>
              <a:rPr lang="zh-CN" altLang="en-US" sz="1530" u="sng" kern="0" dirty="0" smtClean="0">
                <a:solidFill>
                  <a:srgbClr val="000000"/>
                </a:solidFill>
                <a:latin typeface="Times New Roman" panose="02020603050405020304" pitchFamily="65" charset="-122"/>
                <a:ea typeface="宋体" panose="02010600030101010101" pitchFamily="2" charset="-122"/>
              </a:rPr>
              <a:t>三代</a:t>
            </a:r>
            <a:r>
              <a:rPr lang="zh-CN" altLang="en-US" sz="1530" kern="0" dirty="0" smtClean="0">
                <a:solidFill>
                  <a:srgbClr val="000000"/>
                </a:solidFill>
                <a:latin typeface="Times New Roman" panose="02020603050405020304" pitchFamily="65" charset="-122"/>
                <a:ea typeface="宋体" panose="02010600030101010101" pitchFamily="2" charset="-122"/>
              </a:rPr>
              <a:t>典礼,至于文字训诂、名物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象数,益以论撰之文,为《述学》内外篇。又深于《春秋》之学,著《春秋述义》,识议超卓,论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者谓唐以下所未有。为文根柢经、史,陶冶汉、魏,不沿欧、曾、王、苏之派,而取则于古,故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卓然成一家言。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性质直,不饰容止,疾当时所为阴阳拘忌、释老神怪之说,斥之不遗余力。而遇一行之美、一文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一诗之善,则称之不</a:t>
            </a:r>
            <a:r>
              <a:rPr lang="zh-CN" altLang="en-US" sz="1530" u="sng" kern="0" dirty="0" smtClean="0">
                <a:solidFill>
                  <a:srgbClr val="000000"/>
                </a:solidFill>
                <a:latin typeface="Times New Roman" panose="02020603050405020304" pitchFamily="65" charset="-122"/>
                <a:ea typeface="宋体" panose="02010600030101010101" pitchFamily="2" charset="-122"/>
              </a:rPr>
              <a:t>置</a:t>
            </a:r>
            <a:r>
              <a:rPr lang="zh-CN" altLang="en-US" sz="1530" kern="0" dirty="0" smtClean="0">
                <a:solidFill>
                  <a:srgbClr val="000000"/>
                </a:solidFill>
                <a:latin typeface="Times New Roman" panose="02020603050405020304" pitchFamily="65" charset="-122"/>
                <a:ea typeface="宋体" panose="02010600030101010101" pitchFamily="2" charset="-122"/>
              </a:rPr>
              <a:t>。事母以孝闻,贫无</a:t>
            </a:r>
            <a:r>
              <a:rPr lang="zh-CN" altLang="en-US" sz="1530" u="sng" kern="0" dirty="0" smtClean="0">
                <a:solidFill>
                  <a:srgbClr val="000000"/>
                </a:solidFill>
                <a:latin typeface="Times New Roman" panose="02020603050405020304" pitchFamily="65" charset="-122"/>
                <a:ea typeface="宋体" panose="02010600030101010101" pitchFamily="2" charset="-122"/>
              </a:rPr>
              <a:t>菽水</a:t>
            </a:r>
            <a:r>
              <a:rPr lang="zh-CN" altLang="en-US" sz="1530" kern="0" dirty="0" smtClean="0">
                <a:solidFill>
                  <a:srgbClr val="000000"/>
                </a:solidFill>
                <a:latin typeface="Times New Roman" panose="02020603050405020304" pitchFamily="65" charset="-122"/>
                <a:ea typeface="宋体" panose="02010600030101010101" pitchFamily="2" charset="-122"/>
              </a:rPr>
              <a:t>,则卖文以养,左右服劳,不辞烦辱。</a:t>
            </a:r>
            <a:r>
              <a:rPr lang="zh-CN" altLang="en-US" sz="1530" u="sng" kern="0" dirty="0" smtClean="0">
                <a:solidFill>
                  <a:srgbClr val="000000"/>
                </a:solidFill>
                <a:latin typeface="Times New Roman" panose="02020603050405020304" pitchFamily="65" charset="-122"/>
                <a:ea typeface="宋体" panose="02010600030101010101" pitchFamily="2" charset="-122"/>
              </a:rPr>
              <a:t>其于知友故</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旧殁后衰落,相存问过于生前,盖其性之笃厚然也。</a:t>
            </a:r>
            <a:r>
              <a:rPr lang="zh-CN" altLang="en-US" sz="1530" kern="0" dirty="0" smtClean="0">
                <a:solidFill>
                  <a:srgbClr val="000000"/>
                </a:solidFill>
                <a:latin typeface="Times New Roman" panose="02020603050405020304" pitchFamily="65" charset="-122"/>
                <a:ea typeface="宋体" panose="02010600030101010101" pitchFamily="2" charset="-122"/>
              </a:rPr>
              <a:t>年五十一,卒于杭州西湖之上。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先生,家大人之所推服也。其学其行,窃闻于</a:t>
            </a:r>
            <a:r>
              <a:rPr lang="zh-CN" altLang="en-US" sz="1530" u="sng" kern="0" dirty="0" smtClean="0">
                <a:solidFill>
                  <a:srgbClr val="000000"/>
                </a:solidFill>
                <a:latin typeface="Times New Roman" panose="02020603050405020304" pitchFamily="65" charset="-122"/>
                <a:ea typeface="宋体" panose="02010600030101010101" pitchFamily="2" charset="-122"/>
              </a:rPr>
              <a:t>趋庭</a:t>
            </a:r>
            <a:r>
              <a:rPr lang="zh-CN" altLang="en-US" sz="1530" kern="0" dirty="0" smtClean="0">
                <a:solidFill>
                  <a:srgbClr val="000000"/>
                </a:solidFill>
                <a:latin typeface="Times New Roman" panose="02020603050405020304" pitchFamily="65" charset="-122"/>
                <a:ea typeface="宋体" panose="02010600030101010101" pitchFamily="2" charset="-122"/>
              </a:rPr>
              <a:t>之日久矣。而先生于予所说《尚书》训诂,极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奖励,以为可读父书,则又有知己之感焉。虽不能文,尚欲扬榷而</a:t>
            </a:r>
            <a:r>
              <a:rPr lang="zh-CN" altLang="en-US" sz="1530" u="sng" kern="0" dirty="0" smtClean="0">
                <a:solidFill>
                  <a:srgbClr val="000000"/>
                </a:solidFill>
                <a:latin typeface="Times New Roman" panose="02020603050405020304" pitchFamily="65" charset="-122"/>
                <a:ea typeface="宋体" panose="02010600030101010101" pitchFamily="2" charset="-122"/>
              </a:rPr>
              <a:t>陈</a:t>
            </a:r>
            <a:r>
              <a:rPr lang="zh-CN" altLang="en-US" sz="1530" kern="0" dirty="0" smtClean="0">
                <a:solidFill>
                  <a:srgbClr val="000000"/>
                </a:solidFill>
                <a:latin typeface="Times New Roman" panose="02020603050405020304" pitchFamily="65" charset="-122"/>
                <a:ea typeface="宋体" panose="02010600030101010101" pitchFamily="2" charset="-122"/>
              </a:rPr>
              <a:t>之,以告后之君子。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(选自《王文简公文集》,有删节)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A.助书贾</a:t>
            </a:r>
            <a:r>
              <a:rPr lang="zh-CN" altLang="en-US" sz="1530" u="sng" kern="0" dirty="0" smtClean="0">
                <a:solidFill>
                  <a:srgbClr val="000000"/>
                </a:solidFill>
                <a:latin typeface="Times New Roman" panose="02020603050405020304" pitchFamily="65" charset="-122"/>
                <a:ea typeface="宋体" panose="02010600030101010101" pitchFamily="2" charset="-122"/>
              </a:rPr>
              <a:t>鬻</a:t>
            </a:r>
            <a:r>
              <a:rPr lang="zh-CN" altLang="en-US" sz="1530" kern="0" dirty="0" smtClean="0">
                <a:solidFill>
                  <a:srgbClr val="000000"/>
                </a:solidFill>
                <a:latin typeface="Times New Roman" panose="02020603050405020304" pitchFamily="65" charset="-122"/>
                <a:ea typeface="宋体" panose="02010600030101010101" pitchFamily="2" charset="-122"/>
              </a:rPr>
              <a:t>书于市　　　　鬻:卖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B.先生往</a:t>
            </a:r>
            <a:r>
              <a:rPr lang="zh-CN" altLang="en-US" sz="1530" u="sng" kern="0" dirty="0" smtClean="0">
                <a:solidFill>
                  <a:srgbClr val="000000"/>
                </a:solidFill>
                <a:latin typeface="Times New Roman" panose="02020603050405020304" pitchFamily="65" charset="-122"/>
                <a:ea typeface="宋体" panose="02010600030101010101" pitchFamily="2" charset="-122"/>
              </a:rPr>
              <a:t>谒</a:t>
            </a:r>
            <a:r>
              <a:rPr lang="zh-CN" altLang="en-US" sz="1530" kern="0" dirty="0" smtClean="0">
                <a:solidFill>
                  <a:srgbClr val="000000"/>
                </a:solidFill>
                <a:latin typeface="Times New Roman" panose="02020603050405020304" pitchFamily="65" charset="-122"/>
                <a:ea typeface="宋体" panose="02010600030101010101" pitchFamily="2" charset="-122"/>
              </a:rPr>
              <a:t>　　谒:拜见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C.称之不</a:t>
            </a:r>
            <a:r>
              <a:rPr lang="zh-CN" altLang="en-US" sz="1530" u="sng" kern="0" dirty="0" smtClean="0">
                <a:solidFill>
                  <a:srgbClr val="000000"/>
                </a:solidFill>
                <a:latin typeface="Times New Roman" panose="02020603050405020304" pitchFamily="65" charset="-122"/>
                <a:ea typeface="宋体" panose="02010600030101010101" pitchFamily="2" charset="-122"/>
              </a:rPr>
              <a:t>置</a:t>
            </a:r>
            <a:r>
              <a:rPr lang="zh-CN" altLang="en-US" sz="1530" kern="0" dirty="0" smtClean="0">
                <a:solidFill>
                  <a:srgbClr val="000000"/>
                </a:solidFill>
                <a:latin typeface="Times New Roman" panose="02020603050405020304" pitchFamily="65" charset="-122"/>
                <a:ea typeface="宋体" panose="02010600030101010101" pitchFamily="2" charset="-122"/>
              </a:rPr>
              <a:t>　　置:置办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D.尚欲扬榷而</a:t>
            </a:r>
            <a:r>
              <a:rPr lang="zh-CN" altLang="en-US" sz="1530" u="sng" kern="0" dirty="0" smtClean="0">
                <a:solidFill>
                  <a:srgbClr val="000000"/>
                </a:solidFill>
                <a:latin typeface="Times New Roman" panose="02020603050405020304" pitchFamily="65" charset="-122"/>
                <a:ea typeface="宋体" panose="02010600030101010101" pitchFamily="2" charset="-122"/>
              </a:rPr>
              <a:t>陈</a:t>
            </a:r>
            <a:r>
              <a:rPr lang="zh-CN" altLang="en-US" sz="1530" kern="0" dirty="0" smtClean="0">
                <a:solidFill>
                  <a:srgbClr val="000000"/>
                </a:solidFill>
                <a:latin typeface="Times New Roman" panose="02020603050405020304" pitchFamily="65" charset="-122"/>
                <a:ea typeface="宋体" panose="02010600030101010101" pitchFamily="2" charset="-122"/>
              </a:rPr>
              <a:t>之　　陈:陈述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2.下列对文中相关内容的解说,</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A.江左:文中指长江下游以东地区。古人叙地理以东为左,以西为右,江左即江东。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B.三代:文中指曾祖、祖父、父亲三代,古人参加科举考试须如实填报三代履历。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C.菽水:豆和水,指粗茶淡饭。多形容清贫者对长辈的供养,如成语“菽水承欢”。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D.趋庭:《论语》中有孔鲤“趋而过庭”的记载,后世将子承父教称为“趋庭”。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3.把文中画线的句子翻译成现代汉语。(8分)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(1)予之先容甫,以爵也;若以学,则予于容甫当北面矣。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(2)其于知友故旧殁后衰落,相存问过于生前,盖其性之笃厚然也。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4.根据第三段,概括汪中在治学、为文方面的特点,不超过30个字。(4分)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本题考查对文言实词的理解能力。置:弃置,放弃。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本题考查对古代文化常识的理解能力。“三代”在文中应指“夏商周三代”。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(1)我超过容甫,是凭借官位;如果论学问,那么我应以容甫为老师。</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(2)他对那些老友旧交去世后家道衰落的,关心慰问超过朋友生前,因为他的本性就是这样忠实</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厚道啊。</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本题考查文言翻译能力。文言翻译要做到“信、达、雅”。(1)“之”取消句子独立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性。“先”后面省略了“于”。第一处的“以”是“凭借”的意思,第二处的“以”是“按</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照,依照”的意思。“北面”是“尊人为师”的意思。(2)“相”,偏指一方。“存问”,慰问,</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问候。“笃厚”,忠实厚道。“然”,这样。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4.</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治学:范围广泛,学有专精。为文:取则于古,自成一家。</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本题考查对文本的理解概括能力。题干提示明确而具体,“第三段”告知答题区域,</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“治学、为文”明确了答题指向,“不超过30个字”则是硬性要求。根据“先生于</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不综</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览。乃博考</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。又深于</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”不难得出“治学”特点;根据“为文根柢</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,陶冶</a:t>
            </a:r>
            <a:r>
              <a:rPr lang="zh-CN" altLang="en-US" sz="1500" kern="0" dirty="0" smtClean="0">
                <a:solidFill>
                  <a:srgbClr val="000000"/>
                </a:solidFill>
                <a:latin typeface="黑体" panose="0201060003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,而取</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则于古,故卓然成一家言”不难得出“为文”特点。</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先生名叫汪中,字容甫,是江都人。年少时丧父,喜爱学习。家贫买不起书,帮助书商在集市上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卖书,于是读遍了经史百家之书,并且看过就能记下来。二十岁的时候,参加提学官主持的考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试,写的《射雁赋》被评为第一,补录为附学生员,所写的诗词和古文一天比一天有进步。仪征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运盐的船失火,烧死的人无法计算,先生写了《哀盐船文》,编修杭世骏为它写序,认为这篇文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章惊心动魄,一字千金,汪中因此名声大著。当代通晓古今、学识渊博的儒者如朱筠学士、卢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文弨学士,看见先生撰写的文章,都赞叹称扬,认为他是个奇才。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先生二十九岁时,才开始专门研读经书之类书籍。侍郎谢墉到江东担任提学官(掌管江东学政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并主管考试的官),特意选拔先生为拔贡生。每次考试,另外贴一张榜,侍郎名字排列在众位生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员的前面。侍郎曾经对别人说:“我超过容甫,是凭借官位;如果论学问,那么我应以容甫为老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师。”先生就是像这样被人看重。文正公朱筠到浙江担任提学官,先生前往拜见,回答叙述扬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州分割占据一方土地的事迹、为守节而死的人士,创作三千字的《广陵对》,(《广陵对》)博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通古今,是天下的奇文字。尚书毕沅在湖广担任总督,招揽精通文学的读书人。先生前往应职,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为之撰写了《黄鹤楼铭》,此文和安徽歙县孝廉程瑶田的书石、嘉定通判钱坫的篆书匾额,被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当时的人称为“三绝”。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先生对于六经、诸子百家、史家和诗文、金石的学问,没有不通晓的。于是广泛地查考夏商</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周三代的制度礼仪,至于对古书中的字句解释、名号物类事物吉凶,他用自己的论述做了补充,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写了《述学》内外篇。(他)又深入研究了《春秋》,写了《春秋述义》,见解和议论超然不凡,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评论的人认为这是自唐朝以来从未有过的。写文章以经史作为根基,又为汉魏风骨所影响,不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沿袭欧阳修、曾巩、王安石、苏轼的流派,却取法古人,所以高远独立地形成一家之言。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先生天性朴实直率,不修饰仪容举止,痛恨当时所为都要讲究阴阳禁忌、听从佛道神仙鬼怪的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说法,不遗余力地指责它们。而每当遇到美好的一行、一文一诗,便不停地称颂。他侍奉母亲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因为孝而闻名,贫穷而没有食物供养长辈,就卖掉自己的文章来供养,在长辈身边服侍劳作,不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嫌麻烦,不觉耻辱。他对那些老友旧交去世后家道衰落的,关心慰问超过朋友生前,因为他的本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性就是这样忠实厚道啊。先生五十一岁时,在杭州西湖边去世。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先生,是我父亲推崇佩服的人。他的学问和品行,私下从我父亲那里听说很久了。而先生对我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讲的有关《尚书》的解释很是赞赏勉励,认为可以读(我)父亲的书,(我)就又有了知己的感</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觉。我虽然不擅长写文章,还是想略举大要地陈述一下,来告诉后代的君子。</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住这些手法或信息有助于对文章信息的理解和处理。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世人见太初官职不能动人/又其文多指讦/有疵病者所恶闻/虽得其文/不甚重之/故所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弃失居多/余止得其两卷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本题考查文言文断句的能力。首先根据关联词“又”“虽”“故”断句,然后根据句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意完整断句。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(1)(颜太初)掌握了先王书中的义理以后,不是仅仅称道它,用来夸大欺骗世人,而是必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定亲自去实践。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(2)前代的读书人活着时地位不显赫,但文章在后代长存的太多了。颜太初虽然地位低寿命短,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他的文章难道一定流传不了吗?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本题考查理解并翻译文言句子的能力。(1)既:副词,已经、</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以后。不徒:不仅、不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只。夸:夸耀、夸大。诳:欺骗。蹈:实践,践行。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(2)不显于时:状语后置,不于时显。其</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不:难道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不。贱:地位卑下。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[参考译文]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天下人不崇尚儒家很久了。当今的士大夫,开口必称自己是儒家。儒家的人究竟是什么样的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八、(2017北京,9—14)阅读下面的文言文,回答问题。(23分)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秦废封建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秦初并天下,丞相绾等言:“燕、齐、荆地远,不置王无以镇之,</a:t>
            </a:r>
            <a:r>
              <a:rPr lang="zh-CN" altLang="en-US" sz="1530" u="sng" kern="0" dirty="0" smtClean="0">
                <a:solidFill>
                  <a:srgbClr val="000000"/>
                </a:solidFill>
                <a:latin typeface="Times New Roman" panose="02020603050405020304" pitchFamily="65" charset="-122"/>
                <a:ea typeface="宋体" panose="02010600030101010101" pitchFamily="2" charset="-122"/>
              </a:rPr>
              <a:t>请立诸子</a:t>
            </a:r>
            <a:r>
              <a:rPr lang="zh-CN" altLang="en-US" sz="1530" kern="0" dirty="0" smtClean="0">
                <a:solidFill>
                  <a:srgbClr val="000000"/>
                </a:solidFill>
                <a:latin typeface="Times New Roman" panose="02020603050405020304" pitchFamily="65" charset="-122"/>
                <a:ea typeface="宋体" panose="02010600030101010101" pitchFamily="2" charset="-122"/>
              </a:rPr>
              <a:t>。”始皇下其议,群臣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皆以为便。廷尉斯曰:“周文、武所封子弟同姓甚众,然后</a:t>
            </a:r>
            <a:r>
              <a:rPr lang="zh-CN" altLang="en-US" sz="1530" u="sng" kern="0" dirty="0" smtClean="0">
                <a:solidFill>
                  <a:srgbClr val="000000"/>
                </a:solidFill>
                <a:latin typeface="Times New Roman" panose="02020603050405020304" pitchFamily="65" charset="-122"/>
                <a:ea typeface="宋体" panose="02010600030101010101" pitchFamily="2" charset="-122"/>
              </a:rPr>
              <a:t>属</a:t>
            </a:r>
            <a:r>
              <a:rPr lang="zh-CN" altLang="en-US" sz="1530" kern="0" dirty="0" smtClean="0">
                <a:solidFill>
                  <a:srgbClr val="000000"/>
                </a:solidFill>
                <a:latin typeface="Times New Roman" panose="02020603050405020304" pitchFamily="65" charset="-122"/>
                <a:ea typeface="宋体" panose="02010600030101010101" pitchFamily="2" charset="-122"/>
              </a:rPr>
              <a:t>疏远,相攻击如仇雠,诸侯</a:t>
            </a:r>
            <a:r>
              <a:rPr lang="zh-CN" altLang="en-US" sz="1530" u="sng" kern="0" dirty="0" smtClean="0">
                <a:solidFill>
                  <a:srgbClr val="000000"/>
                </a:solidFill>
                <a:latin typeface="Times New Roman" panose="02020603050405020304" pitchFamily="65" charset="-122"/>
                <a:ea typeface="宋体" panose="02010600030101010101" pitchFamily="2" charset="-122"/>
              </a:rPr>
              <a:t>更</a:t>
            </a:r>
            <a:r>
              <a:rPr lang="zh-CN" altLang="en-US" sz="1530" kern="0" dirty="0" smtClean="0">
                <a:solidFill>
                  <a:srgbClr val="000000"/>
                </a:solidFill>
                <a:latin typeface="Times New Roman" panose="02020603050405020304" pitchFamily="65" charset="-122"/>
                <a:ea typeface="宋体" panose="02010600030101010101" pitchFamily="2" charset="-122"/>
              </a:rPr>
              <a:t>相诛</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伐,天子不能禁止。今海内赖陛下神灵一统,皆为郡县,</a:t>
            </a:r>
            <a:r>
              <a:rPr lang="zh-CN" altLang="en-US" sz="1530" u="sng" kern="0" dirty="0" smtClean="0">
                <a:solidFill>
                  <a:srgbClr val="000000"/>
                </a:solidFill>
                <a:latin typeface="Times New Roman" panose="02020603050405020304" pitchFamily="65" charset="-122"/>
                <a:ea typeface="宋体" panose="02010600030101010101" pitchFamily="2" charset="-122"/>
              </a:rPr>
              <a:t>诸子功臣以公赋税重赏赐之</a:t>
            </a:r>
            <a:r>
              <a:rPr lang="zh-CN" altLang="en-US" sz="1530" kern="0" dirty="0" smtClean="0">
                <a:solidFill>
                  <a:srgbClr val="000000"/>
                </a:solidFill>
                <a:latin typeface="Times New Roman" panose="02020603050405020304" pitchFamily="65" charset="-122"/>
                <a:ea typeface="宋体" panose="02010600030101010101" pitchFamily="2" charset="-122"/>
              </a:rPr>
              <a:t>,甚易制。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天下无异意,则安宁之术也,置诸侯不便。”始皇曰:“天下共苦战斗不休,</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lang="zh-CN" altLang="en-US" sz="1530" kern="0" dirty="0" smtClean="0">
                <a:solidFill>
                  <a:srgbClr val="000000"/>
                </a:solidFill>
                <a:latin typeface="Times New Roman" panose="02020603050405020304" pitchFamily="65" charset="-122"/>
                <a:ea typeface="宋体" panose="02010600030101010101" pitchFamily="2" charset="-122"/>
              </a:rPr>
              <a:t>有侯王。赖宗庙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天下初定,又复立国,是树兵也,求其宁息,岂不难哉!廷尉议是。”分天下为三十六郡,郡置守、</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尉、监。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苏子曰:圣人不能为时,亦不失时。</a:t>
            </a:r>
            <a:r>
              <a:rPr lang="zh-CN" altLang="en-US" sz="1530" u="sng" kern="0" dirty="0" smtClean="0">
                <a:solidFill>
                  <a:srgbClr val="000000"/>
                </a:solidFill>
                <a:latin typeface="Times New Roman" panose="02020603050405020304" pitchFamily="65" charset="-122"/>
                <a:ea typeface="宋体" panose="02010600030101010101" pitchFamily="2" charset="-122"/>
              </a:rPr>
              <a:t>时非圣人之所能为也,能不失时而已</a:t>
            </a:r>
            <a:r>
              <a:rPr lang="zh-CN" altLang="en-US" sz="1530" kern="0" dirty="0" smtClean="0">
                <a:solidFill>
                  <a:srgbClr val="000000"/>
                </a:solidFill>
                <a:latin typeface="Times New Roman" panose="02020603050405020304" pitchFamily="65" charset="-122"/>
                <a:ea typeface="宋体" panose="02010600030101010101" pitchFamily="2" charset="-122"/>
              </a:rPr>
              <a:t>。三代</a:t>
            </a:r>
            <a:r>
              <a:rPr lang="zh-CN" altLang="en-US" sz="1530" u="sng" kern="0" dirty="0" smtClean="0">
                <a:solidFill>
                  <a:srgbClr val="000000"/>
                </a:solidFill>
                <a:latin typeface="Times New Roman" panose="02020603050405020304" pitchFamily="65" charset="-122"/>
                <a:ea typeface="宋体" panose="02010600030101010101" pitchFamily="2" charset="-122"/>
              </a:rPr>
              <a:t>之</a:t>
            </a:r>
            <a:r>
              <a:rPr lang="zh-CN" altLang="en-US" sz="1530" kern="0" dirty="0" smtClean="0">
                <a:solidFill>
                  <a:srgbClr val="000000"/>
                </a:solidFill>
                <a:latin typeface="Times New Roman" panose="02020603050405020304" pitchFamily="65" charset="-122"/>
                <a:ea typeface="宋体" panose="02010600030101010101" pitchFamily="2" charset="-122"/>
              </a:rPr>
              <a:t>兴,诸侯无罪</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不可夺削,因而</a:t>
            </a:r>
            <a:r>
              <a:rPr lang="zh-CN" altLang="en-US" sz="1530" u="sng" kern="0" dirty="0" smtClean="0">
                <a:solidFill>
                  <a:srgbClr val="000000"/>
                </a:solidFill>
                <a:latin typeface="Times New Roman" panose="02020603050405020304" pitchFamily="65" charset="-122"/>
                <a:ea typeface="宋体" panose="02010600030101010101" pitchFamily="2" charset="-122"/>
              </a:rPr>
              <a:t>君之虽欲罢侯置守,可得乎</a:t>
            </a:r>
            <a:r>
              <a:rPr lang="zh-CN" altLang="en-US" sz="1530" kern="0" dirty="0" smtClean="0">
                <a:solidFill>
                  <a:srgbClr val="000000"/>
                </a:solidFill>
                <a:latin typeface="Times New Roman" panose="02020603050405020304" pitchFamily="65" charset="-122"/>
                <a:ea typeface="宋体" panose="02010600030101010101" pitchFamily="2" charset="-122"/>
              </a:rPr>
              <a:t>?此所谓不能为时者也。周衰,诸侯相并,齐、晋、</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秦、楚皆千馀里,其势足以建侯树屏。至于七国皆称王,行天子之事,然终不封诸侯。久矣,世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之畏诸侯之祸也,非独李斯、始皇知之。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始皇既并天下,分郡邑,置守宰,理固当然,如冬裘夏葛,时之所宜,非人之私智独见也,所谓不失时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者,</a:t>
            </a:r>
            <a:r>
              <a:rPr lang="zh-CN" altLang="en-US" sz="1530" u="sng" kern="0" dirty="0" smtClean="0">
                <a:solidFill>
                  <a:srgbClr val="000000"/>
                </a:solidFill>
                <a:latin typeface="Times New Roman" panose="02020603050405020304" pitchFamily="65" charset="-122"/>
                <a:ea typeface="宋体" panose="02010600030101010101" pitchFamily="2" charset="-122"/>
              </a:rPr>
              <a:t>而</a:t>
            </a:r>
            <a:r>
              <a:rPr lang="zh-CN" altLang="en-US" sz="1530" kern="0" dirty="0" smtClean="0">
                <a:solidFill>
                  <a:srgbClr val="000000"/>
                </a:solidFill>
                <a:latin typeface="Times New Roman" panose="02020603050405020304" pitchFamily="65" charset="-122"/>
                <a:ea typeface="宋体" panose="02010600030101010101" pitchFamily="2" charset="-122"/>
              </a:rPr>
              <a:t>学士大夫多非之。汉高帝欲立六国后,张子房以为不可,李斯之论与子房无异。高帝闻子</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房之言,知诸侯</a:t>
            </a:r>
            <a:r>
              <a:rPr lang="zh-CN" altLang="en-US" sz="1500" u="sng" kern="0" dirty="0" smtClean="0">
                <a:solidFill>
                  <a:srgbClr val="000000"/>
                </a:solidFill>
                <a:latin typeface="Times New Roman" panose="02020603050405020304" pitchFamily="65" charset="-122"/>
                <a:ea typeface="宋体" panose="02010600030101010101" pitchFamily="2" charset="-122"/>
              </a:rPr>
              <a:t>之</a:t>
            </a:r>
            <a:r>
              <a:rPr lang="zh-CN" altLang="en-US" sz="1500" kern="0" dirty="0" smtClean="0">
                <a:solidFill>
                  <a:srgbClr val="000000"/>
                </a:solidFill>
                <a:latin typeface="Times New Roman" panose="02020603050405020304" pitchFamily="65" charset="-122"/>
                <a:ea typeface="宋体" panose="02010600030101010101" pitchFamily="2" charset="-122"/>
              </a:rPr>
              <a:t>不可复,明矣。然卒王韩信、彭越、英布、卢绾,岂独高帝所为,子房亦</a:t>
            </a:r>
            <a:r>
              <a:rPr lang="zh-CN" altLang="en-US" sz="1500" u="sng" kern="0" dirty="0" smtClean="0">
                <a:solidFill>
                  <a:srgbClr val="000000"/>
                </a:solidFill>
                <a:latin typeface="Times New Roman" panose="02020603050405020304" pitchFamily="65" charset="-122"/>
                <a:ea typeface="宋体" panose="02010600030101010101" pitchFamily="2" charset="-122"/>
              </a:rPr>
              <a:t>与</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焉。故柳宗元曰:“</a:t>
            </a:r>
            <a:r>
              <a:rPr lang="zh-CN" altLang="en-US" sz="1500" u="sng" kern="0" dirty="0" smtClean="0">
                <a:solidFill>
                  <a:srgbClr val="000000"/>
                </a:solidFill>
                <a:latin typeface="Times New Roman" panose="02020603050405020304" pitchFamily="65" charset="-122"/>
                <a:ea typeface="宋体" panose="02010600030101010101" pitchFamily="2" charset="-122"/>
              </a:rPr>
              <a:t>封建非圣人意也,势也</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昔之论封建者甚众,宗元之论出,</a:t>
            </a:r>
            <a:r>
              <a:rPr lang="zh-CN" altLang="en-US" sz="1500" u="sng" kern="0" dirty="0" smtClean="0">
                <a:solidFill>
                  <a:srgbClr val="000000"/>
                </a:solidFill>
                <a:latin typeface="Times New Roman" panose="02020603050405020304" pitchFamily="65" charset="-122"/>
                <a:ea typeface="宋体" panose="02010600030101010101" pitchFamily="2" charset="-122"/>
              </a:rPr>
              <a:t>而</a:t>
            </a:r>
            <a:r>
              <a:rPr lang="zh-CN" altLang="en-US" sz="1500" kern="0" dirty="0" smtClean="0">
                <a:solidFill>
                  <a:srgbClr val="000000"/>
                </a:solidFill>
                <a:latin typeface="Times New Roman" panose="02020603050405020304" pitchFamily="65" charset="-122"/>
                <a:ea typeface="宋体" panose="02010600030101010101" pitchFamily="2" charset="-122"/>
              </a:rPr>
              <a:t>诸子之论废矣,虽圣人复起,不能</a:t>
            </a:r>
            <a:r>
              <a:rPr lang="zh-CN" altLang="en-US" sz="1500" u="sng" kern="0" dirty="0" smtClean="0">
                <a:solidFill>
                  <a:srgbClr val="000000"/>
                </a:solidFill>
                <a:latin typeface="Times New Roman" panose="02020603050405020304" pitchFamily="65" charset="-122"/>
                <a:ea typeface="宋体" panose="02010600030101010101" pitchFamily="2" charset="-122"/>
              </a:rPr>
              <a:t>易</a:t>
            </a:r>
            <a:r>
              <a:rPr lang="zh-CN" altLang="en-US" sz="1500" kern="0" dirty="0" smtClean="0">
                <a:solidFill>
                  <a:srgbClr val="000000"/>
                </a:solidFill>
                <a:latin typeface="Times New Roman" panose="02020603050405020304" pitchFamily="65" charset="-122"/>
                <a:ea typeface="宋体" panose="02010600030101010101" pitchFamily="2" charset="-122"/>
              </a:rPr>
              <a:t>也。故吾取其说而附益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之,曰:凡有血气必争,争必</a:t>
            </a:r>
            <a:r>
              <a:rPr lang="zh-CN" altLang="en-US" sz="1500" u="sng" kern="0" dirty="0" smtClean="0">
                <a:solidFill>
                  <a:srgbClr val="000000"/>
                </a:solidFill>
                <a:latin typeface="Times New Roman" panose="02020603050405020304" pitchFamily="65" charset="-122"/>
                <a:ea typeface="宋体" panose="02010600030101010101" pitchFamily="2" charset="-122"/>
              </a:rPr>
              <a:t>以</a:t>
            </a:r>
            <a:r>
              <a:rPr lang="zh-CN" altLang="en-US" sz="1500" kern="0" dirty="0" smtClean="0">
                <a:solidFill>
                  <a:srgbClr val="000000"/>
                </a:solidFill>
                <a:latin typeface="Times New Roman" panose="02020603050405020304" pitchFamily="65" charset="-122"/>
                <a:ea typeface="宋体" panose="02010600030101010101" pitchFamily="2" charset="-122"/>
              </a:rPr>
              <a:t>利,利莫大于封建。封建者,争之端而乱之始也。自书契</a:t>
            </a:r>
            <a:r>
              <a:rPr lang="zh-CN" altLang="en-US" sz="150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以来,臣</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弑其君,子弑其父,父子兄弟相贼杀,有不出于袭封而争位</a:t>
            </a:r>
            <a:r>
              <a:rPr lang="zh-CN" altLang="en-US" sz="1500" u="sng"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Times New Roman" panose="02020603050405020304" pitchFamily="65" charset="-122"/>
                <a:ea typeface="宋体" panose="02010600030101010101" pitchFamily="2" charset="-122"/>
              </a:rPr>
              <a:t>乎?</a:t>
            </a:r>
            <a:r>
              <a:rPr lang="zh-CN" altLang="en-US" sz="1500" u="sng" kern="0" dirty="0" smtClean="0">
                <a:solidFill>
                  <a:srgbClr val="000000"/>
                </a:solidFill>
                <a:latin typeface="Times New Roman" panose="02020603050405020304" pitchFamily="65" charset="-122"/>
                <a:ea typeface="宋体" panose="02010600030101010101" pitchFamily="2" charset="-122"/>
              </a:rPr>
              <a:t>自三代圣人以礼乐教化天下,至</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刑措不用,然终不能已篡弑之祸</a:t>
            </a:r>
            <a:r>
              <a:rPr lang="zh-CN" altLang="en-US" sz="1500" kern="0" dirty="0" smtClean="0">
                <a:solidFill>
                  <a:srgbClr val="000000"/>
                </a:solidFill>
                <a:latin typeface="Times New Roman" panose="02020603050405020304" pitchFamily="65" charset="-122"/>
                <a:ea typeface="宋体" panose="02010600030101010101" pitchFamily="2" charset="-122"/>
              </a:rPr>
              <a:t>。至汉以来,君臣父子相贼虐</a:t>
            </a:r>
            <a:r>
              <a:rPr lang="zh-CN" altLang="en-US" sz="1500" u="sng" kern="0" dirty="0" smtClean="0">
                <a:solidFill>
                  <a:srgbClr val="000000"/>
                </a:solidFill>
                <a:latin typeface="Times New Roman" panose="02020603050405020304" pitchFamily="65" charset="-122"/>
                <a:ea typeface="宋体" panose="02010600030101010101" pitchFamily="2" charset="-122"/>
              </a:rPr>
              <a:t>者</a:t>
            </a:r>
            <a:r>
              <a:rPr lang="zh-CN" altLang="en-US" sz="1500" kern="0" dirty="0" smtClean="0">
                <a:solidFill>
                  <a:srgbClr val="000000"/>
                </a:solidFill>
                <a:latin typeface="Times New Roman" panose="02020603050405020304" pitchFamily="65" charset="-122"/>
                <a:ea typeface="宋体" panose="02010600030101010101" pitchFamily="2" charset="-122"/>
              </a:rPr>
              <a:t>,皆诸侯王子孙,其馀卿大夫不</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世袭者,盖未尝有也。近世无复封建,则此祸几绝。仁人君子,忍复开之欤?故吾以为李斯、始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皇之言,柳宗元之论,当为万世法也。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(取材于宋·苏轼《东坡志林》)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书契:指有文字记载。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1.下列对句中加点词的解释,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A.然后</a:t>
            </a:r>
            <a:r>
              <a:rPr lang="zh-CN" altLang="en-US" sz="1500" u="sng" kern="0" dirty="0" smtClean="0">
                <a:solidFill>
                  <a:srgbClr val="000000"/>
                </a:solidFill>
                <a:latin typeface="Times New Roman" panose="02020603050405020304" pitchFamily="65" charset="-122"/>
                <a:ea typeface="宋体" panose="02010600030101010101" pitchFamily="2" charset="-122"/>
              </a:rPr>
              <a:t>属</a:t>
            </a:r>
            <a:r>
              <a:rPr lang="zh-CN" altLang="en-US" sz="1500" kern="0" dirty="0" smtClean="0">
                <a:solidFill>
                  <a:srgbClr val="000000"/>
                </a:solidFill>
                <a:latin typeface="Times New Roman" panose="02020603050405020304" pitchFamily="65" charset="-122"/>
                <a:ea typeface="宋体" panose="02010600030101010101" pitchFamily="2" charset="-122"/>
              </a:rPr>
              <a:t>疏远　　　　属:亲属</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B.诸侯</a:t>
            </a:r>
            <a:r>
              <a:rPr lang="zh-CN" altLang="en-US" sz="1500" u="sng" kern="0" dirty="0" smtClean="0">
                <a:solidFill>
                  <a:srgbClr val="000000"/>
                </a:solidFill>
                <a:latin typeface="Times New Roman" panose="02020603050405020304" pitchFamily="65" charset="-122"/>
                <a:ea typeface="宋体" panose="02010600030101010101" pitchFamily="2" charset="-122"/>
              </a:rPr>
              <a:t>更</a:t>
            </a:r>
            <a:r>
              <a:rPr lang="zh-CN" altLang="en-US" sz="1500" kern="0" dirty="0" smtClean="0">
                <a:solidFill>
                  <a:srgbClr val="000000"/>
                </a:solidFill>
                <a:latin typeface="Times New Roman" panose="02020603050405020304" pitchFamily="65" charset="-122"/>
                <a:ea typeface="宋体" panose="02010600030101010101" pitchFamily="2" charset="-122"/>
              </a:rPr>
              <a:t>相诛伐　　更:交替</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C.子房亦</a:t>
            </a:r>
            <a:r>
              <a:rPr lang="zh-CN" altLang="en-US" sz="1500" u="sng" kern="0" dirty="0" smtClean="0">
                <a:solidFill>
                  <a:srgbClr val="000000"/>
                </a:solidFill>
                <a:latin typeface="Times New Roman" panose="02020603050405020304" pitchFamily="65" charset="-122"/>
                <a:ea typeface="宋体" panose="02010600030101010101" pitchFamily="2" charset="-122"/>
              </a:rPr>
              <a:t>与</a:t>
            </a:r>
            <a:r>
              <a:rPr lang="zh-CN" altLang="en-US" sz="1500" kern="0" dirty="0" smtClean="0">
                <a:solidFill>
                  <a:srgbClr val="000000"/>
                </a:solidFill>
                <a:latin typeface="Times New Roman" panose="02020603050405020304" pitchFamily="65" charset="-122"/>
                <a:ea typeface="宋体" panose="02010600030101010101" pitchFamily="2" charset="-122"/>
              </a:rPr>
              <a:t>焉　　与:参与</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D.不能</a:t>
            </a:r>
            <a:r>
              <a:rPr lang="zh-CN" altLang="en-US" sz="1500" u="sng" kern="0" dirty="0" smtClean="0">
                <a:solidFill>
                  <a:srgbClr val="000000"/>
                </a:solidFill>
                <a:latin typeface="Times New Roman" panose="02020603050405020304" pitchFamily="65" charset="-122"/>
                <a:ea typeface="宋体" panose="02010600030101010101" pitchFamily="2" charset="-122"/>
              </a:rPr>
              <a:t>易</a:t>
            </a:r>
            <a:r>
              <a:rPr lang="zh-CN" altLang="en-US" sz="1500" kern="0" dirty="0" smtClean="0">
                <a:solidFill>
                  <a:srgbClr val="000000"/>
                </a:solidFill>
                <a:latin typeface="Times New Roman" panose="02020603050405020304" pitchFamily="65" charset="-122"/>
                <a:ea typeface="宋体" panose="02010600030101010101" pitchFamily="2" charset="-122"/>
              </a:rPr>
              <a:t>也　　易:交换</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540000" y="1080000"/>
            <a:ext cx="8127000" cy="4627485"/>
            <a:chOff x="540000" y="1080000"/>
            <a:chExt cx="8127000" cy="4627485"/>
          </a:xfrm>
        </p:grpSpPr>
        <p:sp>
          <p:nvSpPr>
            <p:cNvPr id="2" name="TextBox 2"/>
            <p:cNvSpPr txBox="1"/>
            <p:nvPr/>
          </p:nvSpPr>
          <p:spPr>
            <a:xfrm>
              <a:off x="540000" y="1080000"/>
              <a:ext cx="8127000" cy="4627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2.下列各组语句中加点词的意义和用法,</a:t>
              </a:r>
              <a:r>
                <a:rPr lang="zh-CN" altLang="en-US" sz="1530" u="sng" kern="0" dirty="0" smtClean="0">
                  <a:solidFill>
                    <a:srgbClr val="000000"/>
                  </a:solidFill>
                  <a:latin typeface="Times New Roman" panose="02020603050405020304" pitchFamily="65" charset="-122"/>
                  <a:ea typeface="宋体" panose="02010600030101010101" pitchFamily="2" charset="-122"/>
                </a:rPr>
                <a:t>不同</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a:t>
              </a:r>
              <a:r>
                <a:rPr lang="zh-CN" altLang="en-US" sz="2360" kern="0" spc="40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B.</a:t>
              </a:r>
              <a:r>
                <a:rPr lang="zh-CN" altLang="en-US" sz="2360" kern="0" spc="814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D.</a:t>
              </a:r>
              <a:r>
                <a:rPr lang="zh-CN" altLang="en-US" sz="2360" kern="0" spc="949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8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3.下列对文中语句的理解,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A.请立诸子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请立各位皇子为诸侯王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B.诸子功臣以公赋税重赏赐之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诸皇子和功臣们皆封侯并用国家的赋税重赏他们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C.君之虽欲罢侯置守,可得乎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君主即使想要废除封侯的制度设置郡守,能行得通吗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D.封建非圣人意也,势也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分封诸侯的制度不是圣人的本意,而是时势使然</a:t>
              </a:r>
              <a:endParaRPr lang="zh-CN" altLang="en-US" dirty="0"/>
            </a:p>
          </p:txBody>
        </p:sp>
        <p:graphicFrame>
          <p:nvGraphicFramePr>
            <p:cNvPr id="4" name="对象 3"/>
            <p:cNvGraphicFramePr>
              <a:graphicFrameLocks noChangeAspect="1"/>
            </p:cNvGraphicFramePr>
            <p:nvPr/>
          </p:nvGraphicFramePr>
          <p:xfrm>
            <a:off x="728989" y="1476695"/>
            <a:ext cx="819150" cy="533400"/>
          </p:xfrm>
          <a:graphic>
            <a:graphicData uri="http://schemas.openxmlformats.org/presentationml/2006/ole">
              <p:oleObj spid="_x0000_s150532" name="Equation" r:id="rId4" imgW="21640800" imgH="14020800" progId="">
                <p:embed/>
              </p:oleObj>
            </a:graphicData>
          </a:graphic>
        </p:graphicFrame>
        <p:graphicFrame>
          <p:nvGraphicFramePr>
            <p:cNvPr id="5" name="对象 4"/>
            <p:cNvGraphicFramePr>
              <a:graphicFrameLocks noChangeAspect="1"/>
            </p:cNvGraphicFramePr>
            <p:nvPr/>
          </p:nvGraphicFramePr>
          <p:xfrm>
            <a:off x="2892802" y="1476695"/>
            <a:ext cx="1333499" cy="533399"/>
          </p:xfrm>
          <a:graphic>
            <a:graphicData uri="http://schemas.openxmlformats.org/presentationml/2006/ole">
              <p:oleObj spid="_x0000_s150531" name="Equation" r:id="rId5" imgW="35356800" imgH="14020800" progId="">
                <p:embed/>
              </p:oleObj>
            </a:graphicData>
          </a:graphic>
        </p:graphicFrame>
        <p:graphicFrame>
          <p:nvGraphicFramePr>
            <p:cNvPr id="6" name="对象 5"/>
            <p:cNvGraphicFramePr>
              <a:graphicFrameLocks noChangeAspect="1"/>
            </p:cNvGraphicFramePr>
            <p:nvPr/>
          </p:nvGraphicFramePr>
          <p:xfrm>
            <a:off x="718263" y="2044790"/>
            <a:ext cx="1504950" cy="533399"/>
          </p:xfrm>
          <a:graphic>
            <a:graphicData uri="http://schemas.openxmlformats.org/presentationml/2006/ole">
              <p:oleObj spid="_x0000_s150530" name="Equation" r:id="rId6" imgW="39928800" imgH="14020800" progId="">
                <p:embed/>
              </p:oleObj>
            </a:graphicData>
          </a:graphic>
        </p:graphicFrame>
        <p:graphicFrame>
          <p:nvGraphicFramePr>
            <p:cNvPr id="7" name="对象 6"/>
            <p:cNvGraphicFramePr>
              <a:graphicFrameLocks noChangeAspect="1"/>
            </p:cNvGraphicFramePr>
            <p:nvPr/>
          </p:nvGraphicFramePr>
          <p:xfrm>
            <a:off x="2801002" y="2044790"/>
            <a:ext cx="1504950" cy="533400"/>
          </p:xfrm>
          <a:graphic>
            <a:graphicData uri="http://schemas.openxmlformats.org/presentationml/2006/ole">
              <p:oleObj spid="_x0000_s150529" name="Equation" r:id="rId7" imgW="39928800" imgH="1402080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4.将下面的句子译为现代汉语。(6分)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①时非圣人之所能为也,能不失时而已。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②自三代圣人以礼乐教化天下,至刑措不用,然终不能已篡弑之祸。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5.下列对文意的理解,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A.文题“秦废封建”意指秦王朝建立后废除了三代以来分封诸侯的国家制度。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B.始皇不急于说出己见,而让群臣议论丞相的谏言,群臣多赞成丞相的意见。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C.廷尉李斯深谙时移世变,以史为鉴,力排众议,反对恢复分封诸侯的制度。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D.苏东坡学养深厚,纵论古今,鞭辟入里,指出了分封制和郡县制各有优劣。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6.第三段末句“故柳宗元曰:‘封建非圣人意也,势也’”,这是作者借柳宗元的话做出的判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断。请用自己的话具体说明作者做出这个判断的直接依据。(5分)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本题考查文言实词的含义。“易”在这里的意思是“改变”。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本题考查文言虚词的含义。C.连词,表转折/连词,表顺承。A.都是连词,因为。B.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都是助词,放在主谓之间,取消句子的独立性。D.都可译为“</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的情况(人)”。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本题考查对文言文语句的理解能力。“以公赋税重赏赐之”意为“用公家的赋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税重赏他们”,该句并未表达“皆封侯”之意,因而B项错误。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①时势不是圣人所能造就的,圣人能把握时势,不违背时势罢了。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②自夏商周起圣人用礼乐教化天下,曾经达到了刑罚可以搁置不用的程度,但是最终不能终止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篡位弑君的祸患。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本题考查翻译文言句子的能力。①所字结构翻译为“所能</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的”,“时”译为“时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势”。②“措”通“厝”,翻译为“放置”;“已”译为“停止”“消除”。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本题考查对文意的理解和分析的能力。苏轼在文中明确表达了“故吾以为李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斯、始皇之言,柳宗元之论,当为万世法也”的态度,认为郡县制优于分封制,全文并未论述分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封制和郡县制各自的优劣。</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a:t>
            </a: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汉高帝和张子房是反对分封诸侯的,但是迫于形势,不得不封韩信等人为诸侯王,所以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说“封建非圣人意也,势也”。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本题考查对作者观点态度的理解和分析的能力。通过阅读原文,可知汉代初期高帝(即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汉高祖刘邦)和张良采取分封各诸侯的政策,是出于形势的考虑,而非“圣人意”。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[译文]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秦刚刚统一天下的时候,丞相王绾等说:“燕地、齐地、楚地偏远,如果不设置诸侯王就不能镇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守这些地方,请立各位皇子为诸侯王。”秦始皇把这条建议交给大臣们讨论,群臣都以为(分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封诸侯王)适宜。廷尉李斯说:“周文王、周武王所分封的同姓子弟很多,然而后来的亲属日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益疏远,(他们)像仇人一样互相攻击,各诸侯国互相征战,最终到了天子也不能禁止的地步。现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在天下依靠陛下的神力全部统一,都成为秦朝的郡县。诸位皇子和功臣,朝廷可以用公家的赋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税重重地赏赐他们,很容易控制他们。天下人没有异心,这就是使天下安宁的办法,(所以说)设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置诸侯这一做法不适宜。”秦始皇说:“正因为有诸侯王,天下才都苦于战乱纷争不止。现在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依靠大秦宗庙的福佑,天下刚刚安定,又再设立诸侯国,这是建立(敌对的)军队,想要天下安定,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岂不是太难了吗!廷尉的主张很正确。”于是就划分天下为三十六个郡,郡设置守、尉、监的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官职。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苏子(即苏轼)说:圣人不能创造时势,也不会违背时势。时势不是圣人所能造就的,圣人能把握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时势,不违背时势罢了。三代(夏、商、周)兴盛的时候,诸侯如果无罪就不可剥夺(他们的封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国),因而君主即使想要废除封侯的制度设置郡守,能行得通吗?这就是所说的不能创造时势。</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周朝衰落了,诸侯互相吞并,齐国、晋国、秦国、楚国都拥有方圆千余里的国土,他们的势力足</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够来分封诸侯,树立屏障。到了七国都称了王,做(以前)天子(才能做的)事,然而终究不肯分封</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诸侯。这是(已经被验证)很久了的事情,世人害怕诸侯造成的灾祸,不只李斯和秦始皇知道这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一点。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秦始皇吞并天下以后,划分郡县,设置郡县的守吏,道理本来就应当这样,(这就)像冬天穿皮裘,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夏天穿葛衣,是按时令所应当做的事情,并不是某些人的个人智慧或独到见解,(一般)所说的不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违背时势的情况,却被大多数学者和士大夫非议。汉高帝想封六国的后人,张良认为不行,李斯</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的意见与张良没有什么不同。高帝听了张良的话,知道分封诸侯的制度不可恢复,这是非常明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显的了。然而最终还是分封韩信、彭越、英布、卢绾,(这件事)不只是汉高帝所为,张良也参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与了。所以柳宗元说:“分封诸侯的制度不是圣人的本意,而是时势使然。”</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过去议论分封制的人很多,柳宗元的言论一出,其他人的言论就废弃了,纵然圣人复出,只怕也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改变不了什么了。因此我采纳他的说法,并且再添加一些议论:只要是有血气的人,就一定有争</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夺,争夺一定是因为利益,而利益没有分封诸侯大。分封诸侯,是争战的开端、战乱的开始。从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有文字记载以来,臣下弑杀他的国君,儿子弑杀他的父亲,父子兄弟互相残杀,有不是因为袭取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封国和争夺王位的情况吗?自夏商周起圣人用礼乐教化天下,曾经达到了刑罚可以搁置不用的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程度,但是最终不能终止篡位弑君的祸患。自汉代以来,君臣父子互相残杀的情况,都是(出现</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在)诸侯王的子孙中,其余的不能世袭的官宦人家,从未有过这种事。近世不再分封诸侯,所以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这种祸事差不多绝迹了。仁人君子,难道忍心再开启这种祸事吗?所以我认为李斯、秦始皇的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意见和柳宗元的言论,应当成为万世的法则。</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九、(2016江苏,6—9)阅读下面的文言文,完成1—4题。(18分)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祖讳汝霖,号雨若。幼好古学,博览群书。少不肯临池学书,字丑拙,试有司,辄不利。遂输粟入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太学,淹蹇二十年。文恭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捐馆,家难渐至。大父读书龙光楼,辍其梯,轴轳传食,不下楼者三年。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江西邓文洁公至越,吊文恭,文恭墓木已拱,攀条泫然,悲咽而去。大父送之邮亭,文洁对大父邑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邑不乐,盖文洁中忌者言,言大父近开酒肆,不</a:t>
            </a:r>
            <a:r>
              <a:rPr lang="zh-CN" altLang="en-US" sz="1530" u="sng" kern="0" dirty="0" smtClean="0">
                <a:solidFill>
                  <a:srgbClr val="000000"/>
                </a:solidFill>
                <a:latin typeface="Times New Roman" panose="02020603050405020304" pitchFamily="65" charset="-122"/>
                <a:ea typeface="宋体" panose="02010600030101010101" pitchFamily="2" charset="-122"/>
              </a:rPr>
              <a:t>事</a:t>
            </a:r>
            <a:r>
              <a:rPr lang="zh-CN" altLang="en-US" sz="1530" kern="0" dirty="0" smtClean="0">
                <a:solidFill>
                  <a:srgbClr val="000000"/>
                </a:solidFill>
                <a:latin typeface="Times New Roman" panose="02020603050405020304" pitchFamily="65" charset="-122"/>
                <a:ea typeface="宋体" panose="02010600030101010101" pitchFamily="2" charset="-122"/>
              </a:rPr>
              <a:t>文墨久矣,故见大父辄欷歔。是日将别,顾大父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曰:“</a:t>
            </a:r>
            <a:r>
              <a:rPr lang="zh-CN" altLang="en-US" sz="1530" u="sng" kern="0" dirty="0" smtClean="0">
                <a:solidFill>
                  <a:srgbClr val="000000"/>
                </a:solidFill>
                <a:latin typeface="Times New Roman" panose="02020603050405020304" pitchFamily="65" charset="-122"/>
                <a:ea typeface="宋体" panose="02010600030101010101" pitchFamily="2" charset="-122"/>
              </a:rPr>
              <a:t>汝则已矣,还教子读书,以期不坠先业。</a:t>
            </a:r>
            <a:r>
              <a:rPr lang="zh-CN" altLang="en-US" sz="1530" kern="0" dirty="0" smtClean="0">
                <a:solidFill>
                  <a:srgbClr val="000000"/>
                </a:solidFill>
                <a:latin typeface="Times New Roman" panose="02020603050405020304" pitchFamily="65" charset="-122"/>
                <a:ea typeface="宋体" panose="02010600030101010101" pitchFamily="2" charset="-122"/>
              </a:rPr>
              <a:t>”大父泣曰:“侄命蹇,特耕而不获耳,藨蓘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尚不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敢不勤。”文洁曰:“有是乎?吾且面试子。”乃拈“六十而耳顺”题,大父走笔成,文不加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点。文洁惊喜,击节曰:“子文当名世,何止科名?阳和子其不死矣!”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甲午正月朔,即入南都,读书鸡鸣山,昼夜不辍,</a:t>
            </a:r>
            <a:r>
              <a:rPr lang="zh-CN" altLang="en-US" sz="1530" u="sng" kern="0" dirty="0" smtClean="0">
                <a:solidFill>
                  <a:srgbClr val="000000"/>
                </a:solidFill>
                <a:latin typeface="Times New Roman" panose="02020603050405020304" pitchFamily="65" charset="-122"/>
                <a:ea typeface="宋体" panose="02010600030101010101" pitchFamily="2" charset="-122"/>
              </a:rPr>
              <a:t>病</a:t>
            </a:r>
            <a:r>
              <a:rPr lang="zh-CN" altLang="en-US" sz="1530" kern="0" dirty="0" smtClean="0">
                <a:solidFill>
                  <a:srgbClr val="000000"/>
                </a:solidFill>
                <a:latin typeface="Times New Roman" panose="02020603050405020304" pitchFamily="65" charset="-122"/>
                <a:ea typeface="宋体" panose="02010600030101010101" pitchFamily="2" charset="-122"/>
              </a:rPr>
              <a:t>目眚,下帏静坐者三月。</a:t>
            </a:r>
            <a:r>
              <a:rPr lang="zh-CN" altLang="en-US" sz="1530" u="sng" kern="0" dirty="0" smtClean="0">
                <a:solidFill>
                  <a:srgbClr val="000000"/>
                </a:solidFill>
                <a:latin typeface="Times New Roman" panose="02020603050405020304" pitchFamily="65" charset="-122"/>
                <a:ea typeface="宋体" panose="02010600030101010101" pitchFamily="2" charset="-122"/>
              </a:rPr>
              <a:t>友人以经书题相商,入</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耳文立就,后有言及者,辄塞耳不敢听。</a:t>
            </a:r>
            <a:r>
              <a:rPr lang="zh-CN" altLang="en-US" sz="1530" kern="0" dirty="0" smtClean="0">
                <a:solidFill>
                  <a:srgbClr val="000000"/>
                </a:solidFill>
                <a:latin typeface="Times New Roman" panose="02020603050405020304" pitchFamily="65" charset="-122"/>
                <a:ea typeface="宋体" panose="02010600030101010101" pitchFamily="2" charset="-122"/>
              </a:rPr>
              <a:t>入闱,日未午,即完牍,牍落一老教谕房。其所取牍,上大</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主考九我李公,</a:t>
            </a:r>
            <a:r>
              <a:rPr lang="zh-CN" altLang="en-US" sz="1530" u="sng" kern="0" dirty="0" smtClean="0">
                <a:solidFill>
                  <a:srgbClr val="000000"/>
                </a:solidFill>
                <a:latin typeface="Times New Roman" panose="02020603050405020304" pitchFamily="65" charset="-122"/>
                <a:ea typeface="宋体" panose="02010600030101010101" pitchFamily="2" charset="-122"/>
              </a:rPr>
              <a:t>詈</a:t>
            </a:r>
            <a:r>
              <a:rPr lang="zh-CN" altLang="en-US" sz="1530" kern="0" dirty="0" smtClean="0">
                <a:solidFill>
                  <a:srgbClr val="000000"/>
                </a:solidFill>
                <a:latin typeface="Times New Roman" panose="02020603050405020304" pitchFamily="65" charset="-122"/>
                <a:ea typeface="宋体" panose="02010600030101010101" pitchFamily="2" charset="-122"/>
              </a:rPr>
              <a:t>不佳,令再上,上之不佳,又上,至四至五,房牍且尽矣,教谕忿恚而泣。公简其牍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少七卷,问教谕,教谕曰:“七卷大不通,留作笑资耳。”公曰:“亟取若笑资来!”公一见,抚掌</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称大妙,洗卷更置丹铅。《易经》以大父拟元,龚三益次之,其余悉置高等。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乙未,成进士,授清江令,调广昌,僚寀多名下士。贞父黄先生善谑弄,易大父为纨袴子。巡方下</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疑狱,令五县会</a:t>
            </a:r>
            <a:r>
              <a:rPr lang="zh-CN" altLang="en-US" sz="1500" u="sng" kern="0" dirty="0" smtClean="0">
                <a:solidFill>
                  <a:srgbClr val="000000"/>
                </a:solidFill>
                <a:latin typeface="Times New Roman" panose="02020603050405020304" pitchFamily="65" charset="-122"/>
                <a:ea typeface="宋体" panose="02010600030101010101" pitchFamily="2" charset="-122"/>
              </a:rPr>
              <a:t>鞫</a:t>
            </a:r>
            <a:r>
              <a:rPr lang="zh-CN" altLang="en-US" sz="1500" kern="0" dirty="0" smtClean="0">
                <a:solidFill>
                  <a:srgbClr val="000000"/>
                </a:solidFill>
                <a:latin typeface="Times New Roman" panose="02020603050405020304" pitchFamily="65" charset="-122"/>
                <a:ea typeface="宋体" panose="02010600030101010101" pitchFamily="2" charset="-122"/>
              </a:rPr>
              <a:t>之。贞父语同寅曰:“爰书例应属我,我勿受,诸君亦勿受,吾将以困张广</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昌。”大父知其意,勿固辞,走笔数千言,皆引经据典,断案如老吏。贞父歙然张口称:“奇才!奇</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才!”遂与大父定交,称莫逆。满六载,考卓异第一。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(选自张岱《家传》,有删节)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①文恭:张元汴,号阳和,谥文恭;张汝霖的父亲,张岱的曾祖父。②藨蓘:耕耘。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1.对下列加点词的解释,</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A.不</a:t>
            </a:r>
            <a:r>
              <a:rPr lang="zh-CN" altLang="en-US" sz="1500" u="sng" kern="0" dirty="0" smtClean="0">
                <a:solidFill>
                  <a:srgbClr val="000000"/>
                </a:solidFill>
                <a:latin typeface="Times New Roman" panose="02020603050405020304" pitchFamily="65" charset="-122"/>
                <a:ea typeface="宋体" panose="02010600030101010101" pitchFamily="2" charset="-122"/>
              </a:rPr>
              <a:t>事</a:t>
            </a:r>
            <a:r>
              <a:rPr lang="zh-CN" altLang="en-US" sz="1500" kern="0" dirty="0" smtClean="0">
                <a:solidFill>
                  <a:srgbClr val="000000"/>
                </a:solidFill>
                <a:latin typeface="Times New Roman" panose="02020603050405020304" pitchFamily="65" charset="-122"/>
                <a:ea typeface="宋体" panose="02010600030101010101" pitchFamily="2" charset="-122"/>
              </a:rPr>
              <a:t>文墨久矣　　　事:从事</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t>
            </a:r>
            <a:r>
              <a:rPr lang="zh-CN" altLang="en-US" sz="1500" u="sng" kern="0" dirty="0" smtClean="0">
                <a:solidFill>
                  <a:srgbClr val="000000"/>
                </a:solidFill>
                <a:latin typeface="Times New Roman" panose="02020603050405020304" pitchFamily="65" charset="-122"/>
                <a:ea typeface="宋体" panose="02010600030101010101" pitchFamily="2" charset="-122"/>
              </a:rPr>
              <a:t>病</a:t>
            </a:r>
            <a:r>
              <a:rPr lang="zh-CN" altLang="en-US" sz="1500" kern="0" dirty="0" smtClean="0">
                <a:solidFill>
                  <a:srgbClr val="000000"/>
                </a:solidFill>
                <a:latin typeface="Times New Roman" panose="02020603050405020304" pitchFamily="65" charset="-122"/>
                <a:ea typeface="宋体" panose="02010600030101010101" pitchFamily="2" charset="-122"/>
              </a:rPr>
              <a:t>目眚　　病:疲惫</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t>
            </a:r>
            <a:r>
              <a:rPr lang="zh-CN" altLang="en-US" sz="1500" u="sng" kern="0" dirty="0" smtClean="0">
                <a:solidFill>
                  <a:srgbClr val="000000"/>
                </a:solidFill>
                <a:latin typeface="Times New Roman" panose="02020603050405020304" pitchFamily="65" charset="-122"/>
                <a:ea typeface="宋体" panose="02010600030101010101" pitchFamily="2" charset="-122"/>
              </a:rPr>
              <a:t>詈</a:t>
            </a:r>
            <a:r>
              <a:rPr lang="zh-CN" altLang="en-US" sz="1500" kern="0" dirty="0" smtClean="0">
                <a:solidFill>
                  <a:srgbClr val="000000"/>
                </a:solidFill>
                <a:latin typeface="Times New Roman" panose="02020603050405020304" pitchFamily="65" charset="-122"/>
                <a:ea typeface="宋体" panose="02010600030101010101" pitchFamily="2" charset="-122"/>
              </a:rPr>
              <a:t>不佳　　詈:责骂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D.令五县会</a:t>
            </a:r>
            <a:r>
              <a:rPr lang="zh-CN" altLang="en-US" sz="1500" u="sng" kern="0" dirty="0" smtClean="0">
                <a:solidFill>
                  <a:srgbClr val="000000"/>
                </a:solidFill>
                <a:latin typeface="Times New Roman" panose="02020603050405020304" pitchFamily="65" charset="-122"/>
                <a:ea typeface="宋体" panose="02010600030101010101" pitchFamily="2" charset="-122"/>
              </a:rPr>
              <a:t>鞫</a:t>
            </a:r>
            <a:r>
              <a:rPr lang="zh-CN" altLang="en-US" sz="1500" kern="0" dirty="0" smtClean="0">
                <a:solidFill>
                  <a:srgbClr val="000000"/>
                </a:solidFill>
                <a:latin typeface="Times New Roman" panose="02020603050405020304" pitchFamily="65" charset="-122"/>
                <a:ea typeface="宋体" panose="02010600030101010101" pitchFamily="2" charset="-122"/>
              </a:rPr>
              <a:t>之　　鞫:审讯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2.下列对原文有关内容的概括和分析,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A.张汝霖早年虽博览群书,但在科举方面并不顺利,直至他父亲去世都没有考取功名。</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B.邓文洁公听信别人的传言,认为张汝霖已难以造就,后通过当面测试才改变了看法。</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C.张汝霖参加科考时差点因老教谕的昏聩而名落孙山,幸赖主考官的慧眼才榜上有名。</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D.黄贞父断案时遇到难题,无法解决,张汝霖下笔千言,精准断案,黄称赞他为奇才。</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5</TotalTime>
  <Words>12107</Words>
  <Application>WPS 演示</Application>
  <PresentationFormat>自定义</PresentationFormat>
  <Paragraphs>2250</Paragraphs>
  <Slides>347</Slides>
  <Notes>346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347</vt:i4>
      </vt:variant>
    </vt:vector>
  </HeadingPairs>
  <TitlesOfParts>
    <vt:vector size="349" baseType="lpstr">
      <vt:lpstr>主题1</vt:lpstr>
      <vt:lpstr>Equation</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386</cp:revision>
  <dcterms:created xsi:type="dcterms:W3CDTF">2018-07-24T03:39:13Z</dcterms:created>
  <dcterms:modified xsi:type="dcterms:W3CDTF">2019-03-06T08:21:05Z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