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580" r:id="rId2"/>
    <p:sldId id="523" r:id="rId3"/>
    <p:sldId id="1010" r:id="rId4"/>
    <p:sldId id="632" r:id="rId5"/>
    <p:sldId id="634" r:id="rId6"/>
    <p:sldId id="1048" r:id="rId7"/>
    <p:sldId id="1049" r:id="rId8"/>
    <p:sldId id="748" r:id="rId9"/>
    <p:sldId id="586" r:id="rId10"/>
    <p:sldId id="1050" r:id="rId11"/>
    <p:sldId id="925" r:id="rId12"/>
    <p:sldId id="996" r:id="rId13"/>
    <p:sldId id="639" r:id="rId14"/>
    <p:sldId id="997" r:id="rId15"/>
    <p:sldId id="926" r:id="rId16"/>
    <p:sldId id="922" r:id="rId17"/>
    <p:sldId id="941" r:id="rId18"/>
    <p:sldId id="928" r:id="rId19"/>
    <p:sldId id="999" r:id="rId20"/>
    <p:sldId id="992" r:id="rId21"/>
    <p:sldId id="1051" r:id="rId22"/>
    <p:sldId id="1000" r:id="rId23"/>
    <p:sldId id="973" r:id="rId24"/>
    <p:sldId id="998" r:id="rId25"/>
    <p:sldId id="994" r:id="rId26"/>
    <p:sldId id="571" r:id="rId27"/>
    <p:sldId id="916" r:id="rId28"/>
    <p:sldId id="1011" r:id="rId29"/>
    <p:sldId id="1052" r:id="rId30"/>
    <p:sldId id="1012" r:id="rId31"/>
    <p:sldId id="984" r:id="rId32"/>
    <p:sldId id="977" r:id="rId33"/>
    <p:sldId id="1014" r:id="rId34"/>
    <p:sldId id="1015" r:id="rId35"/>
    <p:sldId id="974" r:id="rId36"/>
    <p:sldId id="1016" r:id="rId37"/>
    <p:sldId id="936" r:id="rId38"/>
    <p:sldId id="937" r:id="rId39"/>
    <p:sldId id="938" r:id="rId40"/>
    <p:sldId id="939" r:id="rId41"/>
    <p:sldId id="940" r:id="rId42"/>
    <p:sldId id="971" r:id="rId43"/>
  </p:sldIdLst>
  <p:sldSz cx="9144000" cy="5143500" type="screen16x9"/>
  <p:notesSz cx="6858000" cy="9144000"/>
  <p:embeddedFontLst>
    <p:embeddedFont>
      <p:font typeface="微软雅黑" pitchFamily="34" charset="-122"/>
      <p:regular r:id="rId46"/>
      <p:bold r:id="rId47"/>
    </p:embeddedFont>
    <p:embeddedFont>
      <p:font typeface="黑体" pitchFamily="49" charset="-122"/>
      <p:regular r:id="rId48"/>
    </p:embeddedFont>
    <p:embeddedFont>
      <p:font typeface="楷体" pitchFamily="49" charset="-122"/>
      <p:regular r:id="rId49"/>
    </p:embeddedFont>
    <p:embeddedFont>
      <p:font typeface="幼圆" charset="-122"/>
      <p:regular r:id="rId50"/>
    </p:embeddedFont>
    <p:embeddedFont>
      <p:font typeface="汉语拼音" charset="0"/>
      <p:regular r:id="rId51"/>
    </p:embeddedFont>
    <p:embeddedFont>
      <p:font typeface="Tahoma" pitchFamily="34" charset="0"/>
      <p:regular r:id="rId52"/>
      <p:bold r:id="rId53"/>
    </p:embeddedFont>
    <p:embeddedFont>
      <p:font typeface="Calibri" pitchFamily="34" charset="0"/>
      <p:regular r:id="rId54"/>
      <p:bold r:id="rId55"/>
      <p:italic r:id="rId56"/>
      <p:boldItalic r:id="rId57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0000"/>
    <a:srgbClr val="FF0000"/>
    <a:srgbClr val="FF00FF"/>
    <a:srgbClr val="333300"/>
    <a:srgbClr val="D60093"/>
    <a:srgbClr val="FFFFFF"/>
    <a:srgbClr val="F8324E"/>
    <a:srgbClr val="AAF208"/>
    <a:srgbClr val="00B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660"/>
  </p:normalViewPr>
  <p:slideViewPr>
    <p:cSldViewPr>
      <p:cViewPr>
        <p:scale>
          <a:sx n="100" d="100"/>
          <a:sy n="100" d="100"/>
        </p:scale>
        <p:origin x="-624" y="-72"/>
      </p:cViewPr>
      <p:guideLst>
        <p:guide orient="horz" pos="3162"/>
        <p:guide pos="57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48" d="100"/>
          <a:sy n="48" d="100"/>
        </p:scale>
        <p:origin x="-2562" y="-108"/>
      </p:cViewPr>
      <p:guideLst>
        <p:guide orient="horz" pos="3147"/>
        <p:guide pos="224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font" Target="fonts/font5.fntdata"/><Relationship Id="rId55" Type="http://schemas.openxmlformats.org/officeDocument/2006/relationships/font" Target="fonts/font10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openxmlformats.org/officeDocument/2006/relationships/font" Target="fonts/font8.fntdata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Relationship Id="rId57" Type="http://schemas.openxmlformats.org/officeDocument/2006/relationships/font" Target="fonts/font12.fntdata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7.fntdata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56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668" name="AutoShape 4" descr="http://img.weixinyidu.com/151208/e409e860.jp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643" name="Picture 3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12700" y="3490912"/>
            <a:ext cx="9156700" cy="165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组合 2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4" name="矩形 3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106805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17</a:t>
              </a:r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   虎门销烟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&#21548;&#20889;-17%20&#34382;&#38376;&#38144;&#28895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-&#35838;&#25991;&#26391;&#35835;-17&#34382;&#38376;&#38144;&#28895;.mp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2&#26690;&#26519;&#23665;&#27700;.mp4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http://imgsrc.baidu.com/image/c0%3Dpixel_huitu%2C0%2C0%2C294%2C40/sign=0053eafadcca7bcb6976cf6fd7710e0f/c75c10385343fbf2c04c751abb7eca8065388fa3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b="436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84998" name="AutoShape 6" descr="象山水月&#10;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73738" name="AutoShape 10" descr="http://img4.imgtn.bdimg.com/it/u=3227482190,3902127744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740" name="AutoShape 12" descr="http://img3.imgtn.bdimg.com/it/u=4252526097,2012127898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4754" name="Picture 2" descr="http://imgsrc.baidu.com/image/c0%3Dpixel_huitu%2C0%2C0%2C294%2C40/sign=d7db39f0dc2a6059461de95a414c51f7/5882b2b7d0a20cf4b7792be67d094b36acaf991a.jpg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 b="520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3082290"/>
            <a:ext cx="9144635" cy="2061210"/>
          </a:xfrm>
          <a:prstGeom prst="rect">
            <a:avLst/>
          </a:prstGeom>
          <a:solidFill>
            <a:schemeClr val="bg1">
              <a:alpha val="87000"/>
            </a:schemeClr>
          </a:solidFill>
          <a:effectLst/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在一百多年前，外国烟商大肆把鸦片运往中国，给中国带来无尽的灾害。清政府委派林则徐到虎门销毁鸦片，救民于水火之中。今天我们将走进销烟事件，去感受它的伟大壮举。</a:t>
            </a:r>
            <a:endParaRPr lang="zh-CN" altLang="en-US" sz="32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bright="6000" contrast="18000"/>
          </a:blip>
          <a:srcRect t="7374" b="8622"/>
          <a:stretch>
            <a:fillRect/>
          </a:stretch>
        </p:blipFill>
        <p:spPr>
          <a:xfrm>
            <a:off x="1270" y="-1270"/>
            <a:ext cx="9177655" cy="5161915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387406" y="358523"/>
            <a:ext cx="456777" cy="456310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91" y="286643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85420" y="861060"/>
            <a:ext cx="1957705" cy="497840"/>
          </a:xfrm>
          <a:prstGeom prst="rect">
            <a:avLst/>
          </a:prstGeom>
          <a:solidFill>
            <a:schemeClr val="accent2"/>
          </a:solidFill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一起来运货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510020" y="3161030"/>
            <a:ext cx="2668270" cy="1917700"/>
            <a:chOff x="10252" y="4978"/>
            <a:chExt cx="4202" cy="3020"/>
          </a:xfrm>
        </p:grpSpPr>
        <p:pic>
          <p:nvPicPr>
            <p:cNvPr id="3" name="图片 2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4978"/>
              <a:ext cx="4203" cy="302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 rot="21300000">
              <a:off x="11373" y="5215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销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37020" y="3072765"/>
            <a:ext cx="2668905" cy="1917700"/>
            <a:chOff x="10252" y="4978"/>
            <a:chExt cx="4203" cy="3020"/>
          </a:xfrm>
        </p:grpSpPr>
        <p:pic>
          <p:nvPicPr>
            <p:cNvPr id="7" name="图片 6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4978"/>
              <a:ext cx="4203" cy="302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 rot="21300000">
              <a:off x="11373" y="5215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缴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37020" y="3144520"/>
            <a:ext cx="2668905" cy="1917700"/>
            <a:chOff x="10252" y="5430"/>
            <a:chExt cx="4203" cy="3020"/>
          </a:xfrm>
        </p:grpSpPr>
        <p:pic>
          <p:nvPicPr>
            <p:cNvPr id="10" name="图片 9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5430"/>
              <a:ext cx="4203" cy="302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 rot="21300000">
              <a:off x="11373" y="5667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毁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37020" y="3216275"/>
            <a:ext cx="2668905" cy="1917700"/>
            <a:chOff x="10252" y="4978"/>
            <a:chExt cx="4203" cy="3020"/>
          </a:xfrm>
        </p:grpSpPr>
        <p:pic>
          <p:nvPicPr>
            <p:cNvPr id="13" name="图片 12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4978"/>
              <a:ext cx="4203" cy="302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 rot="21300000">
              <a:off x="11373" y="5215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彻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637020" y="3216275"/>
            <a:ext cx="2668905" cy="1917700"/>
            <a:chOff x="10252" y="4978"/>
            <a:chExt cx="4203" cy="3020"/>
          </a:xfrm>
        </p:grpSpPr>
        <p:pic>
          <p:nvPicPr>
            <p:cNvPr id="16" name="图片 15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4978"/>
              <a:ext cx="4203" cy="302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 rot="21300000">
              <a:off x="11373" y="5215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侮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37020" y="3144520"/>
            <a:ext cx="2668905" cy="1917700"/>
            <a:chOff x="10252" y="4978"/>
            <a:chExt cx="4203" cy="3020"/>
          </a:xfrm>
        </p:grpSpPr>
        <p:pic>
          <p:nvPicPr>
            <p:cNvPr id="19" name="图片 18" descr="运货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52" y="4978"/>
              <a:ext cx="4203" cy="302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 rot="21300000">
              <a:off x="11373" y="5215"/>
              <a:ext cx="1734" cy="18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7200" b="1"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866250 0.014074 " pathEditMode="relative" ptsTypes="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upload.qianlong.com/2016/0714/1468455358274.jpg"/>
          <p:cNvPicPr>
            <a:picLocks noChangeAspect="1" noChangeArrowheads="1"/>
          </p:cNvPicPr>
          <p:nvPr/>
        </p:nvPicPr>
        <p:blipFill>
          <a:blip r:embed="rId2" cstate="print">
            <a:lum bright="24000" contrast="30000"/>
          </a:blip>
          <a:srcRect t="23438" r="-1542" b="22883"/>
          <a:stretch>
            <a:fillRect/>
          </a:stretch>
        </p:blipFill>
        <p:spPr bwMode="auto">
          <a:xfrm>
            <a:off x="4643755" y="1822461"/>
            <a:ext cx="4357370" cy="1883399"/>
          </a:xfrm>
          <a:prstGeom prst="rect">
            <a:avLst/>
          </a:prstGeom>
          <a:noFill/>
          <a:effectLst>
            <a:softEdge rad="38100"/>
          </a:effectLst>
        </p:spPr>
      </p:pic>
      <p:sp>
        <p:nvSpPr>
          <p:cNvPr id="4" name="矩形 3"/>
          <p:cNvSpPr/>
          <p:nvPr/>
        </p:nvSpPr>
        <p:spPr>
          <a:xfrm>
            <a:off x="214630" y="1000760"/>
            <a:ext cx="885761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水泄不通：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形容十分拥挤或包围得非常严密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好像连水都不能泄出。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课文形容前来观看虎门销烟的人非常多。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8760" y="2319655"/>
            <a:ext cx="4404995" cy="1076325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节日的天安门广场人山人海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水泄不通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95196" y="426641"/>
            <a:ext cx="1944216" cy="500137"/>
            <a:chOff x="882216" y="641906"/>
            <a:chExt cx="1944216" cy="500137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882216" y="641906"/>
              <a:ext cx="1944216" cy="50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词语解释</a:t>
              </a:r>
              <a:endPara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411760" y="80759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891326" y="818043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6235" y="2726376"/>
            <a:ext cx="5857916" cy="1200329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听到这个喜讯后，人群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沸腾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起来。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65571" y="499730"/>
            <a:ext cx="414340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液体达到一定温度时急剧转化为气体，产生大量气泡。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文中比喻情绪高涨。</a:t>
            </a:r>
            <a:endParaRPr lang="zh-CN" altLang="en-US" sz="32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50004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沸腾：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b="8611"/>
          <a:stretch>
            <a:fillRect/>
          </a:stretch>
        </p:blipFill>
        <p:spPr>
          <a:xfrm>
            <a:off x="6172200" y="428625"/>
            <a:ext cx="2514600" cy="22980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8" name="矩形 4"/>
          <p:cNvSpPr/>
          <p:nvPr/>
        </p:nvSpPr>
        <p:spPr>
          <a:xfrm>
            <a:off x="784860" y="2357120"/>
            <a:ext cx="7644130" cy="13970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___________,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在虎门滩监督销毁了近两万箱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9045" y="3154238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784860" y="959485"/>
            <a:ext cx="75742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事情发生在什么时间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什么地点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大致经过怎样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1932281" y="2429191"/>
            <a:ext cx="23574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1839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789801" y="242919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林则徐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127626" y="307530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鸦片</a:t>
            </a:r>
            <a:endParaRPr lang="zh-CN" altLang="en-US" dirty="0"/>
          </a:p>
        </p:txBody>
      </p:sp>
      <p:sp>
        <p:nvSpPr>
          <p:cNvPr id="3" name="文本框 14"/>
          <p:cNvSpPr txBox="1"/>
          <p:nvPr/>
        </p:nvSpPr>
        <p:spPr>
          <a:xfrm>
            <a:off x="536936" y="33201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整体感知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38469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78" grpId="0"/>
      <p:bldP spid="14" grpId="0"/>
      <p:bldP spid="15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589045" y="2582734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1016000" y="537210"/>
            <a:ext cx="5356225" cy="710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课文的段落如何划分？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2844" y="1428742"/>
            <a:ext cx="8786874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    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写虎门销烟的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    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虎门销烟的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第三部分（    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交待了虎门销烟的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632272" y="142874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13206" y="192087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3761" y="241236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伟大意义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0150" y="1355090"/>
            <a:ext cx="411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77110" y="1920875"/>
            <a:ext cx="7981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2-5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3645" y="2433320"/>
            <a:ext cx="3879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39552" y="771550"/>
            <a:ext cx="5472608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、读一读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用加点词语造句。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683568" y="1419622"/>
            <a:ext cx="6745952" cy="10534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咆哮  销毁  应邀  收缴  群情沸腾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嚣张  气焰  历史  宽阔  震惊中外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2571750"/>
            <a:ext cx="771530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群情沸腾：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</a:t>
            </a:r>
          </a:p>
          <a:p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4348" y="3629415"/>
            <a:ext cx="757242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震惊中外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___________________________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643570" y="1496791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. . .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43570" y="1996857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 . . .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18459" y="2549866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神九飞天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千年“飞天”梦圆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786050" y="3629732"/>
            <a:ext cx="4805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这次大地震的惨况震惊中外。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8662" y="3071816"/>
            <a:ext cx="2752711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群情沸腾。</a:t>
            </a:r>
            <a:endParaRPr lang="zh-CN" altLang="en-US" dirty="0"/>
          </a:p>
        </p:txBody>
      </p:sp>
      <p:sp>
        <p:nvSpPr>
          <p:cNvPr id="5" name="文本框 14"/>
          <p:cNvSpPr txBox="1"/>
          <p:nvPr/>
        </p:nvSpPr>
        <p:spPr>
          <a:xfrm>
            <a:off x="624428" y="33975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620" y="39243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623793" y="34039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课堂演练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985" y="39306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0" grpId="0"/>
      <p:bldP spid="11" grpId="0"/>
      <p:bldP spid="18" grpId="0"/>
      <p:bldP spid="19" grpId="0"/>
      <p:bldP spid="20" grpId="0"/>
      <p:bldP spid="21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539552" y="699542"/>
            <a:ext cx="6840760" cy="27254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、写出下列词语的近义词。</a:t>
            </a:r>
          </a:p>
          <a:p>
            <a:pPr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激动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沉重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欺侮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装点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)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水泄不通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--(         )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7744" y="14196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兴奋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40152" y="14196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繁重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267744" y="20676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侮辱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940152" y="20676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装扮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43240" y="271462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人山人海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337935" y="341757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lum contrast="6000"/>
          </a:blip>
          <a:srcRect t="5715" b="5622"/>
          <a:stretch>
            <a:fillRect/>
          </a:stretch>
        </p:blipFill>
        <p:spPr>
          <a:xfrm>
            <a:off x="-4445" y="-18415"/>
            <a:ext cx="9131300" cy="51631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4995" y="1236345"/>
            <a:ext cx="8042275" cy="2653665"/>
          </a:xfrm>
          <a:prstGeom prst="rect">
            <a:avLst/>
          </a:prstGeom>
          <a:solidFill>
            <a:schemeClr val="bg1">
              <a:alpha val="85000"/>
            </a:schemeClr>
          </a:solidFill>
          <a:effectLst>
            <a:softEdge rad="50800"/>
          </a:effec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鸦片不仅侵蚀着中国百姓健壮的身体，还使中国的白银、黄金源源不断地流向侵略者。我们国家的实力越来越弱，进而成为外国侵略者刀板上的鱼肉，任人宰割。但是中国人不是好欺负的，林则徐在政府支持下，突破重重压力，到虎门销烟来了。</a:t>
            </a: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让我们再次走进课文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21310" y="464185"/>
            <a:ext cx="1629410" cy="400050"/>
            <a:chOff x="506" y="505"/>
            <a:chExt cx="2566" cy="63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06" y="522"/>
              <a:ext cx="2566" cy="59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525" y="505"/>
              <a:ext cx="1939" cy="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>
                  <a:solidFill>
                    <a:schemeClr val="bg1"/>
                  </a:solidFill>
                </a:rPr>
                <a:t>第二课时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"/>
          <p:cNvSpPr txBox="1"/>
          <p:nvPr/>
        </p:nvSpPr>
        <p:spPr>
          <a:xfrm>
            <a:off x="873760" y="1459230"/>
            <a:ext cx="77768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读课文，想一想：虎门销烟是一个怎样的事件？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460625" y="2900680"/>
            <a:ext cx="488188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值得纪念、壮举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19055" y="360703"/>
            <a:ext cx="2330450" cy="560705"/>
            <a:chOff x="292074" y="533430"/>
            <a:chExt cx="3107265" cy="747607"/>
          </a:xfrm>
        </p:grpSpPr>
        <p:sp>
          <p:nvSpPr>
            <p:cNvPr id="2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互动课堂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36" y="126743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83568" y="627534"/>
            <a:ext cx="7947660" cy="1176020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1839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日，是中国历史上值得纪念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的日子。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34361" y="2214560"/>
            <a:ext cx="69667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应该纪念，有纪念的必要和意义。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15140" y="571486"/>
            <a:ext cx="1928826" cy="86466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>
            <a:off x="7429520" y="1428742"/>
            <a:ext cx="216024" cy="72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5875" y="3500755"/>
            <a:ext cx="5955030" cy="6451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强调了虎门销烟的重大意义。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右弧形箭头 7"/>
          <p:cNvSpPr/>
          <p:nvPr/>
        </p:nvSpPr>
        <p:spPr>
          <a:xfrm>
            <a:off x="7072330" y="2786064"/>
            <a:ext cx="428628" cy="785818"/>
          </a:xfrm>
          <a:prstGeom prst="curvedLef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9" grpId="0"/>
      <p:bldP spid="20" grpId="0" animBg="1"/>
      <p:bldP spid="21" grpId="0" animBg="1"/>
      <p:bldP spid="7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imgsrc.baidu.com/image/c0%3Dpixel_huitu%2C0%2C0%2C294%2C40/sign=e905550270f40ad101e9cfa33e5474b3/7acb0a46f21fbe09881da12e60600c338744ad4d.jpg"/>
          <p:cNvPicPr>
            <a:picLocks noChangeAspect="1" noChangeArrowheads="1"/>
          </p:cNvPicPr>
          <p:nvPr/>
        </p:nvPicPr>
        <p:blipFill>
          <a:blip r:embed="rId3" cstate="print"/>
          <a:srcRect b="5105"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</p:spPr>
      </p:pic>
      <p:sp>
        <p:nvSpPr>
          <p:cNvPr id="9" name="等腰三角形 8"/>
          <p:cNvSpPr/>
          <p:nvPr/>
        </p:nvSpPr>
        <p:spPr>
          <a:xfrm>
            <a:off x="539552" y="627534"/>
            <a:ext cx="8136904" cy="2016224"/>
          </a:xfrm>
          <a:prstGeom prst="triangle">
            <a:avLst/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ffectLst>
                <a:reflection blurRad="6350" stA="60000" endA="900" endPos="60000" dist="29997" dir="5400000" sy="-100000" algn="bl" rotWithShape="0"/>
              </a:effectLst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48865" y="1542415"/>
            <a:ext cx="4509770" cy="9918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17 虎门销烟</a:t>
            </a:r>
            <a:endParaRPr lang="zh-CN" alt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-14605" y="109220"/>
            <a:ext cx="3097530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1"/>
          <p:cNvSpPr txBox="1"/>
          <p:nvPr/>
        </p:nvSpPr>
        <p:spPr>
          <a:xfrm>
            <a:off x="182871" y="92906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苏教版  语文  三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年级 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71472" y="642924"/>
            <a:ext cx="712879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虎门销烟这一壮举，沉重地打击了外国侵略者的嚣张气焰。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214810" y="642924"/>
            <a:ext cx="1071570" cy="64294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>
            <a:off x="4714876" y="1285866"/>
            <a:ext cx="285752" cy="1004692"/>
          </a:xfrm>
          <a:prstGeom prst="leftUp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4282" y="1857370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伟大的举动；壮烈的行为。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217930" y="3000375"/>
            <a:ext cx="615696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再次赞颂了虎门销烟的意义重大。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右弧形箭头 12"/>
          <p:cNvSpPr/>
          <p:nvPr/>
        </p:nvSpPr>
        <p:spPr>
          <a:xfrm>
            <a:off x="4929190" y="2214560"/>
            <a:ext cx="428628" cy="785818"/>
          </a:xfrm>
          <a:prstGeom prst="curvedLef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2" grpId="0" animBg="1"/>
      <p:bldP spid="10" grpId="0"/>
      <p:bldP spid="11" grpId="0" bldLvl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75" y="1196975"/>
            <a:ext cx="1308735" cy="1875790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304925" y="1535430"/>
            <a:ext cx="73304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虎门销烟是怎样的情形？读一读第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2—5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7158" y="642924"/>
            <a:ext cx="8280920" cy="117724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一大早从各地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闻讯赶来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的男男女女、老老少少，把宽阔的海滩挤得水泄不通。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357950" y="642924"/>
            <a:ext cx="1928826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5852" y="3071816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观看的人多而广，体现出场面的壮观。</a:t>
            </a:r>
            <a:endParaRPr lang="zh-CN" altLang="en-US" sz="36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7158" y="1142990"/>
            <a:ext cx="1928826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57950" y="1214428"/>
            <a:ext cx="1928826" cy="72008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弧形箭头 12"/>
          <p:cNvSpPr/>
          <p:nvPr/>
        </p:nvSpPr>
        <p:spPr>
          <a:xfrm>
            <a:off x="6929454" y="1928808"/>
            <a:ext cx="571504" cy="1285884"/>
          </a:xfrm>
          <a:prstGeom prst="curvedLef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右弧形箭头 13"/>
          <p:cNvSpPr/>
          <p:nvPr/>
        </p:nvSpPr>
        <p:spPr>
          <a:xfrm>
            <a:off x="7643834" y="1285866"/>
            <a:ext cx="428628" cy="2000264"/>
          </a:xfrm>
          <a:prstGeom prst="curvedLef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右弧形箭头 14"/>
          <p:cNvSpPr/>
          <p:nvPr/>
        </p:nvSpPr>
        <p:spPr>
          <a:xfrm flipH="1">
            <a:off x="1428728" y="1785932"/>
            <a:ext cx="357190" cy="1357322"/>
          </a:xfrm>
          <a:prstGeom prst="curvedLef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 animBg="1"/>
      <p:bldP spid="11" grpId="0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000114"/>
            <a:ext cx="5000660" cy="73088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新搭起的礼台上彩旗林立。</a:t>
            </a:r>
          </a:p>
        </p:txBody>
      </p:sp>
      <p:sp>
        <p:nvSpPr>
          <p:cNvPr id="5" name="椭圆 4"/>
          <p:cNvSpPr/>
          <p:nvPr/>
        </p:nvSpPr>
        <p:spPr>
          <a:xfrm>
            <a:off x="3214678" y="1000114"/>
            <a:ext cx="1714512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5720" y="2071684"/>
            <a:ext cx="58991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这时候，礼炮轰鸣，群情沸腾。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000496" y="2071684"/>
            <a:ext cx="1728192" cy="642372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15140" y="1643056"/>
            <a:ext cx="2031325" cy="646331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仪式隆重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燕尾形箭头 12"/>
          <p:cNvSpPr/>
          <p:nvPr/>
        </p:nvSpPr>
        <p:spPr>
          <a:xfrm rot="1031597">
            <a:off x="4953361" y="1507574"/>
            <a:ext cx="1716917" cy="268253"/>
          </a:xfrm>
          <a:prstGeom prst="notchedRigh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箭头 15"/>
          <p:cNvSpPr/>
          <p:nvPr/>
        </p:nvSpPr>
        <p:spPr>
          <a:xfrm rot="20731869">
            <a:off x="5835197" y="2146352"/>
            <a:ext cx="952786" cy="268253"/>
          </a:xfrm>
          <a:prstGeom prst="notchedRigh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animBg="1"/>
      <p:bldP spid="9" grpId="0"/>
      <p:bldP spid="12" grpId="0" animBg="1"/>
      <p:bldP spid="10" grpId="0" animBg="1"/>
      <p:bldP spid="13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4154" y="381618"/>
            <a:ext cx="821537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你发现了吗？在销烟的过程中，有一群人，他们不仅是虎门销烟的观看者，更是参与者。他们是谁？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6970" y="2741295"/>
            <a:ext cx="253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销烟的民工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1988" name="Picture 4" descr="https://timgsa.baidu.com/timg?image&amp;quality=80&amp;size=b9999_10000&amp;sec=1537807922081&amp;di=c319217ecdcbae149c1618be6135953c&amp;imgtype=0&amp;src=http%3A%2F%2Fimg1001.pocoimg.cn%2Fimage%2Fpoco%2Fworks%2F43%2F2012%2F0103%2F17%2F56504479201201031645555778162313147_002_56504479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4046535" y="2135183"/>
            <a:ext cx="4726192" cy="2509841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57380" y="588724"/>
            <a:ext cx="7572375" cy="974725"/>
            <a:chOff x="1015640" y="1769455"/>
            <a:chExt cx="14018332" cy="2942295"/>
          </a:xfrm>
        </p:grpSpPr>
        <p:sp>
          <p:nvSpPr>
            <p:cNvPr id="4" name="文本框 6"/>
            <p:cNvSpPr txBox="1"/>
            <p:nvPr/>
          </p:nvSpPr>
          <p:spPr>
            <a:xfrm>
              <a:off x="1412099" y="1933062"/>
              <a:ext cx="13090233" cy="24526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他们是怎样销毁这些害人的鸦片的？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0" y="1769455"/>
              <a:ext cx="14018332" cy="2942295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143125" y="3929380"/>
            <a:ext cx="4326255" cy="583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撒盐巴 抛鸦片 倒石灰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1785932"/>
            <a:ext cx="778674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他们先向灌了水的销烟池里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撒下盐巴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，再把收缴来的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鸦片抛入池内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，然后又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把一担担生石灰倒下去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4143372" y="3500444"/>
            <a:ext cx="285752" cy="428628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485140" y="1058545"/>
            <a:ext cx="8132445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用“先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再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然后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写一段表示先后顺序的话。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509270" y="2143760"/>
            <a:ext cx="8181340" cy="12496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他先走进教室，再坐在座位上，然后拿出课本开始读起课文来。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449151"/>
            <a:ext cx="2099196" cy="561692"/>
            <a:chOff x="755576" y="411510"/>
            <a:chExt cx="2099196" cy="561692"/>
          </a:xfrm>
        </p:grpSpPr>
        <p:sp>
          <p:nvSpPr>
            <p:cNvPr id="3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42910" y="500048"/>
            <a:ext cx="764386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看到害人的鸦片被销毁了，成千上万的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老百姓激动得跳啊，叫啊，欢呼声响彻虎门上空。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214546" y="1643056"/>
            <a:ext cx="5857916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14348" y="2214560"/>
            <a:ext cx="3929090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下箭头 9"/>
          <p:cNvSpPr/>
          <p:nvPr/>
        </p:nvSpPr>
        <p:spPr>
          <a:xfrm>
            <a:off x="3844927" y="2214239"/>
            <a:ext cx="214314" cy="857256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86125" y="3071495"/>
            <a:ext cx="3463925" cy="64516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人们兴奋的心情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857380" y="673814"/>
            <a:ext cx="7572375" cy="1551305"/>
            <a:chOff x="1015640" y="1409096"/>
            <a:chExt cx="14018332" cy="4682753"/>
          </a:xfrm>
        </p:grpSpPr>
        <p:sp>
          <p:nvSpPr>
            <p:cNvPr id="4" name="文本框 6"/>
            <p:cNvSpPr txBox="1"/>
            <p:nvPr/>
          </p:nvSpPr>
          <p:spPr>
            <a:xfrm>
              <a:off x="1412099" y="1933062"/>
              <a:ext cx="13090233" cy="36189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en-US" altLang="zh-CN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 </a:t>
              </a:r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这次销毁的鸦片数量多吗？你从哪里看出来的？</a:t>
              </a:r>
              <a:endPara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单圆角矩形 4"/>
            <p:cNvSpPr/>
            <p:nvPr/>
          </p:nvSpPr>
          <p:spPr>
            <a:xfrm flipH="1">
              <a:off x="1015640" y="1409096"/>
              <a:ext cx="14018332" cy="4682753"/>
            </a:xfrm>
            <a:prstGeom prst="snipRoundRect">
              <a:avLst/>
            </a:prstGeom>
            <a:grpFill/>
            <a:ln>
              <a:solidFill>
                <a:schemeClr val="accent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058670" y="2771775"/>
            <a:ext cx="55721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持续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天、</a:t>
            </a:r>
            <a:r>
              <a:rPr lang="en-US" altLang="zh-CN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多万斤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975" y="1196975"/>
            <a:ext cx="1308735" cy="1875790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1304925" y="1535430"/>
            <a:ext cx="73304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读最后一个自然段：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虎门销烟这一事件有什么意义？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060065" y="771525"/>
            <a:ext cx="5868035" cy="385635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lnSpc>
                <a:spcPct val="11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林则徐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1785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1850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年），福建侯官县人，字元抚，是清朝时期的政治家、思想家和诗人，官至一品，曾任湖广总督、陕甘总督和云贵总督，两次受命钦差大臣；因其主张严禁鸦片，在中国有“民族英雄”之誉。</a:t>
            </a:r>
            <a:endParaRPr kumimoji="1" lang="zh-CN" altLang="en-US" sz="3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8610" name="Picture 2" descr="https://gss3.bdstatic.com/7Po3dSag_xI4khGkpoWK1HF6hhy/baike/c0%3Dbaike92%2C5%2C5%2C92%2C30/sign=673be24c97cad1c8c4b6f4751e570c6c/a8014c086e061d955d0ec55b79f40ad162d9ca0d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 r="2731" b="10711"/>
          <a:stretch>
            <a:fillRect/>
          </a:stretch>
        </p:blipFill>
        <p:spPr bwMode="auto">
          <a:xfrm>
            <a:off x="324163" y="977414"/>
            <a:ext cx="2736304" cy="3647155"/>
          </a:xfrm>
          <a:prstGeom prst="rect">
            <a:avLst/>
          </a:prstGeom>
          <a:noFill/>
        </p:spPr>
      </p:pic>
      <p:grpSp>
        <p:nvGrpSpPr>
          <p:cNvPr id="6" name="组合 5"/>
          <p:cNvGrpSpPr/>
          <p:nvPr/>
        </p:nvGrpSpPr>
        <p:grpSpPr>
          <a:xfrm>
            <a:off x="231804" y="453736"/>
            <a:ext cx="1629583" cy="400110"/>
            <a:chOff x="160049" y="525491"/>
            <a:chExt cx="1629583" cy="40011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0049" y="536227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文本框 11"/>
            <p:cNvSpPr txBox="1"/>
            <p:nvPr/>
          </p:nvSpPr>
          <p:spPr>
            <a:xfrm>
              <a:off x="172162" y="525491"/>
              <a:ext cx="12314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2000" dirty="0" smtClean="0">
                  <a:solidFill>
                    <a:schemeClr val="bg1"/>
                  </a:solidFill>
                </a:rPr>
                <a:t>第一课时</a:t>
              </a:r>
              <a:endParaRPr kumimoji="1" lang="zh-CN" altLang="en-US" sz="20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AutoShape 4" descr="http://img3.imgtn.bdimg.com/it/u=3196854968,2818543267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42910" y="500048"/>
            <a:ext cx="764386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虎门销烟这一壮举，沉重地打击了外国侵略者的嚣张气焰。它向全世界表明，中国人民是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不可欺侮的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857752" y="2214243"/>
            <a:ext cx="242889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28662" y="1643056"/>
            <a:ext cx="4857784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下箭头 9"/>
          <p:cNvSpPr/>
          <p:nvPr/>
        </p:nvSpPr>
        <p:spPr>
          <a:xfrm>
            <a:off x="5857884" y="2285998"/>
            <a:ext cx="285752" cy="642942"/>
          </a:xfrm>
          <a:prstGeom prst="down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5786" y="2928940"/>
            <a:ext cx="7572428" cy="11988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林则徐这样做是为了告诉那些外国人，中国人是不可欺侮的。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786446" y="1142990"/>
            <a:ext cx="2214578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64155" y="487982"/>
            <a:ext cx="8215370" cy="32905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虎门销烟这一伟大壮举，粉碎了外国侵略者的美梦，唤醒了沉睡中的人们，也给了那些醉生梦死、意志薄弱的“烟”鬼一记响亮的耳光，鸦片的罪恶实在是太大了！回忆过去，看看今天，你想说点什么？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lum contrast="6000"/>
          </a:blip>
          <a:stretch>
            <a:fillRect/>
          </a:stretch>
        </p:blipFill>
        <p:spPr>
          <a:xfrm>
            <a:off x="615315" y="997585"/>
            <a:ext cx="3862705" cy="240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09235" y="583565"/>
            <a:ext cx="3228340" cy="3018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https://ss1.bdstatic.com/70cFvXSh_Q1YnxGkpoWK1HF6hhy/it/u=2597862173,3180119916&amp;fm=26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40000"/>
          </a:blip>
          <a:srcRect l="49393" t="3691" b="3605"/>
          <a:stretch>
            <a:fillRect/>
          </a:stretch>
        </p:blipFill>
        <p:spPr bwMode="auto">
          <a:xfrm>
            <a:off x="5265420" y="92075"/>
            <a:ext cx="3200400" cy="4399280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54"/>
          <a:stretch>
            <a:fillRect/>
          </a:stretch>
        </p:blipFill>
        <p:spPr>
          <a:xfrm>
            <a:off x="826135" y="455295"/>
            <a:ext cx="4300855" cy="3672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5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571486"/>
            <a:ext cx="7643866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毒品就像洪水猛兽，摧残着人的身体，腐蚀着人的精神，全世界的人们应该联合起来，齐心协力铲除毒品，还世界一份幸福和安宁，让我们的生活到处充满欢声笑语！让我们永远记住这一天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1839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42620" y="857250"/>
            <a:ext cx="80676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搜集一位民族英雄的故事，讲给同学听。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42082" y="217582"/>
            <a:ext cx="1026352" cy="730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拓展：</a:t>
            </a:r>
          </a:p>
        </p:txBody>
      </p:sp>
      <p:sp>
        <p:nvSpPr>
          <p:cNvPr id="7" name="矩形 6"/>
          <p:cNvSpPr/>
          <p:nvPr/>
        </p:nvSpPr>
        <p:spPr>
          <a:xfrm>
            <a:off x="570865" y="1369060"/>
            <a:ext cx="794512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黄继光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1952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日上甘岭战役中，敌人占领的高地密集的火力网打得六连战士抬不起头来。前去爆破的三个小组都牺牲了。眼看着天亮前攻不下阵地了，黄继光带领两个战士再次前去爆破。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 bldLvl="0" animBg="1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543" y="683246"/>
            <a:ext cx="857252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/>
            </a:r>
            <a:br>
              <a:rPr lang="zh-CN" altLang="en-US" sz="1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一个战士中弹牺牲了，另一个战士也负伤了，接近敌人火力点的黄继光已身负重伤，身边没有一样武器。危急时刻黄继光用胸膛堵住了敌人正喷着火舌的枪眼。敌人、战士们惊呆了，解放军胜利了！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3049270" y="3321050"/>
            <a:ext cx="325247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理解表达第二题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214414" y="1000114"/>
            <a:ext cx="7073283" cy="33689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714481" y="1928808"/>
            <a:ext cx="553998" cy="1454244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虎门销烟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1428742"/>
            <a:ext cx="371477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人多而广：水泄不通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2071684"/>
            <a:ext cx="342902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仪式隆重：彩旗林立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28860" y="2714626"/>
            <a:ext cx="478634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销毁数量多：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天 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多万斤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00298" y="3286130"/>
            <a:ext cx="335758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意义深远：不可欺侮</a:t>
            </a:r>
            <a:endParaRPr lang="zh-CN" altLang="en-US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2214544" y="1428742"/>
            <a:ext cx="214314" cy="2428892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8016" y="2690813"/>
            <a:ext cx="135732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dirty="0" smtClean="0"/>
              <a:t>（壮举）</a:t>
            </a:r>
            <a:endParaRPr lang="zh-CN" altLang="en-US" sz="2700" dirty="0"/>
          </a:p>
        </p:txBody>
      </p:sp>
      <p:grpSp>
        <p:nvGrpSpPr>
          <p:cNvPr id="2" name="组合 1"/>
          <p:cNvGrpSpPr/>
          <p:nvPr/>
        </p:nvGrpSpPr>
        <p:grpSpPr>
          <a:xfrm>
            <a:off x="192083" y="339755"/>
            <a:ext cx="2651725" cy="561692"/>
            <a:chOff x="192083" y="411510"/>
            <a:chExt cx="2651725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8" y="411510"/>
              <a:ext cx="2219380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结构梳理</a:t>
              </a: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2083" y="479078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8" grpId="0"/>
      <p:bldP spid="19" grpId="0"/>
      <p:bldP spid="25" grpId="0" animBg="1"/>
      <p:bldP spid="2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665" y="1357938"/>
            <a:ext cx="7500990" cy="12496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这篇课文围绕着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描写了销烟的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，热情赞颂了销烟的重大意义。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9045" y="1929442"/>
            <a:ext cx="100013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场景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8003" y="1357938"/>
            <a:ext cx="192882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虎门销烟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16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主题概括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57158" y="498780"/>
            <a:ext cx="8358246" cy="36855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2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表现爱国的诗句</a:t>
            </a:r>
            <a:endParaRPr lang="en-US" altLang="zh-CN" sz="3600" dirty="0" smtClean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国破山河在，城春草木深。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春望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只解沙场为国死，何须马革裹尸还。 </a:t>
            </a:r>
          </a:p>
          <a:p>
            <a:pPr algn="r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徐锡麟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出塞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商女不知亡国恨，隔江犹唱后庭花。 </a:t>
            </a:r>
          </a:p>
          <a:p>
            <a:pPr algn="r">
              <a:lnSpc>
                <a:spcPct val="12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杜牧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泊秦淮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79512" y="339755"/>
            <a:ext cx="2376264" cy="561692"/>
            <a:chOff x="179512" y="411510"/>
            <a:chExt cx="2376264" cy="561692"/>
          </a:xfrm>
        </p:grpSpPr>
        <p:sp>
          <p:nvSpPr>
            <p:cNvPr id="7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拓展延伸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395054" y="16550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沸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21075" y="1655028"/>
            <a:ext cx="12955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07957" y="1275100"/>
            <a:ext cx="1008112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xiāo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20378" y="1226400"/>
            <a:ext cx="7200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fèi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763206" y="16550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盐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业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269" y="1226400"/>
            <a:ext cx="100138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yán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059097" y="17037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75350" y="1275080"/>
            <a:ext cx="9004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524581" y="17475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毁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24581" y="1275100"/>
            <a:ext cx="839026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huǐ</a:t>
            </a:r>
            <a:endParaRPr lang="en-US" altLang="en-US" sz="3000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10234" y="304648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</a:t>
            </a:r>
            <a:r>
              <a:rPr lang="zh-CN" altLang="en-US" sz="4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4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10234" y="2599818"/>
            <a:ext cx="936104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chè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00080" y="3023433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咆哮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05835" y="2589530"/>
            <a:ext cx="171450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páo xiào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571023" y="3005644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100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欺侮</a:t>
            </a:r>
            <a:endParaRPr lang="zh-CN" altLang="en-US" sz="41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42610" y="2564765"/>
            <a:ext cx="115252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qī</a:t>
            </a:r>
            <a:r>
              <a:rPr 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wǔ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4">
            <a:hlinkClick r:id="rId3" action="ppaction://hlinkfile"/>
          </p:cNvPr>
          <p:cNvSpPr txBox="1"/>
          <p:nvPr/>
        </p:nvSpPr>
        <p:spPr>
          <a:xfrm>
            <a:off x="653667" y="37914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rPr>
              <a:t>朗读课文 扫清障碍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1263" y="48891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337204" y="435126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45900"/>
            <a:ext cx="366860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33539" y="1367066"/>
            <a:ext cx="1121491" cy="438582"/>
            <a:chOff x="505294" y="1510576"/>
            <a:chExt cx="1121491" cy="438582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505294" y="1510576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我会认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1524285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525663" y="1582624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2512621" y="17037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2171" y="17062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65041" y="174438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43931" y="178375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08876" y="180534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98016" y="310836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16" grpId="0"/>
      <p:bldP spid="16" grpId="1"/>
      <p:bldP spid="18" grpId="0"/>
      <p:bldP spid="18" grpId="1"/>
      <p:bldP spid="24" grpId="0"/>
      <p:bldP spid="24" grpId="1"/>
      <p:bldP spid="26" grpId="0"/>
      <p:bldP spid="26" grpId="1"/>
      <p:bldP spid="29" grpId="0"/>
      <p:bldP spid="29" grpId="1"/>
      <p:bldP spid="33" grpId="0"/>
      <p:bldP spid="33" grpId="1"/>
      <p:bldP spid="7" grpId="0" bldLvl="0" animBg="1"/>
      <p:bldP spid="8" grpId="0" bldLvl="0" animBg="1"/>
      <p:bldP spid="12" grpId="0" bldLvl="0" animBg="1"/>
      <p:bldP spid="13" grpId="0" bldLvl="0" animBg="1"/>
      <p:bldP spid="14" grpId="0" bldLvl="0" animBg="1"/>
      <p:bldP spid="1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348" y="1013691"/>
            <a:ext cx="7929618" cy="2253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、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在括号里填上合适的词语。</a:t>
            </a:r>
          </a:p>
          <a:p>
            <a:endParaRPr lang="zh-CN" altLang="en-US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难闻的（　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　　咆哮的（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）　　害人的（　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古老的（　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）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嚣张的（　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　　宽阔的（　</a:t>
            </a:r>
            <a:r>
              <a:rPr 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）　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00298" y="164432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气味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572264" y="164432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大海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500298" y="214439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鸦片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500298" y="271589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气焰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6643702" y="264445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海滩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6644308" y="2144080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虎门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376264" cy="561692"/>
            <a:chOff x="179512" y="411510"/>
            <a:chExt cx="2376264" cy="561692"/>
          </a:xfrm>
        </p:grpSpPr>
        <p:sp>
          <p:nvSpPr>
            <p:cNvPr id="10" name="文本框 14"/>
            <p:cNvSpPr txBox="1"/>
            <p:nvPr/>
          </p:nvSpPr>
          <p:spPr>
            <a:xfrm>
              <a:off x="624428" y="411510"/>
              <a:ext cx="1931348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charset="-122"/>
                  <a:ea typeface="幼圆" panose="02010509060101010101" charset="-122"/>
                </a:rPr>
                <a:t>课堂演练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33065" y="643259"/>
            <a:ext cx="8653777" cy="302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二、选词填空。</a:t>
            </a:r>
            <a:endParaRPr lang="zh-CN" altLang="en-US" sz="32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　　　    持续　　继续　　陆续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1.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下课了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同学们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走出了教室。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2.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我军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战斗了三天三夜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终于取得了胜利。</a:t>
            </a: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3.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他休息片刻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又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)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思考起来。</a:t>
            </a:r>
          </a:p>
        </p:txBody>
      </p:sp>
      <p:sp>
        <p:nvSpPr>
          <p:cNvPr id="7" name="矩形 6"/>
          <p:cNvSpPr/>
          <p:nvPr/>
        </p:nvSpPr>
        <p:spPr>
          <a:xfrm>
            <a:off x="4285926" y="1632261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陆续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88546" y="212089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持续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0211" y="3081723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继续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7" grpId="0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6870" y="643255"/>
            <a:ext cx="8377555" cy="1176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、如果请你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来描述销烟的场景，你会用什么词来形容呢？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26615" y="2092960"/>
            <a:ext cx="45764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群情振奋  军民齐心</a:t>
            </a:r>
          </a:p>
          <a:p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扬我国威  振我中华 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2176969" y="859468"/>
            <a:ext cx="1095518" cy="1139190"/>
            <a:chOff x="2437" y="2032"/>
            <a:chExt cx="1244" cy="1264"/>
          </a:xfrm>
        </p:grpSpPr>
        <p:sp>
          <p:nvSpPr>
            <p:cNvPr id="1235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35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36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2" name="文本框 64"/>
          <p:cNvSpPr txBox="1"/>
          <p:nvPr/>
        </p:nvSpPr>
        <p:spPr>
          <a:xfrm>
            <a:off x="2176970" y="868755"/>
            <a:ext cx="608489" cy="11772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</a:p>
        </p:txBody>
      </p:sp>
      <p:sp>
        <p:nvSpPr>
          <p:cNvPr id="12294" name="文本框 64"/>
          <p:cNvSpPr txBox="1"/>
          <p:nvPr/>
        </p:nvSpPr>
        <p:spPr>
          <a:xfrm>
            <a:off x="3520169" y="895663"/>
            <a:ext cx="999303" cy="11772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</a:p>
        </p:txBody>
      </p:sp>
      <p:sp>
        <p:nvSpPr>
          <p:cNvPr id="12296" name="文本框 64"/>
          <p:cNvSpPr txBox="1"/>
          <p:nvPr/>
        </p:nvSpPr>
        <p:spPr>
          <a:xfrm>
            <a:off x="4852890" y="868993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</a:p>
        </p:txBody>
      </p:sp>
      <p:sp>
        <p:nvSpPr>
          <p:cNvPr id="12298" name="文本框 64"/>
          <p:cNvSpPr txBox="1"/>
          <p:nvPr/>
        </p:nvSpPr>
        <p:spPr>
          <a:xfrm>
            <a:off x="6195614" y="850895"/>
            <a:ext cx="94452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</a:p>
        </p:txBody>
      </p:sp>
      <p:sp>
        <p:nvSpPr>
          <p:cNvPr id="12300" name="文本框 64"/>
          <p:cNvSpPr txBox="1"/>
          <p:nvPr/>
        </p:nvSpPr>
        <p:spPr>
          <a:xfrm>
            <a:off x="1406431" y="2191080"/>
            <a:ext cx="935477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阔</a:t>
            </a:r>
          </a:p>
        </p:txBody>
      </p:sp>
      <p:sp>
        <p:nvSpPr>
          <p:cNvPr id="12302" name="文本框 64"/>
          <p:cNvSpPr txBox="1"/>
          <p:nvPr/>
        </p:nvSpPr>
        <p:spPr>
          <a:xfrm>
            <a:off x="4145404" y="2211457"/>
            <a:ext cx="834658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</a:p>
        </p:txBody>
      </p:sp>
      <p:sp>
        <p:nvSpPr>
          <p:cNvPr id="12304" name="文本框 64"/>
          <p:cNvSpPr txBox="1"/>
          <p:nvPr/>
        </p:nvSpPr>
        <p:spPr>
          <a:xfrm>
            <a:off x="5489559" y="2201218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</a:p>
        </p:txBody>
      </p:sp>
      <p:grpSp>
        <p:nvGrpSpPr>
          <p:cNvPr id="3" name="组合 7"/>
          <p:cNvGrpSpPr/>
          <p:nvPr/>
        </p:nvGrpSpPr>
        <p:grpSpPr>
          <a:xfrm>
            <a:off x="3471585" y="877565"/>
            <a:ext cx="1095518" cy="1139190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" name="组合 7"/>
          <p:cNvGrpSpPr/>
          <p:nvPr/>
        </p:nvGrpSpPr>
        <p:grpSpPr>
          <a:xfrm>
            <a:off x="4802877" y="859468"/>
            <a:ext cx="1095518" cy="1139190"/>
            <a:chOff x="2437" y="2032"/>
            <a:chExt cx="1244" cy="1264"/>
          </a:xfrm>
        </p:grpSpPr>
        <p:sp>
          <p:nvSpPr>
            <p:cNvPr id="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1" name="组合 7"/>
          <p:cNvGrpSpPr/>
          <p:nvPr/>
        </p:nvGrpSpPr>
        <p:grpSpPr>
          <a:xfrm>
            <a:off x="6141790" y="850895"/>
            <a:ext cx="1095518" cy="1139190"/>
            <a:chOff x="2437" y="2032"/>
            <a:chExt cx="1244" cy="1264"/>
          </a:xfrm>
        </p:grpSpPr>
        <p:sp>
          <p:nvSpPr>
            <p:cNvPr id="1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5" name="组合 7"/>
          <p:cNvGrpSpPr/>
          <p:nvPr/>
        </p:nvGrpSpPr>
        <p:grpSpPr>
          <a:xfrm>
            <a:off x="1417471" y="2209654"/>
            <a:ext cx="1095518" cy="1139190"/>
            <a:chOff x="2437" y="2032"/>
            <a:chExt cx="1244" cy="1264"/>
          </a:xfrm>
        </p:grpSpPr>
        <p:sp>
          <p:nvSpPr>
            <p:cNvPr id="1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9" name="组合 7"/>
          <p:cNvGrpSpPr/>
          <p:nvPr/>
        </p:nvGrpSpPr>
        <p:grpSpPr>
          <a:xfrm>
            <a:off x="4066173" y="2210505"/>
            <a:ext cx="1095518" cy="1139190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23" name="组合 7"/>
          <p:cNvGrpSpPr/>
          <p:nvPr/>
        </p:nvGrpSpPr>
        <p:grpSpPr>
          <a:xfrm>
            <a:off x="5434578" y="2201932"/>
            <a:ext cx="1095518" cy="1139190"/>
            <a:chOff x="2437" y="2032"/>
            <a:chExt cx="1244" cy="1264"/>
          </a:xfrm>
        </p:grpSpPr>
        <p:sp>
          <p:nvSpPr>
            <p:cNvPr id="2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4" name="文本框 64"/>
          <p:cNvSpPr txBox="1"/>
          <p:nvPr/>
        </p:nvSpPr>
        <p:spPr>
          <a:xfrm>
            <a:off x="2742034" y="2201615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</a:p>
        </p:txBody>
      </p:sp>
      <p:grpSp>
        <p:nvGrpSpPr>
          <p:cNvPr id="45" name="组合 7"/>
          <p:cNvGrpSpPr/>
          <p:nvPr/>
        </p:nvGrpSpPr>
        <p:grpSpPr>
          <a:xfrm>
            <a:off x="2725725" y="2202329"/>
            <a:ext cx="1095518" cy="1139190"/>
            <a:chOff x="2437" y="2032"/>
            <a:chExt cx="1244" cy="1264"/>
          </a:xfrm>
        </p:grpSpPr>
        <p:sp>
          <p:nvSpPr>
            <p:cNvPr id="4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9" name="文本框 64"/>
          <p:cNvSpPr txBox="1"/>
          <p:nvPr/>
        </p:nvSpPr>
        <p:spPr>
          <a:xfrm>
            <a:off x="6846108" y="2211457"/>
            <a:ext cx="608489" cy="117633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7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</a:p>
        </p:txBody>
      </p:sp>
      <p:grpSp>
        <p:nvGrpSpPr>
          <p:cNvPr id="50" name="组合 7"/>
          <p:cNvGrpSpPr/>
          <p:nvPr/>
        </p:nvGrpSpPr>
        <p:grpSpPr>
          <a:xfrm>
            <a:off x="6758447" y="2212171"/>
            <a:ext cx="1095518" cy="1139190"/>
            <a:chOff x="2437" y="2032"/>
            <a:chExt cx="1244" cy="1264"/>
          </a:xfrm>
        </p:grpSpPr>
        <p:sp>
          <p:nvSpPr>
            <p:cNvPr id="5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34" name="组合 33"/>
          <p:cNvGrpSpPr/>
          <p:nvPr/>
        </p:nvGrpSpPr>
        <p:grpSpPr>
          <a:xfrm>
            <a:off x="324034" y="810571"/>
            <a:ext cx="1121491" cy="438582"/>
            <a:chOff x="467544" y="523551"/>
            <a:chExt cx="1121491" cy="438582"/>
          </a:xfrm>
        </p:grpSpPr>
        <p:sp>
          <p:nvSpPr>
            <p:cNvPr id="67" name="TextBox 11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467544" y="523551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我会写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1504535" y="591566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7913" y="617000"/>
              <a:ext cx="36000" cy="324000"/>
            </a:xfrm>
            <a:prstGeom prst="rect">
              <a:avLst/>
            </a:prstGeom>
            <a:gradFill flip="none" rotWithShape="1">
              <a:gsLst>
                <a:gs pos="14000">
                  <a:schemeClr val="bg1"/>
                </a:gs>
                <a:gs pos="76000">
                  <a:schemeClr val="bg1"/>
                </a:gs>
                <a:gs pos="5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44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3585" y="1358900"/>
            <a:ext cx="2996565" cy="2014855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721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690" y="1060847"/>
            <a:ext cx="2206044" cy="1773932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615" y="1358900"/>
            <a:ext cx="3115310" cy="1960880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</a:p>
        </p:txBody>
      </p:sp>
      <p:sp>
        <p:nvSpPr>
          <p:cNvPr id="94" name="文本框 64"/>
          <p:cNvSpPr txBox="1"/>
          <p:nvPr/>
        </p:nvSpPr>
        <p:spPr>
          <a:xfrm>
            <a:off x="3703633" y="1492895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  结构</a:t>
            </a:r>
          </a:p>
        </p:txBody>
      </p:sp>
      <p:sp>
        <p:nvSpPr>
          <p:cNvPr id="96" name="文本框 64"/>
          <p:cNvSpPr txBox="1"/>
          <p:nvPr/>
        </p:nvSpPr>
        <p:spPr>
          <a:xfrm>
            <a:off x="6444208" y="1851670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621" y="1924943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64"/>
          <p:cNvSpPr txBox="1"/>
          <p:nvPr/>
        </p:nvSpPr>
        <p:spPr>
          <a:xfrm>
            <a:off x="2339246" y="2499236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4"/>
          <p:cNvSpPr txBox="1"/>
          <p:nvPr/>
        </p:nvSpPr>
        <p:spPr>
          <a:xfrm>
            <a:off x="567174" y="2490852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64"/>
          <p:cNvSpPr txBox="1"/>
          <p:nvPr/>
        </p:nvSpPr>
        <p:spPr>
          <a:xfrm>
            <a:off x="1475150" y="2499236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1180" y="2859802"/>
            <a:ext cx="2206044" cy="1773932"/>
          </a:xfrm>
          <a:prstGeom prst="rect">
            <a:avLst/>
          </a:prstGeom>
        </p:spPr>
      </p:pic>
      <p:sp>
        <p:nvSpPr>
          <p:cNvPr id="3" name="文本框 64"/>
          <p:cNvSpPr txBox="1"/>
          <p:nvPr/>
        </p:nvSpPr>
        <p:spPr>
          <a:xfrm>
            <a:off x="3687123" y="3291850"/>
            <a:ext cx="1728192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</a:p>
        </p:txBody>
      </p:sp>
      <p:cxnSp>
        <p:nvCxnSpPr>
          <p:cNvPr id="5" name="直线连接符 73"/>
          <p:cNvCxnSpPr/>
          <p:nvPr/>
        </p:nvCxnSpPr>
        <p:spPr>
          <a:xfrm flipV="1">
            <a:off x="3609111" y="3723898"/>
            <a:ext cx="1806204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64"/>
          <p:cNvSpPr txBox="1"/>
          <p:nvPr/>
        </p:nvSpPr>
        <p:spPr>
          <a:xfrm>
            <a:off x="3850908" y="384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4"/>
          <p:cNvSpPr txBox="1"/>
          <p:nvPr/>
        </p:nvSpPr>
        <p:spPr>
          <a:xfrm>
            <a:off x="4498980" y="3841750"/>
            <a:ext cx="608488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阔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64"/>
          <p:cNvSpPr txBox="1"/>
          <p:nvPr/>
        </p:nvSpPr>
        <p:spPr>
          <a:xfrm>
            <a:off x="4642548" y="2028465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64"/>
          <p:cNvSpPr txBox="1"/>
          <p:nvPr/>
        </p:nvSpPr>
        <p:spPr>
          <a:xfrm>
            <a:off x="3850460" y="202838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64"/>
          <p:cNvSpPr txBox="1"/>
          <p:nvPr/>
        </p:nvSpPr>
        <p:spPr>
          <a:xfrm>
            <a:off x="7300436" y="2491152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endParaRPr lang="en-US" alt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64"/>
          <p:cNvSpPr txBox="1"/>
          <p:nvPr/>
        </p:nvSpPr>
        <p:spPr>
          <a:xfrm>
            <a:off x="6508348" y="2491069"/>
            <a:ext cx="608489" cy="62245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6" grpId="0"/>
      <p:bldP spid="28" grpId="0"/>
      <p:bldP spid="18" grpId="0"/>
      <p:bldP spid="33" grpId="0"/>
      <p:bldP spid="35" grpId="0"/>
      <p:bldP spid="37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754380" y="1060450"/>
            <a:ext cx="530225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：门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阔   其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欠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=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欺   </a:t>
            </a:r>
            <a:r>
              <a:rPr lang="zh-CN" altLang="en-US" sz="2800" dirty="0" smtClean="0"/>
              <a:t>     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425" y="172374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比一比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97735" y="1737995"/>
            <a:ext cx="415099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销（销毁）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消（消失）</a:t>
            </a:r>
          </a:p>
        </p:txBody>
      </p:sp>
      <p:sp>
        <p:nvSpPr>
          <p:cNvPr id="3" name="TextBox 39"/>
          <p:cNvSpPr txBox="1"/>
          <p:nvPr/>
        </p:nvSpPr>
        <p:spPr>
          <a:xfrm>
            <a:off x="748665" y="2496820"/>
            <a:ext cx="371538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根据形声字特点识字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2068195" y="3128010"/>
            <a:ext cx="6012180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咆哮：都与嘴有关，所以都是口字旁。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6000"/>
          </a:blip>
          <a:srcRect l="28573" t="20439" r="28480" b="20138"/>
          <a:stretch>
            <a:fillRect/>
          </a:stretch>
        </p:blipFill>
        <p:spPr>
          <a:xfrm>
            <a:off x="4925060" y="1175385"/>
            <a:ext cx="2581910" cy="2789555"/>
          </a:xfrm>
          <a:prstGeom prst="triangle">
            <a:avLst/>
          </a:prstGeom>
        </p:spPr>
      </p:pic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123728" y="1203598"/>
            <a:ext cx="1512168" cy="8375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ku</a:t>
            </a:r>
            <a:r>
              <a:rPr lang="en-US" altLang="zh-CN" sz="5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ān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5565" y="2801615"/>
            <a:ext cx="1008112" cy="72008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要写成“贝”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35896" y="482754"/>
            <a:ext cx="1944216" cy="577081"/>
            <a:chOff x="3635896" y="554509"/>
            <a:chExt cx="1944216" cy="577081"/>
          </a:xfrm>
        </p:grpSpPr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4125341" y="554509"/>
              <a:ext cx="1454771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33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易写错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5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8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5908675" y="3381375"/>
            <a:ext cx="4718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bldLvl="0" animBg="1"/>
      <p:bldP spid="4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史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215686" y="1091267"/>
            <a:ext cx="1204186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 pitchFamily="34" charset="0"/>
              </a:rPr>
              <a:t>shǐ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929058" y="1071552"/>
            <a:ext cx="2970717" cy="540060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02885"/>
              <a:gd name="adj6" fmla="val -2525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7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要多写横。</a:t>
            </a:r>
            <a:endParaRPr lang="zh-CN" altLang="en-US" sz="27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38578" y="2282324"/>
            <a:ext cx="3312368" cy="10534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巧记</a:t>
            </a:r>
            <a:r>
              <a:rPr lang="en-US" altLang="zh-CN" sz="3200" b="1" dirty="0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一“口”分撇、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捺。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5865" y="2149475"/>
            <a:ext cx="720090" cy="32258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1974</Words>
  <Application>Microsoft Office PowerPoint</Application>
  <PresentationFormat>全屏显示(16:9)</PresentationFormat>
  <Paragraphs>212</Paragraphs>
  <Slides>42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6" baseType="lpstr">
      <vt:lpstr>Arial</vt:lpstr>
      <vt:lpstr>宋体</vt:lpstr>
      <vt:lpstr>Times New Roman</vt:lpstr>
      <vt:lpstr>微软雅黑</vt:lpstr>
      <vt:lpstr>黑体</vt:lpstr>
      <vt:lpstr>Kaiti SC</vt:lpstr>
      <vt:lpstr>Heiti SC Light</vt:lpstr>
      <vt:lpstr>楷体</vt:lpstr>
      <vt:lpstr>幼圆</vt:lpstr>
      <vt:lpstr>华文楷体</vt:lpstr>
      <vt:lpstr>汉语拼音</vt:lpstr>
      <vt:lpstr>Tahoma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2019-01-21T06:56:37Z</dcterms:modified>
  <cp:category>语文备课大师【全免费】</cp:category>
</cp:coreProperties>
</file>