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6" r:id="rId50"/>
    <p:sldId id="307" r:id="rId51"/>
    <p:sldId id="309" r:id="rId52"/>
    <p:sldId id="311" r:id="rId53"/>
    <p:sldId id="312" r:id="rId54"/>
    <p:sldId id="313" r:id="rId55"/>
    <p:sldId id="314" r:id="rId5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8" autoAdjust="0"/>
    <p:restoredTop sz="94660"/>
  </p:normalViewPr>
  <p:slideViewPr>
    <p:cSldViewPr>
      <p:cViewPr varScale="1">
        <p:scale>
          <a:sx n="87" d="100"/>
          <a:sy n="87" d="100"/>
        </p:scale>
        <p:origin x="-1349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0FFE3B-B22A-4AAA-85E1-5207293FB982}" type="datetimeFigureOut">
              <a:rPr lang="zh-CN" altLang="en-US"/>
              <a:pPr>
                <a:defRPr/>
              </a:pPr>
              <a:t>2018/2/22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A62E35D-9FBC-48D6-8FDF-E83E6D331C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73D8C1-83B7-43A3-A23B-3C217FE42045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40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957925-0CBE-4DFD-A414-1EF4C96BD18F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FB8A0E-9422-4BED-B097-AA07EA5DAF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8B46AC-6FE3-4612-8E90-A7EBA6F4925C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ACC0A5-128E-41F0-A41B-DB7C4D489E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9858A3-7B3F-4BC5-BC2C-FAA6EBC3660A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33D2F3-4E78-4DDD-9FC8-8936325EF8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A44C78-B3CA-4DED-B4C0-DC42CA9013F5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24226B-C07D-4350-A31A-67A35CA9F3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EAA507E-97B9-47E7-A1B4-0904D86E199D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CCCCA5-E737-4FE4-B58A-BE2B2ADE5B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266347-EAFF-47B4-A787-E554E26C3E2B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AA5C48-BC5F-44D9-8419-3F98060A65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806DD6-8FE6-468F-9F14-3C200EE1CC2E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DAB632-D243-408B-91D3-7C67D79A8F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D96317-1157-48B0-9D51-2DC6DEF7AB0B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B98C67-5DAC-4512-8833-C639E9DE28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86F745-4E74-461E-B03A-72143E6762F2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79B5E3-A10A-4EC6-90F0-D84DBB5483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C8A196-5DC2-4CA6-9613-67F2CD4240C4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92B93E-9594-40A4-AEAE-AEF690030B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61C6DA-C334-4EA1-8D69-C66804C38074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F247A2-1939-4A26-9433-3EE8AC11E1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816314-5F9B-45C1-89EE-319894AE2ACC}" type="datetime1">
              <a:rPr lang="en-US" altLang="zh-CN"/>
              <a:pPr>
                <a:defRPr/>
              </a:pPr>
              <a:t>2/22/2018</a:t>
            </a:fld>
            <a:endParaRPr lang="en-US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149001-19D8-44B1-BB18-39F700C6CA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ABC0FF-DD5B-4DC4-B3FB-DA41F27CDB21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 smtClean="0"/>
          </a:p>
        </p:txBody>
      </p:sp>
      <p:sp>
        <p:nvSpPr>
          <p:cNvPr id="26626" name="WordArt 2"/>
          <p:cNvSpPr>
            <a:spLocks noChangeArrowheads="1" noChangeShapeType="1" noTextEdit="1"/>
          </p:cNvSpPr>
          <p:nvPr/>
        </p:nvSpPr>
        <p:spPr bwMode="auto">
          <a:xfrm>
            <a:off x="1763713" y="1341438"/>
            <a:ext cx="5688012" cy="2667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9111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/>
                <a:ea typeface="隶书"/>
              </a:rPr>
              <a:t>安塞腰鼓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4965700" y="4187825"/>
            <a:ext cx="2520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>
                <a:solidFill>
                  <a:srgbClr val="000000"/>
                </a:solidFill>
                <a:latin typeface="Times New Roman" pitchFamily="18" charset="0"/>
              </a:rPr>
              <a:t>刘成章</a:t>
            </a:r>
          </a:p>
        </p:txBody>
      </p:sp>
      <p:pic>
        <p:nvPicPr>
          <p:cNvPr id="26628" name="Picture 5" descr="腰鼓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19563"/>
            <a:ext cx="2051050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392B3C-5EE8-4E93-A22A-6D27622CE75B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B17EAD-D0F6-448D-8759-A1EB0151FEBC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 smtClean="0"/>
          </a:p>
        </p:txBody>
      </p:sp>
      <p:pic>
        <p:nvPicPr>
          <p:cNvPr id="36867" name="Picture 2" descr="2006-12-29-15-10-24"/>
          <p:cNvPicPr>
            <a:picLocks noChangeAspect="1" noChangeArrowheads="1"/>
          </p:cNvPicPr>
          <p:nvPr/>
        </p:nvPicPr>
        <p:blipFill>
          <a:blip r:embed="rId2" cstate="print">
            <a:lum contrast="-18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719263"/>
          </a:xfrm>
        </p:spPr>
        <p:txBody>
          <a:bodyPr/>
          <a:lstStyle/>
          <a:p>
            <a:pPr eaLnBrk="1" hangingPunct="1"/>
            <a:r>
              <a:rPr lang="zh-CN" altLang="en-US" sz="6600" b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看读课文   体味文势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68375" y="2792413"/>
            <a:ext cx="7208838" cy="17684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>
                <a:solidFill>
                  <a:srgbClr val="FFFF00"/>
                </a:solidFill>
                <a:ea typeface="华文新魏" pitchFamily="2" charset="-122"/>
              </a:rPr>
              <a:t>         </a:t>
            </a:r>
            <a:r>
              <a:rPr lang="zh-CN" altLang="en-US" sz="3600" b="1" dirty="0">
                <a:solidFill>
                  <a:srgbClr val="FFFF00"/>
                </a:solidFill>
                <a:ea typeface="华文新魏" pitchFamily="2" charset="-122"/>
              </a:rPr>
              <a:t>课件上会展示很多安塞腰鼓表演时的图片，看的时候想想用那些词语来概括这些场面？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6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8003F6-8C43-4A6E-9AAF-498F1F6F7C46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AF38D9-887E-41B5-BAEC-DCC4602A40A2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 smtClean="0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90805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600" b="1"/>
              <a:t>一群茂腾腾的后生。 </a:t>
            </a:r>
          </a:p>
        </p:txBody>
      </p:sp>
      <p:pic>
        <p:nvPicPr>
          <p:cNvPr id="37892" name="Picture 3" descr="000C72523748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B9AE22-6680-49F3-BE2D-FBEAB86B34F2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2DAEE5-92FA-4483-9313-6DDD71AF7F80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 smtClean="0"/>
          </a:p>
        </p:txBody>
      </p:sp>
      <p:pic>
        <p:nvPicPr>
          <p:cNvPr id="38915" name="Picture 2" descr="sf_2006615164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52513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/>
              <a:t>   </a:t>
            </a:r>
            <a:r>
              <a:rPr lang="zh-CN" altLang="en-US" b="1"/>
              <a:t>他们的身后是一片高粱地。他们朴实得就像那片高粱。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A3061F-A3EF-49A6-AE86-3AAC71ECAE3D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78036C-F484-40FA-A59D-C73C714D4291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 smtClean="0"/>
          </a:p>
        </p:txBody>
      </p:sp>
      <p:pic>
        <p:nvPicPr>
          <p:cNvPr id="39939" name="Picture 2" descr="p15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</p:pic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32450"/>
            <a:ext cx="9144000" cy="1225550"/>
          </a:xfrm>
          <a:solidFill>
            <a:srgbClr val="FFFFFF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/>
              <a:t>   </a:t>
            </a:r>
            <a:r>
              <a:rPr lang="zh-CN" altLang="en-US" sz="3600" b="1"/>
              <a:t>咝溜溜的南风吹动了高粱叶子，也吹动了他们的衣裳。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34F6B6-5D45-4BEF-B7D3-20FA61274D88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F5C4B4-F9C4-4E21-8442-8B1C8B00DF1B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 smtClean="0"/>
          </a:p>
        </p:txBody>
      </p:sp>
      <p:sp>
        <p:nvSpPr>
          <p:cNvPr id="171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292725" y="0"/>
            <a:ext cx="3851275" cy="68580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b="1"/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b="1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/>
              <a:t>   </a:t>
            </a:r>
            <a:r>
              <a:rPr lang="zh-CN" altLang="en-US" sz="3600" b="1"/>
              <a:t>他们的神情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3600" b="1"/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600" b="1"/>
              <a:t>   沉稳而安静。</a:t>
            </a:r>
          </a:p>
        </p:txBody>
      </p:sp>
      <p:pic>
        <p:nvPicPr>
          <p:cNvPr id="40964" name="Picture 3" descr="20070213092803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9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164BCE-391C-4FA0-88BB-FCB3669A472B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F0A79F-D8EC-48AC-9ECB-891E3F0DA534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 smtClean="0"/>
          </a:p>
        </p:txBody>
      </p:sp>
      <p:sp>
        <p:nvSpPr>
          <p:cNvPr id="172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9215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b="1"/>
              <a:t>紧贴在他们身体一侧的腰鼓，呆呆的，似乎从来不曾响过。</a:t>
            </a:r>
          </a:p>
        </p:txBody>
      </p:sp>
      <p:pic>
        <p:nvPicPr>
          <p:cNvPr id="41988" name="Picture 3" descr="200811816003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6E22B5-1BB4-41A6-B071-69BD9F593071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BDC493-1E84-4649-8CE0-3031D337EC74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 smtClean="0"/>
          </a:p>
        </p:txBody>
      </p:sp>
      <p:pic>
        <p:nvPicPr>
          <p:cNvPr id="43011" name="Picture 2" descr="407_s_121837535056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975" cy="69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-315913"/>
            <a:ext cx="5761038" cy="2997201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7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但是：</a:t>
            </a:r>
            <a:r>
              <a:rPr lang="zh-CN" altLang="en-US" sz="96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z="96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96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467480-7322-49DD-BA17-19D37D6E9AB4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0F0558-AB59-4F8C-9FCC-D58BD01CAD6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 smtClean="0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252413" y="0"/>
            <a:ext cx="9577388" cy="1557338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一捶起来就发狠了，忘情了，没命了！百十个斜背腰鼓的后生，如百十块被强震不断击起的石头，狂舞在你的面前。 </a:t>
            </a:r>
          </a:p>
        </p:txBody>
      </p:sp>
      <p:pic>
        <p:nvPicPr>
          <p:cNvPr id="44036" name="Picture 3" descr="28975025929cb97935a80f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15D376-610C-42D4-A8D5-54D53C57A6F1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8F9F64-4E5E-4DE6-8890-83AF0E3CDA56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 smtClean="0"/>
          </a:p>
        </p:txBody>
      </p:sp>
      <p:pic>
        <p:nvPicPr>
          <p:cNvPr id="45059" name="Picture 2" descr="5a3118098973799bd0581b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56100" y="333375"/>
            <a:ext cx="5113338" cy="16573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骤雨一样，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   是急促的鼓点；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46935-65B0-497B-806F-2F9A8CBD3294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6A5EA6-5B96-4D38-84B7-2D402593AC5D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 smtClean="0"/>
          </a:p>
        </p:txBody>
      </p:sp>
      <p:pic>
        <p:nvPicPr>
          <p:cNvPr id="46083" name="Picture 2" descr="20079311381285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6825" y="836613"/>
            <a:ext cx="4248150" cy="15843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旋风一样，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是飞扬的流苏；</a:t>
            </a:r>
            <a:r>
              <a:rPr lang="zh-CN" altLang="en-US" sz="4400" b="1">
                <a:latin typeface="方正舒体" pitchFamily="2" charset="-122"/>
                <a:ea typeface="方正舒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392D9-E3CE-47AD-8B98-98786DAA2D5B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F33FD5-8BA8-4AA5-95E9-59AB75B3BFDF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 smtClean="0"/>
          </a:p>
        </p:txBody>
      </p:sp>
      <p:pic>
        <p:nvPicPr>
          <p:cNvPr id="27652" name="Picture 1026" descr="腰鼓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0"/>
            <a:ext cx="6019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1027"/>
          <p:cNvSpPr txBox="1">
            <a:spLocks noChangeArrowheads="1"/>
          </p:cNvSpPr>
          <p:nvPr/>
        </p:nvSpPr>
        <p:spPr bwMode="auto">
          <a:xfrm>
            <a:off x="0" y="685800"/>
            <a:ext cx="411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你知道这是什么鼓吗？</a:t>
            </a:r>
          </a:p>
        </p:txBody>
      </p:sp>
      <p:sp>
        <p:nvSpPr>
          <p:cNvPr id="60420" name="Text Box 1028"/>
          <p:cNvSpPr txBox="1">
            <a:spLocks noChangeArrowheads="1"/>
          </p:cNvSpPr>
          <p:nvPr/>
        </p:nvSpPr>
        <p:spPr bwMode="auto">
          <a:xfrm>
            <a:off x="762000" y="2330450"/>
            <a:ext cx="2133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990033"/>
                </a:solidFill>
                <a:latin typeface="Times New Roman" pitchFamily="18" charset="0"/>
                <a:ea typeface="隶书" pitchFamily="49" charset="-122"/>
              </a:rPr>
              <a:t>腰鼓</a:t>
            </a:r>
          </a:p>
        </p:txBody>
      </p:sp>
      <p:sp>
        <p:nvSpPr>
          <p:cNvPr id="60422" name="Text Box 1030"/>
          <p:cNvSpPr txBox="1">
            <a:spLocks noChangeArrowheads="1"/>
          </p:cNvSpPr>
          <p:nvPr/>
        </p:nvSpPr>
        <p:spPr bwMode="auto">
          <a:xfrm>
            <a:off x="0" y="3429000"/>
            <a:ext cx="6705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你知道中国的“腰鼓之乡”是哪里吗</a:t>
            </a:r>
            <a:r>
              <a:rPr kumimoji="1" lang="en-US" altLang="zh-CN" sz="5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?</a:t>
            </a:r>
          </a:p>
        </p:txBody>
      </p:sp>
      <p:sp>
        <p:nvSpPr>
          <p:cNvPr id="60423" name="Text Box 1031"/>
          <p:cNvSpPr txBox="1">
            <a:spLocks noChangeArrowheads="1"/>
          </p:cNvSpPr>
          <p:nvPr/>
        </p:nvSpPr>
        <p:spPr bwMode="auto">
          <a:xfrm>
            <a:off x="381000" y="5105400"/>
            <a:ext cx="4419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990033"/>
                </a:solidFill>
                <a:latin typeface="Times New Roman" pitchFamily="18" charset="0"/>
                <a:ea typeface="隶书" pitchFamily="49" charset="-122"/>
              </a:rPr>
              <a:t>陕北的安塞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utoUpdateAnimBg="0"/>
      <p:bldP spid="60422" grpId="0" autoUpdateAnimBg="0"/>
      <p:bldP spid="6042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42BE99-FFEE-4361-8503-374CE3C04BA6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3C714D-9400-445A-A27B-B06AF77394D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 smtClean="0"/>
          </a:p>
        </p:txBody>
      </p:sp>
      <p:pic>
        <p:nvPicPr>
          <p:cNvPr id="47107" name="Picture 2" descr="4f2d22f8fae0b416d8f9fd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89575"/>
            <a:ext cx="7669213" cy="892175"/>
          </a:xfrm>
          <a:extLst>
            <a:ext uri="{909E8E84-426E-40DD-AFC4-6F175D3DCCD1}"/>
          </a:extLst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8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乱蛙一样，是蹦跳的脚步；</a:t>
            </a:r>
            <a:r>
              <a:rPr lang="zh-CN" altLang="en-US" sz="48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308C8E-6969-40F4-8F7E-D55BC8978D77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813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0C3C0F-EE90-42EA-BB90-2F7000A4F3AC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 smtClean="0"/>
          </a:p>
        </p:txBody>
      </p:sp>
      <p:pic>
        <p:nvPicPr>
          <p:cNvPr id="48131" name="Picture 2" descr="71_1297_42b7bd755758da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027988" cy="9350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火花一样，是闪射的瞳</a:t>
            </a:r>
            <a:r>
              <a:rPr lang="en-US" altLang="zh-CN" sz="40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(tóng)</a:t>
            </a:r>
            <a:r>
              <a:rPr lang="zh-CN" altLang="en-US" sz="40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仁；</a:t>
            </a:r>
            <a:r>
              <a:rPr lang="zh-CN" altLang="en-US" sz="4000" b="1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ED7602-C014-4B2D-B847-E9741ABF5BB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0B6DDD-21AF-4651-AC3B-369D4A6E43DF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 smtClean="0"/>
          </a:p>
        </p:txBody>
      </p:sp>
      <p:pic>
        <p:nvPicPr>
          <p:cNvPr id="49155" name="Picture 2" descr="2008050711592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4259263" cy="21161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8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斗虎一样，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8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是强健的风姿</a:t>
            </a:r>
            <a:r>
              <a:rPr lang="zh-CN" altLang="en-US" sz="48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957E59-89BA-4D0F-BDA4-505FDB670E2B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C6A607-60DF-491D-B4D9-A4EA86ADB9E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 smtClean="0"/>
          </a:p>
        </p:txBody>
      </p:sp>
      <p:pic>
        <p:nvPicPr>
          <p:cNvPr id="50179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820150" cy="16843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3600" b="1"/>
              <a:t>   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黄土高原上，爆出一场多么壮阔、多么豪放、多么火烈的舞蹈哇</a:t>
            </a:r>
            <a:r>
              <a:rPr lang="en-US" altLang="zh-CN" sz="3600" b="1">
                <a:solidFill>
                  <a:srgbClr val="FF0000"/>
                </a:solidFill>
                <a:ea typeface="华文新魏" pitchFamily="2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安塞腰鼓！ </a:t>
            </a:r>
            <a:b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</a:b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2AB14C-09D3-492E-B339-865B17957D4D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DE314E-D1FF-45DC-BBFE-07A992F4BC2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 smtClean="0"/>
          </a:p>
        </p:txBody>
      </p:sp>
      <p:pic>
        <p:nvPicPr>
          <p:cNvPr id="51203" name="Picture 2" descr="1a72c7f472794877dcc474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5373688"/>
            <a:ext cx="9396413" cy="14843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这腰鼓，使冰冷的空气立即变得燥热了，使恬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(ti</a:t>
            </a:r>
            <a:r>
              <a:rPr lang="en-US" altLang="zh-CN" sz="3600" b="1">
                <a:solidFill>
                  <a:srgbClr val="FF0000"/>
                </a:solidFill>
                <a:ea typeface="华文新魏" pitchFamily="2" charset="-122"/>
              </a:rPr>
              <a:t>á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n)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静的阳光立即变得飞溅了，使困倦的世界立即变得亢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(k</a:t>
            </a:r>
            <a:r>
              <a:rPr lang="en-US" altLang="zh-CN" sz="3600" b="1">
                <a:solidFill>
                  <a:srgbClr val="FF0000"/>
                </a:solidFill>
                <a:ea typeface="华文新魏" pitchFamily="2" charset="-122"/>
              </a:rPr>
              <a:t>à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ng)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奋了。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3BB245-CA89-4B65-8195-626F45842885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887DD8-8BAC-4A82-9779-997851D81FA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 smtClean="0"/>
          </a:p>
        </p:txBody>
      </p:sp>
      <p:pic>
        <p:nvPicPr>
          <p:cNvPr id="52227" name="Picture 2" descr="20071151831149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3789363"/>
            <a:ext cx="8316912" cy="1439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3600" b="1">
                <a:solidFill>
                  <a:srgbClr val="DDDDDD"/>
                </a:solidFill>
                <a:ea typeface="华文行楷" pitchFamily="2" charset="-122"/>
              </a:rPr>
              <a:t>使人想起：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DDDDDD"/>
                </a:solidFill>
                <a:ea typeface="华文行楷" pitchFamily="2" charset="-122"/>
              </a:rPr>
              <a:t>         落日照大旗，马鸣风萧萧！</a:t>
            </a:r>
            <a:r>
              <a:rPr lang="zh-CN" altLang="en-US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B046D3-D312-4CC2-98BD-A6097C7C7340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325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82AF9C-F923-4156-8220-991CF687BD67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 smtClean="0"/>
          </a:p>
        </p:txBody>
      </p:sp>
      <p:pic>
        <p:nvPicPr>
          <p:cNvPr id="53251" name="Picture 2" descr="200759181937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76250"/>
            <a:ext cx="8820150" cy="1223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chemeClr val="bg1"/>
                </a:solidFill>
                <a:ea typeface="华文行楷" pitchFamily="2" charset="-122"/>
              </a:rPr>
              <a:t>使人想起：千里的雷声万里的闪！</a:t>
            </a:r>
            <a:r>
              <a:rPr lang="zh-CN" altLang="en-US" sz="4000" b="1">
                <a:solidFill>
                  <a:schemeClr val="bg1"/>
                </a:solidFill>
              </a:rPr>
              <a:t> </a:t>
            </a:r>
            <a:br>
              <a:rPr lang="zh-CN" altLang="en-US" sz="4000" b="1">
                <a:solidFill>
                  <a:schemeClr val="bg1"/>
                </a:solidFill>
              </a:rPr>
            </a:br>
            <a:endParaRPr lang="zh-CN" altLang="en-US" sz="4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43516-5001-4D0C-A204-9E5BAA57991D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6B3C7E-EAF5-46AE-99CD-23FF44B691C3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 smtClean="0"/>
          </a:p>
        </p:txBody>
      </p:sp>
      <p:pic>
        <p:nvPicPr>
          <p:cNvPr id="54275" name="Picture 2" descr="g20060221225822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652963"/>
            <a:ext cx="7632700" cy="19018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使人想起：晦（</a:t>
            </a:r>
            <a:r>
              <a:rPr lang="en-US" altLang="zh-CN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huì</a:t>
            </a:r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）暗了又明晰、明晰了又晦暗、尔后最终永远明晰了的大彻大悟！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CE261E-A929-417E-A90B-80E4C9356D02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529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0B60EB-676F-45A4-BDB8-984203DDEC76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 smtClean="0"/>
          </a:p>
        </p:txBody>
      </p:sp>
      <p:pic>
        <p:nvPicPr>
          <p:cNvPr id="55299" name="Picture 2" descr="a54b864aee08a33a08f7ef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273675"/>
            <a:ext cx="9144000" cy="1584325"/>
          </a:xfrm>
          <a:solidFill>
            <a:srgbClr val="FFFF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ea typeface="华文楷体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容不得束缚，容不得羁绊 </a:t>
            </a:r>
            <a:r>
              <a:rPr lang="en-US" altLang="zh-CN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jī bàn</a:t>
            </a:r>
            <a:r>
              <a:rPr lang="en-US" altLang="zh-CN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，容不得闭塞。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是挣脱了、冲破了、撞开了的那么一股劲！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8DF9C7-FD4E-4EDE-9CE9-CE371C2ABC53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632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9D2C-DBB6-450F-8471-4CBC5052D26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 smtClean="0"/>
          </a:p>
        </p:txBody>
      </p:sp>
      <p:sp>
        <p:nvSpPr>
          <p:cNvPr id="186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3492500" cy="6858000"/>
          </a:xfrm>
          <a:solidFill>
            <a:srgbClr val="FF0000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4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4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</a:t>
            </a: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好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一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个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安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塞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鼓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！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6324" name="Picture 3" descr="10345_2007062216515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0"/>
            <a:ext cx="565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403873-E417-46BF-AE64-F5E82AC9FFEF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smtClean="0"/>
          </a:p>
        </p:txBody>
      </p:sp>
      <p:pic>
        <p:nvPicPr>
          <p:cNvPr id="28674" name="Picture 2" descr="a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836613"/>
            <a:ext cx="770413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23850" y="5302250"/>
            <a:ext cx="8534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安塞腰鼓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是一种独特的民间大型舞蹈艺术形式，具有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2000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年 以上的历史。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52CF11-BB90-4354-B1DC-629A9C692CB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734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39D198-31E3-4351-989A-C2402F0E2A1D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 smtClean="0"/>
          </a:p>
        </p:txBody>
      </p:sp>
      <p:pic>
        <p:nvPicPr>
          <p:cNvPr id="57347" name="Picture 2" descr="m1160294558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4076700"/>
            <a:ext cx="8434388" cy="21605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>
                <a:solidFill>
                  <a:srgbClr val="FFFF00"/>
                </a:solidFill>
              </a:rPr>
              <a:t>   </a:t>
            </a:r>
            <a:r>
              <a:rPr lang="zh-CN" altLang="en-US" sz="36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百十个腰鼓发出的沉重响声，碰撞在四野长着酸枣树的山崖上，山崖蓦</a:t>
            </a:r>
            <a:r>
              <a:rPr lang="en-US" altLang="zh-CN" sz="36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3600" b="1" dirty="0" err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mò</a:t>
            </a:r>
            <a:r>
              <a:rPr lang="en-US" altLang="zh-CN" sz="36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36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然变成牛皮鼓面了，只听见隆隆，隆隆，隆隆。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EC76BF-B7BE-486D-8CA4-F900C054ECF2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837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20524F-95C6-4DDB-8BBB-2A7F70D9434F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 smtClean="0"/>
          </a:p>
        </p:txBody>
      </p:sp>
      <p:pic>
        <p:nvPicPr>
          <p:cNvPr id="58371" name="Picture 2" descr="a830ec2d3286cd2d359bf7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975" y="0"/>
            <a:ext cx="8856663" cy="233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>
                <a:solidFill>
                  <a:schemeClr val="bg1"/>
                </a:solidFill>
              </a:rPr>
              <a:t>  </a:t>
            </a:r>
            <a:r>
              <a:rPr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百十个腰鼓发出的沉重响声，碰撞在遗落了一切冗</a:t>
            </a:r>
            <a:r>
              <a:rPr lang="en-US" altLang="zh-CN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(rǒng)</a:t>
            </a:r>
            <a:r>
              <a:rPr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杂的观众的心上，观众的心也蓦然变成牛皮鼓面了，也是隆隆，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隆隆，隆隆。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日期占位符 2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DB088E-1BC6-4285-BE54-CF842396823E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59394" name="灯片编号占位符 4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65A819-DD61-4CC8-8A84-69D09E08AB8D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zh-CN" smtClean="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73238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隆隆隆隆的豪壮的抒情，隆隆隆隆的严峻的思索，隆隆隆隆的犁间翻起的杂着草根的土浪，隆隆隆隆的阵痛的发生和排解</a:t>
            </a:r>
            <a:r>
              <a:rPr lang="en-US" altLang="zh-CN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/>
                <a:ea typeface="黑体" pitchFamily="2" charset="-122"/>
              </a:rPr>
              <a:t>……</a:t>
            </a:r>
            <a:r>
              <a:rPr lang="en-US" altLang="zh-CN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59396" name="Picture 3" descr="yaogu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B42C5-B365-4F4E-A633-04C760A0B81D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041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9CFEE5-5660-4895-81E5-493C43BBAB6F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 smtClean="0"/>
          </a:p>
        </p:txBody>
      </p:sp>
      <p:pic>
        <p:nvPicPr>
          <p:cNvPr id="60419" name="Picture 2" descr="10345_2007062216515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7425" y="0"/>
            <a:ext cx="5616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0" y="0"/>
            <a:ext cx="34925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en-US" altLang="zh-CN" sz="4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en-US" altLang="zh-CN" sz="4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</a:t>
            </a: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好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一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个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塞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鼓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  <a:defRPr/>
            </a:pPr>
            <a:r>
              <a:rPr kumimoji="1" lang="zh-CN" alt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itchFamily="2" charset="-122"/>
              </a:rPr>
              <a:t>         ！</a:t>
            </a:r>
            <a:r>
              <a:rPr kumimoji="1"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</a:t>
            </a:r>
            <a:br>
              <a:rPr kumimoji="1"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</a:br>
            <a:endParaRPr kumimoji="1"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851EC3-FD80-41B3-99A7-641246249523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144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967BEE-F7B3-45A2-A15B-B79B4E96B3C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 smtClean="0"/>
          </a:p>
        </p:txBody>
      </p:sp>
      <p:pic>
        <p:nvPicPr>
          <p:cNvPr id="61443" name="Picture 2" descr="d9b660ec34bf863e63d09f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24209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后生们的胳膊、腿、全身，有力地搏击着，急速地搏击着，大起大落地搏击着。它震撼着你，烧灼着你，威逼着你。它使你从来没有如此鲜明地感受到生命的存在、活跃、和强盛。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日期占位符 2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2B5D23-F936-4D6B-8E3C-D1A5E6F3F1F2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2466" name="灯片编号占位符 4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9BD9D4-7D98-4DAE-8652-069A10EB5674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 smtClean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2771775" cy="6858000"/>
          </a:xfrm>
          <a:solidFill>
            <a:srgbClr val="FFFFFF"/>
          </a:solidFill>
        </p:spPr>
        <p:txBody>
          <a:bodyPr/>
          <a:lstStyle/>
          <a:p>
            <a:pPr algn="l" eaLnBrk="1" hangingPunct="1"/>
            <a:r>
              <a:rPr lang="zh-CN" altLang="en-US" sz="3200" b="0" smtClean="0">
                <a:solidFill>
                  <a:srgbClr val="FF0000"/>
                </a:solidFill>
              </a:rPr>
              <a:t>它使你惊异于那农民衣着包裹着的躯体，那消化红豆角角老南瓜的躯体，居然可以释放出那么奇伟磅礴</a:t>
            </a:r>
            <a:r>
              <a:rPr lang="en-US" altLang="zh-CN" sz="3200" b="0" smtClean="0">
                <a:solidFill>
                  <a:srgbClr val="FF0000"/>
                </a:solidFill>
              </a:rPr>
              <a:t>páng bó</a:t>
            </a:r>
            <a:r>
              <a:rPr lang="zh-CN" altLang="en-US" sz="3200" b="0" smtClean="0">
                <a:solidFill>
                  <a:srgbClr val="FF0000"/>
                </a:solidFill>
              </a:rPr>
              <a:t>的能量！ </a:t>
            </a:r>
            <a:br>
              <a:rPr lang="zh-CN" altLang="en-US" sz="3200" b="0" smtClean="0">
                <a:solidFill>
                  <a:srgbClr val="FF0000"/>
                </a:solidFill>
              </a:rPr>
            </a:br>
            <a:endParaRPr lang="zh-CN" altLang="en-US" sz="3200" b="0" smtClean="0">
              <a:solidFill>
                <a:srgbClr val="FF0000"/>
              </a:solidFill>
            </a:endParaRPr>
          </a:p>
        </p:txBody>
      </p:sp>
      <p:pic>
        <p:nvPicPr>
          <p:cNvPr id="62468" name="Picture 3" descr="eye8720103101921209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0"/>
            <a:ext cx="658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日期占位符 2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8F449F-8DED-4227-8FE3-5B9FDB425D2C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3490" name="灯片编号占位符 4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17E745-A224-4E67-9859-54F4762C5B1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 smtClean="0"/>
          </a:p>
        </p:txBody>
      </p:sp>
      <p:pic>
        <p:nvPicPr>
          <p:cNvPr id="63491" name="Picture 2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Rectangle 3"/>
          <p:cNvSpPr>
            <a:spLocks noGrp="1" noChangeArrowheads="1"/>
          </p:cNvSpPr>
          <p:nvPr>
            <p:ph type="title"/>
          </p:nvPr>
        </p:nvSpPr>
        <p:spPr>
          <a:xfrm>
            <a:off x="-107950" y="5516563"/>
            <a:ext cx="9432925" cy="1341437"/>
          </a:xfrm>
          <a:solidFill>
            <a:srgbClr val="FFFFFF"/>
          </a:solidFill>
        </p:spPr>
        <p:txBody>
          <a:bodyPr/>
          <a:lstStyle/>
          <a:p>
            <a:pPr algn="l" eaLnBrk="1" hangingPunct="1"/>
            <a:r>
              <a:rPr lang="zh-CN" altLang="en-US" sz="3600" b="0" smtClean="0">
                <a:solidFill>
                  <a:srgbClr val="FF0000"/>
                </a:solidFill>
                <a:ea typeface="黑体" pitchFamily="49" charset="-122"/>
              </a:rPr>
              <a:t>黄土高原啊，你生养了这些元气淋漓的后生；也只有你，才能承受如此惊心动魄的捶击！</a:t>
            </a:r>
            <a:r>
              <a:rPr lang="zh-CN" altLang="en-US" sz="3600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D9C12B-9428-4502-A4F3-08AD2F9CA719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451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1DF346-6D7D-4DB0-8B8D-582E955FC49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 smtClean="0"/>
          </a:p>
        </p:txBody>
      </p:sp>
      <p:pic>
        <p:nvPicPr>
          <p:cNvPr id="64515" name="Picture 2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589588"/>
            <a:ext cx="8748713" cy="1268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4000" b="1">
                <a:solidFill>
                  <a:schemeClr val="bg1"/>
                </a:solidFill>
                <a:ea typeface="华文隶书" pitchFamily="2" charset="-122"/>
              </a:rPr>
              <a:t>   </a:t>
            </a:r>
            <a:r>
              <a:rPr lang="zh-CN" altLang="en-US" sz="4000" b="1">
                <a:solidFill>
                  <a:schemeClr val="bg1"/>
                </a:solidFill>
                <a:ea typeface="华文隶书" pitchFamily="2" charset="-122"/>
              </a:rPr>
              <a:t>多水的江南是易碎的玻璃，在那儿，打不得这样的腰鼓。</a:t>
            </a:r>
            <a:r>
              <a:rPr lang="zh-CN" altLang="en-US" sz="28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日期占位符 2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59D55E-79E4-435C-A538-63477EB0F7E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5538" name="灯片编号占位符 4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FB5499-D93A-4C09-9F85-C7861FEA3D3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 smtClean="0"/>
          </a:p>
        </p:txBody>
      </p:sp>
      <p:pic>
        <p:nvPicPr>
          <p:cNvPr id="65539" name="Picture 2" descr="338462648ae39de9f63654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893175" cy="2349500"/>
          </a:xfrm>
        </p:spPr>
        <p:txBody>
          <a:bodyPr/>
          <a:lstStyle/>
          <a:p>
            <a:pPr algn="l" eaLnBrk="1" hangingPunct="1"/>
            <a:r>
              <a:rPr lang="zh-CN" altLang="en-US" b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除了黄土高原，哪里再有这么厚这么厚的土层啊！ </a:t>
            </a:r>
            <a:br>
              <a:rPr lang="zh-CN" altLang="en-US" b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b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FAA2DB-8A7A-4AD0-90E3-EBCDBC330B98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656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A73249-3D0D-4D33-B59E-E61050BABE2B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 smtClean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3276600" cy="6858000"/>
          </a:xfrm>
          <a:solidFill>
            <a:srgbClr val="FF0000"/>
          </a:solidFill>
        </p:spPr>
        <p:txBody>
          <a:bodyPr vert="eaVert"/>
          <a:lstStyle/>
          <a:p>
            <a:pPr eaLnBrk="1" hangingPunct="1">
              <a:buFont typeface="Wingdings" pitchFamily="2" charset="2"/>
              <a:buNone/>
              <a:defRPr/>
            </a:pPr>
            <a:endParaRPr lang="en-US" altLang="zh-CN" sz="4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4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好一个黄土高原！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 好一个安塞腰鼓！ </a:t>
            </a:r>
          </a:p>
        </p:txBody>
      </p:sp>
      <p:pic>
        <p:nvPicPr>
          <p:cNvPr id="66564" name="Picture 3" descr="10345_2007062216515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586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09196F-1B2C-41A8-91CC-BDB7963A7E6C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29698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A187A7-BFEC-450C-8164-83D836C64526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 smtClean="0"/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684213" y="5661025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安塞腰鼓表 演可由几人或上千人一同进行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,</a:t>
            </a: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86106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FF182C-E56D-4C9D-86EE-AC4B1DE45399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758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6B214D-E0BC-4CD8-9A13-138062719FB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 smtClean="0"/>
          </a:p>
        </p:txBody>
      </p:sp>
      <p:pic>
        <p:nvPicPr>
          <p:cNvPr id="67587" name="Picture 2" descr="11Z9605c330345b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04813"/>
            <a:ext cx="7345362" cy="172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800" b="1">
                <a:solidFill>
                  <a:srgbClr val="FFFF99"/>
                </a:solidFill>
                <a:ea typeface="华文新魏" pitchFamily="2" charset="-122"/>
              </a:rPr>
              <a:t>每一个舞姿都充满了力量。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ADB6A5-0768-4763-8340-335D188FCDBD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861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F4470E-4C42-41F4-93C8-8CEA1D24F528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altLang="zh-CN" smtClean="0"/>
          </a:p>
        </p:txBody>
      </p:sp>
      <p:pic>
        <p:nvPicPr>
          <p:cNvPr id="68611" name="Picture 2" descr="11Z9605c6103514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68613" y="260350"/>
            <a:ext cx="6275387" cy="1181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FFFF99"/>
                </a:solidFill>
                <a:ea typeface="华文新魏" pitchFamily="2" charset="-122"/>
              </a:rPr>
              <a:t>每一个舞姿都呼呼作响。</a:t>
            </a:r>
            <a:r>
              <a:rPr lang="zh-CN" altLang="en-US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02F267-26BD-46C8-BF81-8C3B37300F27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6963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BCEC78-0B8F-47BE-89C1-B39F57554AAC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altLang="zh-CN" smtClean="0"/>
          </a:p>
        </p:txBody>
      </p:sp>
      <p:pic>
        <p:nvPicPr>
          <p:cNvPr id="69635" name="Picture 2" descr="11Z9605cT03EN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9144000" cy="14398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400" b="1">
                <a:solidFill>
                  <a:srgbClr val="FFFF99"/>
                </a:solidFill>
                <a:ea typeface="华文新魏" pitchFamily="2" charset="-122"/>
              </a:rPr>
              <a:t>每一个舞姿都是光与影的匆匆变幻。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94F1F8-7EFD-4873-A53B-6C823C2655BC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065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C68C45-7A24-4A3D-AE4E-6DBF4725A992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altLang="zh-CN" smtClean="0"/>
          </a:p>
        </p:txBody>
      </p:sp>
      <p:pic>
        <p:nvPicPr>
          <p:cNvPr id="70659" name="Picture 2" descr="11Z9605493Z3336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820150" cy="18716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4400" b="1">
                <a:solidFill>
                  <a:srgbClr val="FFFF99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400" b="1">
                <a:solidFill>
                  <a:srgbClr val="FFFF99"/>
                </a:solidFill>
                <a:latin typeface="华文新魏" pitchFamily="2" charset="-122"/>
                <a:ea typeface="华文新魏" pitchFamily="2" charset="-122"/>
              </a:rPr>
              <a:t>每一个舞姿都使人颤栗在浓烈的艺术享受中，使人叹为观止。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81EBAD-837C-4A4C-8DAA-85248480D08C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168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7663E2-7CDC-47B7-871E-ACB8AD4A30E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altLang="zh-CN" smtClean="0"/>
          </a:p>
        </p:txBody>
      </p:sp>
      <p:pic>
        <p:nvPicPr>
          <p:cNvPr id="71683" name="Picture 2" descr="6ba5b5d983bde4f038012f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792163"/>
          </a:xfrm>
          <a:solidFill>
            <a:srgbClr val="FF0000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好一个痛快了山河、蓬勃了想象力的安塞腰鼓！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75D34B-F066-4502-A368-7E8DC82C3F9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270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74F834-E565-4D53-8A95-E3D41C4B048C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altLang="zh-CN" smtClean="0"/>
          </a:p>
        </p:txBody>
      </p:sp>
      <p:pic>
        <p:nvPicPr>
          <p:cNvPr id="72707" name="Picture 2" descr="200515938167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8366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愈捶愈烈！形体成了沉重而又纷飞的思绪！</a:t>
            </a:r>
            <a:r>
              <a:rPr lang="zh-CN" altLang="en-US" sz="36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br>
              <a:rPr lang="zh-CN" altLang="en-US" sz="36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</a:br>
            <a:endParaRPr lang="zh-CN" altLang="en-US" sz="3600" b="1">
              <a:solidFill>
                <a:srgbClr val="660033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9E7434-7E3A-49A5-8350-90CE4C61A44E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373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3609AC-12C4-4903-8B24-EE2B27338866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altLang="zh-CN" smtClean="0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42988" y="0"/>
            <a:ext cx="7200900" cy="8191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600" b="1">
                <a:solidFill>
                  <a:srgbClr val="FF3300"/>
                </a:solidFill>
                <a:ea typeface="华文新魏" pitchFamily="2" charset="-122"/>
              </a:rPr>
              <a:t>愈捶愈烈！思绪中不存任何隐秘！</a:t>
            </a:r>
            <a:r>
              <a:rPr lang="zh-CN" altLang="en-US" sz="3600" b="1">
                <a:solidFill>
                  <a:srgbClr val="FFFF99"/>
                </a:solidFill>
              </a:rPr>
              <a:t> </a:t>
            </a:r>
          </a:p>
        </p:txBody>
      </p:sp>
      <p:pic>
        <p:nvPicPr>
          <p:cNvPr id="73732" name="Picture 3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711EAC-B231-48AC-9DDB-35686DA8EAC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475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61C7F8-2BC2-44BD-A9BD-C3B6A731D91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altLang="zh-CN" smtClean="0"/>
          </a:p>
        </p:txBody>
      </p:sp>
      <p:pic>
        <p:nvPicPr>
          <p:cNvPr id="74755" name="Picture 2" descr="d9b660ec34bf863e63d09f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1873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b="1"/>
              <a:t>   </a:t>
            </a:r>
            <a:r>
              <a:rPr lang="zh-CN" altLang="en-US" sz="4400" b="1">
                <a:solidFill>
                  <a:srgbClr val="FFFF99"/>
                </a:solidFill>
                <a:latin typeface="华文新魏" pitchFamily="2" charset="-122"/>
                <a:ea typeface="华文新魏" pitchFamily="2" charset="-122"/>
              </a:rPr>
              <a:t>愈捶愈烈！痛苦和欢乐，生活和梦幻，摆脱和追求，都在这舞姿和鼓点中，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9E5BC9-6847-490C-A0D6-4397936618A4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577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228DAE-7F7E-4970-BE39-0889DA6B0D05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altLang="zh-CN" smtClean="0"/>
          </a:p>
        </p:txBody>
      </p:sp>
      <p:pic>
        <p:nvPicPr>
          <p:cNvPr id="75779" name="Picture 2" descr="655d9082b11a35bb0df4d2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2363" y="333375"/>
            <a:ext cx="2843212" cy="1438275"/>
          </a:xfrm>
          <a:extLst>
            <a:ext uri="{909E8E84-426E-40DD-AFC4-6F175D3DCCD1}"/>
          </a:extLst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6000" b="1">
                <a:solidFill>
                  <a:srgbClr val="FF0000"/>
                </a:solidFill>
                <a:ea typeface="华文新魏" pitchFamily="2" charset="-122"/>
              </a:rPr>
              <a:t>交织</a:t>
            </a:r>
            <a:endParaRPr lang="zh-CN" altLang="en-US" sz="6000" b="1">
              <a:solidFill>
                <a:srgbClr val="FF00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997762-5DD4-4F0B-80EB-9C6276307A24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680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01ECDF-AEF3-4889-8DD2-B7AB148C066B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altLang="zh-CN" smtClean="0"/>
          </a:p>
        </p:txBody>
      </p:sp>
      <p:pic>
        <p:nvPicPr>
          <p:cNvPr id="76803" name="Picture 2" descr="20071220102200102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67400" y="404813"/>
            <a:ext cx="3276600" cy="18716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6600" b="1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凝聚</a:t>
            </a:r>
            <a:r>
              <a:rPr lang="zh-CN" altLang="en-US" sz="6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2F9FC4-3309-423A-B63B-28C937129DBC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A89408-5010-4C32-A8F5-AB6DB07B3FC9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 smtClean="0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79388" y="5516563"/>
            <a:ext cx="8458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  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磅礴的气势，精湛的表现力令人 陶醉，被称为 	  	                         “天下第一鼓”。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   </a:t>
            </a:r>
          </a:p>
        </p:txBody>
      </p:sp>
      <p:pic>
        <p:nvPicPr>
          <p:cNvPr id="30724" name="Picture 3" descr="a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20713"/>
            <a:ext cx="7704137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F4B28B-F166-4627-9512-F2593000061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782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69469B-50CC-4764-BBB9-C16C7FC0557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altLang="zh-CN" smtClean="0"/>
          </a:p>
        </p:txBody>
      </p:sp>
      <p:pic>
        <p:nvPicPr>
          <p:cNvPr id="77827" name="Picture 2" descr="2007122010214621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3800" y="404813"/>
            <a:ext cx="3600450" cy="19161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72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奔突！</a:t>
            </a:r>
            <a:r>
              <a:rPr lang="zh-CN" altLang="en-US" sz="6000" b="1">
                <a:solidFill>
                  <a:srgbClr val="006666"/>
                </a:solidFill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0AFF37-A539-4293-B1BE-57FD16FBD188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885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7728E7-B37E-45CE-AA56-B24F33E8FE1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altLang="zh-CN" smtClean="0"/>
          </a:p>
        </p:txBody>
      </p:sp>
      <p:pic>
        <p:nvPicPr>
          <p:cNvPr id="78851" name="Picture 2" descr="xin_280103191053078704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38"/>
            <a:ext cx="9144000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75350" y="836613"/>
            <a:ext cx="3168650" cy="20875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8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翻飞</a:t>
            </a:r>
            <a:r>
              <a:rPr lang="zh-CN" altLang="en-US" sz="8800" b="1"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8B7DD4-FBA3-467B-9AC9-6E08D8CBC986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7987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D5F293-A6F3-4CA6-9570-1F5EBDB05945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altLang="zh-CN" smtClean="0"/>
          </a:p>
        </p:txBody>
      </p:sp>
      <p:pic>
        <p:nvPicPr>
          <p:cNvPr id="79875" name="Picture 2" descr="017eb63e36a52c2471cf6c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5" y="1125538"/>
            <a:ext cx="5691188" cy="1943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chemeClr val="bg1"/>
                </a:solidFill>
                <a:ea typeface="黑体" pitchFamily="2" charset="-122"/>
              </a:rPr>
              <a:t>人，成了茫茫一片；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chemeClr val="bg1"/>
                </a:solidFill>
                <a:ea typeface="黑体" pitchFamily="2" charset="-122"/>
              </a:rPr>
              <a:t>声，成了茫茫一片</a:t>
            </a:r>
            <a:r>
              <a:rPr lang="en-US" altLang="zh-CN" sz="4000" b="1">
                <a:solidFill>
                  <a:schemeClr val="bg1"/>
                </a:solidFill>
                <a:latin typeface="黑体"/>
                <a:ea typeface="黑体" pitchFamily="2" charset="-122"/>
              </a:rPr>
              <a:t>……</a:t>
            </a:r>
            <a:r>
              <a:rPr lang="en-US" altLang="zh-CN" sz="40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C8A559-8395-4F79-953A-1C654FFCC66F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8089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8DF548-5CE8-46D0-BAF4-9C2742A3A67F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altLang="zh-CN" smtClean="0"/>
          </a:p>
        </p:txBody>
      </p:sp>
      <p:pic>
        <p:nvPicPr>
          <p:cNvPr id="80899" name="Picture 2" descr="582d839ba422caa8c9eaf4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3025" y="333375"/>
            <a:ext cx="8677275" cy="15414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当它戛（</a:t>
            </a:r>
            <a:r>
              <a:rPr lang="en-US" altLang="zh-CN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jiá</a:t>
            </a:r>
            <a:r>
              <a:rPr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）然而止的时候，世界出奇的寂静，以致使人感到对她十分陌生了。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ChangeArrowheads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8D00B5-62A6-4AF9-A6C0-7FA47A0CBF25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81922" name="Rectangle 4"/>
          <p:cNvSpPr>
            <a:spLocks noGrp="1" noChangeArrowheads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DF0B41-0074-4128-AB66-37C15CF210A7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altLang="zh-CN" smtClean="0"/>
          </a:p>
        </p:txBody>
      </p:sp>
      <p:pic>
        <p:nvPicPr>
          <p:cNvPr id="81923" name="Picture 2" descr="0f5f2b723952ac058601b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07950" y="4652963"/>
            <a:ext cx="6659563" cy="18716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43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43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43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简直像来到另一个星球。 </a:t>
            </a:r>
            <a:br>
              <a:rPr lang="zh-CN" altLang="en-US" sz="43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43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耳畔是一声渺远的鸡啼。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5B2A48-FD9B-4A2B-874A-97270616A59A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8294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F7466F-EAD2-41C6-99F4-E08763E7BACE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altLang="zh-CN" smtClean="0"/>
          </a:p>
        </p:txBody>
      </p:sp>
      <p:pic>
        <p:nvPicPr>
          <p:cNvPr id="82947" name="Picture 2" descr="d9b660ec34bf863e63d09f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Rectangle 3"/>
          <p:cNvSpPr>
            <a:spLocks noGrp="1" noChangeArrowheads="1"/>
          </p:cNvSpPr>
          <p:nvPr>
            <p:ph type="title"/>
          </p:nvPr>
        </p:nvSpPr>
        <p:spPr>
          <a:xfrm>
            <a:off x="6300788" y="4724400"/>
            <a:ext cx="1943100" cy="1647825"/>
          </a:xfrm>
        </p:spPr>
        <p:txBody>
          <a:bodyPr/>
          <a:lstStyle/>
          <a:p>
            <a:pPr eaLnBrk="1" hangingPunct="1"/>
            <a:r>
              <a:rPr lang="zh-CN" altLang="en-US" smtClean="0"/>
              <a:t>看</a:t>
            </a:r>
          </a:p>
        </p:txBody>
      </p:sp>
      <p:sp>
        <p:nvSpPr>
          <p:cNvPr id="216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404813"/>
            <a:ext cx="7921625" cy="17287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/>
              <a:t>        </a:t>
            </a:r>
            <a:r>
              <a:rPr lang="zh-CN" altLang="en-US" b="1"/>
              <a:t>课件上展示的图片中有很多安塞腰鼓的场面，你会用那些</a:t>
            </a:r>
            <a:r>
              <a:rPr lang="zh-CN" altLang="en-US" b="1">
                <a:solidFill>
                  <a:srgbClr val="FF00FF"/>
                </a:solidFill>
              </a:rPr>
              <a:t>词语</a:t>
            </a:r>
            <a:r>
              <a:rPr lang="zh-CN" altLang="en-US" b="1"/>
              <a:t>来概括你看到的这些场面？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574A05-0EF5-4E75-AB17-E86D6E57E663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1746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AB7DA-B009-49D6-A3CE-724B8295DA0A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 smtClean="0"/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92150"/>
            <a:ext cx="8640763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395288" y="4941888"/>
            <a:ext cx="85344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它先后在第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11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届亚运会开幕式、香港回归庆典等大型活动中表演，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1996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年，安塞县被国家文化部命名为“中国腰鼓之乡”。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图片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2325" y="3413125"/>
            <a:ext cx="45116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 descr="图片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13125"/>
            <a:ext cx="46640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" descr="图片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2325" y="0"/>
            <a:ext cx="45116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915400" y="6599238"/>
            <a:ext cx="228600" cy="258762"/>
          </a:xfrm>
          <a:prstGeom prst="actionButtonBlank">
            <a:avLst/>
          </a:prstGeom>
          <a:solidFill>
            <a:srgbClr val="00CC99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40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2773" name="AutoShape 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915400" y="3276600"/>
            <a:ext cx="228600" cy="76200"/>
          </a:xfrm>
          <a:prstGeom prst="actionButtonBlank">
            <a:avLst/>
          </a:prstGeom>
          <a:solidFill>
            <a:srgbClr val="00CC99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40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2774" name="AutoShape 7"/>
          <p:cNvSpPr>
            <a:spLocks noChangeArrowheads="1"/>
          </p:cNvSpPr>
          <p:nvPr/>
        </p:nvSpPr>
        <p:spPr bwMode="auto">
          <a:xfrm flipV="1">
            <a:off x="4572000" y="3352800"/>
            <a:ext cx="76200" cy="76200"/>
          </a:xfrm>
          <a:prstGeom prst="actionButtonBlank">
            <a:avLst/>
          </a:prstGeom>
          <a:solidFill>
            <a:srgbClr val="00CC99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40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2775" name="WordArt 8"/>
          <p:cNvSpPr>
            <a:spLocks noChangeArrowheads="1" noChangeShapeType="1" noTextEdit="1"/>
          </p:cNvSpPr>
          <p:nvPr/>
        </p:nvSpPr>
        <p:spPr bwMode="auto">
          <a:xfrm>
            <a:off x="5410200" y="0"/>
            <a:ext cx="27432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360">
                  <a:solidFill>
                    <a:srgbClr val="CC99FF"/>
                  </a:solidFill>
                  <a:miter lim="800000"/>
                  <a:headEnd/>
                  <a:tailEnd/>
                </a:ln>
                <a:solidFill>
                  <a:srgbClr val="FFFF00"/>
                </a:solidFill>
                <a:effectLst>
                  <a:outerShdw dist="53966" dir="2700000" algn="ctr" rotWithShape="0">
                    <a:srgbClr val="9999FF"/>
                  </a:outerShdw>
                </a:effectLst>
                <a:latin typeface="隶书"/>
                <a:ea typeface="隶书"/>
              </a:rPr>
              <a:t>安塞腰鼓</a:t>
            </a:r>
          </a:p>
        </p:txBody>
      </p:sp>
      <p:pic>
        <p:nvPicPr>
          <p:cNvPr id="32776" name="Picture 9" descr="图片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6640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5F5FA0-D4C8-4BE9-B272-EFB3540A892D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61F472-C589-45B6-9992-C4739FA3A2BE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 smtClean="0"/>
          </a:p>
        </p:txBody>
      </p:sp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468313" y="1309688"/>
            <a:ext cx="6121400" cy="554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kumimoji="1" lang="zh-CN" altLang="en-US" sz="5000" dirty="0">
                <a:solidFill>
                  <a:srgbClr val="000000"/>
                </a:solidFill>
                <a:latin typeface="+mn-lt"/>
                <a:ea typeface="黑体" pitchFamily="2" charset="-122"/>
              </a:rPr>
              <a:t>刘成章：</a:t>
            </a:r>
          </a:p>
          <a:p>
            <a:pPr>
              <a:spcBef>
                <a:spcPct val="20000"/>
              </a:spcBef>
              <a:defRPr/>
            </a:pPr>
            <a:r>
              <a:rPr kumimoji="1" lang="zh-CN" altLang="en-US" sz="4000" b="1" dirty="0">
                <a:solidFill>
                  <a:srgbClr val="3D3D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   陕西省延安市人， 现任陕西省作家协会副主席、中国散文学会常务理事。已出版七种散文集，其中</a:t>
            </a:r>
            <a:r>
              <a:rPr kumimoji="1" lang="en-US" altLang="zh-CN" sz="4000" b="1" dirty="0">
                <a:solidFill>
                  <a:srgbClr val="3D3D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《</a:t>
            </a:r>
            <a:r>
              <a:rPr kumimoji="1" lang="zh-CN" altLang="en-US" sz="4000" b="1" dirty="0">
                <a:solidFill>
                  <a:srgbClr val="3D3D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羊想云彩</a:t>
            </a:r>
            <a:r>
              <a:rPr kumimoji="1" lang="en-US" altLang="zh-CN" sz="4000" b="1" dirty="0">
                <a:solidFill>
                  <a:srgbClr val="3D3D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》</a:t>
            </a:r>
            <a:r>
              <a:rPr kumimoji="1" lang="zh-CN" altLang="en-US" sz="4000" b="1" dirty="0">
                <a:solidFill>
                  <a:srgbClr val="3D3D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获首届鲁迅文学奖。</a:t>
            </a:r>
          </a:p>
          <a:p>
            <a:pPr>
              <a:spcBef>
                <a:spcPct val="50000"/>
              </a:spcBef>
              <a:defRPr/>
            </a:pPr>
            <a:endParaRPr kumimoji="1" lang="en-US" altLang="zh-CN" sz="4000" dirty="0">
              <a:solidFill>
                <a:srgbClr val="3D3D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34820" name="Picture 3" descr="f6428f8f56d12ce9513d92f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1125538"/>
            <a:ext cx="218440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CE172B-897B-4D99-A374-FA59AB74F1A0}" type="datetime1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2/22/2018</a:t>
            </a:fld>
            <a:endParaRPr lang="en-US" altLang="zh-CN" smtClean="0"/>
          </a:p>
        </p:txBody>
      </p:sp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244E4A-2C9A-476F-A7CC-FCDD1613C416}" type="slidenum">
              <a:rPr lang="en-US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 smtClean="0"/>
          </a:p>
        </p:txBody>
      </p:sp>
      <p:sp>
        <p:nvSpPr>
          <p:cNvPr id="35843" name="AutoShape 2" descr="安塞腰鼓3"/>
          <p:cNvSpPr>
            <a:spLocks noChangeArrowheads="1"/>
          </p:cNvSpPr>
          <p:nvPr/>
        </p:nvSpPr>
        <p:spPr bwMode="auto">
          <a:xfrm>
            <a:off x="395288" y="765175"/>
            <a:ext cx="504825" cy="792163"/>
          </a:xfrm>
          <a:prstGeom prst="wave">
            <a:avLst>
              <a:gd name="adj1" fmla="val 13005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4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0" y="1817688"/>
            <a:ext cx="91440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FFFFFF"/>
                </a:solidFill>
                <a:latin typeface="Times New Roman" pitchFamily="18" charset="0"/>
              </a:rPr>
              <a:t>              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xuàn                 tóng                   tián 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          kàng                 huì                     jī                              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          zhuó                 rǒng                   mò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                     jiá                           páng  bó</a:t>
            </a:r>
            <a:r>
              <a:rPr kumimoji="1" lang="en-US" altLang="zh-CN" sz="3600" b="1">
                <a:solidFill>
                  <a:srgbClr val="FFFFFF"/>
                </a:solidFill>
                <a:latin typeface="Times New Roman" pitchFamily="18" charset="0"/>
              </a:rPr>
              <a:t>                          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FFFFFF"/>
                </a:solidFill>
                <a:latin typeface="Times New Roman" pitchFamily="18" charset="0"/>
              </a:rPr>
              <a:t>                          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79388" y="1844675"/>
            <a:ext cx="9599612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旋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风（         ）</a:t>
            </a:r>
            <a:r>
              <a:rPr kumimoji="1" lang="zh-CN" altLang="en-US" sz="4000" b="1">
                <a:solidFill>
                  <a:srgbClr val="F943BC"/>
                </a:solidFill>
                <a:latin typeface="Times New Roman" pitchFamily="18" charset="0"/>
              </a:rPr>
              <a:t>瞳</a:t>
            </a:r>
            <a:r>
              <a:rPr kumimoji="1" lang="zh-CN" altLang="en-US" sz="4000" b="1">
                <a:solidFill>
                  <a:srgbClr val="3D3DFF"/>
                </a:solidFill>
                <a:latin typeface="Times New Roman" pitchFamily="18" charset="0"/>
              </a:rPr>
              <a:t>仁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（        ） </a:t>
            </a:r>
            <a:r>
              <a:rPr kumimoji="1" lang="zh-CN" altLang="en-US" sz="4000" b="1">
                <a:solidFill>
                  <a:srgbClr val="F943BC"/>
                </a:solidFill>
                <a:latin typeface="Times New Roman" pitchFamily="18" charset="0"/>
              </a:rPr>
              <a:t>恬</a:t>
            </a:r>
            <a:r>
              <a:rPr kumimoji="1" lang="zh-CN" altLang="en-US" sz="4000" b="1">
                <a:solidFill>
                  <a:srgbClr val="3D3DFF"/>
                </a:solidFill>
                <a:latin typeface="Times New Roman" pitchFamily="18" charset="0"/>
              </a:rPr>
              <a:t>静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（          ）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亢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奋（         ）</a:t>
            </a: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晦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暗（        ）   </a:t>
            </a: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羁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绊（         ）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烧</a:t>
            </a: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灼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（        ）</a:t>
            </a: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冗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杂（         ）</a:t>
            </a: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蓦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然（             ）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戛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然而止（            ）      </a:t>
            </a:r>
            <a:r>
              <a:rPr kumimoji="1" lang="zh-CN" altLang="en-US" sz="3600" b="1">
                <a:solidFill>
                  <a:srgbClr val="F943BC"/>
                </a:solidFill>
                <a:latin typeface="Times New Roman" pitchFamily="18" charset="0"/>
              </a:rPr>
              <a:t>磅礴</a:t>
            </a:r>
            <a:r>
              <a:rPr kumimoji="1" lang="zh-CN" altLang="en-US" sz="3600" b="1">
                <a:solidFill>
                  <a:srgbClr val="3D3DFF"/>
                </a:solidFill>
                <a:latin typeface="Times New Roman" pitchFamily="18" charset="0"/>
              </a:rPr>
              <a:t>（                   ）</a:t>
            </a: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971550" y="738188"/>
            <a:ext cx="41592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800" b="1" dirty="0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生   字    注   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utoUpdateAnimBg="0"/>
      <p:bldP spid="87044" grpId="0" autoUpdateAnimBg="0"/>
    </p:bldLst>
  </p:timing>
</p:sld>
</file>

<file path=ppt/theme/theme1.xml><?xml version="1.0" encoding="utf-8"?>
<a:theme xmlns:a="http://schemas.openxmlformats.org/drawingml/2006/main" name="CDESIGNA">
  <a:themeElements>
    <a:clrScheme name="CDESIGN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tx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tx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1576</Words>
  <Paragraphs>208</Paragraphs>
  <Slides>55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CDESIGNA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看读课文   体味文势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隆隆隆隆的豪壮的抒情，隆隆隆隆的严峻的思索，隆隆隆隆的犁间翻起的杂着草根的土浪，隆隆隆隆的阵痛的发生和排解…… </vt:lpstr>
      <vt:lpstr>幻灯片 33</vt:lpstr>
      <vt:lpstr>幻灯片 34</vt:lpstr>
      <vt:lpstr>它使你惊异于那农民衣着包裹着的躯体，那消化红豆角角老南瓜的躯体，居然可以释放出那么奇伟磅礴páng bó的能量！  </vt:lpstr>
      <vt:lpstr>黄土高原啊，你生养了这些元气淋漓的后生；也只有你，才能承受如此惊心动魄的捶击！ </vt:lpstr>
      <vt:lpstr>幻灯片 37</vt:lpstr>
      <vt:lpstr>除了黄土高原，哪里再有这么厚这么厚的土层啊！  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语文备课大师【全免费】</dc:description>
  <cp:lastModifiedBy>Microsoft</cp:lastModifiedBy>
  <dcterms:created xsi:type="dcterms:W3CDTF">2014-12-09T05:52:06Z</dcterms:created>
  <dcterms:modified xsi:type="dcterms:W3CDTF">2018-11-15T05:38:25Z</dcterms:modified>
</cp:coreProperties>
</file>