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59" r:id="rId4"/>
    <p:sldId id="261" r:id="rId5"/>
    <p:sldId id="256" r:id="rId6"/>
    <p:sldId id="271" r:id="rId7"/>
    <p:sldId id="267" r:id="rId8"/>
    <p:sldId id="268" r:id="rId9"/>
    <p:sldId id="269" r:id="rId10"/>
    <p:sldId id="264" r:id="rId11"/>
    <p:sldId id="265" r:id="rId12"/>
    <p:sldId id="270" r:id="rId13"/>
    <p:sldId id="266" r:id="rId14"/>
    <p:sldId id="272" r:id="rId15"/>
    <p:sldId id="273" r:id="rId16"/>
    <p:sldId id="274" r:id="rId17"/>
    <p:sldId id="275" r:id="rId18"/>
    <p:sldId id="276" r:id="rId19"/>
    <p:sldId id="294" r:id="rId20"/>
    <p:sldId id="277" r:id="rId21"/>
    <p:sldId id="278" r:id="rId22"/>
    <p:sldId id="292" r:id="rId23"/>
    <p:sldId id="279" r:id="rId24"/>
    <p:sldId id="295" r:id="rId25"/>
    <p:sldId id="293" r:id="rId26"/>
    <p:sldId id="280" r:id="rId27"/>
    <p:sldId id="281" r:id="rId28"/>
    <p:sldId id="282" r:id="rId29"/>
    <p:sldId id="284" r:id="rId30"/>
    <p:sldId id="285" r:id="rId31"/>
    <p:sldId id="296" r:id="rId32"/>
    <p:sldId id="287" r:id="rId33"/>
    <p:sldId id="289" r:id="rId34"/>
    <p:sldId id="291" r:id="rId35"/>
    <p:sldId id="290" r:id="rId36"/>
    <p:sldId id="288" r:id="rId37"/>
    <p:sldId id="297" r:id="rId38"/>
    <p:sldId id="283" r:id="rId39"/>
    <p:sldId id="257" r:id="rId40"/>
    <p:sldId id="258" r:id="rId4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1" clrIdx="0"/>
  <p:cmAuthor id="2" name="绿色圃中小学教育网" initials="绿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1.png"/><Relationship Id="rId2" Type="http://schemas.openxmlformats.org/officeDocument/2006/relationships/image" Target="../media/image10.jpe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2.png"/><Relationship Id="rId2" Type="http://schemas.openxmlformats.org/officeDocument/2006/relationships/image" Target="../media/image10.jpeg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3.png"/><Relationship Id="rId2" Type="http://schemas.openxmlformats.org/officeDocument/2006/relationships/image" Target="../media/image10.jpe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8.png"/><Relationship Id="rId2" Type="http://schemas.openxmlformats.org/officeDocument/2006/relationships/image" Target="../media/image10.jpe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9.png"/><Relationship Id="rId2" Type="http://schemas.openxmlformats.org/officeDocument/2006/relationships/image" Target="../media/image10.jpeg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1.png"/><Relationship Id="rId2" Type="http://schemas.openxmlformats.org/officeDocument/2006/relationships/image" Target="../media/image10.jpeg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slide" Target="slide5.xml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5.GIF"/><Relationship Id="rId3" Type="http://schemas.openxmlformats.org/officeDocument/2006/relationships/image" Target="../media/image44.png"/><Relationship Id="rId2" Type="http://schemas.openxmlformats.org/officeDocument/2006/relationships/slide" Target="slide1.xml"/><Relationship Id="rId1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5" name="Rectangle 3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kumimoji="1" lang="zh-CN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3552825" y="1471930"/>
            <a:ext cx="5086985" cy="4225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有时落在山腰，</a:t>
            </a:r>
            <a:endParaRPr lang="zh-CN" altLang="en-US" sz="4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有时挂在树梢。</a:t>
            </a:r>
            <a:endParaRPr lang="zh-CN" altLang="en-US" sz="4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有时像个圆盘，</a:t>
            </a:r>
            <a:endParaRPr lang="zh-CN" altLang="en-US" sz="4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有时像把镰刀。</a:t>
            </a:r>
            <a:r>
              <a:rPr lang="zh-CN" altLang="en-US" sz="4000" b="1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CC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9" name="灯片编号占位符 6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" name="矩形 1"/>
          <p:cNvSpPr/>
          <p:nvPr/>
        </p:nvSpPr>
        <p:spPr>
          <a:xfrm>
            <a:off x="1524000" y="458470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5400">
                  <a:gradFill>
                    <a:gsLst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FAAD26"/>
                      </a:gs>
                      <a:gs pos="83000">
                        <a:srgbClr val="FF9933"/>
                      </a:gs>
                      <a:gs pos="100000">
                        <a:srgbClr val="FFDF2D">
                          <a:lumMod val="37000"/>
                          <a:lumOff val="63000"/>
                        </a:srgbClr>
                      </a:gs>
                    </a:gsLst>
                    <a:lin ang="5400000"/>
                  </a:gradFill>
                </a:ln>
                <a:pattFill prst="zigZag">
                  <a:fgClr>
                    <a:srgbClr val="FFC000"/>
                  </a:fgClr>
                  <a:bgClr>
                    <a:schemeClr val="bg1"/>
                  </a:bgClr>
                </a:pattFill>
                <a:effectLst>
                  <a:outerShdw blurRad="50800" dist="50800" dir="72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猜谜语</a:t>
            </a:r>
            <a:endParaRPr lang="zh-CN" altLang="en-US" sz="7200" b="1">
              <a:ln w="25400">
                <a:gradFill>
                  <a:gsLst>
                    <a:gs pos="0">
                      <a:srgbClr val="5B9BD5">
                        <a:lumMod val="5000"/>
                        <a:lumOff val="95000"/>
                      </a:srgbClr>
                    </a:gs>
                    <a:gs pos="74000">
                      <a:srgbClr val="FAAD26"/>
                    </a:gs>
                    <a:gs pos="83000">
                      <a:srgbClr val="FF9933"/>
                    </a:gs>
                    <a:gs pos="100000">
                      <a:srgbClr val="FFDF2D">
                        <a:lumMod val="37000"/>
                        <a:lumOff val="63000"/>
                      </a:srgbClr>
                    </a:gs>
                  </a:gsLst>
                  <a:lin ang="5400000"/>
                </a:gradFill>
              </a:ln>
              <a:pattFill prst="zigZag">
                <a:fgClr>
                  <a:srgbClr val="FFC000"/>
                </a:fgClr>
                <a:bgClr>
                  <a:schemeClr val="bg1"/>
                </a:bgClr>
              </a:pattFill>
              <a:effectLst>
                <a:outerShdw blurRad="50800" dist="50800" dir="72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414184" y="78317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ér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7" name="组合 2"/>
          <p:cNvGrpSpPr/>
          <p:nvPr/>
        </p:nvGrpSpPr>
        <p:grpSpPr>
          <a:xfrm>
            <a:off x="2702984" y="1100667"/>
            <a:ext cx="2516716" cy="2614084"/>
            <a:chOff x="317986" y="1674097"/>
            <a:chExt cx="1887537" cy="1961621"/>
          </a:xfrm>
        </p:grpSpPr>
        <p:pic>
          <p:nvPicPr>
            <p:cNvPr id="1332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3" name="TextBox 4"/>
            <p:cNvSpPr txBox="1"/>
            <p:nvPr/>
          </p:nvSpPr>
          <p:spPr>
            <a:xfrm>
              <a:off x="326683" y="1674097"/>
              <a:ext cx="1838325" cy="19160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儿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47284" y="3979333"/>
            <a:ext cx="2518833" cy="524933"/>
            <a:chOff x="1160463" y="2984500"/>
            <a:chExt cx="1889002" cy="393700"/>
          </a:xfrm>
        </p:grpSpPr>
        <p:pic>
          <p:nvPicPr>
            <p:cNvPr id="13320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3" y="2984500"/>
              <a:ext cx="873864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1" name="Picture 13" descr="E:\孙巧灵\2016秋上\上课课件\制作\R一语上\人一语大课堂（正文）\儿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9911" y="3035993"/>
              <a:ext cx="939554" cy="28823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0650" y="1154430"/>
            <a:ext cx="2677160" cy="2677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7495" y="4842510"/>
            <a:ext cx="98285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组词：儿子、女儿、儿女、儿童</a:t>
            </a:r>
            <a:endParaRPr lang="zh-CN" altLang="en-US" sz="5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3401484" y="2117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lǐ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6" name="组合 2"/>
          <p:cNvGrpSpPr/>
          <p:nvPr/>
        </p:nvGrpSpPr>
        <p:grpSpPr>
          <a:xfrm>
            <a:off x="2702984" y="948267"/>
            <a:ext cx="2516716" cy="2614084"/>
            <a:chOff x="317986" y="1674097"/>
            <a:chExt cx="1887537" cy="1961621"/>
          </a:xfrm>
        </p:grpSpPr>
        <p:pic>
          <p:nvPicPr>
            <p:cNvPr id="1537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1" name="TextBox 4"/>
            <p:cNvSpPr txBox="1"/>
            <p:nvPr/>
          </p:nvSpPr>
          <p:spPr>
            <a:xfrm>
              <a:off x="326683" y="1674097"/>
              <a:ext cx="1838325" cy="19160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里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47284" y="3687233"/>
            <a:ext cx="6900333" cy="524933"/>
            <a:chOff x="1160463" y="2765425"/>
            <a:chExt cx="5175268" cy="393700"/>
          </a:xfrm>
        </p:grpSpPr>
        <p:pic>
          <p:nvPicPr>
            <p:cNvPr id="15368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3" y="2765425"/>
              <a:ext cx="873536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9" name="Picture 13" descr="E:\孙巧灵\2016秋上\上课课件\制作\R一语上\人一语大课堂（正文）\里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39931" y="2813272"/>
              <a:ext cx="4195800" cy="31705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995" y="458470"/>
            <a:ext cx="3785870" cy="292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4458" y="4831715"/>
            <a:ext cx="56978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组词：河里  里面</a:t>
            </a:r>
            <a:endParaRPr lang="zh-CN" altLang="en-US" sz="5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181351" y="179917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tóu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6" name="组合 2"/>
          <p:cNvGrpSpPr/>
          <p:nvPr/>
        </p:nvGrpSpPr>
        <p:grpSpPr>
          <a:xfrm>
            <a:off x="2702984" y="1189567"/>
            <a:ext cx="2516716" cy="2614084"/>
            <a:chOff x="317986" y="1674097"/>
            <a:chExt cx="1887537" cy="1961621"/>
          </a:xfrm>
        </p:grpSpPr>
        <p:pic>
          <p:nvPicPr>
            <p:cNvPr id="1434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7" name="TextBox 4"/>
            <p:cNvSpPr txBox="1"/>
            <p:nvPr/>
          </p:nvSpPr>
          <p:spPr>
            <a:xfrm>
              <a:off x="326683" y="1674097"/>
              <a:ext cx="1838325" cy="19160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头</a:t>
              </a:r>
              <a:endParaRPr lang="zh-CN" altLang="en-US" sz="16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47284" y="4068233"/>
            <a:ext cx="4669367" cy="524933"/>
            <a:chOff x="1160463" y="3051175"/>
            <a:chExt cx="3501436" cy="393700"/>
          </a:xfrm>
        </p:grpSpPr>
        <p:pic>
          <p:nvPicPr>
            <p:cNvPr id="14344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3" y="3051175"/>
              <a:ext cx="873340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5" name="Picture 13" descr="E:\孙巧灵\2016秋上\上课课件\制作\R一语上\人一语大课堂（正文）\头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38952" y="3097145"/>
              <a:ext cx="2522947" cy="32192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矩形 3"/>
          <p:cNvSpPr/>
          <p:nvPr/>
        </p:nvSpPr>
        <p:spPr>
          <a:xfrm>
            <a:off x="1547495" y="4831715"/>
            <a:ext cx="5351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组词：头发 头上</a:t>
            </a:r>
            <a:endParaRPr lang="zh-CN" altLang="en-US" sz="5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7700" y="784860"/>
            <a:ext cx="2535555" cy="352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7410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7415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6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的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12433" y="1498600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de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15000" y="4497917"/>
            <a:ext cx="236982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xiǎo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de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小 的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413" name="TextBox 10"/>
          <p:cNvSpPr txBox="1"/>
          <p:nvPr/>
        </p:nvSpPr>
        <p:spPr>
          <a:xfrm>
            <a:off x="4904317" y="452967"/>
            <a:ext cx="2777067" cy="912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335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我会认</a:t>
            </a:r>
            <a:endParaRPr lang="zh-CN" altLang="en-US" sz="5335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3515" y="1840230"/>
            <a:ext cx="353885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434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843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9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船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88017" y="1511300"/>
            <a:ext cx="223075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chuán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04933" y="4284133"/>
            <a:ext cx="346202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xiǎo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chuán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小   船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2390" y="681990"/>
            <a:ext cx="4547870" cy="347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458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1946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3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两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19767" y="1511300"/>
            <a:ext cx="223075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liǎn</a:t>
            </a: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00700" y="4375151"/>
            <a:ext cx="291465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liǎnɡ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ɡè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两  个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205" y="1361440"/>
            <a:ext cx="4519930" cy="301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482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2048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7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在</a:t>
              </a:r>
              <a:endParaRPr lang="zh-CN" altLang="en-US" sz="16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17700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zài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43033" y="4563533"/>
            <a:ext cx="318833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zhènɡ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zài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正   在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3740" y="573405"/>
            <a:ext cx="2345690" cy="368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506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2151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1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看</a:t>
              </a:r>
              <a:endParaRPr lang="zh-CN" altLang="en-US" sz="16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892300" y="15113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kàn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62133" y="4563533"/>
            <a:ext cx="209867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kàn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shū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看  书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020" y="1650365"/>
            <a:ext cx="4211320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22" name="Picture 2"/>
          <p:cNvPicPr>
            <a:picLocks noChangeAspect="1"/>
          </p:cNvPicPr>
          <p:nvPr/>
        </p:nvPicPr>
        <p:blipFill>
          <a:blip r:embed="rId2"/>
          <a:srcRect l="39861" t="26193" r="34293" b="23221"/>
          <a:stretch>
            <a:fillRect/>
          </a:stretch>
        </p:blipFill>
        <p:spPr>
          <a:xfrm>
            <a:off x="1919288" y="0"/>
            <a:ext cx="2255837" cy="331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AutoShape 3">
            <a:hlinkClick r:id="" action="ppaction://noaction"/>
          </p:cNvPr>
          <p:cNvSpPr/>
          <p:nvPr/>
        </p:nvSpPr>
        <p:spPr>
          <a:xfrm rot="-8566150">
            <a:off x="9912350" y="549275"/>
            <a:ext cx="531813" cy="936625"/>
          </a:xfrm>
          <a:prstGeom prst="moon">
            <a:avLst>
              <a:gd name="adj" fmla="val 4546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4" name="Text Box 4"/>
          <p:cNvSpPr txBox="1"/>
          <p:nvPr/>
        </p:nvSpPr>
        <p:spPr>
          <a:xfrm>
            <a:off x="7050088" y="944563"/>
            <a:ext cx="1713230" cy="1938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2000" b="1" dirty="0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charset="-122"/>
              </a:rPr>
              <a:t>目</a:t>
            </a:r>
            <a:endParaRPr lang="zh-CN" altLang="en-US" sz="12000" b="1" dirty="0">
              <a:solidFill>
                <a:schemeClr val="bg1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4511675" y="0"/>
            <a:ext cx="2016125" cy="2384425"/>
            <a:chOff x="2336" y="1706"/>
            <a:chExt cx="1088" cy="1338"/>
          </a:xfrm>
        </p:grpSpPr>
        <p:pic>
          <p:nvPicPr>
            <p:cNvPr id="21513" name="Picture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86" y="1750"/>
              <a:ext cx="1038" cy="9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4" name="Picture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36" y="1706"/>
              <a:ext cx="840" cy="13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511" name="灯片编号占位符 10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1512" name="页脚占位符 11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2530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2253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见</a:t>
              </a:r>
              <a:endParaRPr lang="zh-CN" altLang="en-US" sz="16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76400" y="1511300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jiàn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20833" y="4605867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zài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jiàn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再  见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2905" y="868680"/>
            <a:ext cx="2730500" cy="362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5530" y="4548505"/>
            <a:ext cx="98285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看了这幅图片，你有什么感受？</a:t>
            </a:r>
            <a:endParaRPr lang="zh-CN" altLang="en-US" sz="5400" b="1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554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2355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9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闪</a:t>
              </a:r>
              <a:endParaRPr lang="zh-CN" altLang="en-US" sz="16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63700" y="1511300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shǎn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41433" y="4415367"/>
            <a:ext cx="346202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shǎn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liànɡ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闪   亮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4485" y="844550"/>
            <a:ext cx="3361690" cy="336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9874" name="Picture 2"/>
          <p:cNvPicPr>
            <a:picLocks noChangeAspect="1"/>
          </p:cNvPicPr>
          <p:nvPr/>
        </p:nvPicPr>
        <p:blipFill>
          <a:blip r:embed="rId2"/>
          <a:srcRect l="57390" t="36220" r="28596" b="25391"/>
          <a:stretch>
            <a:fillRect/>
          </a:stretch>
        </p:blipFill>
        <p:spPr>
          <a:xfrm>
            <a:off x="3863975" y="2492375"/>
            <a:ext cx="876300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Rectangle 3"/>
          <p:cNvSpPr/>
          <p:nvPr/>
        </p:nvSpPr>
        <p:spPr>
          <a:xfrm>
            <a:off x="2424113" y="765175"/>
            <a:ext cx="4608512" cy="4707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0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门</a:t>
            </a:r>
            <a:endParaRPr lang="zh-CN" altLang="en-US" sz="30000" dirty="0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9876" name="Text Box 4"/>
          <p:cNvSpPr txBox="1"/>
          <p:nvPr/>
        </p:nvSpPr>
        <p:spPr>
          <a:xfrm>
            <a:off x="6816725" y="2789238"/>
            <a:ext cx="2087880" cy="2399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50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闪</a:t>
            </a:r>
            <a:endParaRPr lang="zh-CN" altLang="en-US" sz="15000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2" name="AutoShape 5">
            <a:hlinkClick r:id="" action="ppaction://noaction"/>
          </p:cNvPr>
          <p:cNvSpPr/>
          <p:nvPr/>
        </p:nvSpPr>
        <p:spPr>
          <a:xfrm>
            <a:off x="9120188" y="5589588"/>
            <a:ext cx="360362" cy="503237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3" name="灯片编号占位符 8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9464" name="页脚占位符 9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4578" name="组合 4"/>
          <p:cNvGrpSpPr/>
          <p:nvPr/>
        </p:nvGrpSpPr>
        <p:grpSpPr>
          <a:xfrm>
            <a:off x="1388533" y="2508251"/>
            <a:ext cx="2516717" cy="2626783"/>
            <a:chOff x="317986" y="1665630"/>
            <a:chExt cx="1887537" cy="1970088"/>
          </a:xfrm>
        </p:grpSpPr>
        <p:pic>
          <p:nvPicPr>
            <p:cNvPr id="2458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3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星</a:t>
              </a:r>
              <a:endParaRPr lang="zh-CN" altLang="en-US" sz="16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727200" y="1511300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xīnɡ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74784" y="4375151"/>
            <a:ext cx="291719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xīnɡ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xinɡ</a:t>
            </a:r>
            <a:endParaRPr kumimoji="0" lang="en-US" altLang="zh-CN" sz="4265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星   星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435" y="930275"/>
            <a:ext cx="3242310" cy="324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1" name="Rectangle 2"/>
          <p:cNvSpPr/>
          <p:nvPr/>
        </p:nvSpPr>
        <p:spPr>
          <a:xfrm>
            <a:off x="3648075" y="1484313"/>
            <a:ext cx="4608513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0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0000" b="1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星</a:t>
            </a:r>
            <a:endParaRPr lang="zh-CN" altLang="en-US" sz="20000" b="1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82947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175" y="2133600"/>
            <a:ext cx="1512888" cy="93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AutoShape 4">
            <a:hlinkClick r:id="" action="ppaction://noaction"/>
          </p:cNvPr>
          <p:cNvSpPr/>
          <p:nvPr/>
        </p:nvSpPr>
        <p:spPr>
          <a:xfrm>
            <a:off x="9120188" y="5589588"/>
            <a:ext cx="360362" cy="503237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4" name="灯片编号占位符 7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2535" name="页脚占位符 8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2921000" y="1700213"/>
            <a:ext cx="2947988" cy="1727200"/>
            <a:chOff x="880" y="1071"/>
            <a:chExt cx="1857" cy="1088"/>
          </a:xfrm>
        </p:grpSpPr>
        <p:pic>
          <p:nvPicPr>
            <p:cNvPr id="20489" name="Picture 3"/>
            <p:cNvPicPr>
              <a:picLocks noChangeAspect="1"/>
            </p:cNvPicPr>
            <p:nvPr/>
          </p:nvPicPr>
          <p:blipFill>
            <a:blip r:embed="rId2"/>
            <a:srcRect l="57390" t="36491" r="28596" b="25391"/>
            <a:stretch>
              <a:fillRect/>
            </a:stretch>
          </p:blipFill>
          <p:spPr>
            <a:xfrm>
              <a:off x="880" y="1071"/>
              <a:ext cx="609" cy="1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90" name="Picture 4"/>
            <p:cNvPicPr>
              <a:picLocks noChangeAspect="1"/>
            </p:cNvPicPr>
            <p:nvPr/>
          </p:nvPicPr>
          <p:blipFill>
            <a:blip r:embed="rId2"/>
            <a:srcRect l="57390" t="36491" r="28596" b="25391"/>
            <a:stretch>
              <a:fillRect/>
            </a:stretch>
          </p:blipFill>
          <p:spPr>
            <a:xfrm>
              <a:off x="2154" y="1071"/>
              <a:ext cx="583" cy="10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0901" name="Text Box 5"/>
          <p:cNvSpPr txBox="1"/>
          <p:nvPr/>
        </p:nvSpPr>
        <p:spPr>
          <a:xfrm>
            <a:off x="7751763" y="2492375"/>
            <a:ext cx="2087880" cy="2399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50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坐</a:t>
            </a:r>
            <a:endParaRPr lang="zh-CN" altLang="en-US" sz="15000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85" name="AutoShape 6">
            <a:hlinkClick r:id="" action="ppaction://noaction"/>
          </p:cNvPr>
          <p:cNvSpPr/>
          <p:nvPr/>
        </p:nvSpPr>
        <p:spPr>
          <a:xfrm>
            <a:off x="9120188" y="5589588"/>
            <a:ext cx="360362" cy="503237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6" name="Text Box 7"/>
          <p:cNvSpPr txBox="1"/>
          <p:nvPr/>
        </p:nvSpPr>
        <p:spPr>
          <a:xfrm>
            <a:off x="1911350" y="333375"/>
            <a:ext cx="5262880" cy="62471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0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土</a:t>
            </a:r>
            <a:endParaRPr lang="zh-CN" altLang="en-US" sz="40000" dirty="0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487" name="灯片编号占位符 10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0488" name="页脚占位符 11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3" descr="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0"/>
            <a:ext cx="121989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2"/>
          <p:cNvSpPr txBox="1"/>
          <p:nvPr/>
        </p:nvSpPr>
        <p:spPr>
          <a:xfrm>
            <a:off x="1703388" y="549275"/>
            <a:ext cx="151288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chu</a:t>
            </a:r>
            <a:r>
              <a:rPr lang="en-US" altLang="zh-CN" sz="3200" b="1" dirty="0" err="1"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3200" b="1" dirty="0" err="1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3200" b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船</a:t>
            </a:r>
            <a:endParaRPr lang="zh-CN" altLang="en-US" sz="3200" b="1" dirty="0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Text Box 3"/>
          <p:cNvSpPr txBox="1"/>
          <p:nvPr/>
        </p:nvSpPr>
        <p:spPr>
          <a:xfrm>
            <a:off x="4367213" y="260350"/>
            <a:ext cx="1370012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wān</a:t>
            </a:r>
            <a:endParaRPr lang="en-US" altLang="zh-CN" sz="3200" b="1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弯</a:t>
            </a:r>
            <a:endParaRPr lang="zh-CN" altLang="en-US" sz="3200" b="1" dirty="0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Text Box 4"/>
          <p:cNvSpPr txBox="1"/>
          <p:nvPr/>
        </p:nvSpPr>
        <p:spPr>
          <a:xfrm>
            <a:off x="7464425" y="0"/>
            <a:ext cx="14398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liǎng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Text Box 5"/>
          <p:cNvSpPr txBox="1"/>
          <p:nvPr/>
        </p:nvSpPr>
        <p:spPr>
          <a:xfrm>
            <a:off x="8975725" y="765175"/>
            <a:ext cx="151288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jiān</a:t>
            </a:r>
            <a:endParaRPr lang="en-US" altLang="zh-CN" sz="32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尖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Text Box 6"/>
          <p:cNvSpPr txBox="1"/>
          <p:nvPr/>
        </p:nvSpPr>
        <p:spPr>
          <a:xfrm>
            <a:off x="2927350" y="1844675"/>
            <a:ext cx="136842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zuò</a:t>
            </a:r>
            <a:endParaRPr lang="en-US" altLang="zh-CN" sz="32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坐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Text Box 7"/>
          <p:cNvSpPr txBox="1"/>
          <p:nvPr/>
        </p:nvSpPr>
        <p:spPr>
          <a:xfrm>
            <a:off x="5087938" y="1989138"/>
            <a:ext cx="9366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</a:t>
            </a:r>
            <a:r>
              <a:rPr lang="en-US" altLang="zh-CN" sz="3200" b="1" dirty="0" err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200" b="1" dirty="0" err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Text Box 8"/>
          <p:cNvSpPr txBox="1"/>
          <p:nvPr/>
        </p:nvSpPr>
        <p:spPr>
          <a:xfrm>
            <a:off x="6672263" y="1341438"/>
            <a:ext cx="158432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ji</a:t>
            </a:r>
            <a:r>
              <a:rPr lang="en-US" altLang="zh-CN" sz="3200" b="1" dirty="0" err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200" b="1" dirty="0" err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2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见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Text Box 9"/>
          <p:cNvSpPr txBox="1"/>
          <p:nvPr/>
        </p:nvSpPr>
        <p:spPr>
          <a:xfrm>
            <a:off x="1919288" y="3716338"/>
            <a:ext cx="14398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shǎn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闪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5" name="Text Box 10"/>
          <p:cNvSpPr txBox="1"/>
          <p:nvPr/>
        </p:nvSpPr>
        <p:spPr>
          <a:xfrm>
            <a:off x="4295775" y="3644900"/>
            <a:ext cx="1655763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tiān</a:t>
            </a:r>
            <a:endParaRPr lang="en-US" altLang="zh-CN" sz="32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11" name="Text Box 11"/>
          <p:cNvSpPr txBox="1"/>
          <p:nvPr/>
        </p:nvSpPr>
        <p:spPr>
          <a:xfrm>
            <a:off x="6527800" y="3357563"/>
            <a:ext cx="136683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zhǐ</a:t>
            </a:r>
            <a:endParaRPr lang="en-US" altLang="zh-CN" sz="32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6813" name="图片 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363" y="3141663"/>
            <a:ext cx="1268412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4" name="图片 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388" y="188913"/>
            <a:ext cx="1512887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5" name="图片 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338" y="0"/>
            <a:ext cx="1511300" cy="191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6" name="图片 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-387350"/>
            <a:ext cx="1584325" cy="1773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7" name="图片 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557338"/>
            <a:ext cx="1671638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8" name="图片 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3284538"/>
            <a:ext cx="1439862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9" name="图片 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213" y="3357563"/>
            <a:ext cx="1268412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20" name="图片 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038" y="1484313"/>
            <a:ext cx="1268412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21" name="图片 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263" y="1052513"/>
            <a:ext cx="1412875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22" name="图片 9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0" y="549275"/>
            <a:ext cx="1268413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8" name="灯片编号占位符 25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6409" name="页脚占位符 26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500"/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/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500"/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/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500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500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7" descr="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" y="0"/>
            <a:ext cx="1216596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AutoShape 2"/>
          <p:cNvSpPr/>
          <p:nvPr/>
        </p:nvSpPr>
        <p:spPr>
          <a:xfrm>
            <a:off x="3432175" y="1484313"/>
            <a:ext cx="577850" cy="2089150"/>
          </a:xfrm>
          <a:prstGeom prst="leftBrace">
            <a:avLst>
              <a:gd name="adj1" fmla="val 30128"/>
              <a:gd name="adj2" fmla="val 50000"/>
            </a:avLst>
          </a:prstGeom>
          <a:noFill/>
          <a:ln w="57150" cap="flat" cmpd="sng">
            <a:solidFill>
              <a:srgbClr val="FFFF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Text Box 3"/>
          <p:cNvSpPr txBox="1"/>
          <p:nvPr/>
        </p:nvSpPr>
        <p:spPr>
          <a:xfrm>
            <a:off x="4367213" y="1412875"/>
            <a:ext cx="29527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err="1">
                <a:latin typeface="Arial" panose="020B0604020202020204" pitchFamily="34" charset="0"/>
                <a:ea typeface="宋体" panose="02010600030101010101" pitchFamily="2" charset="-122"/>
              </a:rPr>
              <a:t>zhī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(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一只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Text Box 4"/>
          <p:cNvSpPr txBox="1"/>
          <p:nvPr/>
        </p:nvSpPr>
        <p:spPr>
          <a:xfrm>
            <a:off x="4367213" y="2997200"/>
            <a:ext cx="52562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zhǐ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（只有）（只要）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Text Box 5"/>
          <p:cNvSpPr txBox="1"/>
          <p:nvPr/>
        </p:nvSpPr>
        <p:spPr>
          <a:xfrm>
            <a:off x="2782888" y="2205038"/>
            <a:ext cx="7921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只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5" name="Picture 6" descr="165810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5725" y="5373688"/>
            <a:ext cx="7620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灯片编号占位符 9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17417" name="页脚占位符 10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 dirty="0"/>
          </a:p>
        </p:txBody>
      </p:sp>
      <p:sp>
        <p:nvSpPr>
          <p:cNvPr id="17419" name="矩形 17418"/>
          <p:cNvSpPr/>
          <p:nvPr/>
        </p:nvSpPr>
        <p:spPr>
          <a:xfrm>
            <a:off x="1847850" y="4365625"/>
            <a:ext cx="4572000" cy="12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endParaRPr lang="zh-CN" altLang="en-US" sz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zh-CN" altLang="en-US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0114" name="Text Box 2"/>
          <p:cNvSpPr txBox="1"/>
          <p:nvPr/>
        </p:nvSpPr>
        <p:spPr>
          <a:xfrm>
            <a:off x="1524000" y="3860800"/>
            <a:ext cx="8820150" cy="4467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b="1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5400" b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弯弯的月儿 </a:t>
            </a:r>
            <a:r>
              <a:rPr lang="en-US" altLang="zh-CN" sz="5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5400" b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小小的船，</a:t>
            </a:r>
            <a:endParaRPr lang="zh-CN" altLang="en-US" sz="6600" b="1" dirty="0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5400" b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小小的船儿</a:t>
            </a:r>
            <a:r>
              <a:rPr lang="en-US" altLang="zh-CN" sz="5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5400" b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两头尖</a:t>
            </a:r>
            <a:r>
              <a:rPr lang="zh-CN" altLang="en-US" sz="7200" b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7200" b="1" dirty="0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7200" b="1" dirty="0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7200" b="1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Oval 3"/>
          <p:cNvSpPr/>
          <p:nvPr/>
        </p:nvSpPr>
        <p:spPr>
          <a:xfrm>
            <a:off x="2711450" y="4724400"/>
            <a:ext cx="215900" cy="2159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sz="18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Oval 4"/>
          <p:cNvSpPr/>
          <p:nvPr/>
        </p:nvSpPr>
        <p:spPr>
          <a:xfrm>
            <a:off x="3432175" y="4797425"/>
            <a:ext cx="215900" cy="2159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sz="18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Oval 5"/>
          <p:cNvSpPr/>
          <p:nvPr/>
        </p:nvSpPr>
        <p:spPr>
          <a:xfrm>
            <a:off x="6672263" y="4797425"/>
            <a:ext cx="215900" cy="2159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sz="18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Oval 6"/>
          <p:cNvSpPr/>
          <p:nvPr/>
        </p:nvSpPr>
        <p:spPr>
          <a:xfrm>
            <a:off x="7391400" y="4797425"/>
            <a:ext cx="215900" cy="2159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sz="18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Oval 7"/>
          <p:cNvSpPr/>
          <p:nvPr/>
        </p:nvSpPr>
        <p:spPr>
          <a:xfrm>
            <a:off x="2782888" y="5949950"/>
            <a:ext cx="215900" cy="2159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sz="18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Oval 8"/>
          <p:cNvSpPr/>
          <p:nvPr/>
        </p:nvSpPr>
        <p:spPr>
          <a:xfrm>
            <a:off x="3432175" y="5949950"/>
            <a:ext cx="215900" cy="2159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sz="18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0122" name="Picture 10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8923" y="398145"/>
            <a:ext cx="5580062" cy="320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2" name="AutoShape 11"/>
          <p:cNvSpPr/>
          <p:nvPr/>
        </p:nvSpPr>
        <p:spPr>
          <a:xfrm rot="-6189749">
            <a:off x="2560638" y="265113"/>
            <a:ext cx="1897062" cy="3470275"/>
          </a:xfrm>
          <a:prstGeom prst="moon">
            <a:avLst>
              <a:gd name="adj" fmla="val 35829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3" name="灯片编号占位符 10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  <p:sp>
        <p:nvSpPr>
          <p:cNvPr id="18444" name="页脚占位符 11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/>
          </a:p>
        </p:txBody>
      </p:sp>
      <p:sp>
        <p:nvSpPr>
          <p:cNvPr id="18445" name="矩形 18444"/>
          <p:cNvSpPr/>
          <p:nvPr/>
        </p:nvSpPr>
        <p:spPr>
          <a:xfrm>
            <a:off x="1847850" y="4365625"/>
            <a:ext cx="4572000" cy="12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endParaRPr lang="zh-CN" altLang="en-US" sz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r>
              <a:rPr lang="zh-CN" altLang="en-US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00" dirty="0"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760" y="4037330"/>
            <a:ext cx="112064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弯弯的月儿是怎么样的？请你画一画</a:t>
            </a:r>
            <a:endParaRPr lang="zh-CN" altLang="en-US" sz="5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760" y="5370830"/>
            <a:ext cx="112064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你在生活中还见过哪些弯弯的东西？</a:t>
            </a:r>
            <a:endParaRPr lang="zh-CN" altLang="en-US" sz="5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67740" y="471170"/>
            <a:ext cx="3658870" cy="292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9375" y="246380"/>
            <a:ext cx="3152140" cy="31521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410" y="3623310"/>
            <a:ext cx="4312920" cy="2764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065530" y="4537710"/>
            <a:ext cx="98285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月儿弯弯，两头尖尖的像什么？</a:t>
            </a:r>
            <a:endParaRPr lang="zh-CN" altLang="en-US" sz="5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6235" y="299720"/>
            <a:ext cx="4824730" cy="3209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5830" y="60960"/>
            <a:ext cx="4846955" cy="32315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85" y="3662680"/>
            <a:ext cx="4558030" cy="27851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1455" y="3292475"/>
            <a:ext cx="6062345" cy="3524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49" name="Text Box 2"/>
          <p:cNvSpPr txBox="1"/>
          <p:nvPr/>
        </p:nvSpPr>
        <p:spPr>
          <a:xfrm>
            <a:off x="3071813" y="2924175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弯弯的月儿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像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139" name="Rectangle 3"/>
          <p:cNvSpPr/>
          <p:nvPr/>
        </p:nvSpPr>
        <p:spPr>
          <a:xfrm>
            <a:off x="6167438" y="292417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小小的船</a:t>
            </a:r>
            <a:endParaRPr lang="zh-CN" altLang="en-US" sz="36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1" name="Text Box 4"/>
          <p:cNvSpPr txBox="1"/>
          <p:nvPr/>
        </p:nvSpPr>
        <p:spPr>
          <a:xfrm>
            <a:off x="3000375" y="3716338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蓝蓝的天空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像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Text Box 5"/>
          <p:cNvSpPr txBox="1"/>
          <p:nvPr/>
        </p:nvSpPr>
        <p:spPr>
          <a:xfrm>
            <a:off x="3071813" y="4508500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闪闪的星星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像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142" name="Rectangle 6"/>
          <p:cNvSpPr/>
          <p:nvPr/>
        </p:nvSpPr>
        <p:spPr>
          <a:xfrm>
            <a:off x="6240780" y="3644900"/>
            <a:ext cx="23012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大海</a:t>
            </a:r>
            <a:endParaRPr lang="zh-CN" altLang="en-US" sz="36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1143" name="Rectangle 7"/>
          <p:cNvSpPr/>
          <p:nvPr/>
        </p:nvSpPr>
        <p:spPr>
          <a:xfrm>
            <a:off x="6311900" y="450850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宝石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5" name="Line 8"/>
          <p:cNvSpPr/>
          <p:nvPr/>
        </p:nvSpPr>
        <p:spPr>
          <a:xfrm>
            <a:off x="6311900" y="5084763"/>
            <a:ext cx="2305050" cy="0"/>
          </a:xfrm>
          <a:prstGeom prst="line">
            <a:avLst/>
          </a:prstGeom>
          <a:ln w="222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7656" name="Line 9"/>
          <p:cNvSpPr/>
          <p:nvPr/>
        </p:nvSpPr>
        <p:spPr>
          <a:xfrm>
            <a:off x="6311900" y="3573463"/>
            <a:ext cx="2305050" cy="0"/>
          </a:xfrm>
          <a:prstGeom prst="line">
            <a:avLst/>
          </a:prstGeom>
          <a:ln w="222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7657" name="Line 10"/>
          <p:cNvSpPr/>
          <p:nvPr/>
        </p:nvSpPr>
        <p:spPr>
          <a:xfrm>
            <a:off x="6311900" y="4365625"/>
            <a:ext cx="2376488" cy="0"/>
          </a:xfrm>
          <a:prstGeom prst="line">
            <a:avLst/>
          </a:prstGeom>
          <a:ln w="222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7658" name="Text Box 11"/>
          <p:cNvSpPr txBox="1"/>
          <p:nvPr/>
        </p:nvSpPr>
        <p:spPr>
          <a:xfrm>
            <a:off x="2927350" y="1268413"/>
            <a:ext cx="20161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我会说</a:t>
            </a:r>
            <a:endParaRPr lang="zh-CN" altLang="en-US" sz="40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  <p:bldP spid="91142" grpId="0"/>
      <p:bldP spid="911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3" name="Rectangle 2"/>
          <p:cNvSpPr/>
          <p:nvPr/>
        </p:nvSpPr>
        <p:spPr>
          <a:xfrm>
            <a:off x="1524000" y="1026478"/>
            <a:ext cx="9396413" cy="35382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1066800"/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zh-CN" altLang="en-US" sz="4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照样子说话训练：</a:t>
            </a:r>
            <a:endParaRPr lang="zh-CN" altLang="en-US" sz="4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1066800"/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弯弯的月亮像小船。</a:t>
            </a:r>
            <a:endParaRPr lang="zh-CN" altLang="en-US" sz="36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1066800"/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圆圆的西瓜像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(            )</a:t>
            </a:r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1066800"/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细细的柳条像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(            )</a:t>
            </a:r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1066800"/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洁白的云朵像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(            )</a:t>
            </a:r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1066800"/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红红的太阳像</a:t>
            </a:r>
            <a:r>
              <a:rPr lang="en-US" altLang="zh-CN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（          ）</a:t>
            </a:r>
            <a:r>
              <a:rPr lang="zh-CN" altLang="en-US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63" name="Text Box 3"/>
          <p:cNvSpPr txBox="1"/>
          <p:nvPr/>
        </p:nvSpPr>
        <p:spPr>
          <a:xfrm>
            <a:off x="2640013" y="4581525"/>
            <a:ext cx="47605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)</a:t>
            </a: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)</a:t>
            </a: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像</a:t>
            </a:r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)</a:t>
            </a: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1703388" y="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6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小小的船</a:t>
            </a:r>
            <a:endParaRPr lang="zh-CN" altLang="en-US" sz="6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xfrm>
            <a:off x="1992313" y="1700213"/>
            <a:ext cx="8229600" cy="4094162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弯弯的月儿 </a:t>
            </a:r>
            <a:r>
              <a:rPr lang="en-US" altLang="zh-CN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小小的船。</a:t>
            </a:r>
            <a:endParaRPr lang="zh-CN" altLang="en-US" sz="4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小小的船儿</a:t>
            </a:r>
            <a:r>
              <a:rPr lang="en-US" altLang="zh-CN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两头尖。</a:t>
            </a:r>
            <a:endParaRPr lang="zh-CN" altLang="en-US" sz="4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我在</a:t>
            </a:r>
            <a:r>
              <a:rPr lang="en-US" altLang="zh-CN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小小的</a:t>
            </a:r>
            <a:r>
              <a:rPr lang="en-US" altLang="zh-CN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船里坐，</a:t>
            </a:r>
            <a:endParaRPr lang="zh-CN" altLang="en-US" sz="4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只看见</a:t>
            </a:r>
            <a:r>
              <a:rPr lang="en-US" altLang="zh-CN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闪闪的星星</a:t>
            </a:r>
            <a:r>
              <a:rPr lang="en-US" altLang="zh-CN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en-US" sz="4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蓝蓝的天。</a:t>
            </a:r>
            <a:endParaRPr lang="zh-CN" altLang="en-US" sz="4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6" name="Oval 4"/>
          <p:cNvSpPr/>
          <p:nvPr/>
        </p:nvSpPr>
        <p:spPr>
          <a:xfrm>
            <a:off x="3000375" y="2344420"/>
            <a:ext cx="144463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Oval 5"/>
          <p:cNvSpPr/>
          <p:nvPr/>
        </p:nvSpPr>
        <p:spPr>
          <a:xfrm>
            <a:off x="5920423" y="2420938"/>
            <a:ext cx="144462" cy="144462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8" name="Oval 6"/>
          <p:cNvSpPr/>
          <p:nvPr/>
        </p:nvSpPr>
        <p:spPr>
          <a:xfrm>
            <a:off x="6594475" y="2344738"/>
            <a:ext cx="144463" cy="144462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9" name="Oval 7"/>
          <p:cNvSpPr/>
          <p:nvPr/>
        </p:nvSpPr>
        <p:spPr>
          <a:xfrm>
            <a:off x="2279650" y="2344738"/>
            <a:ext cx="144463" cy="144462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0" name="Oval 8"/>
          <p:cNvSpPr/>
          <p:nvPr/>
        </p:nvSpPr>
        <p:spPr>
          <a:xfrm>
            <a:off x="3000375" y="3068320"/>
            <a:ext cx="144463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1" name="Oval 9"/>
          <p:cNvSpPr/>
          <p:nvPr/>
        </p:nvSpPr>
        <p:spPr>
          <a:xfrm>
            <a:off x="3817303" y="3994785"/>
            <a:ext cx="144462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2" name="Oval 10"/>
          <p:cNvSpPr/>
          <p:nvPr/>
        </p:nvSpPr>
        <p:spPr>
          <a:xfrm>
            <a:off x="4450080" y="3994785"/>
            <a:ext cx="134620" cy="15494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3" name="Oval 11"/>
          <p:cNvSpPr/>
          <p:nvPr/>
        </p:nvSpPr>
        <p:spPr>
          <a:xfrm>
            <a:off x="4440238" y="4868545"/>
            <a:ext cx="144462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4" name="Oval 12"/>
          <p:cNvSpPr/>
          <p:nvPr/>
        </p:nvSpPr>
        <p:spPr>
          <a:xfrm rot="660000">
            <a:off x="5060315" y="4856163"/>
            <a:ext cx="144463" cy="144462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5" name="Oval 13"/>
          <p:cNvSpPr/>
          <p:nvPr/>
        </p:nvSpPr>
        <p:spPr>
          <a:xfrm>
            <a:off x="7869873" y="4856163"/>
            <a:ext cx="144462" cy="144462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6" name="Oval 14"/>
          <p:cNvSpPr/>
          <p:nvPr/>
        </p:nvSpPr>
        <p:spPr>
          <a:xfrm>
            <a:off x="8466138" y="4856163"/>
            <a:ext cx="144462" cy="144462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7" name="Oval 15"/>
          <p:cNvSpPr/>
          <p:nvPr/>
        </p:nvSpPr>
        <p:spPr>
          <a:xfrm>
            <a:off x="2279650" y="3068638"/>
            <a:ext cx="144463" cy="144462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70" name="灯片编号占位符 17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3571" name="页脚占位符 18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3" name="AutoShape 3">
            <a:hlinkClick r:id="rId2" action="ppaction://hlinksldjump"/>
          </p:cNvPr>
          <p:cNvSpPr/>
          <p:nvPr/>
        </p:nvSpPr>
        <p:spPr>
          <a:xfrm>
            <a:off x="9067800" y="5486400"/>
            <a:ext cx="785813" cy="758825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4" name="图片 9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457200"/>
            <a:ext cx="239713" cy="25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9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371600"/>
            <a:ext cx="239713" cy="25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9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0" y="228600"/>
            <a:ext cx="239713" cy="25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9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685800"/>
            <a:ext cx="239713" cy="25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图片 9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1447800"/>
            <a:ext cx="239713" cy="25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图片 9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81000"/>
            <a:ext cx="239713" cy="25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图片 9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0" y="0"/>
            <a:ext cx="239713" cy="25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1" name="图片 9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1371600"/>
            <a:ext cx="239713" cy="25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2" name="图片 9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457200"/>
            <a:ext cx="239713" cy="25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3" name="Picture 13" descr="星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088" y="3860800"/>
            <a:ext cx="2343150" cy="1096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4" name="Picture 14" descr="星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888" y="2420938"/>
            <a:ext cx="2343150" cy="1096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5" name="Picture 15" descr="星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8438" y="2205038"/>
            <a:ext cx="2343150" cy="1096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6" name="Picture 16" descr="星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463" y="4581525"/>
            <a:ext cx="2343150" cy="1096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7" name="AutoShape 18"/>
          <p:cNvSpPr/>
          <p:nvPr/>
        </p:nvSpPr>
        <p:spPr>
          <a:xfrm rot="-6189749">
            <a:off x="8905875" y="3175"/>
            <a:ext cx="1431925" cy="2090738"/>
          </a:xfrm>
          <a:prstGeom prst="moon">
            <a:avLst>
              <a:gd name="adj" fmla="val 35829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8" name="Text Box 21"/>
          <p:cNvSpPr txBox="1"/>
          <p:nvPr/>
        </p:nvSpPr>
        <p:spPr>
          <a:xfrm>
            <a:off x="1847850" y="1700213"/>
            <a:ext cx="8424863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自由朗读三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.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四行。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讨论：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（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）“我”指的是谁？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（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）“只看见”是什么意思？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（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）“闪闪的”是什么样？请你们用动作表  示出来。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9" name="WordArt 22"/>
          <p:cNvSpPr>
            <a:spLocks noTextEdit="1"/>
          </p:cNvSpPr>
          <p:nvPr/>
        </p:nvSpPr>
        <p:spPr>
          <a:xfrm>
            <a:off x="2208213" y="692150"/>
            <a:ext cx="34290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44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小组合作学习</a:t>
            </a:r>
            <a:endParaRPr lang="zh-CN" altLang="en-US" sz="44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00" name="灯片编号占位符 19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p>
            <a:pPr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20501" name="页脚占位符 20"/>
          <p:cNvSpPr txBox="1">
            <a:spLocks noGrp="1"/>
          </p:cNvSpPr>
          <p:nvPr>
            <p:ph type="ftr" sz="quarter" idx="3"/>
          </p:nvPr>
        </p:nvSpPr>
        <p:spPr/>
        <p:txBody>
          <a:bodyPr/>
          <a:p>
            <a:pPr algn="ctr"/>
            <a:endParaRPr lang="en-US" altLang="zh-CN" sz="1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 Box 6"/>
          <p:cNvSpPr txBox="1"/>
          <p:nvPr/>
        </p:nvSpPr>
        <p:spPr>
          <a:xfrm>
            <a:off x="2025333" y="3661093"/>
            <a:ext cx="7923212" cy="2491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4800" dirty="0">
                <a:solidFill>
                  <a:srgbClr val="996633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zh-CN" sz="3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文中写了一个孩子把新月看作小船，联想自己坐到月亮上去，在蓝天中航行，驶过星群，看望星星，表现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了</a:t>
            </a:r>
            <a:r>
              <a:rPr lang="zh-CN" altLang="zh-CN" sz="3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孩子喜悦的心情。</a:t>
            </a:r>
            <a:endParaRPr lang="zh-CN" altLang="zh-CN" sz="3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9" descr="未标题-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800" y="4294717"/>
            <a:ext cx="3685117" cy="24108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Picture 5" descr="2007462017130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 rot="2272403">
            <a:off x="8528051" y="1617133"/>
            <a:ext cx="2893483" cy="32427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Text Box 4"/>
          <p:cNvSpPr txBox="1"/>
          <p:nvPr/>
        </p:nvSpPr>
        <p:spPr>
          <a:xfrm>
            <a:off x="812800" y="2165351"/>
            <a:ext cx="10109200" cy="15284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（        ）的月儿   （        ）的船</a:t>
            </a:r>
            <a:endParaRPr lang="zh-CN" altLang="en-US" sz="3735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（        ）的星星   （        ）的天        </a:t>
            </a:r>
            <a:endParaRPr lang="zh-CN" altLang="en-US" sz="3735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6805" name="Text Box 5"/>
          <p:cNvSpPr txBox="1"/>
          <p:nvPr/>
        </p:nvSpPr>
        <p:spPr>
          <a:xfrm>
            <a:off x="1761067" y="3060700"/>
            <a:ext cx="1382184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闪闪</a:t>
            </a:r>
            <a:endParaRPr lang="zh-CN" altLang="en-US" sz="3735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6806" name="Text Box 6"/>
          <p:cNvSpPr txBox="1"/>
          <p:nvPr/>
        </p:nvSpPr>
        <p:spPr>
          <a:xfrm>
            <a:off x="6752167" y="2165351"/>
            <a:ext cx="1612900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小小</a:t>
            </a:r>
            <a:endParaRPr lang="zh-CN" altLang="en-US" sz="3735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6807" name="Text Box 7"/>
          <p:cNvSpPr txBox="1"/>
          <p:nvPr/>
        </p:nvSpPr>
        <p:spPr>
          <a:xfrm>
            <a:off x="1659467" y="2165351"/>
            <a:ext cx="1833033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弯弯</a:t>
            </a:r>
            <a:endParaRPr lang="zh-CN" altLang="en-US" sz="3735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6808" name="Text Box 8"/>
          <p:cNvSpPr txBox="1"/>
          <p:nvPr/>
        </p:nvSpPr>
        <p:spPr>
          <a:xfrm>
            <a:off x="6764867" y="3048000"/>
            <a:ext cx="1706033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蓝蓝</a:t>
            </a:r>
            <a:endParaRPr lang="zh-CN" altLang="en-US" sz="3735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7" name="Text Box 9"/>
          <p:cNvSpPr txBox="1"/>
          <p:nvPr/>
        </p:nvSpPr>
        <p:spPr>
          <a:xfrm>
            <a:off x="933451" y="806451"/>
            <a:ext cx="2209800" cy="9544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spcBef>
                <a:spcPts val="2250"/>
              </a:spcBef>
              <a:buFont typeface="Wingdings" panose="05000000000000000000" pitchFamily="2" charset="2"/>
              <a:buChar char="u"/>
            </a:pP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填空。</a:t>
            </a:r>
            <a:endParaRPr lang="zh-CN" altLang="en-US" sz="3735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  <p:bldP spid="76806" grpId="0"/>
      <p:bldP spid="76807" grpId="0"/>
      <p:bldP spid="7680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40790" y="365125"/>
            <a:ext cx="6934200" cy="524065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99490" y="3307080"/>
            <a:ext cx="630936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96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96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小小的船</a:t>
            </a:r>
            <a:endParaRPr lang="zh-CN" altLang="en-US" sz="9600" b="1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622300" y="1435100"/>
            <a:ext cx="8623300" cy="4084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作家名片：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叶圣陶（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1894—1988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），原名叶绍钧，江苏苏州人。我国现代著名作家、教育家、出版家和社会活动家。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主要作品：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长篇小说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倪（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ní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）焕（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huàn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）之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；童话集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稻草人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；短篇小说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潘先生在难中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等。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7106" name="Picture 2" descr="E:\孙巧灵\2016秋上\上课课件\制作\R一语上\人一语大课堂（正文）\3D-4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45600" y="1881717"/>
            <a:ext cx="2391833" cy="31834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1430" y="4537710"/>
            <a:ext cx="43167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你见过哪些船</a:t>
            </a:r>
            <a:endParaRPr lang="zh-CN" altLang="en-US" sz="5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11810" y="547370"/>
            <a:ext cx="4484370" cy="2524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725" y="463550"/>
            <a:ext cx="4770120" cy="26911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90" y="3466465"/>
            <a:ext cx="4144010" cy="27089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350" y="3466465"/>
            <a:ext cx="4641215" cy="310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900" y="4326890"/>
            <a:ext cx="112064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请你们读课文，看插图，找找答案。</a:t>
            </a:r>
            <a:endParaRPr lang="zh-CN" altLang="en-US" sz="5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5573" y="2746375"/>
            <a:ext cx="63836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课文真的是写船吗？</a:t>
            </a:r>
            <a:endParaRPr lang="zh-CN" altLang="en-US" sz="54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5" name="组合 2"/>
          <p:cNvGrpSpPr/>
          <p:nvPr/>
        </p:nvGrpSpPr>
        <p:grpSpPr>
          <a:xfrm>
            <a:off x="4638464" y="1589281"/>
            <a:ext cx="2516716" cy="2553671"/>
            <a:chOff x="317986" y="1748180"/>
            <a:chExt cx="1887537" cy="1916287"/>
          </a:xfrm>
        </p:grpSpPr>
        <p:pic>
          <p:nvPicPr>
            <p:cNvPr id="1230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3" name="TextBox 4"/>
            <p:cNvSpPr txBox="1"/>
            <p:nvPr/>
          </p:nvSpPr>
          <p:spPr>
            <a:xfrm>
              <a:off x="367164" y="1748432"/>
              <a:ext cx="1838325" cy="19160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月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690496" y="1871768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yuè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52459" y="244475"/>
            <a:ext cx="2777067" cy="912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335" b="1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我会写</a:t>
            </a:r>
            <a:endParaRPr lang="zh-CN" altLang="en-US" sz="5335" b="1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79495" y="4961467"/>
            <a:ext cx="4064000" cy="478367"/>
            <a:chOff x="1200182" y="3154796"/>
            <a:chExt cx="3047419" cy="357909"/>
          </a:xfrm>
        </p:grpSpPr>
        <p:pic>
          <p:nvPicPr>
            <p:cNvPr id="12298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82" y="3154796"/>
              <a:ext cx="794397" cy="357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9" name="Picture 17" descr="E:\孙巧灵\2016秋上\上课课件\制作\R一语上\人一语大课堂（正文）\月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54788" y="3182318"/>
              <a:ext cx="2092813" cy="30286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1109</Words>
  <Application>WPS 演示</Application>
  <PresentationFormat>宽屏</PresentationFormat>
  <Paragraphs>238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Times New Roman</vt:lpstr>
      <vt:lpstr>楷体_GB2312</vt:lpstr>
      <vt:lpstr>楷体</vt:lpstr>
      <vt:lpstr>华文楷体</vt:lpstr>
      <vt:lpstr>Candara</vt:lpstr>
      <vt:lpstr>楷体_GB2312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小小的船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13</cp:revision>
  <dcterms:created xsi:type="dcterms:W3CDTF">2017-06-04T00:28:37Z</dcterms:created>
  <dcterms:modified xsi:type="dcterms:W3CDTF">2017-06-04T02:01:33Z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