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1179" r:id="rId3"/>
    <p:sldId id="1242" r:id="rId4"/>
    <p:sldId id="1180" r:id="rId5"/>
    <p:sldId id="1249" r:id="rId6"/>
    <p:sldId id="1243" r:id="rId7"/>
    <p:sldId id="1263" r:id="rId8"/>
    <p:sldId id="1283" r:id="rId9"/>
    <p:sldId id="1282" r:id="rId10"/>
    <p:sldId id="1267" r:id="rId11"/>
    <p:sldId id="1268" r:id="rId12"/>
    <p:sldId id="1274" r:id="rId13"/>
    <p:sldId id="1273" r:id="rId14"/>
    <p:sldId id="1279" r:id="rId15"/>
    <p:sldId id="1292" r:id="rId16"/>
    <p:sldId id="1293" r:id="rId17"/>
    <p:sldId id="1294" r:id="rId18"/>
    <p:sldId id="1185" r:id="rId19"/>
  </p:sldIdLst>
  <p:sldSz cx="12190095" cy="6859270"/>
  <p:notesSz cx="6858000" cy="9144000"/>
  <p:custDataLst>
    <p:tags r:id="rId20"/>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5" autoAdjust="0"/>
    <p:restoredTop sz="98709" autoAdjust="0"/>
  </p:normalViewPr>
  <p:slideViewPr>
    <p:cSldViewPr>
      <p:cViewPr>
        <p:scale>
          <a:sx n="75" d="100"/>
          <a:sy n="75" d="100"/>
        </p:scale>
        <p:origin x="1308" y="810"/>
      </p:cViewPr>
      <p:guideLst>
        <p:guide orient="horz" pos="2160"/>
        <p:guide pos="382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tags" Target="tags/tag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a:latin typeface="微软雅黑" pitchFamily="34" charset="-122"/>
              <a:ea typeface="微软雅黑" pitchFamily="34" charset="-122"/>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自定义版式">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两栏内容">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2_两栏内容">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file:///D:\&#26753;&#36154;\2019\&#35838;&#20214;\2019&#65288;&#31179;&#65289;&#35821;&#25991;&#12288;&#36873;&#20462;&#12288;&#19978;&#20876;&#65288;&#26032;&#25945;&#26448;&#26032;&#26631;&#20934;&#65289;\A136.TIF" TargetMode="External" /><Relationship Id="rId3" Type="http://schemas.openxmlformats.org/officeDocument/2006/relationships/image" Target="../media/image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4.png" /><Relationship Id="rId3" Type="http://schemas.openxmlformats.org/officeDocument/2006/relationships/image" Target="../media/image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alphaModFix amt="20000"/>
            <a:lum/>
          </a:blip>
          <a:stretch>
            <a:fillRect t="-12000" b="-12000"/>
          </a:stretch>
        </a:blipFill>
        <a:effectLst/>
      </p:bgPr>
    </p:bg>
    <p:spTree>
      <p:nvGrpSpPr>
        <p:cNvPr id="1" name=""/>
        <p:cNvGrpSpPr/>
        <p:nvPr/>
      </p:nvGrpSpPr>
      <p:grpSpPr>
        <a:xfrm>
          <a:off x="0" y="0"/>
          <a:ext cx="0" cy="0"/>
        </a:xfrm>
      </p:grpSpPr>
      <p:sp>
        <p:nvSpPr>
          <p:cNvPr id="13" name="标题 2"/>
          <p:cNvSpPr txBox="1"/>
          <p:nvPr/>
        </p:nvSpPr>
        <p:spPr>
          <a:xfrm>
            <a:off x="897890" y="1624965"/>
            <a:ext cx="9363075" cy="3390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zh-CN" sz="6000" kern="100" smtClean="0">
                <a:latin typeface="Times New Roman" panose="02020603050405020304"/>
                <a:ea typeface="微软雅黑" panose="020b0503020204020204" pitchFamily="34" charset="-122"/>
              </a:rPr>
              <a:t>第二课</a:t>
            </a:r>
            <a:r>
              <a:rPr lang="zh-CN" altLang="en-US" sz="6000" b="1" kern="100" smtClean="0">
                <a:latin typeface="Times New Roman" panose="02020603050405020304"/>
                <a:ea typeface="微软雅黑" panose="020b0503020204020204" pitchFamily="34" charset="-122"/>
              </a:rPr>
              <a:t>　</a:t>
            </a:r>
            <a:r>
              <a:rPr lang="zh-CN" altLang="en-US" sz="6000" b="1" kern="100">
                <a:latin typeface="Times New Roman" panose="02020603050405020304"/>
                <a:ea typeface="微软雅黑" panose="020b0503020204020204" pitchFamily="34" charset="-122"/>
              </a:rPr>
              <a:t>立在地球边上放号</a:t>
            </a:r>
            <a:endParaRPr lang="zh-CN" altLang="en-US" sz="6000" b="1" kern="100">
              <a:latin typeface="Times New Roman"/>
              <a:ea typeface="微软雅黑" pitchFamily="34" charset="-122"/>
            </a:endParaRPr>
          </a:p>
          <a:p>
            <a:pPr>
              <a:lnSpc>
                <a:spcPct val="150000"/>
              </a:lnSpc>
            </a:pPr>
            <a:r>
              <a:rPr lang="zh-CN" altLang="en-US" sz="6000" b="1" kern="100">
                <a:latin typeface="Times New Roman" panose="02020603050405020304"/>
                <a:ea typeface="微软雅黑" panose="020b0503020204020204" pitchFamily="34" charset="-122"/>
              </a:rPr>
              <a:t>            </a:t>
            </a:r>
            <a:endParaRPr lang="zh-CN" altLang="en-US" sz="6000" b="1" kern="100">
              <a:latin typeface="Times New Roman" panose="02020603050405020304"/>
              <a:ea typeface="微软雅黑" panose="020b0503020204020204" pitchFamily="34" charset="-122"/>
            </a:endParaRPr>
          </a:p>
          <a:p>
            <a:pPr>
              <a:lnSpc>
                <a:spcPct val="150000"/>
              </a:lnSpc>
            </a:pPr>
            <a:endParaRPr lang="zh-CN" altLang="en-US" sz="6000" b="1" kern="100">
              <a:latin typeface="Times New Roman" panose="02020603050405020304"/>
              <a:ea typeface="微软雅黑" panose="020b0503020204020204" pitchFamily="34"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2240" y="769620"/>
            <a:ext cx="10448925" cy="1476375"/>
          </a:xfrm>
          <a:prstGeom prst="rect">
            <a:avLst/>
          </a:prstGeom>
          <a:noFill/>
        </p:spPr>
        <p:txBody>
          <a:bodyPr wrap="square" rtlCol="0" anchor="t">
            <a:spAutoFit/>
          </a:bodyPr>
          <a:lstStyle/>
          <a:p>
            <a:pPr algn="l">
              <a:lnSpc>
                <a:spcPct val="150000"/>
              </a:lnSpc>
            </a:pPr>
            <a:r>
              <a:rPr lang="en-US" altLang="zh-CN" sz="2000" smtClean="0">
                <a:latin typeface="黑体" panose="02010609060101010101" charset="-122"/>
                <a:ea typeface="黑体" panose="02010609060101010101" charset="-122"/>
                <a:sym typeface="+mn-ea"/>
              </a:rPr>
              <a:t>    </a:t>
            </a:r>
            <a:r>
              <a:rPr lang="zh-CN" altLang="en-US" sz="2000" smtClean="0">
                <a:latin typeface="黑体" panose="02010609060101010101" charset="-122"/>
                <a:ea typeface="黑体" panose="02010609060101010101" charset="-122"/>
                <a:sym typeface="+mn-ea"/>
              </a:rPr>
              <a:t>（</a:t>
            </a:r>
            <a:r>
              <a:rPr lang="en-US" altLang="zh-CN" sz="2000">
                <a:latin typeface="黑体" panose="02010609060101010101" charset="-122"/>
                <a:ea typeface="黑体" panose="02010609060101010101" charset="-122"/>
                <a:sym typeface="+mn-ea"/>
              </a:rPr>
              <a:t>1</a:t>
            </a:r>
            <a:r>
              <a:rPr lang="zh-CN" altLang="en-US" sz="2000">
                <a:latin typeface="黑体" panose="02010609060101010101" charset="-122"/>
                <a:ea typeface="黑体" panose="02010609060101010101" charset="-122"/>
                <a:sym typeface="+mn-ea"/>
              </a:rPr>
              <a:t>）立在地球边上，北冰洋、太平洋都在脚下、眼底，这是一个</a:t>
            </a:r>
            <a:r>
              <a:rPr lang="zh-CN" altLang="en-US" sz="2000">
                <a:solidFill>
                  <a:srgbClr val="FF0000"/>
                </a:solidFill>
                <a:latin typeface="黑体" panose="02010609060101010101" charset="-122"/>
                <a:ea typeface="黑体" panose="02010609060101010101" charset="-122"/>
                <a:sym typeface="+mn-ea"/>
              </a:rPr>
              <a:t>“巨人”</a:t>
            </a:r>
            <a:r>
              <a:rPr lang="zh-CN" altLang="en-US" sz="2000">
                <a:latin typeface="黑体" panose="02010609060101010101" charset="-122"/>
                <a:ea typeface="黑体" panose="02010609060101010101" charset="-122"/>
                <a:sym typeface="+mn-ea"/>
              </a:rPr>
              <a:t>的形象；</a:t>
            </a:r>
            <a:endParaRPr lang="zh-CN" altLang="en-US" sz="2000">
              <a:latin typeface="黑体"/>
              <a:ea typeface="黑体"/>
            </a:endParaRPr>
          </a:p>
          <a:p>
            <a:pPr algn="l">
              <a:lnSpc>
                <a:spcPct val="150000"/>
              </a:lnSpc>
            </a:pPr>
            <a:r>
              <a:rPr lang="zh-CN" altLang="en-US" sz="2000" smtClean="0">
                <a:latin typeface="黑体" panose="02010609060101010101" charset="-122"/>
                <a:ea typeface="黑体" panose="02010609060101010101" charset="-122"/>
                <a:sym typeface="+mn-ea"/>
              </a:rPr>
              <a:t>    （</a:t>
            </a:r>
            <a:r>
              <a:rPr lang="en-US" altLang="zh-CN" sz="2000">
                <a:latin typeface="黑体" panose="02010609060101010101" charset="-122"/>
                <a:ea typeface="黑体" panose="02010609060101010101" charset="-122"/>
                <a:sym typeface="+mn-ea"/>
              </a:rPr>
              <a:t>2</a:t>
            </a:r>
            <a:r>
              <a:rPr lang="zh-CN" altLang="en-US" sz="2000">
                <a:latin typeface="黑体" panose="02010609060101010101" charset="-122"/>
                <a:ea typeface="黑体" panose="02010609060101010101" charset="-122"/>
                <a:sym typeface="+mn-ea"/>
              </a:rPr>
              <a:t>）满怀激情地敏锐地感受着变化、感受</a:t>
            </a:r>
            <a:r>
              <a:rPr lang="zh-CN" altLang="en-US" sz="2000" smtClean="0">
                <a:latin typeface="黑体" panose="02010609060101010101" charset="-122"/>
                <a:ea typeface="黑体" panose="02010609060101010101" charset="-122"/>
                <a:sym typeface="+mn-ea"/>
              </a:rPr>
              <a:t>着力</a:t>
            </a:r>
            <a:r>
              <a:rPr lang="zh-CN" altLang="en-US" sz="2000">
                <a:latin typeface="黑体" panose="02010609060101010101" charset="-122"/>
                <a:ea typeface="黑体" panose="02010609060101010101" charset="-122"/>
                <a:sym typeface="+mn-ea"/>
              </a:rPr>
              <a:t>，大声喊出自己的兴奋，这是</a:t>
            </a:r>
            <a:r>
              <a:rPr lang="zh-CN" altLang="en-US" sz="2000">
                <a:solidFill>
                  <a:srgbClr val="FF0000"/>
                </a:solidFill>
                <a:latin typeface="黑体" panose="02010609060101010101" charset="-122"/>
                <a:ea typeface="黑体" panose="02010609060101010101" charset="-122"/>
                <a:sym typeface="+mn-ea"/>
              </a:rPr>
              <a:t>“诗人”</a:t>
            </a:r>
            <a:r>
              <a:rPr lang="zh-CN" altLang="en-US" sz="2000">
                <a:latin typeface="黑体" panose="02010609060101010101" charset="-122"/>
                <a:ea typeface="黑体" panose="02010609060101010101" charset="-122"/>
                <a:sym typeface="+mn-ea"/>
              </a:rPr>
              <a:t>。</a:t>
            </a:r>
            <a:endParaRPr lang="zh-CN" altLang="en-US" sz="2000">
              <a:latin typeface="黑体" panose="02010609060101010101" charset="-122"/>
              <a:ea typeface="黑体" panose="02010609060101010101" charset="-122"/>
            </a:endParaRPr>
          </a:p>
          <a:p>
            <a:pPr algn="l">
              <a:lnSpc>
                <a:spcPct val="150000"/>
              </a:lnSpc>
            </a:pPr>
            <a:r>
              <a:rPr lang="zh-CN" altLang="en-US" sz="2000" smtClean="0">
                <a:latin typeface="黑体" panose="02010609060101010101" charset="-122"/>
                <a:ea typeface="黑体" panose="02010609060101010101" charset="-122"/>
                <a:sym typeface="+mn-ea"/>
              </a:rPr>
              <a:t>    （</a:t>
            </a:r>
            <a:r>
              <a:rPr lang="en-US" altLang="zh-CN" sz="2000">
                <a:latin typeface="黑体" panose="02010609060101010101" charset="-122"/>
                <a:ea typeface="黑体" panose="02010609060101010101" charset="-122"/>
                <a:sym typeface="+mn-ea"/>
              </a:rPr>
              <a:t>3</a:t>
            </a:r>
            <a:r>
              <a:rPr lang="zh-CN" altLang="en-US" sz="2000">
                <a:latin typeface="黑体" panose="02010609060101010101" charset="-122"/>
                <a:ea typeface="黑体" panose="02010609060101010101" charset="-122"/>
                <a:sym typeface="+mn-ea"/>
              </a:rPr>
              <a:t>）这是郭沫若，更是</a:t>
            </a:r>
            <a:r>
              <a:rPr lang="zh-CN" altLang="en-US" sz="2000">
                <a:solidFill>
                  <a:srgbClr val="FF0000"/>
                </a:solidFill>
                <a:latin typeface="黑体" panose="02010609060101010101" charset="-122"/>
                <a:ea typeface="黑体" panose="02010609060101010101" charset="-122"/>
                <a:sym typeface="+mn-ea"/>
              </a:rPr>
              <a:t>青春</a:t>
            </a:r>
            <a:r>
              <a:rPr lang="zh-CN" altLang="en-US" sz="2000">
                <a:latin typeface="黑体" panose="02010609060101010101" charset="-122"/>
                <a:ea typeface="黑体" panose="02010609060101010101" charset="-122"/>
                <a:sym typeface="+mn-ea"/>
              </a:rPr>
              <a:t>，时代的</a:t>
            </a:r>
            <a:r>
              <a:rPr lang="zh-CN" altLang="en-US" sz="2000">
                <a:solidFill>
                  <a:srgbClr val="FF0000"/>
                </a:solidFill>
                <a:latin typeface="黑体" panose="02010609060101010101" charset="-122"/>
                <a:ea typeface="黑体" panose="02010609060101010101" charset="-122"/>
                <a:sym typeface="+mn-ea"/>
              </a:rPr>
              <a:t>青年</a:t>
            </a:r>
            <a:r>
              <a:rPr lang="zh-CN" altLang="en-US" sz="2000" smtClean="0">
                <a:latin typeface="黑体" panose="02010609060101010101" charset="-122"/>
                <a:ea typeface="黑体" panose="02010609060101010101" charset="-122"/>
                <a:sym typeface="+mn-ea"/>
              </a:rPr>
              <a:t>！</a:t>
            </a:r>
            <a:endParaRPr lang="zh-CN" altLang="en-US"/>
          </a:p>
        </p:txBody>
      </p:sp>
      <p:sp>
        <p:nvSpPr>
          <p:cNvPr id="3" name="文本框 2"/>
          <p:cNvSpPr txBox="1"/>
          <p:nvPr/>
        </p:nvSpPr>
        <p:spPr>
          <a:xfrm>
            <a:off x="444500" y="339725"/>
            <a:ext cx="9250680" cy="521970"/>
          </a:xfrm>
          <a:prstGeom prst="rect">
            <a:avLst/>
          </a:prstGeom>
          <a:noFill/>
        </p:spPr>
        <p:txBody>
          <a:bodyPr wrap="none" rtlCol="0" anchor="t">
            <a:spAutoFit/>
          </a:bodyPr>
          <a:lstStyle/>
          <a:p>
            <a:r>
              <a:rPr lang="en-US" altLang="zh-CN" sz="2800" smtClean="0">
                <a:latin typeface="黑体" panose="02010609060101010101" charset="-122"/>
                <a:ea typeface="黑体" panose="02010609060101010101" charset="-122"/>
                <a:sym typeface="+mn-ea"/>
              </a:rPr>
              <a:t>1</a:t>
            </a:r>
            <a:r>
              <a:rPr lang="zh-CN" altLang="en-US" sz="2800" smtClean="0">
                <a:latin typeface="黑体" panose="02010609060101010101" charset="-122"/>
                <a:ea typeface="黑体" panose="02010609060101010101" charset="-122"/>
                <a:sym typeface="+mn-ea"/>
              </a:rPr>
              <a:t>《立在地球边上放号》文中的“我”是</a:t>
            </a:r>
            <a:r>
              <a:rPr lang="zh-CN" altLang="en-US" sz="2800">
                <a:latin typeface="黑体" panose="02010609060101010101" charset="-122"/>
                <a:ea typeface="黑体" panose="02010609060101010101" charset="-122"/>
                <a:sym typeface="+mn-ea"/>
              </a:rPr>
              <a:t>怎样的一个</a:t>
            </a:r>
            <a:r>
              <a:rPr lang="zh-CN" altLang="en-US" sz="2800" smtClean="0">
                <a:latin typeface="黑体" panose="02010609060101010101" charset="-122"/>
                <a:ea typeface="黑体" panose="02010609060101010101" charset="-122"/>
                <a:sym typeface="+mn-ea"/>
              </a:rPr>
              <a:t>形象？</a:t>
            </a:r>
            <a:endParaRPr lang="zh-CN" altLang="en-US" sz="2800"/>
          </a:p>
        </p:txBody>
      </p:sp>
      <p:sp>
        <p:nvSpPr>
          <p:cNvPr id="4" name="矩形 3"/>
          <p:cNvSpPr/>
          <p:nvPr/>
        </p:nvSpPr>
        <p:spPr>
          <a:xfrm>
            <a:off x="263476" y="2246050"/>
            <a:ext cx="11412000" cy="4523105"/>
          </a:xfrm>
          <a:prstGeom prst="rect">
            <a:avLst/>
          </a:prstGeom>
        </p:spPr>
        <p:txBody>
          <a:bodyPr>
            <a:spAutoFit/>
          </a:bodyPr>
          <a:lstStyle/>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诗人把自己想象为一个站在地球边上目光遍及广阔天地，并发出了激情的呼唤的巨人。诗人紧扣</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立在地球边上</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一着眼点，借助极目远望的开阔眼界，把地球北极的北冰洋和居于地球腹地的太平洋联结起来，把北冰洋晴空中无数怒涌的白云和太平洋汪洋浩瀚的万顷波涛两个宏大画面组接起来，于是，自然物的形象便以超乎人们常见的面积之大、数量之多和超乎人们常见之力，显示出它们的宏伟、壮观；更重要的是，通过对自然的抒写，可以看出抒情主人公的高大形象，窥视到他充实的内心，感受到他如沸的激情，而抒情形象所显示的这种独特感情、心理，正反映了被</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五四</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时代怒潮唤醒的革命知识青年的共同特征。</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a:spLocks noChangeArrowheads="1"/>
          </p:cNvSpPr>
          <p:nvPr/>
        </p:nvSpPr>
        <p:spPr bwMode="auto">
          <a:xfrm>
            <a:off x="330305" y="852486"/>
            <a:ext cx="9104679" cy="293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700"/>
              </a:lnSpc>
              <a:spcAft>
                <a:spcPct val="0"/>
              </a:spcAft>
              <a:tabLst>
                <a:tab pos="1350645"/>
                <a:tab pos="3870960"/>
              </a:tabLst>
            </a:pPr>
            <a:r>
              <a:rPr lang="zh-CN" altLang="zh-CN" sz="2400" b="1" kern="100">
                <a:latin typeface="Times New Roman" panose="02020603050405020304"/>
                <a:ea typeface="黑体" panose="02010609060101010101" charset="-122"/>
                <a:cs typeface="Times New Roman" panose="02020603050405020304"/>
              </a:rPr>
              <a:t>识作者</a:t>
            </a:r>
            <a:endParaRPr lang="zh-CN" altLang="zh-CN" sz="1050" kern="100">
              <a:latin typeface="宋体" pitchFamily="2" charset="-122"/>
              <a:cs typeface="Courier New" panose="02070309020205020404"/>
            </a:endParaRPr>
          </a:p>
          <a:p>
            <a:pPr algn="ctr">
              <a:lnSpc>
                <a:spcPts val="3700"/>
              </a:lnSpc>
              <a:spcAft>
                <a:spcPct val="0"/>
              </a:spcAft>
              <a:tabLst>
                <a:tab pos="1350645"/>
                <a:tab pos="3870960"/>
              </a:tabLst>
            </a:pPr>
            <a:r>
              <a:rPr lang="zh-CN" altLang="zh-CN" sz="2400" b="1" kern="100">
                <a:latin typeface="Times New Roman" panose="02020603050405020304"/>
                <a:ea typeface="黑体" panose="02010609060101010101" charset="-122"/>
                <a:cs typeface="Times New Roman" panose="02020603050405020304"/>
              </a:rPr>
              <a:t>开一代诗风的郭沫若</a:t>
            </a:r>
            <a:endParaRPr lang="zh-CN" altLang="zh-CN" sz="1050" kern="100">
              <a:latin typeface="宋体" panose="02010600030101010101" pitchFamily="2" charset="-122"/>
              <a:cs typeface="Courier New" panose="02070309020205020404"/>
            </a:endParaRPr>
          </a:p>
          <a:p>
            <a:pPr indent="612140">
              <a:lnSpc>
                <a:spcPts val="3700"/>
              </a:lnSpc>
              <a:tabLst>
                <a:tab pos="1350645"/>
                <a:tab pos="3870960"/>
              </a:tabLst>
            </a:pPr>
            <a:r>
              <a:rPr lang="zh-CN" altLang="zh-CN" sz="2400" b="1" kern="100">
                <a:latin typeface="Times New Roman" panose="02020603050405020304"/>
                <a:cs typeface="Times New Roman" panose="02020603050405020304"/>
              </a:rPr>
              <a:t>郭沫若</a:t>
            </a:r>
            <a:r>
              <a:rPr lang="en-US" altLang="zh-CN" sz="2400" b="1" kern="100">
                <a:latin typeface="Times New Roman" panose="02020603050405020304"/>
                <a:cs typeface="Courier New" panose="02070309020205020404"/>
              </a:rPr>
              <a:t>(1892—1978)</a:t>
            </a:r>
            <a:r>
              <a:rPr lang="zh-CN" altLang="zh-CN" sz="2400" b="1" kern="100">
                <a:latin typeface="Times New Roman" panose="02020603050405020304"/>
                <a:cs typeface="Times New Roman" panose="02020603050405020304"/>
              </a:rPr>
              <a:t>，生于四川乐山，幼年入家塾读书，</a:t>
            </a:r>
            <a:r>
              <a:rPr lang="en-US" altLang="zh-CN" sz="2400" b="1" kern="100">
                <a:latin typeface="Times New Roman" panose="02020603050405020304"/>
                <a:cs typeface="Courier New" panose="02070309020205020404"/>
              </a:rPr>
              <a:t>1906</a:t>
            </a:r>
            <a:r>
              <a:rPr lang="zh-CN" altLang="zh-CN" sz="2400" b="1" kern="100">
                <a:latin typeface="Times New Roman" panose="02020603050405020304"/>
                <a:cs typeface="Times New Roman" panose="02020603050405020304"/>
              </a:rPr>
              <a:t>年入嘉定高等学堂学习，开始接受民主思想。</a:t>
            </a:r>
            <a:r>
              <a:rPr lang="en-US" altLang="zh-CN" sz="2400" b="1" kern="100">
                <a:latin typeface="Times New Roman" panose="02020603050405020304"/>
                <a:cs typeface="Courier New" panose="02070309020205020404"/>
              </a:rPr>
              <a:t>1914</a:t>
            </a:r>
            <a:r>
              <a:rPr lang="zh-CN" altLang="zh-CN" sz="2400" b="1" kern="100">
                <a:latin typeface="Times New Roman" panose="02020603050405020304"/>
                <a:cs typeface="Times New Roman" panose="02020603050405020304"/>
              </a:rPr>
              <a:t>年春赴日本留学，</a:t>
            </a:r>
            <a:r>
              <a:rPr lang="zh-CN" altLang="zh-CN" sz="2400" b="1" u="sng" kern="100">
                <a:latin typeface="Times New Roman" panose="02020603050405020304"/>
                <a:ea typeface="黑体" panose="02010609060101010101" charset="-122"/>
                <a:cs typeface="Times New Roman" panose="02020603050405020304"/>
              </a:rPr>
              <a:t>先学医，后从文。</a:t>
            </a:r>
            <a:r>
              <a:rPr lang="en-US" altLang="zh-CN" sz="2400" b="1" kern="100" baseline="30000">
                <a:latin typeface="宋体" panose="02010600030101010101" pitchFamily="2" charset="-122"/>
                <a:cs typeface="Times New Roman" panose="02020603050405020304"/>
              </a:rPr>
              <a:t>①</a:t>
            </a:r>
            <a:r>
              <a:rPr lang="zh-CN" altLang="zh-CN" sz="2400" b="1" kern="100">
                <a:latin typeface="Times New Roman" panose="02020603050405020304"/>
                <a:cs typeface="Times New Roman" panose="02020603050405020304"/>
              </a:rPr>
              <a:t>这个时期接触了泰戈尔、歌德、莎士比亚、惠特曼等外国作家的作品。</a:t>
            </a:r>
            <a:endParaRPr lang="zh-CN" altLang="zh-CN" sz="1050" kern="100">
              <a:effectLst/>
              <a:latin typeface="宋体" panose="02010600030101010101" pitchFamily="2" charset="-122"/>
              <a:cs typeface="Courier New" panose="02070309020205020404"/>
            </a:endParaRPr>
          </a:p>
        </p:txBody>
      </p:sp>
      <p:pic>
        <p:nvPicPr>
          <p:cNvPr id="1026" name="Picture 2" descr="D:\梁贺\2019\课件\2019（秋）语文　选修　上册（新教材新标准）\A136.TIF"/>
          <p:cNvPicPr>
            <a:picLocks noChangeAspect="1" noChangeArrowheads="1"/>
          </p:cNvPicPr>
          <p:nvPr/>
        </p:nvPicPr>
        <p:blipFill>
          <a:blip r:embed="rId3" r:link="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9706461" y="1965994"/>
            <a:ext cx="2004333" cy="2078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226502" y="4006404"/>
            <a:ext cx="11645474" cy="198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700"/>
              </a:lnSpc>
              <a:spcAft>
                <a:spcPct val="0"/>
              </a:spcAft>
              <a:tabLst>
                <a:tab pos="1350645"/>
                <a:tab pos="3870960"/>
              </a:tabLst>
            </a:pPr>
            <a:r>
              <a:rPr lang="en-US" altLang="zh-CN" sz="2400" b="1" kern="100">
                <a:latin typeface="Times New Roman" panose="02020603050405020304"/>
                <a:cs typeface="Courier New" panose="02070309020205020404"/>
              </a:rPr>
              <a:t>1919</a:t>
            </a:r>
            <a:r>
              <a:rPr lang="zh-CN" altLang="zh-CN" sz="2400" b="1" kern="100">
                <a:latin typeface="Times New Roman" panose="02020603050405020304"/>
                <a:cs typeface="Times New Roman" panose="02020603050405020304"/>
              </a:rPr>
              <a:t>年五四运动爆发，他投身于新文化运动，写出了《凤凰涅槃》《炉中煤》等诗篇。这一时期的代表作诗集《女神》摆脱了中国传统诗歌的束缚，充分反映了</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五四</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时代精神，在中国文学史上开一代诗风，是当代最优秀的革命浪漫主义诗作。</a:t>
            </a:r>
            <a:endParaRPr lang="zh-CN" altLang="zh-CN" sz="1050" kern="100">
              <a:latin typeface="宋体" panose="02010600030101010101" pitchFamily="2" charset="-122"/>
              <a:cs typeface="Courier New" panose="02070309020205020404"/>
            </a:endParaRPr>
          </a:p>
          <a:p>
            <a:pPr indent="612140" algn="just">
              <a:lnSpc>
                <a:spcPts val="3700"/>
              </a:lnSpc>
              <a:spcAft>
                <a:spcPct val="0"/>
              </a:spcAft>
              <a:tabLst>
                <a:tab pos="1350645"/>
                <a:tab pos="3870960"/>
              </a:tabLst>
            </a:pPr>
            <a:endParaRPr lang="zh-CN" altLang="zh-CN" sz="1050" kern="100">
              <a:solidFill>
                <a:srgbClr val="3366FF"/>
              </a:solidFill>
              <a:effectLst/>
              <a:latin typeface="宋体" pitchFamily="2" charset="-122"/>
              <a:cs typeface="Courier New" panose="02070309020205020404"/>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2"/>
          <p:cNvSpPr/>
          <p:nvPr/>
        </p:nvSpPr>
        <p:spPr>
          <a:xfrm>
            <a:off x="84748" y="1471878"/>
            <a:ext cx="11725030" cy="3537585"/>
          </a:xfrm>
          <a:prstGeom prst="rect">
            <a:avLst/>
          </a:prstGeom>
          <a:noFill/>
          <a:ln w="9525">
            <a:noFill/>
          </a:ln>
        </p:spPr>
        <p:txBody>
          <a:bodyPr anchor="ctr">
            <a:spAutoFit/>
          </a:bodyPr>
          <a:lstStyle/>
          <a:p>
            <a:pPr eaLnBrk="1" hangingPunct="1">
              <a:lnSpc>
                <a:spcPct val="140000"/>
              </a:lnSpc>
            </a:pPr>
            <a:r>
              <a:rPr lang="zh-CN" altLang="en-US" sz="3200" b="1">
                <a:latin typeface="黑体" panose="02010609060101010101" charset="-122"/>
                <a:ea typeface="黑体" panose="02010609060101010101" charset="-122"/>
              </a:rPr>
              <a:t>    </a:t>
            </a:r>
            <a:r>
              <a:rPr lang="en-US" altLang="zh-CN" sz="3200" b="1">
                <a:latin typeface="黑体" panose="02010609060101010101" charset="-122"/>
                <a:ea typeface="黑体" panose="02010609060101010101" charset="-122"/>
              </a:rPr>
              <a:t>1919</a:t>
            </a:r>
            <a:r>
              <a:rPr lang="zh-CN" altLang="en-US" sz="3200" b="1">
                <a:latin typeface="黑体" panose="02010609060101010101" charset="-122"/>
                <a:ea typeface="黑体" panose="02010609060101010101" charset="-122"/>
              </a:rPr>
              <a:t>年，</a:t>
            </a:r>
            <a:r>
              <a:rPr lang="zh-CN" altLang="en-US" sz="3200" b="1">
                <a:solidFill>
                  <a:srgbClr val="FF3399"/>
                </a:solidFill>
                <a:latin typeface="黑体" panose="02010609060101010101" charset="-122"/>
                <a:ea typeface="黑体" panose="02010609060101010101" charset="-122"/>
              </a:rPr>
              <a:t>五四运动</a:t>
            </a:r>
            <a:r>
              <a:rPr lang="zh-CN" altLang="en-US" sz="3200" b="1">
                <a:latin typeface="黑体" panose="02010609060101010101" charset="-122"/>
                <a:ea typeface="黑体" panose="02010609060101010101" charset="-122"/>
              </a:rPr>
              <a:t>给中国社会带来了崭新的气象。旧道德、旧礼教、专制政治与一切封建偶像受到猛烈抨击和批判，</a:t>
            </a:r>
            <a:r>
              <a:rPr lang="zh-CN" altLang="en-US" sz="3200" b="1">
                <a:solidFill>
                  <a:srgbClr val="FF3399"/>
                </a:solidFill>
                <a:latin typeface="黑体" panose="02010609060101010101" charset="-122"/>
                <a:ea typeface="黑体" panose="02010609060101010101" charset="-122"/>
              </a:rPr>
              <a:t>新事物、新思想、新文化</a:t>
            </a:r>
            <a:r>
              <a:rPr lang="zh-CN" altLang="en-US" sz="3200" b="1">
                <a:latin typeface="黑体" panose="02010609060101010101" charset="-122"/>
                <a:ea typeface="黑体" panose="02010609060101010101" charset="-122"/>
              </a:rPr>
              <a:t>与一切进步要求则得到热烈的崇尚与赞扬。</a:t>
            </a:r>
            <a:r>
              <a:rPr lang="zh-CN" altLang="en-US" sz="3200" b="1">
                <a:solidFill>
                  <a:srgbClr val="0000FF"/>
                </a:solidFill>
                <a:latin typeface="黑体" panose="02010609060101010101" charset="-122"/>
                <a:ea typeface="黑体" panose="02010609060101010101" charset="-122"/>
              </a:rPr>
              <a:t>倡导科学与民主，争取独立与自由，张扬个性意识，追求个性解放，要求改造旧的社会、建设新社会</a:t>
            </a:r>
            <a:r>
              <a:rPr lang="zh-CN" altLang="en-US" sz="3200" b="1">
                <a:latin typeface="黑体" panose="02010609060101010101" charset="-122"/>
                <a:ea typeface="黑体" panose="02010609060101010101" charset="-122"/>
              </a:rPr>
              <a:t>，成为时代的强音。 </a:t>
            </a:r>
            <a:endParaRPr lang="zh-CN" altLang="en-US" sz="3200" b="1">
              <a:latin typeface="黑体"/>
              <a:ea typeface="黑体"/>
            </a:endParaRPr>
          </a:p>
        </p:txBody>
      </p:sp>
      <p:sp>
        <p:nvSpPr>
          <p:cNvPr id="13315" name="Text Box 3"/>
          <p:cNvSpPr txBox="1"/>
          <p:nvPr/>
        </p:nvSpPr>
        <p:spPr>
          <a:xfrm>
            <a:off x="406337" y="382111"/>
            <a:ext cx="2931160" cy="922020"/>
          </a:xfrm>
          <a:prstGeom prst="rect">
            <a:avLst/>
          </a:prstGeom>
          <a:noFill/>
          <a:ln w="9525">
            <a:noFill/>
          </a:ln>
        </p:spPr>
        <p:txBody>
          <a:bodyPr wrap="none">
            <a:spAutoFit/>
          </a:bodyPr>
          <a:lstStyle/>
          <a:p>
            <a:pPr eaLnBrk="1" hangingPunct="1"/>
            <a:r>
              <a:rPr lang="zh-CN" altLang="en-US" sz="5400" b="1">
                <a:latin typeface="Arial" panose="020b0604020202020204" pitchFamily="34" charset="0"/>
                <a:ea typeface="华文新魏" panose="02010800040101010101" charset="-122"/>
              </a:rPr>
              <a:t>写作背景</a:t>
            </a:r>
            <a:endParaRPr lang="zh-CN" altLang="en-US" sz="5400" b="1">
              <a:latin typeface="Arial" pitchFamily="34" charset="0"/>
              <a:ea typeface="华文新魏" panose="02010800040101010101" charset="-122"/>
            </a:endParaRPr>
          </a:p>
        </p:txBody>
      </p:sp>
    </p:spTree>
  </p:cSld>
  <p:clrMapOvr>
    <a:masterClrMapping/>
  </p:clrMapOvr>
  <p:transition advTm="3000"/>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69570" y="2512695"/>
            <a:ext cx="10988040" cy="460375"/>
          </a:xfrm>
          <a:prstGeom prst="rect">
            <a:avLst/>
          </a:prstGeom>
          <a:noFill/>
        </p:spPr>
        <p:txBody>
          <a:bodyPr wrap="square" rtlCol="0" anchor="t">
            <a:spAutoFit/>
          </a:bodyPr>
          <a:lstStyle/>
          <a:p>
            <a:r>
              <a:rPr lang="zh-CN" altLang="en-US" sz="2400" b="1" smtClean="0">
                <a:latin typeface="黑体" panose="02010609060101010101" charset="-122"/>
                <a:ea typeface="黑体" panose="02010609060101010101" charset="-122"/>
                <a:sym typeface="+mn-ea"/>
              </a:rPr>
              <a:t>《立在地球边上放号》</a:t>
            </a:r>
            <a:r>
              <a:rPr lang="zh-CN" altLang="en-US" sz="2400" b="1"/>
              <a:t>这首诗运用了怎样的表达技巧？</a:t>
            </a:r>
            <a:endParaRPr lang="zh-CN" altLang="en-US"/>
          </a:p>
        </p:txBody>
      </p:sp>
      <p:sp>
        <p:nvSpPr>
          <p:cNvPr id="3" name="文本框 2"/>
          <p:cNvSpPr txBox="1"/>
          <p:nvPr/>
        </p:nvSpPr>
        <p:spPr>
          <a:xfrm>
            <a:off x="369570" y="3091180"/>
            <a:ext cx="10974705" cy="1845310"/>
          </a:xfrm>
          <a:prstGeom prst="rect">
            <a:avLst/>
          </a:prstGeom>
          <a:noFill/>
        </p:spPr>
        <p:txBody>
          <a:bodyPr wrap="square" rtlCol="0" anchor="t">
            <a:spAutoFit/>
          </a:bodyPr>
          <a:lstStyle/>
          <a:p>
            <a:r>
              <a:rPr lang="zh-CN" altLang="en-US"/>
              <a:t>【答案】（1）丰富而大胆的想象。（2）运用了拟人和排比的修辞手法。</a:t>
            </a:r>
            <a:endParaRPr lang="zh-CN" altLang="en-US"/>
          </a:p>
          <a:p>
            <a:r>
              <a:rPr lang="zh-CN" altLang="en-US"/>
              <a:t>【解析】（1）丰富而大胆的想象。作者在诗歌中塑造了一个巨人的形象，又通过展示巨人站在地球边上见、闻、感的描写，表现出不断的毁坏和不断的创造正是万物万事发展的法则，是不可抗拒的自然规律。（2）运用多种修辞手法。（1）运用拟人的修辞手法。“无限的太平洋提起他全身的力量来要把地球推倒。” 将太平洋拟人化。（2）运用排比的修辞手法。“力的绘画，力的舞蹈，力的音乐，的诗歌，力的律吕哟！” 描述了“力”强大与曼妙。</a:t>
            </a:r>
            <a:endParaRPr lang="zh-CN" altLang="en-US"/>
          </a:p>
        </p:txBody>
      </p:sp>
      <p:sp>
        <p:nvSpPr>
          <p:cNvPr id="4" name="文本框 3"/>
          <p:cNvSpPr txBox="1"/>
          <p:nvPr/>
        </p:nvSpPr>
        <p:spPr>
          <a:xfrm>
            <a:off x="520065" y="181610"/>
            <a:ext cx="7528560" cy="645160"/>
          </a:xfrm>
          <a:prstGeom prst="rect">
            <a:avLst/>
          </a:prstGeom>
          <a:noFill/>
        </p:spPr>
        <p:txBody>
          <a:bodyPr wrap="none" rtlCol="0" anchor="t">
            <a:spAutoFit/>
          </a:bodyPr>
          <a:lstStyle/>
          <a:p>
            <a:pPr algn="ctr">
              <a:lnSpc>
                <a:spcPct val="150000"/>
              </a:lnSpc>
              <a:spcAft>
                <a:spcPct val="0"/>
              </a:spcAft>
              <a:tabLst>
                <a:tab pos="1350645"/>
                <a:tab pos="3870960"/>
              </a:tabLst>
            </a:pPr>
            <a:r>
              <a:rPr lang="zh-CN" altLang="zh-CN" sz="2400" b="1" kern="100">
                <a:solidFill>
                  <a:srgbClr val="FF0000"/>
                </a:solidFill>
                <a:latin typeface="宋体" panose="02010600030101010101" pitchFamily="2" charset="-122"/>
                <a:ea typeface="黑体" panose="02010609060101010101" charset="-122"/>
                <a:cs typeface="Times New Roman" panose="02020603050405020304"/>
                <a:sym typeface="+mn-ea"/>
              </a:rPr>
              <a:t>学习任务探究四　探寻新诗的别样风景——析手法之巧</a:t>
            </a:r>
            <a:endParaRPr lang="zh-CN" altLang="zh-CN" sz="2400" b="1" kern="100">
              <a:solidFill>
                <a:srgbClr val="FF0000"/>
              </a:solidFill>
              <a:latin typeface="宋体" pitchFamily="2" charset="-122"/>
              <a:ea typeface="黑体"/>
              <a:cs typeface="Times New Roman" panose="02020603050405020304" charset="0"/>
              <a:sym typeface="+mn-ea"/>
            </a:endParaRPr>
          </a:p>
        </p:txBody>
      </p:sp>
      <p:sp>
        <p:nvSpPr>
          <p:cNvPr id="7" name="文本框 6"/>
          <p:cNvSpPr txBox="1"/>
          <p:nvPr/>
        </p:nvSpPr>
        <p:spPr>
          <a:xfrm>
            <a:off x="369570" y="826770"/>
            <a:ext cx="11497310" cy="1568450"/>
          </a:xfrm>
          <a:prstGeom prst="rect">
            <a:avLst/>
          </a:prstGeom>
          <a:noFill/>
        </p:spPr>
        <p:txBody>
          <a:bodyPr wrap="square" rtlCol="0" anchor="t">
            <a:spAutoFit/>
          </a:bodyPr>
          <a:lstStyle/>
          <a:p>
            <a:r>
              <a:rPr lang="zh-CN" altLang="en-US" sz="2400"/>
              <a:t>任务导引</a:t>
            </a:r>
            <a:endParaRPr lang="zh-CN" altLang="en-US" sz="2400"/>
          </a:p>
          <a:p>
            <a:r>
              <a:rPr lang="zh-CN" altLang="en-US" sz="2400"/>
              <a:t>诗歌多用表达技巧，这是与诗歌的文体特征和美学追求相适应的。使用技巧能够收到以少胜多、以小见大、以近显远的功效。赏析时需要从表现手法、结构技巧、修辞手法等角度入手。</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idx="4294967295"/>
          </p:nvPr>
        </p:nvSpPr>
        <p:spPr>
          <a:xfrm>
            <a:off x="0" y="580390"/>
            <a:ext cx="10970895" cy="1143000"/>
          </a:xfrm>
        </p:spPr>
        <p:txBody>
          <a:bodyPr>
            <a:normAutofit/>
          </a:bodyPr>
          <a:lstStyle/>
          <a:p>
            <a:pPr algn="l"/>
            <a:r>
              <a:rPr lang="zh-CN" altLang="en-US" sz="4000" b="1" smtClean="0">
                <a:solidFill>
                  <a:srgbClr val="FF00FF"/>
                </a:solidFill>
              </a:rPr>
              <a:t>拓展阅读</a:t>
            </a:r>
            <a:endParaRPr lang="zh-CN" altLang="en-US" sz="4000" b="1">
              <a:solidFill>
                <a:srgbClr val="FF00FF"/>
              </a:solidFill>
            </a:endParaRPr>
          </a:p>
        </p:txBody>
      </p:sp>
      <p:sp>
        <p:nvSpPr>
          <p:cNvPr id="3" name="内容占位符 2"/>
          <p:cNvSpPr>
            <a:spLocks noGrp="1"/>
          </p:cNvSpPr>
          <p:nvPr>
            <p:ph idx="4294967295"/>
          </p:nvPr>
        </p:nvSpPr>
        <p:spPr>
          <a:xfrm>
            <a:off x="0" y="1443990"/>
            <a:ext cx="11053445" cy="5012055"/>
          </a:xfrm>
        </p:spPr>
        <p:txBody>
          <a:bodyPr>
            <a:normAutofit fontScale="67500" lnSpcReduction="20000"/>
          </a:bodyPr>
          <a:lstStyle/>
          <a:p>
            <a:pPr marL="0" indent="0">
              <a:lnSpc>
                <a:spcPct val="150000"/>
              </a:lnSpc>
              <a:buNone/>
            </a:pPr>
            <a:r>
              <a:rPr lang="en-US" altLang="zh-CN" sz="2400" smtClean="0">
                <a:solidFill>
                  <a:srgbClr val="0000CC"/>
                </a:solidFill>
                <a:latin typeface="+mn-ea"/>
              </a:rPr>
              <a:t>    </a:t>
            </a:r>
            <a:r>
              <a:rPr lang="zh-CN" altLang="en-US" sz="2800" b="1" smtClean="0">
                <a:solidFill>
                  <a:srgbClr val="0000CC"/>
                </a:solidFill>
                <a:latin typeface="+mn-ea"/>
              </a:rPr>
              <a:t>郭沫若诗集</a:t>
            </a:r>
            <a:r>
              <a:rPr lang="en-US" altLang="zh-CN" sz="2800" b="1" smtClean="0">
                <a:solidFill>
                  <a:srgbClr val="0000CC"/>
                </a:solidFill>
                <a:latin typeface="+mn-ea"/>
              </a:rPr>
              <a:t>《</a:t>
            </a:r>
            <a:r>
              <a:rPr lang="zh-CN" altLang="en-US" sz="2800" b="1">
                <a:solidFill>
                  <a:srgbClr val="0000CC"/>
                </a:solidFill>
                <a:latin typeface="+mn-ea"/>
              </a:rPr>
              <a:t>女神</a:t>
            </a:r>
            <a:r>
              <a:rPr lang="en-US" altLang="zh-CN" sz="2800" b="1">
                <a:solidFill>
                  <a:srgbClr val="0000CC"/>
                </a:solidFill>
                <a:latin typeface="+mn-ea"/>
              </a:rPr>
              <a:t>》</a:t>
            </a:r>
            <a:r>
              <a:rPr lang="zh-CN" altLang="en-US" sz="2800" b="1">
                <a:solidFill>
                  <a:srgbClr val="0000CC"/>
                </a:solidFill>
                <a:latin typeface="+mn-ea"/>
              </a:rPr>
              <a:t>所表现的“五四”时代精神</a:t>
            </a:r>
            <a:r>
              <a:rPr lang="en-US" altLang="zh-CN" sz="2800" b="1">
                <a:solidFill>
                  <a:srgbClr val="0000CC"/>
                </a:solidFill>
                <a:latin typeface="+mn-ea"/>
              </a:rPr>
              <a:t>:《</a:t>
            </a:r>
            <a:r>
              <a:rPr lang="zh-CN" altLang="en-US" sz="2800" b="1">
                <a:solidFill>
                  <a:srgbClr val="0000CC"/>
                </a:solidFill>
                <a:latin typeface="+mn-ea"/>
              </a:rPr>
              <a:t>女神</a:t>
            </a:r>
            <a:r>
              <a:rPr lang="en-US" altLang="zh-CN" sz="2800" b="1">
                <a:solidFill>
                  <a:srgbClr val="0000CC"/>
                </a:solidFill>
                <a:latin typeface="+mn-ea"/>
              </a:rPr>
              <a:t>》</a:t>
            </a:r>
            <a:r>
              <a:rPr lang="zh-CN" altLang="en-US" sz="2800" b="1">
                <a:solidFill>
                  <a:srgbClr val="0000CC"/>
                </a:solidFill>
                <a:latin typeface="+mn-ea"/>
              </a:rPr>
              <a:t>是“五四”狂飙突进精神的典型体现，对旧秩序旧传统旧礼教进行大胆否定和无情诅咒，呼喊创造与光明，民主与进步，激动和鼓舞了整整一代人。</a:t>
            </a:r>
            <a:endParaRPr lang="zh-CN" altLang="en-US" sz="2800" b="1">
              <a:solidFill>
                <a:srgbClr val="0000CC"/>
              </a:solidFill>
              <a:latin typeface="+mn-ea"/>
            </a:endParaRPr>
          </a:p>
          <a:p>
            <a:pPr marL="0" indent="0">
              <a:lnSpc>
                <a:spcPct val="150000"/>
              </a:lnSpc>
              <a:buNone/>
            </a:pPr>
            <a:r>
              <a:rPr lang="zh-CN" altLang="en-US" sz="2800" b="1" smtClean="0">
                <a:solidFill>
                  <a:srgbClr val="0000CC"/>
                </a:solidFill>
                <a:latin typeface="+mn-ea"/>
              </a:rPr>
              <a:t>    思想内容</a:t>
            </a:r>
            <a:r>
              <a:rPr lang="zh-CN" altLang="en-US" sz="2800" b="1">
                <a:solidFill>
                  <a:srgbClr val="0000CC"/>
                </a:solidFill>
                <a:latin typeface="+mn-ea"/>
              </a:rPr>
              <a:t>集中在如下三个方面</a:t>
            </a:r>
            <a:r>
              <a:rPr lang="zh-CN" altLang="en-US" sz="2800" b="1" smtClean="0">
                <a:solidFill>
                  <a:srgbClr val="0000CC"/>
                </a:solidFill>
                <a:latin typeface="+mn-ea"/>
              </a:rPr>
              <a:t>：</a:t>
            </a:r>
            <a:endParaRPr lang="en-US" altLang="zh-CN" sz="2800" b="1" smtClean="0">
              <a:solidFill>
                <a:srgbClr val="0000CC"/>
              </a:solidFill>
              <a:latin typeface="+mn-ea"/>
            </a:endParaRPr>
          </a:p>
          <a:p>
            <a:pPr marL="0" indent="0">
              <a:lnSpc>
                <a:spcPct val="150000"/>
              </a:lnSpc>
              <a:buNone/>
            </a:pPr>
            <a:r>
              <a:rPr lang="en-US" altLang="zh-CN" sz="2800" b="1">
                <a:solidFill>
                  <a:srgbClr val="0000CC"/>
                </a:solidFill>
                <a:latin typeface="+mn-ea"/>
              </a:rPr>
              <a:t> </a:t>
            </a:r>
            <a:r>
              <a:rPr lang="en-US" altLang="zh-CN" sz="2800" b="1" smtClean="0">
                <a:solidFill>
                  <a:srgbClr val="0000CC"/>
                </a:solidFill>
                <a:latin typeface="+mn-ea"/>
              </a:rPr>
              <a:t>   </a:t>
            </a:r>
            <a:r>
              <a:rPr lang="zh-CN" altLang="en-US" sz="2800" b="1" smtClean="0">
                <a:solidFill>
                  <a:srgbClr val="FF00FF"/>
                </a:solidFill>
                <a:latin typeface="+mn-ea"/>
              </a:rPr>
              <a:t>一</a:t>
            </a:r>
            <a:r>
              <a:rPr lang="zh-CN" altLang="en-US" sz="2800" b="1">
                <a:solidFill>
                  <a:srgbClr val="FF00FF"/>
                </a:solidFill>
                <a:latin typeface="+mn-ea"/>
              </a:rPr>
              <a:t>、</a:t>
            </a:r>
            <a:r>
              <a:rPr lang="zh-CN" altLang="en-US" sz="2800" b="1" smtClean="0">
                <a:solidFill>
                  <a:srgbClr val="FF00FF"/>
                </a:solidFill>
                <a:latin typeface="+mn-ea"/>
              </a:rPr>
              <a:t>强烈追求求</a:t>
            </a:r>
            <a:r>
              <a:rPr lang="zh-CN" altLang="en-US" sz="2800" b="1">
                <a:solidFill>
                  <a:srgbClr val="FF00FF"/>
                </a:solidFill>
                <a:latin typeface="+mn-ea"/>
              </a:rPr>
              <a:t>个</a:t>
            </a:r>
            <a:r>
              <a:rPr lang="zh-CN" altLang="en-US" sz="2800" b="1" smtClean="0">
                <a:solidFill>
                  <a:srgbClr val="FF00FF"/>
                </a:solidFill>
                <a:latin typeface="+mn-ea"/>
              </a:rPr>
              <a:t>性解放。</a:t>
            </a:r>
            <a:r>
              <a:rPr lang="zh-CN" altLang="en-US" sz="2800" b="1">
                <a:solidFill>
                  <a:srgbClr val="0000CC"/>
                </a:solidFill>
                <a:latin typeface="+mn-ea"/>
              </a:rPr>
              <a:t>个性主义是郭沫若前期的主导思想，在文学上，要求张扬自我，尊崇个性，以自我内心表现为本位。个性解放的呼声通过对“自我”的发现和自我价值的肯定表现出来</a:t>
            </a:r>
            <a:r>
              <a:rPr lang="zh-CN" altLang="en-US" sz="2800" b="1" smtClean="0">
                <a:solidFill>
                  <a:srgbClr val="0000CC"/>
                </a:solidFill>
                <a:latin typeface="+mn-ea"/>
              </a:rPr>
              <a:t>。诸如</a:t>
            </a:r>
            <a:r>
              <a:rPr lang="zh-CN" altLang="en-US" sz="2800" b="1">
                <a:solidFill>
                  <a:srgbClr val="0000CC"/>
                </a:solidFill>
                <a:latin typeface="+mn-ea"/>
              </a:rPr>
              <a:t>：</a:t>
            </a:r>
            <a:r>
              <a:rPr lang="en-US" altLang="zh-CN" sz="2800" b="1">
                <a:solidFill>
                  <a:srgbClr val="0000CC"/>
                </a:solidFill>
                <a:latin typeface="+mn-ea"/>
              </a:rPr>
              <a:t>《</a:t>
            </a:r>
            <a:r>
              <a:rPr lang="zh-CN" altLang="en-US" sz="2800" b="1">
                <a:solidFill>
                  <a:srgbClr val="0000CC"/>
                </a:solidFill>
                <a:latin typeface="+mn-ea"/>
              </a:rPr>
              <a:t>天狗</a:t>
            </a:r>
            <a:r>
              <a:rPr lang="en-US" altLang="zh-CN" sz="2800" b="1">
                <a:solidFill>
                  <a:srgbClr val="0000CC"/>
                </a:solidFill>
                <a:latin typeface="+mn-ea"/>
              </a:rPr>
              <a:t>》</a:t>
            </a:r>
            <a:r>
              <a:rPr lang="zh-CN" altLang="en-US" sz="2800" b="1">
                <a:solidFill>
                  <a:srgbClr val="0000CC"/>
                </a:solidFill>
                <a:latin typeface="+mn-ea"/>
              </a:rPr>
              <a:t>中的“天狗”这种冲决一切罗网、破坏一切旧事物的强悍形象，正是那个时代个性解放要求的诗的极度夸张。</a:t>
            </a:r>
            <a:r>
              <a:rPr lang="en-US" altLang="zh-CN" sz="2800" b="1">
                <a:solidFill>
                  <a:srgbClr val="0000CC"/>
                </a:solidFill>
                <a:latin typeface="+mn-ea"/>
              </a:rPr>
              <a:t>《</a:t>
            </a:r>
            <a:r>
              <a:rPr lang="zh-CN" altLang="en-US" sz="2800" b="1">
                <a:solidFill>
                  <a:srgbClr val="0000CC"/>
                </a:solidFill>
                <a:latin typeface="+mn-ea"/>
              </a:rPr>
              <a:t>浴海</a:t>
            </a:r>
            <a:r>
              <a:rPr lang="en-US" altLang="zh-CN" sz="2800" b="1">
                <a:solidFill>
                  <a:srgbClr val="0000CC"/>
                </a:solidFill>
                <a:latin typeface="+mn-ea"/>
              </a:rPr>
              <a:t>》</a:t>
            </a:r>
            <a:r>
              <a:rPr lang="zh-CN" altLang="en-US" sz="2800" b="1">
                <a:solidFill>
                  <a:srgbClr val="0000CC"/>
                </a:solidFill>
                <a:latin typeface="+mn-ea"/>
              </a:rPr>
              <a:t>的自我形象，同样是实现自我个性解放的诗的宣泄。这种个性解放的要求不仅仅着眼于个人本身，诗人将个体的解放作为社会、民族、国家解放的前提，将它们融合为一体。</a:t>
            </a:r>
            <a:r>
              <a:rPr lang="en-US" altLang="zh-CN" sz="2800" b="1">
                <a:solidFill>
                  <a:srgbClr val="0000CC"/>
                </a:solidFill>
                <a:latin typeface="+mn-ea"/>
              </a:rPr>
              <a:t>《</a:t>
            </a:r>
            <a:r>
              <a:rPr lang="zh-CN" altLang="en-US" sz="2800" b="1">
                <a:solidFill>
                  <a:srgbClr val="0000CC"/>
                </a:solidFill>
                <a:latin typeface="+mn-ea"/>
              </a:rPr>
              <a:t>地球，我的母亲</a:t>
            </a:r>
            <a:r>
              <a:rPr lang="en-US" altLang="zh-CN" sz="2800" b="1">
                <a:solidFill>
                  <a:srgbClr val="0000CC"/>
                </a:solidFill>
                <a:latin typeface="+mn-ea"/>
              </a:rPr>
              <a:t>》</a:t>
            </a:r>
            <a:r>
              <a:rPr lang="zh-CN" altLang="en-US" sz="2800" b="1">
                <a:solidFill>
                  <a:srgbClr val="0000CC"/>
                </a:solidFill>
                <a:latin typeface="+mn-ea"/>
              </a:rPr>
              <a:t>中可以看出他个性解放的要求呈现出了劳苦大众利益的一致性。</a:t>
            </a:r>
            <a:endParaRPr lang="zh-CN" altLang="en-US" sz="2800" b="1">
              <a:solidFill>
                <a:srgbClr val="0000CC"/>
              </a:solidFill>
              <a:latin typeface="+mn-ea"/>
            </a:endParaRPr>
          </a:p>
        </p:txBody>
      </p:sp>
    </p:spTree>
  </p:cSld>
  <p:clrMapOvr>
    <a:masterClrMapping/>
  </p:clrMapOvr>
  <mc:AlternateContent>
    <mc:Choice xmlns:p14="http://schemas.microsoft.com/office/powerpoint/2010/main" Requires="p14">
      <p:transition advTm="3000" p14:dur="1500"/>
    </mc:Choice>
    <mc:Fallback>
      <p:transition advTm="3000"/>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734060"/>
            <a:ext cx="11250930" cy="5913755"/>
          </a:xfrm>
        </p:spPr>
        <p:txBody>
          <a:bodyPr>
            <a:normAutofit lnSpcReduction="10000"/>
          </a:bodyPr>
          <a:lstStyle/>
          <a:p>
            <a:pPr marL="0" indent="0">
              <a:lnSpc>
                <a:spcPct val="150000"/>
              </a:lnSpc>
              <a:buNone/>
            </a:pPr>
            <a:r>
              <a:rPr lang="zh-CN" altLang="en-US" sz="2400" b="1" smtClean="0">
                <a:solidFill>
                  <a:srgbClr val="0000CC"/>
                </a:solidFill>
                <a:latin typeface="+mn-ea"/>
              </a:rPr>
              <a:t>    </a:t>
            </a:r>
            <a:r>
              <a:rPr lang="zh-CN" altLang="en-US" sz="2400" b="1" smtClean="0">
                <a:solidFill>
                  <a:srgbClr val="FF00FF"/>
                </a:solidFill>
                <a:latin typeface="+mn-ea"/>
              </a:rPr>
              <a:t>二、</a:t>
            </a:r>
            <a:r>
              <a:rPr lang="zh-CN" altLang="en-US" sz="2400" b="1">
                <a:solidFill>
                  <a:srgbClr val="FF00FF"/>
                </a:solidFill>
                <a:latin typeface="+mn-ea"/>
              </a:rPr>
              <a:t>歌唱</a:t>
            </a:r>
            <a:r>
              <a:rPr lang="zh-CN" altLang="en-US" sz="2400" b="1" smtClean="0">
                <a:solidFill>
                  <a:srgbClr val="FF00FF"/>
                </a:solidFill>
                <a:latin typeface="+mn-ea"/>
              </a:rPr>
              <a:t>反抗</a:t>
            </a:r>
            <a:r>
              <a:rPr lang="zh-CN" altLang="en-US" sz="2400" b="1">
                <a:solidFill>
                  <a:srgbClr val="FF00FF"/>
                </a:solidFill>
                <a:latin typeface="+mn-ea"/>
              </a:rPr>
              <a:t>、叛逆与创造</a:t>
            </a:r>
            <a:r>
              <a:rPr lang="zh-CN" altLang="en-US" sz="2400" b="1" smtClean="0">
                <a:solidFill>
                  <a:srgbClr val="FF00FF"/>
                </a:solidFill>
                <a:latin typeface="+mn-ea"/>
              </a:rPr>
              <a:t>精神。</a:t>
            </a:r>
            <a:r>
              <a:rPr lang="zh-CN" altLang="en-US" sz="2400" b="1">
                <a:solidFill>
                  <a:srgbClr val="0000CC"/>
                </a:solidFill>
                <a:latin typeface="+mn-ea"/>
              </a:rPr>
              <a:t>反抗、叛逆表现在：</a:t>
            </a:r>
            <a:r>
              <a:rPr lang="en-US" altLang="zh-CN" sz="2400" b="1">
                <a:solidFill>
                  <a:srgbClr val="0000CC"/>
                </a:solidFill>
                <a:latin typeface="+mn-ea"/>
              </a:rPr>
              <a:t>《</a:t>
            </a:r>
            <a:r>
              <a:rPr lang="zh-CN" altLang="en-US" sz="2400" b="1">
                <a:solidFill>
                  <a:srgbClr val="0000CC"/>
                </a:solidFill>
                <a:latin typeface="+mn-ea"/>
              </a:rPr>
              <a:t>女神</a:t>
            </a:r>
            <a:r>
              <a:rPr lang="en-US" altLang="zh-CN" sz="2400" b="1">
                <a:solidFill>
                  <a:srgbClr val="0000CC"/>
                </a:solidFill>
                <a:latin typeface="+mn-ea"/>
              </a:rPr>
              <a:t>》</a:t>
            </a:r>
            <a:r>
              <a:rPr lang="zh-CN" altLang="en-US" sz="2400" b="1">
                <a:solidFill>
                  <a:srgbClr val="0000CC"/>
                </a:solidFill>
                <a:latin typeface="+mn-ea"/>
              </a:rPr>
              <a:t>诞生之时整个中国是一个黑暗的大牢笼，这激发了诗人反抗的、叛逆的精神。如：</a:t>
            </a:r>
            <a:r>
              <a:rPr lang="en-US" altLang="zh-CN" sz="2400" b="1">
                <a:solidFill>
                  <a:srgbClr val="0000CC"/>
                </a:solidFill>
                <a:latin typeface="+mn-ea"/>
              </a:rPr>
              <a:t>《</a:t>
            </a:r>
            <a:r>
              <a:rPr lang="zh-CN" altLang="en-US" sz="2400" b="1">
                <a:solidFill>
                  <a:srgbClr val="0000CC"/>
                </a:solidFill>
                <a:latin typeface="+mn-ea"/>
              </a:rPr>
              <a:t>凤凰涅磐</a:t>
            </a:r>
            <a:r>
              <a:rPr lang="en-US" altLang="zh-CN" sz="2400" b="1">
                <a:solidFill>
                  <a:srgbClr val="0000CC"/>
                </a:solidFill>
                <a:latin typeface="+mn-ea"/>
              </a:rPr>
              <a:t>》</a:t>
            </a:r>
            <a:r>
              <a:rPr lang="zh-CN" altLang="en-US" sz="2400" b="1">
                <a:solidFill>
                  <a:srgbClr val="0000CC"/>
                </a:solidFill>
                <a:latin typeface="+mn-ea"/>
              </a:rPr>
              <a:t>中的凤凰双双自焚前的歌唱，对朽败的旧世界作了极真切而沉痛的描绘。凤凰的自焚，乃是与旧世界彻底决绝的反抗行动，是叛逆精神的强烈爆发与燃烧。</a:t>
            </a:r>
            <a:r>
              <a:rPr lang="en-US" altLang="zh-CN" sz="2400" b="1">
                <a:solidFill>
                  <a:srgbClr val="0000CC"/>
                </a:solidFill>
                <a:latin typeface="+mn-ea"/>
              </a:rPr>
              <a:t>《</a:t>
            </a:r>
            <a:r>
              <a:rPr lang="zh-CN" altLang="en-US" sz="2400" b="1">
                <a:solidFill>
                  <a:srgbClr val="0000CC"/>
                </a:solidFill>
                <a:latin typeface="+mn-ea"/>
              </a:rPr>
              <a:t>我是个偶像崇拜者</a:t>
            </a:r>
            <a:r>
              <a:rPr lang="en-US" altLang="zh-CN" sz="2400" b="1">
                <a:solidFill>
                  <a:srgbClr val="0000CC"/>
                </a:solidFill>
                <a:latin typeface="+mn-ea"/>
              </a:rPr>
              <a:t>》</a:t>
            </a:r>
            <a:r>
              <a:rPr lang="zh-CN" altLang="en-US" sz="2400" b="1">
                <a:solidFill>
                  <a:srgbClr val="0000CC"/>
                </a:solidFill>
                <a:latin typeface="+mn-ea"/>
              </a:rPr>
              <a:t>中诗人表白崇拜自然界与社会界一切象征生命的事物，来否定一切人为的偶像，一切扼杀生机的旧传统，表现出对封建权威的极度蔑视。</a:t>
            </a:r>
            <a:r>
              <a:rPr lang="en-US" altLang="zh-CN" sz="2400" b="1">
                <a:solidFill>
                  <a:srgbClr val="0000CC"/>
                </a:solidFill>
                <a:latin typeface="+mn-ea"/>
              </a:rPr>
              <a:t>《</a:t>
            </a:r>
            <a:r>
              <a:rPr lang="zh-CN" altLang="en-US" sz="2400" b="1">
                <a:solidFill>
                  <a:srgbClr val="0000CC"/>
                </a:solidFill>
                <a:latin typeface="+mn-ea"/>
              </a:rPr>
              <a:t>匪徒颂</a:t>
            </a:r>
            <a:r>
              <a:rPr lang="en-US" altLang="zh-CN" sz="2400" b="1">
                <a:solidFill>
                  <a:srgbClr val="0000CC"/>
                </a:solidFill>
                <a:latin typeface="+mn-ea"/>
              </a:rPr>
              <a:t>》</a:t>
            </a:r>
            <a:r>
              <a:rPr lang="zh-CN" altLang="en-US" sz="2400" b="1">
                <a:solidFill>
                  <a:srgbClr val="0000CC"/>
                </a:solidFill>
                <a:latin typeface="+mn-ea"/>
              </a:rPr>
              <a:t>将列宁、罗素、尼采等人一起赞颂，表达了自己要步其后尘挺身反抗的坚决意志</a:t>
            </a:r>
            <a:r>
              <a:rPr lang="zh-CN" altLang="en-US" sz="2400" b="1" smtClean="0">
                <a:solidFill>
                  <a:srgbClr val="0000CC"/>
                </a:solidFill>
                <a:latin typeface="+mn-ea"/>
              </a:rPr>
              <a:t>。创造</a:t>
            </a:r>
            <a:r>
              <a:rPr lang="zh-CN" altLang="en-US" sz="2400" b="1">
                <a:solidFill>
                  <a:srgbClr val="0000CC"/>
                </a:solidFill>
                <a:latin typeface="+mn-ea"/>
              </a:rPr>
              <a:t>精神表现</a:t>
            </a:r>
            <a:r>
              <a:rPr lang="zh-CN" altLang="en-US" sz="2400" b="1" smtClean="0">
                <a:solidFill>
                  <a:srgbClr val="0000CC"/>
                </a:solidFill>
                <a:latin typeface="+mn-ea"/>
              </a:rPr>
              <a:t>在：</a:t>
            </a:r>
            <a:r>
              <a:rPr lang="zh-CN" altLang="en-US" sz="2400" b="1" smtClean="0">
                <a:solidFill>
                  <a:srgbClr val="0000CC"/>
                </a:solidFill>
                <a:latin typeface="+mn-ea"/>
                <a:sym typeface="Wingdings" panose="05000000000000000000" pitchFamily="2" charset="2"/>
              </a:rPr>
              <a:t>（</a:t>
            </a:r>
            <a:r>
              <a:rPr lang="en-US" altLang="zh-CN" sz="2400" b="1" smtClean="0">
                <a:solidFill>
                  <a:srgbClr val="0000CC"/>
                </a:solidFill>
                <a:latin typeface="+mn-ea"/>
                <a:sym typeface="Wingdings" panose="05000000000000000000" pitchFamily="2" charset="2"/>
              </a:rPr>
              <a:t>1</a:t>
            </a:r>
            <a:r>
              <a:rPr lang="zh-CN" altLang="en-US" sz="2400" b="1" smtClean="0">
                <a:solidFill>
                  <a:srgbClr val="0000CC"/>
                </a:solidFill>
                <a:latin typeface="+mn-ea"/>
                <a:sym typeface="Wingdings" panose="05000000000000000000" pitchFamily="2" charset="2"/>
              </a:rPr>
              <a:t>）</a:t>
            </a:r>
            <a:r>
              <a:rPr lang="en-US" altLang="zh-CN" sz="2400" b="1" smtClean="0">
                <a:solidFill>
                  <a:srgbClr val="0000CC"/>
                </a:solidFill>
                <a:latin typeface="+mn-ea"/>
              </a:rPr>
              <a:t>《</a:t>
            </a:r>
            <a:r>
              <a:rPr lang="zh-CN" altLang="en-US" sz="2400" b="1">
                <a:solidFill>
                  <a:srgbClr val="0000CC"/>
                </a:solidFill>
                <a:latin typeface="+mn-ea"/>
              </a:rPr>
              <a:t>立在地球边上放号</a:t>
            </a:r>
            <a:r>
              <a:rPr lang="en-US" altLang="zh-CN" sz="2400" b="1">
                <a:solidFill>
                  <a:srgbClr val="0000CC"/>
                </a:solidFill>
                <a:latin typeface="+mn-ea"/>
              </a:rPr>
              <a:t>》</a:t>
            </a:r>
            <a:r>
              <a:rPr lang="zh-CN" altLang="en-US" sz="2400" b="1">
                <a:solidFill>
                  <a:srgbClr val="0000CC"/>
                </a:solidFill>
                <a:latin typeface="+mn-ea"/>
              </a:rPr>
              <a:t>中相信不断的毁坏和不断的创造正是万物万事发展的法则</a:t>
            </a:r>
            <a:r>
              <a:rPr lang="zh-CN" altLang="en-US" sz="2400" b="1" smtClean="0">
                <a:solidFill>
                  <a:srgbClr val="0000CC"/>
                </a:solidFill>
                <a:latin typeface="+mn-ea"/>
              </a:rPr>
              <a:t>。（</a:t>
            </a:r>
            <a:r>
              <a:rPr lang="en-US" altLang="zh-CN" sz="2400" b="1" smtClean="0">
                <a:solidFill>
                  <a:srgbClr val="0000CC"/>
                </a:solidFill>
                <a:latin typeface="+mn-ea"/>
              </a:rPr>
              <a:t>2</a:t>
            </a:r>
            <a:r>
              <a:rPr lang="zh-CN" altLang="en-US" sz="2400" b="1" smtClean="0">
                <a:solidFill>
                  <a:srgbClr val="0000CC"/>
                </a:solidFill>
                <a:latin typeface="+mn-ea"/>
              </a:rPr>
              <a:t>）对</a:t>
            </a:r>
            <a:r>
              <a:rPr lang="en-US" altLang="zh-CN" sz="2400" b="1">
                <a:solidFill>
                  <a:srgbClr val="0000CC"/>
                </a:solidFill>
                <a:latin typeface="+mn-ea"/>
              </a:rPr>
              <a:t>20</a:t>
            </a:r>
            <a:r>
              <a:rPr lang="zh-CN" altLang="en-US" sz="2400" b="1">
                <a:solidFill>
                  <a:srgbClr val="0000CC"/>
                </a:solidFill>
                <a:latin typeface="+mn-ea"/>
              </a:rPr>
              <a:t>世纪科学文明的讴歌，如</a:t>
            </a:r>
            <a:r>
              <a:rPr lang="en-US" altLang="zh-CN" sz="2400" b="1">
                <a:solidFill>
                  <a:srgbClr val="0000CC"/>
                </a:solidFill>
                <a:latin typeface="+mn-ea"/>
              </a:rPr>
              <a:t>《</a:t>
            </a:r>
            <a:r>
              <a:rPr lang="zh-CN" altLang="en-US" sz="2400" b="1">
                <a:solidFill>
                  <a:srgbClr val="0000CC"/>
                </a:solidFill>
                <a:latin typeface="+mn-ea"/>
              </a:rPr>
              <a:t>笔立山头展望</a:t>
            </a:r>
            <a:r>
              <a:rPr lang="en-US" altLang="zh-CN" sz="2400" b="1">
                <a:solidFill>
                  <a:srgbClr val="0000CC"/>
                </a:solidFill>
                <a:latin typeface="+mn-ea"/>
              </a:rPr>
              <a:t>》</a:t>
            </a:r>
            <a:r>
              <a:rPr lang="zh-CN" altLang="en-US" sz="2400" b="1" smtClean="0">
                <a:solidFill>
                  <a:srgbClr val="0000CC"/>
                </a:solidFill>
                <a:latin typeface="+mn-ea"/>
              </a:rPr>
              <a:t>。（</a:t>
            </a:r>
            <a:r>
              <a:rPr lang="en-US" altLang="zh-CN" sz="2400" b="1" smtClean="0">
                <a:solidFill>
                  <a:srgbClr val="0000CC"/>
                </a:solidFill>
                <a:latin typeface="+mn-ea"/>
              </a:rPr>
              <a:t>3</a:t>
            </a:r>
            <a:r>
              <a:rPr lang="zh-CN" altLang="en-US" sz="2400" b="1" smtClean="0">
                <a:solidFill>
                  <a:srgbClr val="0000CC"/>
                </a:solidFill>
                <a:latin typeface="+mn-ea"/>
              </a:rPr>
              <a:t>）对于</a:t>
            </a:r>
            <a:r>
              <a:rPr lang="zh-CN" altLang="en-US" sz="2400" b="1">
                <a:solidFill>
                  <a:srgbClr val="0000CC"/>
                </a:solidFill>
                <a:latin typeface="+mn-ea"/>
              </a:rPr>
              <a:t>大自然的神奇力量的歌唱，诗人笔下的大自然被充分的人化了。如</a:t>
            </a:r>
            <a:r>
              <a:rPr lang="en-US" altLang="zh-CN" sz="2400" b="1">
                <a:solidFill>
                  <a:srgbClr val="0000CC"/>
                </a:solidFill>
                <a:latin typeface="+mn-ea"/>
              </a:rPr>
              <a:t>《</a:t>
            </a:r>
            <a:r>
              <a:rPr lang="zh-CN" altLang="en-US" sz="2400" b="1">
                <a:solidFill>
                  <a:srgbClr val="0000CC"/>
                </a:solidFill>
                <a:latin typeface="+mn-ea"/>
              </a:rPr>
              <a:t>晨安</a:t>
            </a:r>
            <a:r>
              <a:rPr lang="en-US" altLang="zh-CN" sz="2400" b="1">
                <a:solidFill>
                  <a:srgbClr val="0000CC"/>
                </a:solidFill>
                <a:latin typeface="+mn-ea"/>
              </a:rPr>
              <a:t>》《</a:t>
            </a:r>
            <a:r>
              <a:rPr lang="zh-CN" altLang="en-US" sz="2400" b="1">
                <a:solidFill>
                  <a:srgbClr val="0000CC"/>
                </a:solidFill>
                <a:latin typeface="+mn-ea"/>
              </a:rPr>
              <a:t>光海</a:t>
            </a:r>
            <a:r>
              <a:rPr lang="en-US" altLang="zh-CN" sz="2400" b="1">
                <a:solidFill>
                  <a:srgbClr val="0000CC"/>
                </a:solidFill>
                <a:latin typeface="+mn-ea"/>
              </a:rPr>
              <a:t>》</a:t>
            </a:r>
            <a:r>
              <a:rPr lang="zh-CN" altLang="en-US" sz="2400" b="1">
                <a:solidFill>
                  <a:srgbClr val="0000CC"/>
                </a:solidFill>
                <a:latin typeface="+mn-ea"/>
              </a:rPr>
              <a:t>。</a:t>
            </a:r>
            <a:endParaRPr lang="zh-CN" altLang="en-US" sz="2400" b="1">
              <a:solidFill>
                <a:srgbClr val="0000CC"/>
              </a:solidFill>
              <a:latin typeface="+mn-ea"/>
            </a:endParaRPr>
          </a:p>
        </p:txBody>
      </p:sp>
    </p:spTree>
  </p:cSld>
  <p:clrMapOvr>
    <a:masterClrMapping/>
  </p:clrMapOvr>
  <mc:AlternateContent>
    <mc:Choice xmlns:p14="http://schemas.microsoft.com/office/powerpoint/2010/main" Requires="p14">
      <p:transition advTm="3000" p14:dur="1500"/>
    </mc:Choice>
    <mc:Fallback>
      <p:transition advTm="3000"/>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627380"/>
            <a:ext cx="11086465" cy="5499100"/>
          </a:xfrm>
        </p:spPr>
        <p:txBody>
          <a:bodyPr>
            <a:normAutofit/>
          </a:bodyPr>
          <a:lstStyle/>
          <a:p>
            <a:pPr marL="0" indent="0">
              <a:lnSpc>
                <a:spcPct val="150000"/>
              </a:lnSpc>
              <a:buNone/>
            </a:pPr>
            <a:r>
              <a:rPr lang="zh-CN" altLang="en-US" sz="2800" b="1" smtClean="0">
                <a:solidFill>
                  <a:srgbClr val="0000CC"/>
                </a:solidFill>
                <a:latin typeface="+mn-ea"/>
              </a:rPr>
              <a:t>    </a:t>
            </a:r>
            <a:r>
              <a:rPr lang="zh-CN" altLang="en-US" sz="2400" b="1" smtClean="0">
                <a:solidFill>
                  <a:srgbClr val="FF00FF"/>
                </a:solidFill>
                <a:latin typeface="+mn-ea"/>
              </a:rPr>
              <a:t>三、</a:t>
            </a:r>
            <a:r>
              <a:rPr lang="zh-CN" altLang="en-US" sz="2400" b="1">
                <a:solidFill>
                  <a:srgbClr val="FF00FF"/>
                </a:solidFill>
                <a:latin typeface="+mn-ea"/>
              </a:rPr>
              <a:t>抒发</a:t>
            </a:r>
            <a:r>
              <a:rPr lang="zh-CN" altLang="en-US" sz="2400" b="1" smtClean="0">
                <a:solidFill>
                  <a:srgbClr val="FF00FF"/>
                </a:solidFill>
                <a:latin typeface="+mn-ea"/>
              </a:rPr>
              <a:t>爱国情思。</a:t>
            </a:r>
            <a:r>
              <a:rPr lang="en-US" altLang="zh-CN" sz="2400" b="1">
                <a:solidFill>
                  <a:srgbClr val="0000CC"/>
                </a:solidFill>
                <a:latin typeface="+mn-ea"/>
              </a:rPr>
              <a:t>《</a:t>
            </a:r>
            <a:r>
              <a:rPr lang="zh-CN" altLang="en-US" sz="2400" b="1">
                <a:solidFill>
                  <a:srgbClr val="0000CC"/>
                </a:solidFill>
                <a:latin typeface="+mn-ea"/>
              </a:rPr>
              <a:t>女神</a:t>
            </a:r>
            <a:r>
              <a:rPr lang="en-US" altLang="zh-CN" sz="2400" b="1" smtClean="0">
                <a:solidFill>
                  <a:srgbClr val="0000CC"/>
                </a:solidFill>
                <a:latin typeface="+mn-ea"/>
              </a:rPr>
              <a:t>》</a:t>
            </a:r>
            <a:endParaRPr lang="en-US" altLang="zh-CN" sz="2400" b="1" smtClean="0">
              <a:solidFill>
                <a:srgbClr val="0000CC"/>
              </a:solidFill>
              <a:latin typeface="+mn-ea"/>
            </a:endParaRPr>
          </a:p>
          <a:p>
            <a:pPr marL="0" indent="0">
              <a:lnSpc>
                <a:spcPct val="150000"/>
              </a:lnSpc>
              <a:buNone/>
            </a:pPr>
            <a:r>
              <a:rPr lang="zh-CN" altLang="en-US" sz="2400" b="1" smtClean="0">
                <a:solidFill>
                  <a:srgbClr val="0000CC"/>
                </a:solidFill>
                <a:latin typeface="+mn-ea"/>
              </a:rPr>
              <a:t>时代的郭沫若，身</a:t>
            </a:r>
            <a:r>
              <a:rPr lang="zh-CN" altLang="en-US" sz="2400" b="1">
                <a:solidFill>
                  <a:srgbClr val="0000CC"/>
                </a:solidFill>
                <a:latin typeface="+mn-ea"/>
              </a:rPr>
              <a:t>居异国，感于</a:t>
            </a:r>
            <a:r>
              <a:rPr lang="zh-CN" altLang="en-US" sz="2400" b="1" smtClean="0">
                <a:solidFill>
                  <a:srgbClr val="0000CC"/>
                </a:solidFill>
                <a:latin typeface="+mn-ea"/>
              </a:rPr>
              <a:t>祖</a:t>
            </a:r>
            <a:endParaRPr lang="en-US" altLang="zh-CN" sz="2400" b="1" smtClean="0">
              <a:solidFill>
                <a:srgbClr val="0000CC"/>
              </a:solidFill>
              <a:latin typeface="+mn-ea"/>
            </a:endParaRPr>
          </a:p>
          <a:p>
            <a:pPr marL="0" indent="0">
              <a:lnSpc>
                <a:spcPct val="150000"/>
              </a:lnSpc>
              <a:buNone/>
            </a:pPr>
            <a:r>
              <a:rPr lang="zh-CN" altLang="en-US" sz="2400" b="1" smtClean="0">
                <a:solidFill>
                  <a:srgbClr val="0000CC"/>
                </a:solidFill>
                <a:latin typeface="+mn-ea"/>
              </a:rPr>
              <a:t>国</a:t>
            </a:r>
            <a:r>
              <a:rPr lang="zh-CN" altLang="en-US" sz="2400" b="1">
                <a:solidFill>
                  <a:srgbClr val="0000CC"/>
                </a:solidFill>
                <a:latin typeface="+mn-ea"/>
              </a:rPr>
              <a:t>的</a:t>
            </a:r>
            <a:r>
              <a:rPr lang="zh-CN" altLang="en-US" sz="2400" b="1" smtClean="0">
                <a:solidFill>
                  <a:srgbClr val="0000CC"/>
                </a:solidFill>
                <a:latin typeface="+mn-ea"/>
              </a:rPr>
              <a:t>贫弱落后，列强</a:t>
            </a:r>
            <a:r>
              <a:rPr lang="zh-CN" altLang="en-US" sz="2400" b="1">
                <a:solidFill>
                  <a:srgbClr val="0000CC"/>
                </a:solidFill>
                <a:latin typeface="+mn-ea"/>
              </a:rPr>
              <a:t>的虎视眈眈</a:t>
            </a:r>
            <a:r>
              <a:rPr lang="zh-CN" altLang="en-US" sz="2400" b="1" smtClean="0">
                <a:solidFill>
                  <a:srgbClr val="0000CC"/>
                </a:solidFill>
                <a:latin typeface="+mn-ea"/>
              </a:rPr>
              <a:t>，</a:t>
            </a:r>
            <a:endParaRPr lang="en-US" altLang="zh-CN" sz="2400" b="1" smtClean="0">
              <a:solidFill>
                <a:srgbClr val="0000CC"/>
              </a:solidFill>
              <a:latin typeface="+mn-ea"/>
            </a:endParaRPr>
          </a:p>
          <a:p>
            <a:pPr marL="0" indent="0">
              <a:lnSpc>
                <a:spcPct val="150000"/>
              </a:lnSpc>
              <a:buNone/>
            </a:pPr>
            <a:r>
              <a:rPr lang="zh-CN" altLang="en-US" sz="2400" b="1" smtClean="0">
                <a:solidFill>
                  <a:srgbClr val="0000CC"/>
                </a:solidFill>
                <a:latin typeface="+mn-ea"/>
              </a:rPr>
              <a:t>常常</a:t>
            </a:r>
            <a:r>
              <a:rPr lang="zh-CN" altLang="en-US" sz="2400" b="1">
                <a:solidFill>
                  <a:srgbClr val="0000CC"/>
                </a:solidFill>
                <a:latin typeface="+mn-ea"/>
              </a:rPr>
              <a:t>怀着忧</a:t>
            </a:r>
            <a:r>
              <a:rPr lang="zh-CN" altLang="en-US" sz="2400" b="1" smtClean="0">
                <a:solidFill>
                  <a:srgbClr val="0000CC"/>
                </a:solidFill>
                <a:latin typeface="+mn-ea"/>
              </a:rPr>
              <a:t>国的</a:t>
            </a:r>
            <a:r>
              <a:rPr lang="zh-CN" altLang="en-US" sz="2400" b="1">
                <a:solidFill>
                  <a:srgbClr val="0000CC"/>
                </a:solidFill>
                <a:latin typeface="+mn-ea"/>
              </a:rPr>
              <a:t>情思</a:t>
            </a:r>
            <a:r>
              <a:rPr lang="zh-CN" altLang="en-US" sz="2400" b="1" smtClean="0">
                <a:solidFill>
                  <a:srgbClr val="0000CC"/>
                </a:solidFill>
                <a:latin typeface="+mn-ea"/>
              </a:rPr>
              <a:t>。从</a:t>
            </a:r>
            <a:r>
              <a:rPr lang="en-US" altLang="zh-CN" sz="2400" b="1">
                <a:solidFill>
                  <a:srgbClr val="0000CC"/>
                </a:solidFill>
                <a:latin typeface="+mn-ea"/>
              </a:rPr>
              <a:t>《</a:t>
            </a:r>
            <a:r>
              <a:rPr lang="zh-CN" altLang="en-US" sz="2400" b="1">
                <a:solidFill>
                  <a:srgbClr val="0000CC"/>
                </a:solidFill>
                <a:latin typeface="+mn-ea"/>
              </a:rPr>
              <a:t>女神</a:t>
            </a:r>
            <a:r>
              <a:rPr lang="en-US" altLang="zh-CN" sz="2400" b="1" smtClean="0">
                <a:solidFill>
                  <a:srgbClr val="0000CC"/>
                </a:solidFill>
                <a:latin typeface="+mn-ea"/>
              </a:rPr>
              <a:t>》</a:t>
            </a:r>
            <a:endParaRPr lang="en-US" altLang="zh-CN" sz="2400" b="1" smtClean="0">
              <a:solidFill>
                <a:srgbClr val="0000CC"/>
              </a:solidFill>
              <a:latin typeface="+mn-ea"/>
            </a:endParaRPr>
          </a:p>
          <a:p>
            <a:pPr marL="0" indent="0">
              <a:lnSpc>
                <a:spcPct val="150000"/>
              </a:lnSpc>
              <a:buNone/>
            </a:pPr>
            <a:r>
              <a:rPr lang="zh-CN" altLang="en-US" sz="2400" b="1" smtClean="0">
                <a:solidFill>
                  <a:srgbClr val="0000CC"/>
                </a:solidFill>
                <a:latin typeface="+mn-ea"/>
              </a:rPr>
              <a:t>中</a:t>
            </a:r>
            <a:r>
              <a:rPr lang="zh-CN" altLang="en-US" sz="2400" b="1">
                <a:solidFill>
                  <a:srgbClr val="0000CC"/>
                </a:solidFill>
                <a:latin typeface="+mn-ea"/>
              </a:rPr>
              <a:t>的</a:t>
            </a:r>
            <a:r>
              <a:rPr lang="en-US" altLang="zh-CN" sz="2400" b="1">
                <a:solidFill>
                  <a:srgbClr val="0000CC"/>
                </a:solidFill>
                <a:latin typeface="+mn-ea"/>
              </a:rPr>
              <a:t>《</a:t>
            </a:r>
            <a:r>
              <a:rPr lang="zh-CN" altLang="en-US" sz="2400" b="1">
                <a:solidFill>
                  <a:srgbClr val="0000CC"/>
                </a:solidFill>
                <a:latin typeface="+mn-ea"/>
              </a:rPr>
              <a:t>炉中煤</a:t>
            </a:r>
            <a:r>
              <a:rPr lang="en-US" altLang="zh-CN" sz="2400" b="1" smtClean="0">
                <a:solidFill>
                  <a:srgbClr val="0000CC"/>
                </a:solidFill>
                <a:latin typeface="+mn-ea"/>
              </a:rPr>
              <a:t>》</a:t>
            </a:r>
            <a:r>
              <a:rPr lang="zh-CN" altLang="en-US" sz="2400" b="1" smtClean="0">
                <a:solidFill>
                  <a:srgbClr val="0000CC"/>
                </a:solidFill>
                <a:latin typeface="+mn-ea"/>
              </a:rPr>
              <a:t>的年轻</a:t>
            </a:r>
            <a:r>
              <a:rPr lang="zh-CN" altLang="en-US" sz="2400" b="1">
                <a:solidFill>
                  <a:srgbClr val="0000CC"/>
                </a:solidFill>
                <a:latin typeface="+mn-ea"/>
              </a:rPr>
              <a:t>女郎</a:t>
            </a:r>
            <a:r>
              <a:rPr lang="zh-CN" altLang="en-US" sz="2400" b="1" smtClean="0">
                <a:solidFill>
                  <a:srgbClr val="0000CC"/>
                </a:solidFill>
                <a:latin typeface="+mn-ea"/>
              </a:rPr>
              <a:t>，</a:t>
            </a:r>
            <a:r>
              <a:rPr lang="en-US" altLang="zh-CN" sz="2400" b="1" smtClean="0">
                <a:solidFill>
                  <a:srgbClr val="0000CC"/>
                </a:solidFill>
                <a:latin typeface="+mn-ea"/>
              </a:rPr>
              <a:t>《</a:t>
            </a:r>
            <a:r>
              <a:rPr lang="zh-CN" altLang="en-US" sz="2400" b="1" smtClean="0">
                <a:solidFill>
                  <a:srgbClr val="0000CC"/>
                </a:solidFill>
                <a:latin typeface="+mn-ea"/>
              </a:rPr>
              <a:t>凤</a:t>
            </a:r>
            <a:endParaRPr lang="en-US" altLang="zh-CN" sz="2400" b="1" smtClean="0">
              <a:solidFill>
                <a:srgbClr val="0000CC"/>
              </a:solidFill>
              <a:latin typeface="+mn-ea"/>
            </a:endParaRPr>
          </a:p>
          <a:p>
            <a:pPr marL="0" indent="0">
              <a:lnSpc>
                <a:spcPct val="150000"/>
              </a:lnSpc>
              <a:buNone/>
            </a:pPr>
            <a:r>
              <a:rPr lang="zh-CN" altLang="en-US" sz="2400" b="1" smtClean="0">
                <a:solidFill>
                  <a:srgbClr val="0000CC"/>
                </a:solidFill>
                <a:latin typeface="+mn-ea"/>
              </a:rPr>
              <a:t>凰</a:t>
            </a:r>
            <a:r>
              <a:rPr lang="zh-CN" altLang="en-US" sz="2400" b="1">
                <a:solidFill>
                  <a:srgbClr val="0000CC"/>
                </a:solidFill>
                <a:latin typeface="+mn-ea"/>
              </a:rPr>
              <a:t>涅磐</a:t>
            </a:r>
            <a:r>
              <a:rPr lang="en-US" altLang="zh-CN" sz="2400" b="1">
                <a:solidFill>
                  <a:srgbClr val="0000CC"/>
                </a:solidFill>
                <a:latin typeface="+mn-ea"/>
              </a:rPr>
              <a:t>》</a:t>
            </a:r>
            <a:r>
              <a:rPr lang="zh-CN" altLang="en-US" sz="2400" b="1">
                <a:solidFill>
                  <a:srgbClr val="0000CC"/>
                </a:solidFill>
                <a:latin typeface="+mn-ea"/>
              </a:rPr>
              <a:t>中更生的</a:t>
            </a:r>
            <a:r>
              <a:rPr lang="zh-CN" altLang="en-US" sz="2400" b="1" smtClean="0">
                <a:solidFill>
                  <a:srgbClr val="0000CC"/>
                </a:solidFill>
                <a:latin typeface="+mn-ea"/>
              </a:rPr>
              <a:t>凤凰等</a:t>
            </a:r>
            <a:r>
              <a:rPr lang="zh-CN" altLang="en-US" sz="2400" b="1">
                <a:solidFill>
                  <a:srgbClr val="0000CC"/>
                </a:solidFill>
                <a:latin typeface="+mn-ea"/>
              </a:rPr>
              <a:t>形象</a:t>
            </a:r>
            <a:r>
              <a:rPr lang="zh-CN" altLang="en-US" sz="2400" b="1" smtClean="0">
                <a:solidFill>
                  <a:srgbClr val="0000CC"/>
                </a:solidFill>
                <a:latin typeface="+mn-ea"/>
              </a:rPr>
              <a:t>，不</a:t>
            </a:r>
            <a:endParaRPr lang="en-US" altLang="zh-CN" sz="2400" b="1" smtClean="0">
              <a:solidFill>
                <a:srgbClr val="0000CC"/>
              </a:solidFill>
              <a:latin typeface="+mn-ea"/>
            </a:endParaRPr>
          </a:p>
          <a:p>
            <a:pPr marL="0" indent="0">
              <a:lnSpc>
                <a:spcPct val="150000"/>
              </a:lnSpc>
              <a:buNone/>
            </a:pPr>
            <a:r>
              <a:rPr lang="zh-CN" altLang="en-US" sz="2400" b="1" smtClean="0">
                <a:solidFill>
                  <a:srgbClr val="0000CC"/>
                </a:solidFill>
                <a:latin typeface="+mn-ea"/>
              </a:rPr>
              <a:t>难看出</a:t>
            </a:r>
            <a:r>
              <a:rPr lang="zh-CN" altLang="en-US" sz="2400" b="1">
                <a:solidFill>
                  <a:srgbClr val="0000CC"/>
                </a:solidFill>
                <a:latin typeface="+mn-ea"/>
              </a:rPr>
              <a:t>诗人对于祖国的</a:t>
            </a:r>
            <a:r>
              <a:rPr lang="zh-CN" altLang="en-US" sz="2400" b="1" smtClean="0">
                <a:solidFill>
                  <a:srgbClr val="0000CC"/>
                </a:solidFill>
                <a:latin typeface="+mn-ea"/>
              </a:rPr>
              <a:t>深沉眷念与</a:t>
            </a:r>
            <a:endParaRPr lang="en-US" altLang="zh-CN" sz="2400" b="1" smtClean="0">
              <a:solidFill>
                <a:srgbClr val="0000CC"/>
              </a:solidFill>
              <a:latin typeface="+mn-ea"/>
            </a:endParaRPr>
          </a:p>
          <a:p>
            <a:pPr marL="0" indent="0">
              <a:lnSpc>
                <a:spcPct val="150000"/>
              </a:lnSpc>
              <a:buNone/>
            </a:pPr>
            <a:r>
              <a:rPr lang="zh-CN" altLang="en-US" sz="2400" b="1" smtClean="0">
                <a:solidFill>
                  <a:srgbClr val="0000CC"/>
                </a:solidFill>
                <a:latin typeface="+mn-ea"/>
              </a:rPr>
              <a:t>无限</a:t>
            </a:r>
            <a:r>
              <a:rPr lang="zh-CN" altLang="en-US" sz="2400" b="1">
                <a:solidFill>
                  <a:srgbClr val="0000CC"/>
                </a:solidFill>
                <a:latin typeface="+mn-ea"/>
              </a:rPr>
              <a:t>热爱。</a:t>
            </a:r>
            <a:endParaRPr lang="zh-CN" altLang="en-US" sz="2400" b="1">
              <a:solidFill>
                <a:srgbClr val="0000CC"/>
              </a:solidFill>
              <a:latin typeface="+mn-ea"/>
            </a:endParaRPr>
          </a:p>
        </p:txBody>
      </p:sp>
      <p:pic>
        <p:nvPicPr>
          <p:cNvPr id="5" name="图片 4"/>
          <p:cNvPicPr>
            <a:picLocks noChangeAspect="1"/>
          </p:cNvPicPr>
          <p:nvPr/>
        </p:nvPicPr>
        <p:blipFill>
          <a:blip r:embed="rId2"/>
          <a:stretch>
            <a:fillRect/>
          </a:stretch>
        </p:blipFill>
        <p:spPr>
          <a:xfrm>
            <a:off x="5915181" y="950280"/>
            <a:ext cx="5665411" cy="3729251"/>
          </a:xfrm>
          <a:prstGeom prst="rect">
            <a:avLst/>
          </a:prstGeom>
        </p:spPr>
      </p:pic>
    </p:spTree>
  </p:cSld>
  <p:clrMapOvr>
    <a:masterClrMapping/>
  </p:clrMapOvr>
  <mc:AlternateContent>
    <mc:Choice xmlns:p14="http://schemas.microsoft.com/office/powerpoint/2010/main" Requires="p14">
      <p:transition advTm="3000" p14:dur="1500"/>
    </mc:Choice>
    <mc:Fallback>
      <p:transition advTm="3000"/>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alphaModFix amt="20000"/>
            <a:lum/>
          </a:blip>
          <a:stretch>
            <a:fillRect t="-12000" b="-12000"/>
          </a:stretch>
        </a:blipFill>
        <a:effectLst/>
      </p:bgPr>
    </p:bg>
    <p:spTree>
      <p:nvGrpSpPr>
        <p:cNvPr id="1" name=""/>
        <p:cNvGrpSpPr/>
        <p:nvPr/>
      </p:nvGrpSpPr>
      <p:grpSpPr>
        <a:xfrm>
          <a:off x="0" y="0"/>
          <a:ext cx="0" cy="0"/>
        </a:xfrm>
      </p:grpSpPr>
      <p:sp>
        <p:nvSpPr>
          <p:cNvPr id="25" name="标题 2"/>
          <p:cNvSpPr txBox="1"/>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smtClean="0">
                <a:solidFill>
                  <a:prstClr val="black"/>
                </a:solidFill>
                <a:latin typeface="Times New Roman" panose="02020603050405020304"/>
                <a:ea typeface="微软雅黑" panose="020b0503020204020204" pitchFamily="34" charset="-122"/>
              </a:rPr>
              <a:t>本课结束</a:t>
            </a:r>
            <a:endParaRPr lang="zh-CN" altLang="en-US" sz="3600" kern="100">
              <a:solidFill>
                <a:prstClr val="black"/>
              </a:solidFill>
              <a:latin typeface="华文楷体" pitchFamily="2" charset="-122"/>
              <a:ea typeface="华文楷体" pitchFamily="2" charset="-122"/>
              <a:cs typeface="Times New Roman" panose="02020603050405020304" charset="0"/>
            </a:endParaRPr>
          </a:p>
        </p:txBody>
      </p:sp>
      <p:sp>
        <p:nvSpPr>
          <p:cNvPr id="11" name="矩形 259"/>
          <p:cNvSpPr>
            <a:spLocks noChangeArrowheads="1"/>
          </p:cNvSpPr>
          <p:nvPr/>
        </p:nvSpPr>
        <p:spPr bwMode="auto">
          <a:xfrm>
            <a:off x="10271670" y="1701602"/>
            <a:ext cx="1728192" cy="288147"/>
          </a:xfrm>
          <a:prstGeom prst="rect">
            <a:avLst/>
          </a:prstGeom>
          <a:noFill/>
          <a:ln w="9525">
            <a:solidFill>
              <a:schemeClr val="accent1">
                <a:lumMod val="50000"/>
              </a:schemeClr>
            </a:solidFill>
            <a:miter lim="800000"/>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ct val="0"/>
              </a:spcBef>
              <a:buNone/>
            </a:pPr>
            <a:r>
              <a:rPr lang="zh-CN" altLang="en-US" sz="1400" smtClean="0">
                <a:solidFill>
                  <a:schemeClr val="accent1">
                    <a:lumMod val="50000"/>
                  </a:schemeClr>
                </a:solidFill>
                <a:latin typeface="Arial" panose="020b0604020202020204" pitchFamily="34" charset="0"/>
                <a:cs typeface="Arial" panose="020b0604020202020204" pitchFamily="34" charset="0"/>
              </a:rPr>
              <a:t>第二单元</a:t>
            </a:r>
            <a:r>
              <a:rPr lang="zh-CN" altLang="en-US" sz="1400">
                <a:solidFill>
                  <a:schemeClr val="accent1">
                    <a:lumMod val="50000"/>
                  </a:schemeClr>
                </a:solidFill>
                <a:latin typeface="Arial" panose="020b0604020202020204" pitchFamily="34" charset="0"/>
                <a:cs typeface="Arial" panose="020b0604020202020204" pitchFamily="34" charset="0"/>
              </a:rPr>
              <a:t>　诗  </a:t>
            </a:r>
            <a:r>
              <a:rPr lang="zh-CN" altLang="en-US" sz="1400" smtClean="0">
                <a:solidFill>
                  <a:schemeClr val="accent1">
                    <a:lumMod val="50000"/>
                  </a:schemeClr>
                </a:solidFill>
                <a:latin typeface="Arial" panose="020b0604020202020204" pitchFamily="34" charset="0"/>
                <a:cs typeface="Arial" panose="020b0604020202020204" pitchFamily="34" charset="0"/>
              </a:rPr>
              <a:t>歌</a:t>
            </a:r>
            <a:endParaRPr lang="zh-CN" altLang="en-US" sz="1400">
              <a:solidFill>
                <a:schemeClr val="accent1">
                  <a:lumMod val="50000"/>
                </a:schemeClr>
              </a:solidFill>
              <a:latin typeface="Arial" pitchFamily="34" charset="0"/>
              <a:cs typeface="Arial" pitchFamily="34" charset="0"/>
            </a:endParaRPr>
          </a:p>
        </p:txBody>
      </p:sp>
      <p:pic>
        <p:nvPicPr>
          <p:cNvPr id="26" name="New picture" hidden="1"/>
          <p:cNvPicPr/>
          <p:nvPr/>
        </p:nvPicPr>
        <p:blipFill>
          <a:blip r:embed="rId2"/>
          <a:stretch>
            <a:fillRect/>
          </a:stretch>
        </p:blipFill>
        <p:spPr>
          <a:xfrm>
            <a:off x="11264900" y="10426700"/>
            <a:ext cx="266700" cy="355600"/>
          </a:xfrm>
          <a:prstGeom prst="cube">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61715" y="393393"/>
            <a:ext cx="2011680" cy="645160"/>
          </a:xfrm>
          <a:prstGeom prst="rect">
            <a:avLst/>
          </a:prstGeom>
        </p:spPr>
        <p:txBody>
          <a:bodyPr wrap="none">
            <a:spAutoFit/>
          </a:bodyPr>
          <a:lstStyle/>
          <a:p>
            <a:pPr algn="l" fontAlgn="base">
              <a:spcBef>
                <a:spcPct val="0"/>
              </a:spcBef>
              <a:spcAft>
                <a:spcPct val="0"/>
              </a:spcAft>
            </a:pPr>
            <a:r>
              <a:rPr lang="zh-CN" altLang="en-US" sz="3600" b="1" smtClean="0">
                <a:solidFill>
                  <a:prstClr val="black"/>
                </a:solidFill>
                <a:latin typeface="Impact" panose="020b0806030902050204" pitchFamily="34" charset="0"/>
                <a:ea typeface="微软雅黑" panose="020b0503020204020204" pitchFamily="34" charset="-122"/>
                <a:cs typeface="宋体" panose="02010600030101010101" pitchFamily="2" charset="-122"/>
              </a:rPr>
              <a:t>学习目标</a:t>
            </a:r>
            <a:endParaRPr lang="zh-CN" altLang="en-US" sz="3600" b="1" smtClean="0">
              <a:solidFill>
                <a:prstClr val="black"/>
              </a:solidFill>
              <a:latin typeface="Impact" panose="020b0806030902050204" pitchFamily="34" charset="0"/>
              <a:ea typeface="微软雅黑" pitchFamily="34" charset="-122"/>
              <a:cs typeface="宋体" pitchFamily="2" charset="-122"/>
            </a:endParaRPr>
          </a:p>
        </p:txBody>
      </p:sp>
      <p:sp>
        <p:nvSpPr>
          <p:cNvPr id="4" name="矩形 3"/>
          <p:cNvSpPr/>
          <p:nvPr/>
        </p:nvSpPr>
        <p:spPr>
          <a:xfrm>
            <a:off x="795655" y="1324610"/>
            <a:ext cx="10782300" cy="3969385"/>
          </a:xfrm>
          <a:prstGeom prst="rect">
            <a:avLst/>
          </a:prstGeom>
        </p:spPr>
        <p:txBody>
          <a:bodyPr wrap="square">
            <a:spAutoFit/>
          </a:bodyPr>
          <a:lstStyle/>
          <a:p>
            <a:pPr algn="just">
              <a:lnSpc>
                <a:spcPct val="150000"/>
              </a:lnSpc>
              <a:spcAft>
                <a:spcPct val="0"/>
              </a:spcAft>
            </a:pPr>
            <a:r>
              <a:rPr altLang="zh-CN" sz="2800" kern="100">
                <a:latin typeface="Times New Roman" panose="02020603050405020304"/>
                <a:ea typeface="华文细黑" panose="02010600040101010101" charset="-122"/>
              </a:rPr>
              <a:t>1.理解诗歌的语言表达技巧，培养学生语言建构与运用能力。</a:t>
            </a:r>
            <a:endParaRPr altLang="zh-CN" sz="2800" kern="100">
              <a:latin typeface="Times New Roman"/>
              <a:ea typeface="华文细黑" panose="02010600040101010101" charset="-122"/>
            </a:endParaRPr>
          </a:p>
          <a:p>
            <a:pPr algn="just">
              <a:lnSpc>
                <a:spcPct val="150000"/>
              </a:lnSpc>
              <a:spcAft>
                <a:spcPct val="0"/>
              </a:spcAft>
            </a:pPr>
            <a:r>
              <a:rPr altLang="zh-CN" sz="2800" kern="100">
                <a:latin typeface="Times New Roman" panose="02020603050405020304"/>
                <a:ea typeface="华文细黑" panose="02010600040101010101" charset="-122"/>
              </a:rPr>
              <a:t>2.分析诗人的立意方向与构思艺术，让学生的思维得到发展与提升。</a:t>
            </a:r>
            <a:endParaRPr altLang="zh-CN" sz="2800" kern="100">
              <a:latin typeface="Times New Roman" panose="02020603050405020304"/>
              <a:ea typeface="华文细黑" panose="02010600040101010101" charset="-122"/>
            </a:endParaRPr>
          </a:p>
          <a:p>
            <a:pPr algn="just">
              <a:lnSpc>
                <a:spcPct val="150000"/>
              </a:lnSpc>
              <a:spcAft>
                <a:spcPct val="0"/>
              </a:spcAft>
            </a:pPr>
            <a:r>
              <a:rPr altLang="zh-CN" sz="2800" kern="100">
                <a:latin typeface="Times New Roman" panose="02020603050405020304"/>
                <a:ea typeface="华文细黑" panose="02010600040101010101" charset="-122"/>
              </a:rPr>
              <a:t>3.诗歌的意象与意境，探究诗歌的内容，培养学生的审美鉴赏与创造能力。</a:t>
            </a:r>
            <a:endParaRPr altLang="zh-CN" sz="2800" kern="100">
              <a:latin typeface="Times New Roman" panose="02020603050405020304"/>
              <a:ea typeface="华文细黑" panose="02010600040101010101" charset="-122"/>
            </a:endParaRPr>
          </a:p>
          <a:p>
            <a:pPr algn="just">
              <a:lnSpc>
                <a:spcPct val="150000"/>
              </a:lnSpc>
              <a:spcAft>
                <a:spcPct val="0"/>
              </a:spcAft>
            </a:pPr>
            <a:r>
              <a:rPr altLang="zh-CN" sz="2800" kern="100">
                <a:latin typeface="Times New Roman" panose="02020603050405020304"/>
                <a:ea typeface="华文细黑" panose="02010600040101010101" charset="-122"/>
              </a:rPr>
              <a:t>4.了解诗歌古今发展发过程，分析新诗的特色，培养学生的文化传承与理解能力。</a:t>
            </a:r>
            <a:endParaRPr altLang="zh-CN" sz="2800" kern="100">
              <a:latin typeface="Times New Roman" panose="02020603050405020304"/>
              <a:ea typeface="华文细黑" panose="02010600040101010101" charset="-122"/>
            </a:endParaRPr>
          </a:p>
        </p:txBody>
      </p:sp>
    </p:spTree>
  </p:cSld>
  <p:clrMapOvr>
    <a:masterClrMapping/>
  </p:clrMapOvr>
  <mc:AlternateContent>
    <mc:Choice xmlns:p14="http://schemas.microsoft.com/office/powerpoint/2010/main" Requires="p14">
      <p:transition p14:dur="10">
        <p:push dir="u"/>
      </p:transition>
    </mc:Choice>
    <mc:Fallback>
      <p:transition>
        <p:push dir="u"/>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61715" y="393393"/>
            <a:ext cx="2011680" cy="645160"/>
          </a:xfrm>
          <a:prstGeom prst="rect">
            <a:avLst/>
          </a:prstGeom>
        </p:spPr>
        <p:txBody>
          <a:bodyPr wrap="none">
            <a:spAutoFit/>
          </a:bodyPr>
          <a:lstStyle/>
          <a:p>
            <a:pPr algn="l" fontAlgn="base">
              <a:spcBef>
                <a:spcPct val="0"/>
              </a:spcBef>
              <a:spcAft>
                <a:spcPct val="0"/>
              </a:spcAft>
            </a:pPr>
            <a:r>
              <a:rPr lang="zh-CN" altLang="en-US" sz="3600" b="1" smtClean="0">
                <a:solidFill>
                  <a:prstClr val="black"/>
                </a:solidFill>
                <a:latin typeface="Impact" panose="020b0806030902050204" pitchFamily="34" charset="0"/>
                <a:ea typeface="微软雅黑" panose="020b0503020204020204" pitchFamily="34" charset="-122"/>
                <a:cs typeface="宋体" panose="02010600030101010101" pitchFamily="2" charset="-122"/>
              </a:rPr>
              <a:t>核心素养</a:t>
            </a:r>
            <a:endParaRPr lang="zh-CN" altLang="en-US" sz="3600" b="1" smtClean="0">
              <a:solidFill>
                <a:prstClr val="black"/>
              </a:solidFill>
              <a:latin typeface="Impact" panose="020b0806030902050204" pitchFamily="34" charset="0"/>
              <a:ea typeface="微软雅黑" panose="020b0503020204020204" pitchFamily="34" charset="-122"/>
              <a:cs typeface="宋体" panose="02010600030101010101" pitchFamily="2" charset="-122"/>
            </a:endParaRPr>
          </a:p>
        </p:txBody>
      </p:sp>
      <p:sp>
        <p:nvSpPr>
          <p:cNvPr id="4" name="矩形 3"/>
          <p:cNvSpPr/>
          <p:nvPr/>
        </p:nvSpPr>
        <p:spPr>
          <a:xfrm>
            <a:off x="927667" y="1091243"/>
            <a:ext cx="10598260" cy="5262245"/>
          </a:xfrm>
          <a:prstGeom prst="rect">
            <a:avLst/>
          </a:prstGeom>
        </p:spPr>
        <p:txBody>
          <a:bodyPr wrap="square">
            <a:spAutoFit/>
          </a:bodyPr>
          <a:lstStyle/>
          <a:p>
            <a:pPr algn="just">
              <a:lnSpc>
                <a:spcPct val="150000"/>
              </a:lnSpc>
              <a:spcAft>
                <a:spcPct val="0"/>
              </a:spcAft>
            </a:pPr>
            <a:r>
              <a:rPr altLang="zh-CN" sz="2800" kern="100">
                <a:latin typeface="Times New Roman" panose="02020603050405020304"/>
                <a:ea typeface="华文细黑" panose="02010600040101010101" charset="-122"/>
              </a:rPr>
              <a:t>语言建构与运用：</a:t>
            </a:r>
            <a:r>
              <a:rPr altLang="zh-CN" sz="2800" kern="100">
                <a:solidFill>
                  <a:srgbClr val="FF0000"/>
                </a:solidFill>
                <a:latin typeface="Times New Roman" panose="02020603050405020304"/>
                <a:ea typeface="华文细黑" panose="02010600040101010101" charset="-122"/>
              </a:rPr>
              <a:t> </a:t>
            </a:r>
            <a:r>
              <a:rPr lang="en-US" sz="2800" kern="100">
                <a:solidFill>
                  <a:srgbClr val="FF0000"/>
                </a:solidFill>
                <a:latin typeface="Times New Roman" panose="02020603050405020304"/>
                <a:ea typeface="华文细黑" panose="02010600040101010101" charset="-122"/>
              </a:rPr>
              <a:t>1</a:t>
            </a:r>
            <a:r>
              <a:rPr altLang="zh-CN" sz="2800" kern="100">
                <a:solidFill>
                  <a:srgbClr val="FF0000"/>
                </a:solidFill>
                <a:latin typeface="Times New Roman" panose="02020603050405020304"/>
                <a:ea typeface="华文细黑" panose="02010600040101010101" charset="-122"/>
              </a:rPr>
              <a:t>反复朗读这首诗歌，注意把握节奏和情感。</a:t>
            </a:r>
            <a:endParaRPr altLang="zh-CN" sz="2800" kern="100">
              <a:solidFill>
                <a:srgbClr val="FF0000"/>
              </a:solidFill>
              <a:latin typeface="Times New Roman"/>
              <a:ea typeface="华文细黑" panose="02010600040101010101" charset="-122"/>
            </a:endParaRPr>
          </a:p>
          <a:p>
            <a:pPr algn="just">
              <a:lnSpc>
                <a:spcPct val="150000"/>
              </a:lnSpc>
              <a:spcAft>
                <a:spcPct val="0"/>
              </a:spcAft>
            </a:pPr>
            <a:r>
              <a:rPr altLang="zh-CN" sz="2800" kern="100">
                <a:solidFill>
                  <a:srgbClr val="FF0000"/>
                </a:solidFill>
                <a:latin typeface="Times New Roman" panose="02020603050405020304"/>
                <a:ea typeface="华文细黑" panose="02010600040101010101" charset="-122"/>
              </a:rPr>
              <a:t>                                 </a:t>
            </a:r>
            <a:r>
              <a:rPr lang="en-US" sz="2800" kern="100">
                <a:solidFill>
                  <a:srgbClr val="FF0000"/>
                </a:solidFill>
                <a:latin typeface="Times New Roman" panose="02020603050405020304"/>
                <a:ea typeface="华文细黑" panose="02010600040101010101" charset="-122"/>
              </a:rPr>
              <a:t>2</a:t>
            </a:r>
            <a:r>
              <a:rPr altLang="zh-CN" sz="2800" kern="100">
                <a:solidFill>
                  <a:srgbClr val="FF0000"/>
                </a:solidFill>
                <a:latin typeface="Times New Roman" panose="02020603050405020304"/>
                <a:ea typeface="华文细黑" panose="02010600040101010101" charset="-122"/>
                <a:sym typeface="+mn-ea"/>
              </a:rPr>
              <a:t>咀嚼诗歌的语言，把握诗歌的意象。</a:t>
            </a:r>
            <a:endParaRPr altLang="zh-CN" sz="2800" kern="100">
              <a:solidFill>
                <a:srgbClr val="FF0000"/>
              </a:solidFill>
              <a:latin typeface="Times New Roman" panose="02020603050405020304"/>
              <a:ea typeface="华文细黑" panose="02010600040101010101" charset="-122"/>
            </a:endParaRPr>
          </a:p>
          <a:p>
            <a:pPr algn="just">
              <a:lnSpc>
                <a:spcPct val="150000"/>
              </a:lnSpc>
              <a:spcAft>
                <a:spcPct val="0"/>
              </a:spcAft>
            </a:pPr>
            <a:r>
              <a:rPr altLang="zh-CN" sz="2800" kern="100">
                <a:latin typeface="Times New Roman" panose="02020603050405020304"/>
                <a:ea typeface="华文细黑" panose="02010600040101010101" charset="-122"/>
              </a:rPr>
              <a:t>思维发展与提升：</a:t>
            </a:r>
            <a:r>
              <a:rPr altLang="zh-CN" sz="2800" kern="100">
                <a:solidFill>
                  <a:srgbClr val="FF0000"/>
                </a:solidFill>
                <a:latin typeface="Times New Roman" panose="02020603050405020304"/>
                <a:ea typeface="华文细黑" panose="02010600040101010101" charset="-122"/>
              </a:rPr>
              <a:t>掌握诵读技巧。初步学习鉴赏现代诗歌的方法。</a:t>
            </a:r>
            <a:endParaRPr altLang="zh-CN" sz="2800" kern="100">
              <a:latin typeface="Times New Roman" panose="02020603050405020304"/>
              <a:ea typeface="华文细黑" panose="02010600040101010101" charset="-122"/>
            </a:endParaRPr>
          </a:p>
          <a:p>
            <a:pPr algn="just">
              <a:lnSpc>
                <a:spcPct val="150000"/>
              </a:lnSpc>
              <a:spcAft>
                <a:spcPct val="0"/>
              </a:spcAft>
            </a:pPr>
            <a:r>
              <a:rPr altLang="zh-CN" sz="2800" kern="100">
                <a:latin typeface="Times New Roman" panose="02020603050405020304"/>
                <a:ea typeface="华文细黑" panose="02010600040101010101" charset="-122"/>
              </a:rPr>
              <a:t>审美鉴赏与创造：</a:t>
            </a:r>
            <a:r>
              <a:rPr altLang="zh-CN" sz="2800" kern="100">
                <a:solidFill>
                  <a:srgbClr val="FF0000"/>
                </a:solidFill>
                <a:latin typeface="Times New Roman" panose="02020603050405020304"/>
                <a:ea typeface="华文细黑" panose="02010600040101010101" charset="-122"/>
              </a:rPr>
              <a:t>赏析诗歌中富有表现力的语言及其艺术风格，借助意象、意境体会其不同的思想感情。</a:t>
            </a:r>
            <a:endParaRPr altLang="zh-CN" sz="2800" kern="100">
              <a:solidFill>
                <a:srgbClr val="FF0000"/>
              </a:solidFill>
              <a:latin typeface="Times New Roman" panose="02020603050405020304"/>
              <a:ea typeface="华文细黑" panose="02010600040101010101" charset="-122"/>
            </a:endParaRPr>
          </a:p>
          <a:p>
            <a:pPr algn="just">
              <a:lnSpc>
                <a:spcPct val="150000"/>
              </a:lnSpc>
              <a:spcAft>
                <a:spcPct val="0"/>
              </a:spcAft>
            </a:pPr>
            <a:r>
              <a:rPr altLang="zh-CN" sz="2800" kern="100">
                <a:latin typeface="Times New Roman" panose="02020603050405020304"/>
                <a:ea typeface="华文细黑" panose="02010600040101010101" charset="-122"/>
              </a:rPr>
              <a:t>文化传承与理解：</a:t>
            </a:r>
            <a:r>
              <a:rPr altLang="zh-CN" sz="2800" kern="100">
                <a:solidFill>
                  <a:srgbClr val="FF0000"/>
                </a:solidFill>
                <a:latin typeface="Times New Roman" panose="02020603050405020304"/>
                <a:ea typeface="华文细黑" panose="02010600040101010101" charset="-122"/>
              </a:rPr>
              <a:t>引导学生理解诗人否定旧的社会现实、摆脱旧的思想束缚、张扬个性、追求解放的强烈愿望，以及诗中集中体现出五四时期提倡科学、民主和自由的时代精神。</a:t>
            </a:r>
            <a:endParaRPr altLang="zh-CN" sz="2800" kern="100">
              <a:solidFill>
                <a:srgbClr val="FF0000"/>
              </a:solidFill>
              <a:latin typeface="Times New Roman" panose="02020603050405020304"/>
              <a:ea typeface="华文细黑" panose="02010600040101010101" charset="-122"/>
            </a:endParaRPr>
          </a:p>
        </p:txBody>
      </p:sp>
    </p:spTree>
  </p:cSld>
  <p:clrMapOvr>
    <a:masterClrMapping/>
  </p:clrMapOvr>
  <mc:AlternateContent>
    <mc:Choice xmlns:p14="http://schemas.microsoft.com/office/powerpoint/2010/main" Requires="p14">
      <p:transition p14:dur="10">
        <p:push dir="u"/>
      </p:transition>
    </mc:Choice>
    <mc:Fallback>
      <p:transition>
        <p:push dir="u"/>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8" name="矩形 17"/>
          <p:cNvSpPr/>
          <p:nvPr/>
        </p:nvSpPr>
        <p:spPr>
          <a:xfrm>
            <a:off x="368809" y="875606"/>
            <a:ext cx="8500801" cy="1754326"/>
          </a:xfrm>
          <a:prstGeom prst="rect">
            <a:avLst/>
          </a:prstGeom>
        </p:spPr>
        <p:txBody>
          <a:bodyPr wrap="square">
            <a:spAutoFit/>
          </a:bodyPr>
          <a:lstStyle/>
          <a:p>
            <a:pPr algn="just">
              <a:lnSpc>
                <a:spcPct val="150000"/>
              </a:lnSpc>
              <a:spcAft>
                <a:spcPct val="0"/>
              </a:spcAft>
            </a:pPr>
            <a:r>
              <a:rPr lang="zh-CN" altLang="zh-CN" sz="2400" b="1" kern="100">
                <a:latin typeface="Times New Roman" panose="02020603050405020304" pitchFamily="18" charset="0"/>
                <a:ea typeface="微软雅黑" panose="020b0503020204020204" pitchFamily="34" charset="-122"/>
                <a:cs typeface="Times New Roman" panose="02020603050405020304" pitchFamily="18" charset="0"/>
              </a:rPr>
              <a:t>任务活动一　诵读全诗，读懂诗意</a:t>
            </a:r>
            <a:endParaRPr lang="zh-CN" altLang="zh-CN" sz="1050" kern="100">
              <a:latin typeface="宋体" pitchFamily="2" charset="-122"/>
              <a:cs typeface="Courier New" panose="02070309020205020404" pitchFamily="49" charset="0"/>
            </a:endParaRPr>
          </a:p>
          <a:p>
            <a:pPr algn="just">
              <a:lnSpc>
                <a:spcPct val="150000"/>
              </a:lnSpc>
              <a:spcAft>
                <a:spcPct val="0"/>
              </a:spcAft>
            </a:pP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诵读全诗，感受诗韵</a:t>
            </a: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参照下面划分的节奏，诵读全诗。</a:t>
            </a:r>
            <a:endParaRPr lang="zh-CN" altLang="zh-CN" sz="1050" kern="100">
              <a:latin typeface="宋体" panose="02010600030101010101" pitchFamily="2" charset="-122"/>
              <a:cs typeface="Courier New" panose="02070309020205020404" pitchFamily="49" charset="0"/>
            </a:endParaRPr>
          </a:p>
        </p:txBody>
      </p:sp>
      <p:sp>
        <p:nvSpPr>
          <p:cNvPr id="94" name="矩形 93"/>
          <p:cNvSpPr/>
          <p:nvPr/>
        </p:nvSpPr>
        <p:spPr>
          <a:xfrm>
            <a:off x="369109" y="2630468"/>
            <a:ext cx="8500801" cy="3653989"/>
          </a:xfrm>
          <a:prstGeom prst="rect">
            <a:avLst/>
          </a:prstGeom>
        </p:spPr>
        <p:txBody>
          <a:bodyPr wrap="square" lIns="121898" tIns="60948" rIns="121898" bIns="60948">
            <a:spAutoFit/>
          </a:bodyPr>
          <a:lstStyle/>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无数的白云</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正在空中</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怒涌，</a:t>
            </a:r>
            <a:endParaRPr lang="zh-CN" altLang="zh-CN" sz="1050" kern="100">
              <a:latin typeface="宋体" pitchFamily="2" charset="-122"/>
              <a:ea typeface="楷体_GB2312"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啊啊！好幅壮丽的</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北冰洋的</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晴景哟！</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无限的太平洋</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a:latin typeface="IPAPANNEW" panose="02000500070000020004" pitchFamily="2" charset="0"/>
                <a:ea typeface="楷体_GB2312" panose="02010609030101010101" pitchFamily="49" charset="-122"/>
                <a:cs typeface="Times New Roman" panose="02020603050405020304" pitchFamily="18" charset="0"/>
              </a:rPr>
              <a:t>提起他</a:t>
            </a:r>
            <a:r>
              <a:rPr lang="en-US" altLang="zh-CN" sz="2400" kern="10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全身的力量来</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要把地球推倒。</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啊啊！我眼前来了的</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滚滚的洪涛哟！</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啊啊！不断的毁坏，不断的创造，不断的努力哟！</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啊啊！力哟！力哟！</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a:p>
            <a:pPr algn="just">
              <a:lnSpc>
                <a:spcPts val="4000"/>
              </a:lnSpc>
              <a:spcAft>
                <a:spcPct val="0"/>
              </a:spcAft>
            </a:pP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力的绘画，力的舞蹈，力的音乐，力的诗歌，力的</a:t>
            </a: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rPr>
              <a:t>律吕哟！</a:t>
            </a:r>
            <a:endParaRPr lang="zh-CN" altLang="zh-CN" sz="1050" kern="100">
              <a:latin typeface="宋体" panose="02010600030101010101" pitchFamily="2" charset="-122"/>
              <a:ea typeface="楷体_GB2312" panose="02010609030101010101" pitchFamily="49" charset="-122"/>
              <a:cs typeface="Courier New" panose="02070309020205020404" pitchFamily="49" charset="0"/>
            </a:endParaRPr>
          </a:p>
        </p:txBody>
      </p:sp>
      <p:sp>
        <p:nvSpPr>
          <p:cNvPr id="3" name="矩形 2"/>
          <p:cNvSpPr/>
          <p:nvPr/>
        </p:nvSpPr>
        <p:spPr>
          <a:xfrm>
            <a:off x="368916" y="212529"/>
            <a:ext cx="3555720" cy="584775"/>
          </a:xfrm>
          <a:prstGeom prst="rect">
            <a:avLst/>
          </a:prstGeom>
        </p:spPr>
        <p:txBody>
          <a:bodyPr wrap="square">
            <a:spAutoFit/>
          </a:bodyPr>
          <a:lstStyle/>
          <a:p>
            <a:pPr>
              <a:spcBef>
                <a:spcPct val="0"/>
              </a:spcBef>
              <a:tabLst>
                <a:tab pos="2610485"/>
              </a:tabLst>
            </a:pPr>
            <a:r>
              <a:rPr lang="zh-CN" altLang="zh-CN" sz="3200" b="1">
                <a:solidFill>
                  <a:schemeClr val="accent6">
                    <a:lumMod val="75000"/>
                  </a:schemeClr>
                </a:solidFill>
                <a:latin typeface="微软雅黑" panose="020b0503020204020204" pitchFamily="34" charset="-122"/>
                <a:ea typeface="微软雅黑" panose="020b0503020204020204" pitchFamily="34" charset="-122"/>
              </a:rPr>
              <a:t>立在地球边上放号</a:t>
            </a:r>
            <a:endParaRPr lang="zh-CN" altLang="zh-CN" sz="3200" b="1">
              <a:solidFill>
                <a:schemeClr val="accent6">
                  <a:lumMod val="75000"/>
                </a:schemeClr>
              </a:solidFill>
              <a:latin typeface="微软雅黑" pitchFamily="34" charset="-122"/>
              <a:ea typeface="微软雅黑" pitchFamily="34" charset="-122"/>
            </a:endParaRPr>
          </a:p>
        </p:txBody>
      </p:sp>
      <p:sp>
        <p:nvSpPr>
          <p:cNvPr id="4" name="矩形 3"/>
          <p:cNvSpPr/>
          <p:nvPr/>
        </p:nvSpPr>
        <p:spPr>
          <a:xfrm>
            <a:off x="8311515" y="116205"/>
            <a:ext cx="3439795" cy="6877685"/>
          </a:xfrm>
          <a:prstGeom prst="rect">
            <a:avLst/>
          </a:prstGeom>
        </p:spPr>
        <p:txBody>
          <a:bodyPr wrap="square">
            <a:spAutoFit/>
          </a:bodyPr>
          <a:lstStyle/>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诵读指导</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这首诗堪称郭沫若早期</a:t>
            </a:r>
            <a:r>
              <a:rPr lang="en-US" altLang="zh-CN" sz="1800" b="1" kern="100">
                <a:solidFill>
                  <a:srgbClr val="FF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火山爆发式</a:t>
            </a:r>
            <a:r>
              <a:rPr lang="en-US" altLang="zh-CN" sz="1800" b="1" kern="100">
                <a:solidFill>
                  <a:srgbClr val="FF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的诗歌代表作之一，它是在感情激荡时一气呵成的，是火山爆发喷涌而出的岩浆，其气势汹涌，灼热逼人，从中最能感受到</a:t>
            </a:r>
            <a:r>
              <a:rPr lang="en-US" altLang="zh-CN" sz="1800" b="1" kern="100">
                <a:solidFill>
                  <a:srgbClr val="FF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五四</a:t>
            </a:r>
            <a:r>
              <a:rPr lang="en-US" altLang="zh-CN" sz="1800" b="1" kern="100">
                <a:solidFill>
                  <a:srgbClr val="FF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时期狂飙突进的时代精神。为了准确表达出诗人此时的情感，朗诵时语速应该稍快，尤其是到排比部分，语速要渐快起来；到排比的最后一小句，语速则要适度放缓。同时，朗诵时的语调也要随诗人感情的升华而逐渐加强。对每一句中的中心词，如</a:t>
            </a:r>
            <a:r>
              <a:rPr lang="en-US" altLang="zh-CN" sz="1800" b="1" kern="100">
                <a:solidFill>
                  <a:srgbClr val="FF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怒涌</a:t>
            </a:r>
            <a:r>
              <a:rPr lang="en-US" altLang="zh-CN" sz="1800" b="1" kern="100">
                <a:solidFill>
                  <a:srgbClr val="FF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晴景</a:t>
            </a:r>
            <a:r>
              <a:rPr lang="en-US" altLang="zh-CN" sz="1800" b="1" kern="100">
                <a:solidFill>
                  <a:srgbClr val="FF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推倒</a:t>
            </a:r>
            <a:r>
              <a:rPr lang="en-US" altLang="zh-CN" sz="1800" b="1" kern="100">
                <a:solidFill>
                  <a:srgbClr val="FF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洪涛</a:t>
            </a:r>
            <a:r>
              <a:rPr lang="en-US" altLang="zh-CN" sz="1800" b="1" kern="100">
                <a:solidFill>
                  <a:srgbClr val="FF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18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等，也要做重音处理。</a:t>
            </a:r>
            <a:endParaRPr lang="zh-CN" altLang="zh-CN" sz="1800" b="1" kern="100">
              <a:solidFill>
                <a:srgbClr val="FF0000"/>
              </a:solidFill>
              <a:latin typeface="Times New Roman" pitchFamily="18" charset="0"/>
              <a:ea typeface="微软雅黑" pitchFamily="34"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56235" y="1103630"/>
            <a:ext cx="10774680" cy="4092575"/>
          </a:xfrm>
          <a:prstGeom prst="rect">
            <a:avLst/>
          </a:prstGeom>
          <a:noFill/>
        </p:spPr>
        <p:txBody>
          <a:bodyPr wrap="square" rtlCol="0" anchor="t">
            <a:spAutoFit/>
          </a:bodyPr>
          <a:lstStyle/>
          <a:p>
            <a:r>
              <a:rPr lang="zh-CN" altLang="en-US" sz="3600" b="1">
                <a:solidFill>
                  <a:srgbClr val="FF0000"/>
                </a:solidFill>
                <a:latin typeface="方正清刻本悦宋简体" panose="02000000000000000000" pitchFamily="2" charset="-122"/>
                <a:ea typeface="方正清刻本悦宋简体" panose="02000000000000000000" pitchFamily="2" charset="-122"/>
                <a:sym typeface="+mn-ea"/>
              </a:rPr>
              <a:t>学习</a:t>
            </a:r>
            <a:r>
              <a:rPr lang="zh-CN" altLang="en-US" sz="3200" b="1">
                <a:solidFill>
                  <a:srgbClr val="FF0000"/>
                </a:solidFill>
              </a:rPr>
              <a:t>任务探究二　“象”由情生——悟新诗意象之意</a:t>
            </a:r>
            <a:endParaRPr lang="zh-CN" altLang="en-US" sz="3200" b="1">
              <a:solidFill>
                <a:srgbClr val="FF0000"/>
              </a:solidFill>
            </a:endParaRPr>
          </a:p>
          <a:p>
            <a:r>
              <a:rPr lang="zh-CN" altLang="en-US" sz="3200"/>
              <a:t>任务导引</a:t>
            </a:r>
            <a:endParaRPr lang="zh-CN" altLang="en-US" sz="3200"/>
          </a:p>
          <a:p>
            <a:r>
              <a:rPr lang="zh-CN" altLang="en-US" sz="3200"/>
              <a:t>“意象”即艺术形象，也就是被赋予了作者情感的、能引发联想的具体的事物。本课中的四首诗歌，都是选取了寻常物象，如“滚滚洪涛”“红烛”“蜘蛛”“云雀”等，但是这些寻常物象，一经诗情的熔铸，便焕发出别样的光彩，便有了深刻的内涵。即使是同一物象，在不同诗人的笔下，也会有着不同的寄托。</a:t>
            </a:r>
            <a:endParaRPr lang="zh-CN" altLang="en-US" sz="3200"/>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8571" y="323156"/>
            <a:ext cx="11412000" cy="1198880"/>
          </a:xfrm>
          <a:prstGeom prst="rect">
            <a:avLst/>
          </a:prstGeom>
        </p:spPr>
        <p:txBody>
          <a:bodyPr>
            <a:spAutoFit/>
          </a:bodyPr>
          <a:lstStyle/>
          <a:p>
            <a:pPr indent="2540" algn="just">
              <a:lnSpc>
                <a:spcPct val="150000"/>
              </a:lnSpc>
              <a:spcAft>
                <a:spcPct val="0"/>
              </a:spcAft>
            </a:pP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借助意象，初识情感      学生讨论发言</a:t>
            </a:r>
            <a:endParaRPr lang="zh-CN" altLang="zh-CN" sz="1050" kern="100">
              <a:latin typeface="宋体" panose="02010600030101010101" pitchFamily="2" charset="-122"/>
              <a:cs typeface="Courier New" panose="02070309020205020404" pitchFamily="49" charset="0"/>
            </a:endParaRPr>
          </a:p>
          <a:p>
            <a:pPr indent="2540"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《立在地球边上放号》这两首诗中主要运用了哪些意象？有何作用？</a:t>
            </a:r>
            <a:endParaRPr lang="zh-CN" altLang="zh-CN" sz="1050" kern="100">
              <a:latin typeface="宋体" panose="02010600030101010101" pitchFamily="2" charset="-122"/>
              <a:cs typeface="Courier New" panose="02070309020205020404" pitchFamily="49" charset="0"/>
            </a:endParaRPr>
          </a:p>
        </p:txBody>
      </p:sp>
      <p:sp>
        <p:nvSpPr>
          <p:cNvPr id="5" name="文本框 4"/>
          <p:cNvSpPr txBox="1"/>
          <p:nvPr/>
        </p:nvSpPr>
        <p:spPr>
          <a:xfrm>
            <a:off x="782320" y="1618615"/>
            <a:ext cx="9758680" cy="675640"/>
          </a:xfrm>
          <a:prstGeom prst="rect">
            <a:avLst/>
          </a:prstGeom>
          <a:noFill/>
        </p:spPr>
        <p:txBody>
          <a:bodyPr wrap="square" rtlCol="0" anchor="t">
            <a:spAutoFit/>
          </a:bodyPr>
          <a:lstStyle/>
          <a:p>
            <a:r>
              <a:rPr lang="zh-CN" altLang="en-US"/>
              <a:t>意象是“白云”，背景是晴朗的天空，与下文的北冰洋相映照。北冰洋上晴朗的天空，无数的白云翻卷，正在空中怒涌，与寒冰皑皑的北冰洋相呼应。</a:t>
            </a:r>
            <a:endParaRPr lang="zh-CN" altLang="en-US"/>
          </a:p>
        </p:txBody>
      </p:sp>
      <p:sp>
        <p:nvSpPr>
          <p:cNvPr id="6" name="文本框 5"/>
          <p:cNvSpPr txBox="1"/>
          <p:nvPr/>
        </p:nvSpPr>
        <p:spPr>
          <a:xfrm>
            <a:off x="782320" y="2294255"/>
            <a:ext cx="10234930" cy="968375"/>
          </a:xfrm>
          <a:prstGeom prst="rect">
            <a:avLst/>
          </a:prstGeom>
          <a:noFill/>
        </p:spPr>
        <p:txBody>
          <a:bodyPr wrap="square" rtlCol="0" anchor="t">
            <a:spAutoFit/>
          </a:bodyPr>
          <a:lstStyle/>
          <a:p>
            <a:r>
              <a:rPr lang="zh-CN" altLang="en-US"/>
              <a:t>意象是“北冰洋”，背景是天地间一片晴朗，洋天一色。啊，啊！好一幅壮丽的画卷——北冰洋的晴空冰景，美在大自然哟！</a:t>
            </a:r>
            <a:br>
              <a:rPr lang="zh-CN" altLang="en-US"/>
            </a:br>
            <a:endParaRPr lang="zh-CN" altLang="en-US"/>
          </a:p>
        </p:txBody>
      </p:sp>
      <p:sp>
        <p:nvSpPr>
          <p:cNvPr id="7" name="文本框 6"/>
          <p:cNvSpPr txBox="1"/>
          <p:nvPr/>
        </p:nvSpPr>
        <p:spPr>
          <a:xfrm>
            <a:off x="782320" y="3115310"/>
            <a:ext cx="9758680" cy="1260475"/>
          </a:xfrm>
          <a:prstGeom prst="rect">
            <a:avLst/>
          </a:prstGeom>
          <a:noFill/>
        </p:spPr>
        <p:txBody>
          <a:bodyPr wrap="square" rtlCol="0" anchor="t">
            <a:spAutoFit/>
          </a:bodyPr>
          <a:lstStyle/>
          <a:p>
            <a:r>
              <a:rPr lang="zh-CN" altLang="en-US"/>
              <a:t>“太平洋”是这句诗的意象，“无限”形容太平洋之大，面积达，力量大，要把地球推倒。广袤无边的太平洋，他要提起全身的力量来把地球推倒。与下文的“力哟”相呼应。诗句运用了拟人的修辞手法。</a:t>
            </a:r>
            <a:br>
              <a:rPr lang="zh-CN" altLang="en-US"/>
            </a:br>
            <a:endParaRPr lang="zh-CN" altLang="en-US"/>
          </a:p>
        </p:txBody>
      </p:sp>
      <p:sp>
        <p:nvSpPr>
          <p:cNvPr id="8" name="文本框 7"/>
          <p:cNvSpPr txBox="1"/>
          <p:nvPr/>
        </p:nvSpPr>
        <p:spPr>
          <a:xfrm>
            <a:off x="681355" y="4034155"/>
            <a:ext cx="8917305" cy="968375"/>
          </a:xfrm>
          <a:prstGeom prst="rect">
            <a:avLst/>
          </a:prstGeom>
          <a:noFill/>
        </p:spPr>
        <p:txBody>
          <a:bodyPr wrap="square" rtlCol="0" anchor="t">
            <a:spAutoFit/>
          </a:bodyPr>
          <a:lstStyle/>
          <a:p>
            <a:r>
              <a:rPr lang="zh-CN" altLang="en-US"/>
              <a:t>“洪涛”是诗句意象，“滚滚的”形容波涛的动态形象，与下文的“力哟”相呼应。啊，啊！我眼前洪涛哟，滚滚向前，强大无比，无坚不摧！</a:t>
            </a:r>
            <a:br>
              <a:rPr lang="zh-CN" altLang="en-US"/>
            </a:br>
            <a:endParaRPr lang="zh-CN" altLang="en-US"/>
          </a:p>
        </p:txBody>
      </p:sp>
      <p:sp>
        <p:nvSpPr>
          <p:cNvPr id="9" name="文本框 8"/>
          <p:cNvSpPr txBox="1"/>
          <p:nvPr/>
        </p:nvSpPr>
        <p:spPr>
          <a:xfrm>
            <a:off x="788035" y="4833620"/>
            <a:ext cx="8704580" cy="675640"/>
          </a:xfrm>
          <a:prstGeom prst="rect">
            <a:avLst/>
          </a:prstGeom>
          <a:noFill/>
        </p:spPr>
        <p:txBody>
          <a:bodyPr wrap="square" rtlCol="0" anchor="t">
            <a:spAutoFit/>
          </a:bodyPr>
          <a:lstStyle/>
          <a:p>
            <a:r>
              <a:rPr lang="zh-CN" altLang="en-US"/>
              <a:t>意象是“力”，这也是全诗的主要意象。诗句运用排比与拟人的修辞手法，描述了“力”强大与曼妙，抒发了诗人对“力”的赞美之情。</a:t>
            </a:r>
            <a:endParaRPr lang="zh-CN" altLang="en-US"/>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8571" y="323156"/>
            <a:ext cx="11412000" cy="1198880"/>
          </a:xfrm>
          <a:prstGeom prst="rect">
            <a:avLst/>
          </a:prstGeom>
        </p:spPr>
        <p:txBody>
          <a:bodyPr>
            <a:spAutoFit/>
          </a:bodyPr>
          <a:lstStyle/>
          <a:p>
            <a:pPr indent="2540" algn="just">
              <a:lnSpc>
                <a:spcPct val="150000"/>
              </a:lnSpc>
              <a:spcAft>
                <a:spcPct val="0"/>
              </a:spcAft>
            </a:pPr>
            <a:r>
              <a:rPr lang="zh-CN" altLang="zh-CN" sz="2400" kern="10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借助意象，初识情感</a:t>
            </a:r>
            <a:endParaRPr lang="zh-CN" altLang="zh-CN" sz="1050" kern="100">
              <a:latin typeface="宋体" panose="02010600030101010101" pitchFamily="2" charset="-122"/>
              <a:cs typeface="Courier New" panose="02070309020205020404" pitchFamily="49" charset="0"/>
            </a:endParaRPr>
          </a:p>
          <a:p>
            <a:pPr indent="2540"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《立在地球边上放号》这两首诗中主要运用了哪些意象？有何作用？</a:t>
            </a:r>
            <a:endParaRPr lang="zh-CN" altLang="zh-CN" sz="1050" kern="100">
              <a:latin typeface="宋体" panose="02010600030101010101" pitchFamily="2" charset="-122"/>
              <a:cs typeface="Courier New" panose="02070309020205020404" pitchFamily="49" charset="0"/>
            </a:endParaRPr>
          </a:p>
        </p:txBody>
      </p:sp>
      <p:sp>
        <p:nvSpPr>
          <p:cNvPr id="2" name="文本框 1"/>
          <p:cNvSpPr txBox="1"/>
          <p:nvPr/>
        </p:nvSpPr>
        <p:spPr>
          <a:xfrm>
            <a:off x="287655" y="1861820"/>
            <a:ext cx="11037570" cy="1938020"/>
          </a:xfrm>
          <a:prstGeom prst="rect">
            <a:avLst/>
          </a:prstGeom>
          <a:noFill/>
        </p:spPr>
        <p:txBody>
          <a:bodyPr wrap="square" rtlCol="0" anchor="t">
            <a:spAutoFit/>
          </a:bodyPr>
          <a:lstStyle/>
          <a:p>
            <a:r>
              <a:rPr lang="zh-CN" altLang="en-US" sz="2400" b="1">
                <a:solidFill>
                  <a:srgbClr val="FF0000"/>
                </a:solidFill>
              </a:rPr>
              <a:t>教师总结</a:t>
            </a:r>
            <a:r>
              <a:rPr lang="zh-CN" altLang="en-US" sz="2400">
                <a:solidFill>
                  <a:srgbClr val="FF0000"/>
                </a:solidFill>
              </a:rPr>
              <a:t>《立在地球边上放号》立足点在地球边上通过想象看到：地球北极的北冰洋的晴空和居于地球腹地的太平洋万顷波涛。他们全身的力量来要把地球推倒，在诗人的笔下出现了一幅雄奇壮伟、流动奔突、波澜壮阔，势不可挡的画面。诗人写下的这首对于力的赞歌，正是那种向旧世界、旧文化、旧传统猛烈冲击的时代精神的象征，作者相信不断的毁坏和不断的创造正是万事万物发展的法则。</a:t>
            </a:r>
            <a:endParaRPr lang="zh-CN" altLang="en-US" sz="2400">
              <a:solidFill>
                <a:srgbClr val="FF0000"/>
              </a:solidFill>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49886" y="815851"/>
            <a:ext cx="11412000" cy="887730"/>
          </a:xfrm>
          <a:prstGeom prst="rect">
            <a:avLst/>
          </a:prstGeom>
        </p:spPr>
        <p:txBody>
          <a:bodyPr>
            <a:spAutoFit/>
          </a:bodyPr>
          <a:lstStyle/>
          <a:p>
            <a:pPr algn="just">
              <a:lnSpc>
                <a:spcPct val="150000"/>
              </a:lnSpc>
              <a:spcAft>
                <a:spcPct val="0"/>
              </a:spcAft>
            </a:pPr>
            <a:endParaRPr lang="zh-CN" altLang="zh-CN" sz="1050" kern="100">
              <a:latin typeface="宋体" panose="02010600030101010101" pitchFamily="2" charset="-122"/>
              <a:cs typeface="Courier New" panose="02070309020205020404" pitchFamily="49" charset="0"/>
            </a:endParaRPr>
          </a:p>
          <a:p>
            <a:pPr algn="just">
              <a:lnSpc>
                <a:spcPct val="150000"/>
              </a:lnSpc>
              <a:spcAft>
                <a:spcPct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当堂练习   这首诗前三行描绘了一幅怎样的画面？第四行有什么作用？</a:t>
            </a:r>
            <a:endParaRPr lang="zh-CN" altLang="zh-CN" sz="1050" kern="100">
              <a:latin typeface="宋体" panose="02010600030101010101" pitchFamily="2" charset="-122"/>
              <a:cs typeface="Courier New" panose="02070309020205020404" pitchFamily="49" charset="0"/>
            </a:endParaRPr>
          </a:p>
        </p:txBody>
      </p:sp>
      <p:sp>
        <p:nvSpPr>
          <p:cNvPr id="3" name="矩形 2"/>
          <p:cNvSpPr/>
          <p:nvPr/>
        </p:nvSpPr>
        <p:spPr>
          <a:xfrm>
            <a:off x="389206" y="2168257"/>
            <a:ext cx="11412000" cy="1685077"/>
          </a:xfrm>
          <a:prstGeom prst="rect">
            <a:avLst/>
          </a:prstGeom>
        </p:spPr>
        <p:txBody>
          <a:bodyPr>
            <a:spAutoFit/>
          </a:bodyPr>
          <a:lstStyle/>
          <a:p>
            <a:pPr algn="just">
              <a:lnSpc>
                <a:spcPct val="150000"/>
              </a:lnSpc>
              <a:spcAft>
                <a:spcPct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诗的前三行描绘了一幅海涛汹涌、海天之上白云怒涌的宏伟而壮丽的画面。</a:t>
            </a:r>
            <a:endParaRPr lang="en-US" altLang="zh-CN" sz="2400" kern="100">
              <a:solidFill>
                <a:srgbClr val="C00000"/>
              </a:solidFill>
              <a:latin typeface="Times New Roman" pitchFamily="18" charset="0"/>
              <a:ea typeface="微软雅黑" pitchFamily="34" charset="-122"/>
              <a:cs typeface="Times New Roman" panose="02020603050405020304" pitchFamily="18" charset="0"/>
            </a:endParaRPr>
          </a:p>
          <a:p>
            <a:pPr algn="just">
              <a:lnSpc>
                <a:spcPct val="150000"/>
              </a:lnSpc>
              <a:spcAft>
                <a:spcPct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第四行</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我眼前来了的滚滚的洪涛哟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是过渡，是由景入情的过渡，它进一步突出了海涛汹涌的壮丽景象，又引发了最后三行诗人面对壮丽景象的主观感受。</a:t>
            </a:r>
            <a:endParaRPr lang="zh-CN" altLang="zh-CN" sz="1050" kern="100">
              <a:latin typeface="宋体" panose="02010600030101010101" pitchFamily="2" charset="-122"/>
              <a:cs typeface="Courier New" panose="02070309020205020404" pitchFamily="49" charset="0"/>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1"/>
          <p:cNvSpPr txBox="1"/>
          <p:nvPr/>
        </p:nvSpPr>
        <p:spPr>
          <a:xfrm>
            <a:off x="477520" y="2738120"/>
            <a:ext cx="10996295" cy="1383665"/>
          </a:xfrm>
          <a:prstGeom prst="rect">
            <a:avLst/>
          </a:prstGeom>
          <a:noFill/>
        </p:spPr>
        <p:txBody>
          <a:bodyPr wrap="square" rtlCol="0">
            <a:spAutoFit/>
          </a:bodyPr>
          <a:lstStyle/>
          <a:p>
            <a:pPr>
              <a:lnSpc>
                <a:spcPct val="150000"/>
              </a:lnSpc>
            </a:pPr>
            <a:r>
              <a:rPr lang="zh-CN" altLang="en-US" sz="2200" smtClean="0">
                <a:latin typeface="黑体" panose="02010609060101010101" charset="-122"/>
                <a:ea typeface="黑体" panose="02010609060101010101" charset="-122"/>
              </a:rPr>
              <a:t>   </a:t>
            </a:r>
            <a:r>
              <a:rPr lang="zh-CN" altLang="en-US" sz="2800" smtClean="0">
                <a:latin typeface="黑体" panose="02010609060101010101" charset="-122"/>
                <a:ea typeface="黑体" panose="02010609060101010101" charset="-122"/>
              </a:rPr>
              <a:t> 《立在地球边上放号》文中的“我”是</a:t>
            </a:r>
            <a:r>
              <a:rPr lang="zh-CN" altLang="en-US" sz="2800">
                <a:latin typeface="黑体" panose="02010609060101010101" charset="-122"/>
                <a:ea typeface="黑体" panose="02010609060101010101" charset="-122"/>
              </a:rPr>
              <a:t>怎样的一个</a:t>
            </a:r>
            <a:r>
              <a:rPr lang="zh-CN" altLang="en-US" sz="2800" smtClean="0">
                <a:latin typeface="黑体" panose="02010609060101010101" charset="-122"/>
                <a:ea typeface="黑体" panose="02010609060101010101" charset="-122"/>
              </a:rPr>
              <a:t>形象？</a:t>
            </a:r>
            <a:endParaRPr lang="zh-CN" altLang="en-US" sz="2800" smtClean="0">
              <a:latin typeface="黑体"/>
              <a:ea typeface="黑体"/>
            </a:endParaRPr>
          </a:p>
          <a:p>
            <a:pPr>
              <a:lnSpc>
                <a:spcPct val="150000"/>
              </a:lnSpc>
            </a:pPr>
            <a:r>
              <a:rPr lang="en-US" altLang="zh-CN" sz="2800" smtClean="0">
                <a:latin typeface="黑体" panose="02010609060101010101" charset="-122"/>
                <a:ea typeface="黑体" panose="02010609060101010101" charset="-122"/>
              </a:rPr>
              <a:t>    </a:t>
            </a:r>
            <a:endParaRPr lang="zh-CN" altLang="en-US" sz="1800">
              <a:latin typeface="黑体"/>
              <a:ea typeface="黑体"/>
            </a:endParaRPr>
          </a:p>
        </p:txBody>
      </p:sp>
      <p:sp>
        <p:nvSpPr>
          <p:cNvPr id="2" name="文本框 1"/>
          <p:cNvSpPr txBox="1"/>
          <p:nvPr/>
        </p:nvSpPr>
        <p:spPr>
          <a:xfrm>
            <a:off x="703580" y="1767840"/>
            <a:ext cx="5364480" cy="460375"/>
          </a:xfrm>
          <a:prstGeom prst="rect">
            <a:avLst/>
          </a:prstGeom>
          <a:noFill/>
        </p:spPr>
        <p:txBody>
          <a:bodyPr wrap="none" rtlCol="0" anchor="t">
            <a:spAutoFit/>
          </a:bodyPr>
          <a:lstStyle/>
          <a:p>
            <a:pPr algn="l"/>
            <a:r>
              <a:rPr lang="zh-CN" altLang="zh-CN" sz="2400" b="1" kern="10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学习任务活动三　深入品读，感悟形象</a:t>
            </a:r>
            <a:endParaRPr lang="zh-CN" altLang="zh-CN" sz="2400" b="1" kern="100">
              <a:solidFill>
                <a:srgbClr val="FF0000"/>
              </a:solidFill>
              <a:latin typeface="Times New Roman" pitchFamily="18" charset="0"/>
              <a:ea typeface="微软雅黑" pitchFamily="34" charset="-122"/>
              <a:cs typeface="Times New Roman" panose="02020603050405020304" pitchFamily="18" charset="0"/>
              <a:sym typeface="+mn-ea"/>
            </a:endParaRPr>
          </a:p>
        </p:txBody>
      </p: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76</Paragraphs>
  <Slides>17</Slides>
  <Notes>4</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17</vt:i4>
      </vt:variant>
    </vt:vector>
  </HeadingPairs>
  <TitlesOfParts>
    <vt:vector baseType="lpstr" size="33">
      <vt:lpstr>Arial</vt:lpstr>
      <vt:lpstr>Calibri</vt:lpstr>
      <vt:lpstr>微软雅黑</vt:lpstr>
      <vt:lpstr>Times New Roman</vt:lpstr>
      <vt:lpstr>Impact</vt:lpstr>
      <vt:lpstr>宋体</vt:lpstr>
      <vt:lpstr>华文细黑</vt:lpstr>
      <vt:lpstr>Courier New</vt:lpstr>
      <vt:lpstr>楷体_GB2312</vt:lpstr>
      <vt:lpstr>IPAPANNEW</vt:lpstr>
      <vt:lpstr>方正清刻本悦宋简体</vt:lpstr>
      <vt:lpstr>黑体</vt:lpstr>
      <vt:lpstr>华文新魏</vt:lpstr>
      <vt:lpstr>Wingdings</vt:lpstr>
      <vt:lpstr>华文楷体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拓展阅读</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wjw</cp:lastModifiedBy>
  <cp:revision>1517</cp:revision>
  <dcterms:created xsi:type="dcterms:W3CDTF">2019-07-06T05:51:00Z</dcterms:created>
  <dcterms:modified xsi:type="dcterms:W3CDTF">2020-09-04T00:29:56Z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2052-10.1.0.7698</vt:lpwstr>
  </property>
</Properties>
</file>