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0" r:id="rId4"/>
    <p:sldId id="257" r:id="rId5"/>
    <p:sldId id="258" r:id="rId6"/>
    <p:sldId id="269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1502"/>
    <a:srgbClr val="FD36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4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5af363dbg84a1cae92fe1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" y="20320"/>
            <a:ext cx="12197715" cy="68199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075430" y="755968"/>
            <a:ext cx="9144000" cy="2387600"/>
          </a:xfrm>
        </p:spPr>
        <p:txBody>
          <a:bodyPr/>
          <a:p>
            <a:r>
              <a:rPr lang="en-US" altLang="zh-CN" sz="11500" b="1">
                <a:ln/>
                <a:solidFill>
                  <a:schemeClr val="bg1"/>
                </a:solidFill>
                <a:effectLst/>
              </a:rPr>
              <a:t>18</a:t>
            </a:r>
            <a:r>
              <a:rPr lang="zh-CN" altLang="en-US" sz="11500" b="1">
                <a:ln/>
                <a:solidFill>
                  <a:schemeClr val="bg1"/>
                </a:solidFill>
                <a:effectLst/>
              </a:rPr>
              <a:t>、雷雨</a:t>
            </a:r>
            <a:endParaRPr lang="zh-CN" altLang="en-US" sz="11500" b="1">
              <a:ln/>
              <a:solidFill>
                <a:schemeClr val="bg1"/>
              </a:solidFill>
              <a:effectLst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比较下面两句话，说说哪句更好？为什么？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000" b="1"/>
              <a:t>1</a:t>
            </a:r>
            <a:r>
              <a:rPr lang="zh-CN" altLang="en-US" sz="4000" b="1"/>
              <a:t>、树上的叶子不动，蝉不叫。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2</a:t>
            </a:r>
            <a:r>
              <a:rPr lang="zh-CN" altLang="en-US" sz="4000" b="1"/>
              <a:t>、树上的叶子一动也不动，蝉一声也不叫。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 sz="4000"/>
              <a:t>自读第</a:t>
            </a:r>
            <a:r>
              <a:rPr lang="en-US" altLang="zh-CN" sz="4000"/>
              <a:t>2</a:t>
            </a:r>
            <a:r>
              <a:rPr lang="zh-CN" altLang="en-US" sz="4000"/>
              <a:t>自然段，思考：这一自然段主要写什么？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574290"/>
            <a:ext cx="10515600" cy="595630"/>
          </a:xfrm>
        </p:spPr>
        <p:txBody>
          <a:bodyPr/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 sz="3200" b="1"/>
              <a:t>请同学们找出说明风大的语句。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1524000" y="1873250"/>
            <a:ext cx="6934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/>
              <a:t>风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925195" y="3510280"/>
            <a:ext cx="85344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飞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 sz="4000"/>
              <a:t>自读第</a:t>
            </a:r>
            <a:r>
              <a:rPr lang="en-US" altLang="zh-CN" sz="4000"/>
              <a:t>3</a:t>
            </a:r>
            <a:r>
              <a:rPr lang="zh-CN" altLang="en-US" sz="4000"/>
              <a:t>自然段，思考：这一自然段主要写什么？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574290"/>
            <a:ext cx="10515600" cy="119380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sz="3200" b="1"/>
              <a:t>1</a:t>
            </a:r>
            <a:r>
              <a:rPr lang="zh-CN" altLang="en-US" sz="3200" b="1"/>
              <a:t>、闪电大，雷声响。</a:t>
            </a:r>
            <a:endParaRPr lang="zh-CN" altLang="en-US" sz="3200" b="1"/>
          </a:p>
          <a:p>
            <a:pPr marL="0" indent="0"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2</a:t>
            </a:r>
            <a:r>
              <a:rPr lang="zh-CN" altLang="en-US" sz="3200" b="1">
                <a:solidFill>
                  <a:srgbClr val="FF0000"/>
                </a:solidFill>
              </a:rPr>
              <a:t>、闪电越来越大，雷声越来越响。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000" y="187325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/>
              <a:t>电闪雷鸣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728980" y="4109085"/>
            <a:ext cx="8581390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亮：越来越亮         </a:t>
            </a:r>
            <a:endParaRPr lang="zh-CN" altLang="en-US" sz="3200" b="1"/>
          </a:p>
          <a:p>
            <a:r>
              <a:rPr lang="zh-CN" altLang="en-US" sz="3200" b="1"/>
              <a:t>响、大、热、快、弱、密、近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285" y="483870"/>
            <a:ext cx="10515600" cy="1325563"/>
          </a:xfrm>
        </p:spPr>
        <p:txBody>
          <a:bodyPr>
            <a:normAutofit fontScale="9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/>
              <a:t>读第</a:t>
            </a:r>
            <a:r>
              <a:rPr lang="en-US" altLang="zh-CN"/>
              <a:t>4</a:t>
            </a:r>
            <a:r>
              <a:rPr lang="zh-CN" altLang="en-US"/>
              <a:t>至</a:t>
            </a:r>
            <a:r>
              <a:rPr lang="en-US" altLang="zh-CN"/>
              <a:t>6</a:t>
            </a:r>
            <a:r>
              <a:rPr lang="zh-CN" altLang="en-US"/>
              <a:t>段，说说雷雨中的雨有什么变化？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736850"/>
            <a:ext cx="10515600" cy="192976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＊把下面的句子补充完整。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春天，天气渐渐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渐渐长大了。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渐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渐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____________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3640" y="1809750"/>
            <a:ext cx="84689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cs typeface="Arial" panose="020B0604020202020204" pitchFamily="34" charset="0"/>
              </a:rPr>
              <a:t> </a:t>
            </a:r>
            <a:r>
              <a:rPr lang="zh-CN" altLang="en-US" sz="3200" b="1">
                <a:cs typeface="Arial" panose="020B0604020202020204" pitchFamily="34" charset="0"/>
              </a:rPr>
              <a:t>（</a:t>
            </a:r>
            <a:r>
              <a:rPr lang="en-US" altLang="zh-CN" sz="3200" b="1">
                <a:cs typeface="Arial" panose="020B0604020202020204" pitchFamily="34" charset="0"/>
              </a:rPr>
              <a:t>              </a:t>
            </a:r>
            <a:r>
              <a:rPr lang="zh-CN" altLang="en-US" sz="3200" b="1">
                <a:cs typeface="Arial" panose="020B0604020202020204" pitchFamily="34" charset="0"/>
              </a:rPr>
              <a:t>）</a:t>
            </a:r>
            <a:r>
              <a:rPr lang="en-US" altLang="zh-CN" sz="3200" b="1">
                <a:cs typeface="Arial" panose="020B0604020202020204" pitchFamily="34" charset="0"/>
              </a:rPr>
              <a:t> </a:t>
            </a:r>
            <a:r>
              <a:rPr lang="zh-CN" altLang="en-US" sz="3200" b="1">
                <a:cs typeface="Arial" panose="020B0604020202020204" pitchFamily="34" charset="0"/>
              </a:rPr>
              <a:t>→  （                ）→ （                  ） </a:t>
            </a:r>
            <a:r>
              <a:rPr lang="zh-CN" altLang="en-US">
                <a:cs typeface="Arial" panose="020B0604020202020204" pitchFamily="34" charset="0"/>
              </a:rPr>
              <a:t> 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4365" y="181419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下雨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4834255" y="180975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雨大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8409940" y="180975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雨小</a:t>
            </a:r>
            <a:endParaRPr lang="zh-CN" altLang="en-US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3169920" y="3592195"/>
            <a:ext cx="14077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变暖了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9870" y="359219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小草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70950" y="359219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柳树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3450" y="4032250"/>
            <a:ext cx="197040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长出了嫩芽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7030" y="4829810"/>
            <a:ext cx="33832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＊用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渐渐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说话。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125" y="5347970"/>
            <a:ext cx="5368290" cy="9486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</a:rPr>
              <a:t>、下雨了，河水渐渐变黄了。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</a:rPr>
              <a:t>、夏天来了，气温渐渐增高了。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3" grpId="0" build="p"/>
      <p:bldP spid="3" grpId="1" build="p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5974534962142881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120" y="-106045"/>
            <a:ext cx="12244705" cy="707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005" y="499745"/>
            <a:ext cx="10515600" cy="1325563"/>
          </a:xfrm>
        </p:spPr>
        <p:txBody>
          <a:bodyPr>
            <a:normAutofit fontScale="9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/>
              <a:t>默读课文第</a:t>
            </a:r>
            <a:r>
              <a:rPr lang="en-US" altLang="zh-CN"/>
              <a:t>7</a:t>
            </a:r>
            <a:r>
              <a:rPr lang="zh-CN" altLang="en-US"/>
              <a:t>、</a:t>
            </a:r>
            <a:r>
              <a:rPr lang="en-US" altLang="zh-CN"/>
              <a:t>8</a:t>
            </a:r>
            <a:r>
              <a:rPr lang="zh-CN" altLang="en-US"/>
              <a:t>段，说说雨停了，周围的景物有什么变化？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/>
              <a:t>知识拓展。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4729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/>
              <a:t>1</a:t>
            </a:r>
            <a:r>
              <a:rPr lang="zh-CN" altLang="en-US"/>
              <a:t>、彩虹是怎样产生的？</a:t>
            </a:r>
            <a:endParaRPr lang="zh-CN" altLang="en-US"/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、为什么先看到闪电，后听到雷声？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8200" y="2340610"/>
            <a:ext cx="11100435" cy="9486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        </a:t>
            </a:r>
            <a:r>
              <a:rPr lang="zh-CN" altLang="en-US" sz="2800" b="1"/>
              <a:t>古人以为虹是龙在雨后的显形，所以</a:t>
            </a:r>
            <a:r>
              <a:rPr lang="en-US" altLang="zh-CN" sz="2800" b="1"/>
              <a:t>“</a:t>
            </a:r>
            <a:r>
              <a:rPr lang="zh-CN" altLang="en-US" sz="2800" b="1"/>
              <a:t>虹</a:t>
            </a:r>
            <a:r>
              <a:rPr lang="en-US" altLang="zh-CN" sz="2800" b="1"/>
              <a:t>”</a:t>
            </a:r>
            <a:r>
              <a:rPr lang="zh-CN" altLang="en-US" sz="2800" b="1"/>
              <a:t>字用了</a:t>
            </a:r>
            <a:r>
              <a:rPr lang="en-US" altLang="zh-CN" sz="2800" b="1"/>
              <a:t>“</a:t>
            </a:r>
            <a:r>
              <a:rPr lang="zh-CN" altLang="en-US" sz="2800" b="1"/>
              <a:t>虫</a:t>
            </a:r>
            <a:r>
              <a:rPr lang="en-US" altLang="zh-CN" sz="2800" b="1"/>
              <a:t>”</a:t>
            </a:r>
            <a:r>
              <a:rPr lang="zh-CN" altLang="en-US" sz="2800" b="1"/>
              <a:t>字旁。其实，</a:t>
            </a:r>
            <a:endParaRPr lang="zh-CN" altLang="en-US" sz="2800" b="1"/>
          </a:p>
          <a:p>
            <a:r>
              <a:rPr lang="zh-CN" altLang="en-US" sz="2800" b="1"/>
              <a:t>虹是飘浮在空中的小水滴折射太阳光而形成的。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838200" y="3986530"/>
            <a:ext cx="10561320" cy="18021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         </a:t>
            </a:r>
            <a:r>
              <a:rPr lang="zh-CN" altLang="en-US" sz="2800" b="1"/>
              <a:t>闪电和打雷时大气中的一种放电的现象。其实，闪电和雷声是</a:t>
            </a:r>
            <a:endParaRPr lang="zh-CN" altLang="en-US" sz="2800" b="1"/>
          </a:p>
          <a:p>
            <a:r>
              <a:rPr lang="zh-CN" altLang="en-US" sz="2800" b="1"/>
              <a:t>同时发生的，但是由于闪电是光，雷是声音，而在空气中的传播的</a:t>
            </a:r>
            <a:endParaRPr lang="zh-CN" altLang="en-US" sz="2800" b="1"/>
          </a:p>
          <a:p>
            <a:r>
              <a:rPr lang="zh-CN" altLang="en-US" sz="2800" b="1"/>
              <a:t>速度，光要比声音快得多，所以我们平时总是先看到闪电，后听到</a:t>
            </a:r>
            <a:endParaRPr lang="zh-CN" altLang="en-US" sz="2800" b="1"/>
          </a:p>
          <a:p>
            <a:r>
              <a:rPr lang="zh-CN" altLang="en-US" sz="2800" b="1"/>
              <a:t>雷声。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cd92b5e93281a39886b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270"/>
            <a:ext cx="12186920" cy="6853555"/>
          </a:xfrm>
          <a:prstGeom prst="rect">
            <a:avLst/>
          </a:prstGeom>
        </p:spPr>
      </p:pic>
      <p:pic>
        <p:nvPicPr>
          <p:cNvPr id="5" name="图片 4" descr="92d224p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87555" cy="6852920"/>
          </a:xfrm>
          <a:prstGeom prst="rect">
            <a:avLst/>
          </a:prstGeom>
        </p:spPr>
      </p:pic>
      <p:pic>
        <p:nvPicPr>
          <p:cNvPr id="6" name="图片 5" descr="201406140957166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35"/>
            <a:ext cx="12186920" cy="685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 b="1"/>
              <a:t>默读课文。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要求：读准字音，读通课文。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6005" y="1253490"/>
            <a:ext cx="10515600" cy="4351338"/>
          </a:xfrm>
        </p:spPr>
        <p:txBody>
          <a:bodyPr/>
          <a:p>
            <a:pPr marL="0" indent="0"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、满天的乌云，</a:t>
            </a:r>
            <a:r>
              <a:rPr lang="zh-CN" altLang="en-US" sz="3600" b="1">
                <a:hlinkClick r:id="rId1" tooltip="" action="ppaction://hlinksldjump"/>
              </a:rPr>
              <a:t>黑沉沉</a:t>
            </a:r>
            <a:r>
              <a:rPr lang="zh-CN" altLang="en-US" sz="3600" b="1"/>
              <a:t>地     下来。</a:t>
            </a:r>
            <a:endParaRPr lang="zh-CN" altLang="en-US" sz="3600" b="1"/>
          </a:p>
          <a:p>
            <a:pPr marL="0" indent="0">
              <a:buNone/>
            </a:pPr>
            <a:r>
              <a:rPr lang="en-US" altLang="zh-CN" sz="3600" b="1"/>
              <a:t>2</a:t>
            </a:r>
            <a:r>
              <a:rPr lang="zh-CN" altLang="en-US" sz="3600" b="1"/>
              <a:t>、忽然一阵大风，吹得树枝     摆。</a:t>
            </a:r>
            <a:endParaRPr lang="zh-CN" altLang="en-US" sz="3600" b="1"/>
          </a:p>
          <a:p>
            <a:pPr marL="0" indent="0">
              <a:buNone/>
            </a:pPr>
            <a:r>
              <a:rPr lang="en-US" altLang="zh-CN" sz="3600" b="1"/>
              <a:t>3</a:t>
            </a:r>
            <a:r>
              <a:rPr lang="zh-CN" altLang="en-US" sz="3600" b="1"/>
              <a:t>、一只蜘蛛从网上    下来，逃走了。</a:t>
            </a:r>
            <a:endParaRPr lang="zh-CN" altLang="en-US" sz="3600" b="1"/>
          </a:p>
          <a:p>
            <a:pPr marL="0" indent="0">
              <a:buNone/>
            </a:pPr>
            <a:r>
              <a:rPr lang="en-US" altLang="zh-CN" sz="3600" b="1"/>
              <a:t>4</a:t>
            </a:r>
            <a:r>
              <a:rPr lang="zh-CN" altLang="en-US" sz="3600" b="1"/>
              <a:t>、一条彩      挂在天空。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4986020" y="2451735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垂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7360" y="1811655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乱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2390" y="1172210"/>
            <a:ext cx="6686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压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9125" y="3091815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虹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7625" y="5092700"/>
            <a:ext cx="6708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压          乱          垂          虹</a:t>
            </a:r>
            <a:endParaRPr lang="zh-CN" altLang="en-US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2587625" y="4509135"/>
            <a:ext cx="59023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/>
              <a:t>y</a:t>
            </a:r>
            <a:r>
              <a:rPr lang="zh-CN" altLang="en-US" sz="3200" b="1"/>
              <a:t>ā</a:t>
            </a:r>
            <a:r>
              <a:rPr lang="en-US" altLang="zh-CN" sz="3200" b="1"/>
              <a:t>             lu</a:t>
            </a:r>
            <a:r>
              <a:rPr lang="zh-CN" altLang="en-US" sz="3200" b="1"/>
              <a:t>à</a:t>
            </a:r>
            <a:r>
              <a:rPr lang="en-US" altLang="zh-CN" sz="3200" b="1"/>
              <a:t>n          chu</a:t>
            </a:r>
            <a:r>
              <a:rPr lang="zh-CN" altLang="en-US" sz="3200" b="1"/>
              <a:t>í</a:t>
            </a:r>
            <a:r>
              <a:rPr lang="en-US" altLang="zh-CN" sz="3200" b="1"/>
              <a:t>          h</a:t>
            </a:r>
            <a:r>
              <a:rPr lang="zh-CN" altLang="en-US" sz="3200" b="1"/>
              <a:t>ó</a:t>
            </a:r>
            <a:r>
              <a:rPr lang="en-US" altLang="zh-CN" sz="3200" b="1"/>
              <a:t>ng</a:t>
            </a:r>
            <a:endParaRPr lang="en-US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0150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0150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0150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0150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0170406093407Gmj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" y="-17145"/>
            <a:ext cx="11555095" cy="6916420"/>
          </a:xfrm>
          <a:prstGeom prst="rect">
            <a:avLst/>
          </a:prstGeom>
        </p:spPr>
      </p:pic>
      <p:sp>
        <p:nvSpPr>
          <p:cNvPr id="5" name="左箭头 4">
            <a:hlinkClick r:id="rId2" tooltip="" action="ppaction://hlinksldjump"/>
          </p:cNvPr>
          <p:cNvSpPr/>
          <p:nvPr/>
        </p:nvSpPr>
        <p:spPr>
          <a:xfrm>
            <a:off x="11013440" y="6139180"/>
            <a:ext cx="735965" cy="83375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825" y="1647825"/>
            <a:ext cx="11182985" cy="4351655"/>
          </a:xfrm>
        </p:spPr>
        <p:txBody>
          <a:bodyPr/>
          <a:p>
            <a:pPr marL="0" indent="0">
              <a:buNone/>
            </a:pPr>
            <a:r>
              <a:rPr lang="zh-CN" altLang="en-US" sz="3600" b="1"/>
              <a:t>压：（           ）（          ）（           ）（           ）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乱：（           ）（          ）（           ）（           ）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垂：（</a:t>
            </a:r>
            <a:r>
              <a:rPr lang="zh-CN" altLang="en-US" sz="3600" b="1">
                <a:sym typeface="+mn-ea"/>
              </a:rPr>
              <a:t>           </a:t>
            </a:r>
            <a:r>
              <a:rPr lang="zh-CN" altLang="en-US" sz="3600" b="1"/>
              <a:t>）（</a:t>
            </a:r>
            <a:r>
              <a:rPr lang="zh-CN" altLang="en-US" sz="3600" b="1">
                <a:sym typeface="+mn-ea"/>
              </a:rPr>
              <a:t>          </a:t>
            </a:r>
            <a:r>
              <a:rPr lang="zh-CN" altLang="en-US" sz="3600" b="1"/>
              <a:t>）（</a:t>
            </a:r>
            <a:r>
              <a:rPr lang="zh-CN" altLang="en-US" sz="3600" b="1">
                <a:sym typeface="+mn-ea"/>
              </a:rPr>
              <a:t>           </a:t>
            </a:r>
            <a:r>
              <a:rPr lang="zh-CN" altLang="en-US" sz="3600" b="1"/>
              <a:t>）（</a:t>
            </a:r>
            <a:r>
              <a:rPr lang="zh-CN" altLang="en-US" sz="3600" b="1">
                <a:sym typeface="+mn-ea"/>
              </a:rPr>
              <a:t>                    </a:t>
            </a:r>
            <a:r>
              <a:rPr lang="zh-CN" altLang="en-US" sz="3600" b="1"/>
              <a:t>）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虹：（</a:t>
            </a:r>
            <a:r>
              <a:rPr lang="zh-CN" altLang="en-US" sz="3600" b="1">
                <a:sym typeface="+mn-ea"/>
              </a:rPr>
              <a:t>           </a:t>
            </a:r>
            <a:r>
              <a:rPr lang="zh-CN" altLang="en-US" sz="3600" b="1"/>
              <a:t>）（</a:t>
            </a:r>
            <a:r>
              <a:rPr lang="zh-CN" altLang="en-US" sz="3600" b="1">
                <a:sym typeface="+mn-ea"/>
              </a:rPr>
              <a:t>          </a:t>
            </a:r>
            <a:r>
              <a:rPr lang="zh-CN" altLang="en-US" sz="3600" b="1"/>
              <a:t>）（</a:t>
            </a:r>
            <a:r>
              <a:rPr lang="zh-CN" altLang="en-US" sz="3600" b="1">
                <a:sym typeface="+mn-ea"/>
              </a:rPr>
              <a:t>           </a:t>
            </a:r>
            <a:r>
              <a:rPr lang="zh-CN" altLang="en-US" sz="3600" b="1"/>
              <a:t>）（</a:t>
            </a:r>
            <a:r>
              <a:rPr lang="zh-CN" altLang="en-US" sz="3600" b="1">
                <a:sym typeface="+mn-ea"/>
              </a:rPr>
              <a:t>           </a:t>
            </a:r>
            <a:r>
              <a:rPr lang="zh-CN" altLang="en-US" sz="3600" b="1"/>
              <a:t>）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791210" y="507365"/>
            <a:ext cx="523303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给下面的生字进行扩词。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2226310" y="149352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压力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5775" y="149352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压迫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72250" y="149352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气压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88425" y="149352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压惊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26310" y="222377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忙乱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5775" y="222377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扰乱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72250" y="213360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零乱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88425" y="222377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散乱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26310" y="277368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下垂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26310" y="341376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彩虹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95775" y="277368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低垂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2250" y="277368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垂柳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88425" y="2773680"/>
            <a:ext cx="201930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名垂千古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5775" y="341376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虹膜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72250" y="350393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副虹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88425" y="350393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霓虹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4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625" y="1138555"/>
            <a:ext cx="11601450" cy="435165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4400" b="1"/>
              <a:t>垂        </a:t>
            </a:r>
            <a:r>
              <a:rPr lang="zh-CN" altLang="en-US" sz="4000" b="1"/>
              <a:t>      </a:t>
            </a:r>
            <a:r>
              <a:rPr lang="zh-CN" altLang="en-US" sz="4400" b="1"/>
              <a:t>乱              沉</a:t>
            </a:r>
            <a:r>
              <a:rPr lang="zh-CN" altLang="en-US" sz="4000" b="1">
                <a:sym typeface="+mn-ea"/>
              </a:rPr>
              <a:t>                 </a:t>
            </a:r>
            <a:r>
              <a:rPr lang="zh-CN" altLang="en-US" sz="4000" b="1"/>
              <a:t>压 </a:t>
            </a:r>
            <a:endParaRPr lang="zh-CN" altLang="en-US" sz="4000" b="1"/>
          </a:p>
          <a:p>
            <a:pPr marL="0" indent="0">
              <a:buNone/>
            </a:pPr>
            <a:endParaRPr lang="zh-CN" altLang="en-US" sz="4400" b="1"/>
          </a:p>
          <a:p>
            <a:pPr marL="0" indent="0">
              <a:buNone/>
            </a:pPr>
            <a:r>
              <a:rPr lang="zh-CN" altLang="en-US" sz="4400" b="1"/>
              <a:t>逃</a:t>
            </a:r>
            <a:r>
              <a:rPr lang="zh-CN" altLang="en-US" sz="4000" b="1">
                <a:sym typeface="+mn-ea"/>
              </a:rPr>
              <a:t>               </a:t>
            </a:r>
            <a:r>
              <a:rPr lang="zh-CN" altLang="en-US" sz="4400" b="1"/>
              <a:t>越</a:t>
            </a:r>
            <a:r>
              <a:rPr lang="zh-CN" altLang="en-US" sz="4000" b="1">
                <a:sym typeface="+mn-ea"/>
              </a:rPr>
              <a:t>               </a:t>
            </a:r>
            <a:r>
              <a:rPr lang="zh-CN" altLang="en-US" sz="4400" b="1"/>
              <a:t>阵</a:t>
            </a:r>
            <a:r>
              <a:rPr lang="zh-CN" altLang="en-US" sz="4000" b="1">
                <a:sym typeface="+mn-ea"/>
              </a:rPr>
              <a:t>                 </a:t>
            </a:r>
            <a:r>
              <a:rPr lang="zh-CN" altLang="en-US" sz="4400" b="1"/>
              <a:t>蝉</a:t>
            </a:r>
            <a:r>
              <a:rPr lang="zh-CN" altLang="en-US" sz="4000" b="1">
                <a:sym typeface="+mn-ea"/>
              </a:rPr>
              <a:t> </a:t>
            </a:r>
            <a:endParaRPr lang="zh-CN" altLang="en-US" sz="4000" b="1">
              <a:sym typeface="+mn-ea"/>
            </a:endParaRPr>
          </a:p>
          <a:p>
            <a:pPr marL="0" indent="0">
              <a:buNone/>
            </a:pPr>
            <a:endParaRPr lang="zh-CN" altLang="en-US" sz="4400" b="1"/>
          </a:p>
          <a:p>
            <a:pPr marL="0" indent="0">
              <a:buNone/>
            </a:pPr>
            <a:r>
              <a:rPr lang="zh-CN" altLang="en-US" sz="4400" b="1"/>
              <a:t>彩虹            蜘蛛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428625" y="616585"/>
            <a:ext cx="89458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chu</a:t>
            </a:r>
            <a:r>
              <a:rPr lang="zh-CN" altLang="en-US" sz="2800" b="1"/>
              <a:t>í</a:t>
            </a:r>
            <a:r>
              <a:rPr lang="en-US" altLang="zh-CN" sz="2800" b="1"/>
              <a:t>                   lu</a:t>
            </a:r>
            <a:r>
              <a:rPr lang="zh-CN" altLang="en-US" sz="2800" b="1"/>
              <a:t>à</a:t>
            </a:r>
            <a:r>
              <a:rPr lang="en-US" altLang="zh-CN" sz="2800" b="1"/>
              <a:t>n                   ch</a:t>
            </a:r>
            <a:r>
              <a:rPr lang="zh-CN" altLang="en-US" sz="2800" b="1"/>
              <a:t>é</a:t>
            </a:r>
            <a:r>
              <a:rPr lang="en-US" altLang="zh-CN" sz="2800" b="1"/>
              <a:t>n                      y</a:t>
            </a:r>
            <a:r>
              <a:rPr lang="zh-CN" altLang="en-US" sz="2800" b="1"/>
              <a:t>ā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440055" y="1846580"/>
            <a:ext cx="92919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t</a:t>
            </a:r>
            <a:r>
              <a:rPr lang="zh-CN" altLang="en-US" sz="2800" b="1"/>
              <a:t>á</a:t>
            </a:r>
            <a:r>
              <a:rPr lang="en-US" altLang="zh-CN" sz="2800" b="1"/>
              <a:t>o                    yu</a:t>
            </a:r>
            <a:r>
              <a:rPr lang="zh-CN" altLang="en-US" sz="2800" b="1"/>
              <a:t>è</a:t>
            </a:r>
            <a:r>
              <a:rPr lang="en-US" altLang="zh-CN" sz="2800" b="1"/>
              <a:t>                    zh</a:t>
            </a:r>
            <a:r>
              <a:rPr lang="zh-CN" altLang="en-US" sz="2800" b="1"/>
              <a:t>è</a:t>
            </a:r>
            <a:r>
              <a:rPr lang="en-US" altLang="zh-CN" sz="2800" b="1"/>
              <a:t>n                      ch</a:t>
            </a:r>
            <a:r>
              <a:rPr lang="zh-CN" altLang="en-US" sz="2800" b="1"/>
              <a:t>á</a:t>
            </a:r>
            <a:r>
              <a:rPr lang="en-US" altLang="zh-CN" sz="2800" b="1"/>
              <a:t>n</a:t>
            </a:r>
            <a:endParaRPr lang="en-US" altLang="zh-CN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28625" y="3168015"/>
            <a:ext cx="4303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c</a:t>
            </a:r>
            <a:r>
              <a:rPr lang="zh-CN" altLang="en-US" sz="2800" b="1"/>
              <a:t>ǎ</a:t>
            </a:r>
            <a:r>
              <a:rPr lang="en-US" altLang="zh-CN" sz="2800" b="1"/>
              <a:t>i h</a:t>
            </a:r>
            <a:r>
              <a:rPr lang="zh-CN" altLang="en-US" sz="2800" b="1"/>
              <a:t>ó</a:t>
            </a:r>
            <a:r>
              <a:rPr lang="en-US" altLang="zh-CN" sz="2800" b="1"/>
              <a:t>ng               zh</a:t>
            </a:r>
            <a:r>
              <a:rPr lang="zh-CN" altLang="en-US" sz="2800" b="1"/>
              <a:t>ī</a:t>
            </a:r>
            <a:r>
              <a:rPr lang="en-US" altLang="zh-CN" sz="2800" b="1"/>
              <a:t> zh</a:t>
            </a:r>
            <a:r>
              <a:rPr lang="zh-CN" altLang="en-US" sz="2800" b="1"/>
              <a:t>ū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824865" y="1128395"/>
            <a:ext cx="2239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（           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11630" y="1138555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低垂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6630" y="1128395"/>
            <a:ext cx="2239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（           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57620" y="1123315"/>
            <a:ext cx="2239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（           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36100" y="1143635"/>
            <a:ext cx="2239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（           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4865" y="2363470"/>
            <a:ext cx="2239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（           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33775" y="2368550"/>
            <a:ext cx="2239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（           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6350" y="2360930"/>
            <a:ext cx="2239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（           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6100" y="2368550"/>
            <a:ext cx="2239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（           ）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45610" y="1128395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散乱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27215" y="1143635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沉睡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36505" y="1143635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压迫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11630" y="2368550"/>
            <a:ext cx="11010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逃脱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45610" y="236347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越来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27215" y="236093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阵雨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36505" y="236093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蝉鸣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2950" y="541655"/>
            <a:ext cx="10515600" cy="795655"/>
          </a:xfrm>
        </p:spPr>
        <p:txBody>
          <a:bodyPr/>
          <a:p>
            <a:r>
              <a:rPr lang="zh-CN" altLang="en-US" sz="3600" b="1"/>
              <a:t>照样子，填一填。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3450" y="1337310"/>
            <a:ext cx="3495040" cy="758825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cs typeface="Arial" panose="020B0604020202020204" pitchFamily="34" charset="0"/>
                <a:sym typeface="+mn-ea"/>
              </a:rPr>
              <a:t>β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+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车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=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（         ）</a:t>
            </a:r>
            <a:endParaRPr lang="zh-CN" altLang="en-US" sz="3600" b="1">
              <a:cs typeface="Arial" panose="020B0604020202020204" pitchFamily="34" charset="0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183505" y="1337310"/>
            <a:ext cx="3495040" cy="758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>
                <a:cs typeface="Arial" panose="020B0604020202020204" pitchFamily="34" charset="0"/>
                <a:sym typeface="+mn-ea"/>
              </a:rPr>
              <a:t>采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+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彡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=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（         ）</a:t>
            </a:r>
            <a:endParaRPr lang="zh-CN" altLang="en-US" sz="3600" b="1"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933450" y="2453640"/>
            <a:ext cx="3495040" cy="758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>
                <a:cs typeface="Arial" panose="020B0604020202020204" pitchFamily="34" charset="0"/>
                <a:sym typeface="+mn-ea"/>
              </a:rPr>
              <a:t>虫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+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单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=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（         ）</a:t>
            </a:r>
            <a:endParaRPr lang="zh-CN" altLang="en-US" sz="3600" b="1">
              <a:cs typeface="Arial" panose="020B0604020202020204" pitchFamily="34" charset="0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5183505" y="2453640"/>
            <a:ext cx="3495040" cy="758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>
                <a:cs typeface="Arial" panose="020B0604020202020204" pitchFamily="34" charset="0"/>
                <a:sym typeface="+mn-ea"/>
              </a:rPr>
              <a:t>虫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+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知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=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（         ）</a:t>
            </a:r>
            <a:endParaRPr lang="zh-CN" altLang="en-US" sz="3600" b="1">
              <a:cs typeface="Arial" panose="020B0604020202020204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933450" y="3664585"/>
            <a:ext cx="3495040" cy="758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>
                <a:cs typeface="Arial" panose="020B0604020202020204" pitchFamily="34" charset="0"/>
                <a:sym typeface="+mn-ea"/>
              </a:rPr>
              <a:t>虫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+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朱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=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（         ）</a:t>
            </a:r>
            <a:endParaRPr lang="zh-CN" altLang="en-US" sz="3600" b="1">
              <a:cs typeface="Arial" panose="020B0604020202020204" pitchFamily="34" charset="0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5183505" y="3664585"/>
            <a:ext cx="3495040" cy="758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>
                <a:cs typeface="Arial" panose="020B0604020202020204" pitchFamily="34" charset="0"/>
                <a:sym typeface="+mn-ea"/>
              </a:rPr>
              <a:t>虫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+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工</a:t>
            </a:r>
            <a:r>
              <a:rPr lang="en-US" altLang="zh-CN" sz="3600" b="1">
                <a:cs typeface="Arial" panose="020B0604020202020204" pitchFamily="34" charset="0"/>
                <a:sym typeface="+mn-ea"/>
              </a:rPr>
              <a:t>=</a:t>
            </a:r>
            <a:r>
              <a:rPr lang="zh-CN" altLang="en-US" sz="3600" b="1">
                <a:cs typeface="Arial" panose="020B0604020202020204" pitchFamily="34" charset="0"/>
                <a:sym typeface="+mn-ea"/>
              </a:rPr>
              <a:t>（         ）</a:t>
            </a:r>
            <a:endParaRPr lang="zh-CN" altLang="en-US" sz="3600" b="1"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6220" y="1237615"/>
            <a:ext cx="6934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阵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44080" y="1237615"/>
            <a:ext cx="6934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彩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89885" y="2358390"/>
            <a:ext cx="6934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44080" y="2358390"/>
            <a:ext cx="6934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蜘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9885" y="3569335"/>
            <a:ext cx="6934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蛛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44080" y="3569335"/>
            <a:ext cx="6934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虹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8690" y="584200"/>
            <a:ext cx="9509760" cy="1718945"/>
          </a:xfrm>
        </p:spPr>
        <p:txBody>
          <a:bodyPr>
            <a:norm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 sz="3200" b="1"/>
              <a:t>读第</a:t>
            </a:r>
            <a:r>
              <a:rPr lang="en-US" altLang="zh-CN" sz="3200" b="1"/>
              <a:t>1</a:t>
            </a:r>
            <a:r>
              <a:rPr lang="zh-CN" altLang="en-US" sz="3200" b="1"/>
              <a:t>段，用</a:t>
            </a:r>
            <a:r>
              <a:rPr lang="en-US" altLang="zh-CN" sz="3200" b="1"/>
              <a:t>“____”</a:t>
            </a:r>
            <a:r>
              <a:rPr lang="zh-CN" altLang="en-US" sz="3200" b="1"/>
              <a:t>画出作者描写了哪些景物</a:t>
            </a:r>
            <a:br>
              <a:rPr lang="zh-CN" altLang="en-US" sz="3200" b="1"/>
            </a:br>
            <a:br>
              <a:rPr lang="zh-CN" altLang="en-US" sz="3200" b="1"/>
            </a:br>
            <a:r>
              <a:rPr lang="zh-CN" altLang="en-US" sz="3200" b="1"/>
              <a:t>用</a:t>
            </a:r>
            <a:r>
              <a:rPr lang="en-US" altLang="zh-CN" sz="3200" b="1"/>
              <a:t>“     ”</a:t>
            </a:r>
            <a:r>
              <a:rPr lang="zh-CN" altLang="en-US" sz="3200" b="1"/>
              <a:t>标出这些景物有什么特点？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6920" y="2302510"/>
            <a:ext cx="10515600" cy="4677410"/>
          </a:xfrm>
        </p:spPr>
        <p:txBody>
          <a:bodyPr/>
          <a:p>
            <a:pPr marL="0" indent="0">
              <a:buNone/>
            </a:pPr>
            <a:r>
              <a:rPr lang="en-US" altLang="zh-CN" sz="3600" b="1"/>
              <a:t>        </a:t>
            </a:r>
            <a:r>
              <a:rPr lang="zh-CN" altLang="en-US" sz="3600" b="1"/>
              <a:t>满天的乌云，黑沉沉地压下来。树上的叶子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一动不动，蝉一声也不叫。</a:t>
            </a:r>
            <a:endParaRPr lang="zh-CN" altLang="en-US" sz="3600" b="1"/>
          </a:p>
        </p:txBody>
      </p:sp>
      <p:sp>
        <p:nvSpPr>
          <p:cNvPr id="5" name="任意多边形 4"/>
          <p:cNvSpPr/>
          <p:nvPr/>
        </p:nvSpPr>
        <p:spPr>
          <a:xfrm>
            <a:off x="1710055" y="1727200"/>
            <a:ext cx="995680" cy="137795"/>
          </a:xfrm>
          <a:custGeom>
            <a:avLst/>
            <a:gdLst>
              <a:gd name="connisteX0" fmla="*/ 0 w 1701165"/>
              <a:gd name="connsiteY0" fmla="*/ 0 h 516900"/>
              <a:gd name="connisteX1" fmla="*/ 258445 w 1701165"/>
              <a:gd name="connsiteY1" fmla="*/ 435610 h 516900"/>
              <a:gd name="connisteX2" fmla="*/ 558165 w 1701165"/>
              <a:gd name="connsiteY2" fmla="*/ 27305 h 516900"/>
              <a:gd name="connisteX3" fmla="*/ 721360 w 1701165"/>
              <a:gd name="connsiteY3" fmla="*/ 489585 h 516900"/>
              <a:gd name="connisteX4" fmla="*/ 939165 w 1701165"/>
              <a:gd name="connsiteY4" fmla="*/ 27305 h 516900"/>
              <a:gd name="connisteX5" fmla="*/ 1143000 w 1701165"/>
              <a:gd name="connsiteY5" fmla="*/ 476250 h 516900"/>
              <a:gd name="connisteX6" fmla="*/ 1306195 w 1701165"/>
              <a:gd name="connsiteY6" fmla="*/ 40640 h 516900"/>
              <a:gd name="connisteX7" fmla="*/ 1496695 w 1701165"/>
              <a:gd name="connsiteY7" fmla="*/ 516890 h 516900"/>
              <a:gd name="connisteX8" fmla="*/ 1701165 w 1701165"/>
              <a:gd name="connsiteY8" fmla="*/ 27305 h 5169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1701165" h="516900">
                <a:moveTo>
                  <a:pt x="0" y="0"/>
                </a:moveTo>
                <a:cubicBezTo>
                  <a:pt x="45720" y="95250"/>
                  <a:pt x="146685" y="429895"/>
                  <a:pt x="258445" y="435610"/>
                </a:cubicBezTo>
                <a:cubicBezTo>
                  <a:pt x="370205" y="441325"/>
                  <a:pt x="465455" y="16510"/>
                  <a:pt x="558165" y="27305"/>
                </a:cubicBezTo>
                <a:cubicBezTo>
                  <a:pt x="650875" y="38100"/>
                  <a:pt x="645160" y="489585"/>
                  <a:pt x="721360" y="489585"/>
                </a:cubicBezTo>
                <a:cubicBezTo>
                  <a:pt x="797560" y="489585"/>
                  <a:pt x="854710" y="29845"/>
                  <a:pt x="939165" y="27305"/>
                </a:cubicBezTo>
                <a:cubicBezTo>
                  <a:pt x="1023620" y="24765"/>
                  <a:pt x="1069340" y="473710"/>
                  <a:pt x="1143000" y="476250"/>
                </a:cubicBezTo>
                <a:cubicBezTo>
                  <a:pt x="1216660" y="478790"/>
                  <a:pt x="1235710" y="32385"/>
                  <a:pt x="1306195" y="40640"/>
                </a:cubicBezTo>
                <a:cubicBezTo>
                  <a:pt x="1376680" y="48895"/>
                  <a:pt x="1417955" y="519430"/>
                  <a:pt x="1496695" y="516890"/>
                </a:cubicBezTo>
                <a:cubicBezTo>
                  <a:pt x="1575435" y="514350"/>
                  <a:pt x="1664335" y="134620"/>
                  <a:pt x="1701165" y="27305"/>
                </a:cubicBezTo>
              </a:path>
            </a:pathLst>
          </a:cu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024505" y="2882900"/>
            <a:ext cx="1007110" cy="0"/>
          </a:xfrm>
          <a:prstGeom prst="line">
            <a:avLst/>
          </a:prstGeom>
          <a:ln w="28575" cmpd="sng">
            <a:solidFill>
              <a:srgbClr val="FD362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451340" y="2882265"/>
            <a:ext cx="1007110" cy="0"/>
          </a:xfrm>
          <a:prstGeom prst="line">
            <a:avLst/>
          </a:prstGeom>
          <a:ln w="28575" cmpd="sng">
            <a:solidFill>
              <a:srgbClr val="FD362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133725" y="3482340"/>
            <a:ext cx="612140" cy="15875"/>
          </a:xfrm>
          <a:prstGeom prst="line">
            <a:avLst/>
          </a:prstGeom>
          <a:ln w="28575" cmpd="sng">
            <a:solidFill>
              <a:srgbClr val="FD362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/>
        </p:nvSpPr>
        <p:spPr>
          <a:xfrm>
            <a:off x="4486910" y="2813685"/>
            <a:ext cx="1281430" cy="137795"/>
          </a:xfrm>
          <a:custGeom>
            <a:avLst/>
            <a:gdLst>
              <a:gd name="connisteX0" fmla="*/ 0 w 1701165"/>
              <a:gd name="connsiteY0" fmla="*/ 0 h 516900"/>
              <a:gd name="connisteX1" fmla="*/ 258445 w 1701165"/>
              <a:gd name="connsiteY1" fmla="*/ 435610 h 516900"/>
              <a:gd name="connisteX2" fmla="*/ 558165 w 1701165"/>
              <a:gd name="connsiteY2" fmla="*/ 27305 h 516900"/>
              <a:gd name="connisteX3" fmla="*/ 721360 w 1701165"/>
              <a:gd name="connsiteY3" fmla="*/ 489585 h 516900"/>
              <a:gd name="connisteX4" fmla="*/ 939165 w 1701165"/>
              <a:gd name="connsiteY4" fmla="*/ 27305 h 516900"/>
              <a:gd name="connisteX5" fmla="*/ 1143000 w 1701165"/>
              <a:gd name="connsiteY5" fmla="*/ 476250 h 516900"/>
              <a:gd name="connisteX6" fmla="*/ 1306195 w 1701165"/>
              <a:gd name="connsiteY6" fmla="*/ 40640 h 516900"/>
              <a:gd name="connisteX7" fmla="*/ 1496695 w 1701165"/>
              <a:gd name="connsiteY7" fmla="*/ 516890 h 516900"/>
              <a:gd name="connisteX8" fmla="*/ 1701165 w 1701165"/>
              <a:gd name="connsiteY8" fmla="*/ 27305 h 5169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1701165" h="516900">
                <a:moveTo>
                  <a:pt x="0" y="0"/>
                </a:moveTo>
                <a:cubicBezTo>
                  <a:pt x="45720" y="95250"/>
                  <a:pt x="146685" y="429895"/>
                  <a:pt x="258445" y="435610"/>
                </a:cubicBezTo>
                <a:cubicBezTo>
                  <a:pt x="370205" y="441325"/>
                  <a:pt x="465455" y="16510"/>
                  <a:pt x="558165" y="27305"/>
                </a:cubicBezTo>
                <a:cubicBezTo>
                  <a:pt x="650875" y="38100"/>
                  <a:pt x="645160" y="489585"/>
                  <a:pt x="721360" y="489585"/>
                </a:cubicBezTo>
                <a:cubicBezTo>
                  <a:pt x="797560" y="489585"/>
                  <a:pt x="854710" y="29845"/>
                  <a:pt x="939165" y="27305"/>
                </a:cubicBezTo>
                <a:cubicBezTo>
                  <a:pt x="1023620" y="24765"/>
                  <a:pt x="1069340" y="473710"/>
                  <a:pt x="1143000" y="476250"/>
                </a:cubicBezTo>
                <a:cubicBezTo>
                  <a:pt x="1216660" y="478790"/>
                  <a:pt x="1235710" y="32385"/>
                  <a:pt x="1306195" y="40640"/>
                </a:cubicBezTo>
                <a:cubicBezTo>
                  <a:pt x="1376680" y="48895"/>
                  <a:pt x="1417955" y="519430"/>
                  <a:pt x="1496695" y="516890"/>
                </a:cubicBezTo>
                <a:cubicBezTo>
                  <a:pt x="1575435" y="514350"/>
                  <a:pt x="1664335" y="134620"/>
                  <a:pt x="1701165" y="27305"/>
                </a:cubicBezTo>
              </a:path>
            </a:pathLst>
          </a:cu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838200" y="3435350"/>
            <a:ext cx="1757680" cy="109855"/>
          </a:xfrm>
          <a:custGeom>
            <a:avLst/>
            <a:gdLst>
              <a:gd name="connisteX0" fmla="*/ 0 w 1701165"/>
              <a:gd name="connsiteY0" fmla="*/ 0 h 516900"/>
              <a:gd name="connisteX1" fmla="*/ 258445 w 1701165"/>
              <a:gd name="connsiteY1" fmla="*/ 435610 h 516900"/>
              <a:gd name="connisteX2" fmla="*/ 558165 w 1701165"/>
              <a:gd name="connsiteY2" fmla="*/ 27305 h 516900"/>
              <a:gd name="connisteX3" fmla="*/ 721360 w 1701165"/>
              <a:gd name="connsiteY3" fmla="*/ 489585 h 516900"/>
              <a:gd name="connisteX4" fmla="*/ 939165 w 1701165"/>
              <a:gd name="connsiteY4" fmla="*/ 27305 h 516900"/>
              <a:gd name="connisteX5" fmla="*/ 1143000 w 1701165"/>
              <a:gd name="connsiteY5" fmla="*/ 476250 h 516900"/>
              <a:gd name="connisteX6" fmla="*/ 1306195 w 1701165"/>
              <a:gd name="connsiteY6" fmla="*/ 40640 h 516900"/>
              <a:gd name="connisteX7" fmla="*/ 1496695 w 1701165"/>
              <a:gd name="connsiteY7" fmla="*/ 516890 h 516900"/>
              <a:gd name="connisteX8" fmla="*/ 1701165 w 1701165"/>
              <a:gd name="connsiteY8" fmla="*/ 27305 h 5169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1701165" h="516900">
                <a:moveTo>
                  <a:pt x="0" y="0"/>
                </a:moveTo>
                <a:cubicBezTo>
                  <a:pt x="45720" y="95250"/>
                  <a:pt x="146685" y="429895"/>
                  <a:pt x="258445" y="435610"/>
                </a:cubicBezTo>
                <a:cubicBezTo>
                  <a:pt x="370205" y="441325"/>
                  <a:pt x="465455" y="16510"/>
                  <a:pt x="558165" y="27305"/>
                </a:cubicBezTo>
                <a:cubicBezTo>
                  <a:pt x="650875" y="38100"/>
                  <a:pt x="645160" y="489585"/>
                  <a:pt x="721360" y="489585"/>
                </a:cubicBezTo>
                <a:cubicBezTo>
                  <a:pt x="797560" y="489585"/>
                  <a:pt x="854710" y="29845"/>
                  <a:pt x="939165" y="27305"/>
                </a:cubicBezTo>
                <a:cubicBezTo>
                  <a:pt x="1023620" y="24765"/>
                  <a:pt x="1069340" y="473710"/>
                  <a:pt x="1143000" y="476250"/>
                </a:cubicBezTo>
                <a:cubicBezTo>
                  <a:pt x="1216660" y="478790"/>
                  <a:pt x="1235710" y="32385"/>
                  <a:pt x="1306195" y="40640"/>
                </a:cubicBezTo>
                <a:cubicBezTo>
                  <a:pt x="1376680" y="48895"/>
                  <a:pt x="1417955" y="519430"/>
                  <a:pt x="1496695" y="516890"/>
                </a:cubicBezTo>
                <a:cubicBezTo>
                  <a:pt x="1575435" y="514350"/>
                  <a:pt x="1664335" y="134620"/>
                  <a:pt x="1701165" y="27305"/>
                </a:cubicBezTo>
              </a:path>
            </a:pathLst>
          </a:cu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031105" y="3376295"/>
            <a:ext cx="832485" cy="106045"/>
          </a:xfrm>
          <a:custGeom>
            <a:avLst/>
            <a:gdLst>
              <a:gd name="connisteX0" fmla="*/ 0 w 1701165"/>
              <a:gd name="connsiteY0" fmla="*/ 0 h 516900"/>
              <a:gd name="connisteX1" fmla="*/ 258445 w 1701165"/>
              <a:gd name="connsiteY1" fmla="*/ 435610 h 516900"/>
              <a:gd name="connisteX2" fmla="*/ 558165 w 1701165"/>
              <a:gd name="connsiteY2" fmla="*/ 27305 h 516900"/>
              <a:gd name="connisteX3" fmla="*/ 721360 w 1701165"/>
              <a:gd name="connsiteY3" fmla="*/ 489585 h 516900"/>
              <a:gd name="connisteX4" fmla="*/ 939165 w 1701165"/>
              <a:gd name="connsiteY4" fmla="*/ 27305 h 516900"/>
              <a:gd name="connisteX5" fmla="*/ 1143000 w 1701165"/>
              <a:gd name="connsiteY5" fmla="*/ 476250 h 516900"/>
              <a:gd name="connisteX6" fmla="*/ 1306195 w 1701165"/>
              <a:gd name="connsiteY6" fmla="*/ 40640 h 516900"/>
              <a:gd name="connisteX7" fmla="*/ 1496695 w 1701165"/>
              <a:gd name="connsiteY7" fmla="*/ 516890 h 516900"/>
              <a:gd name="connisteX8" fmla="*/ 1701165 w 1701165"/>
              <a:gd name="connsiteY8" fmla="*/ 27305 h 5169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1701165" h="516900">
                <a:moveTo>
                  <a:pt x="0" y="0"/>
                </a:moveTo>
                <a:cubicBezTo>
                  <a:pt x="45720" y="95250"/>
                  <a:pt x="146685" y="429895"/>
                  <a:pt x="258445" y="435610"/>
                </a:cubicBezTo>
                <a:cubicBezTo>
                  <a:pt x="370205" y="441325"/>
                  <a:pt x="465455" y="16510"/>
                  <a:pt x="558165" y="27305"/>
                </a:cubicBezTo>
                <a:cubicBezTo>
                  <a:pt x="650875" y="38100"/>
                  <a:pt x="645160" y="489585"/>
                  <a:pt x="721360" y="489585"/>
                </a:cubicBezTo>
                <a:cubicBezTo>
                  <a:pt x="797560" y="489585"/>
                  <a:pt x="854710" y="29845"/>
                  <a:pt x="939165" y="27305"/>
                </a:cubicBezTo>
                <a:cubicBezTo>
                  <a:pt x="1023620" y="24765"/>
                  <a:pt x="1069340" y="473710"/>
                  <a:pt x="1143000" y="476250"/>
                </a:cubicBezTo>
                <a:cubicBezTo>
                  <a:pt x="1216660" y="478790"/>
                  <a:pt x="1235710" y="32385"/>
                  <a:pt x="1306195" y="40640"/>
                </a:cubicBezTo>
                <a:cubicBezTo>
                  <a:pt x="1376680" y="48895"/>
                  <a:pt x="1417955" y="519430"/>
                  <a:pt x="1496695" y="516890"/>
                </a:cubicBezTo>
                <a:cubicBezTo>
                  <a:pt x="1575435" y="514350"/>
                  <a:pt x="1664335" y="134620"/>
                  <a:pt x="1701165" y="27305"/>
                </a:cubicBezTo>
              </a:path>
            </a:pathLst>
          </a:cu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1658</Words>
  <Application/>
  <PresentationFormat/>
  <Paragraphs>206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Courier New</vt:lpstr>
      <vt:lpstr>Calibri</vt:lpstr>
      <vt:lpstr>Century Gothic</vt:lpstr>
      <vt:lpstr>微软雅黑</vt:lpstr>
      <vt:lpstr>Office 主题</vt:lpstr>
      <vt:lpstr>18、雷雨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照样子，填一填。</vt:lpstr>
      <vt:lpstr>＊读第1段，用“____”画出作者描写了哪些景物？用“               ”标出这些景物有什么特点？</vt:lpstr>
      <vt:lpstr>比较下面两句话，说说哪句更好？为什么？</vt:lpstr>
      <vt:lpstr>＊自读第2自然段，思考：这一自然段主要写什么？</vt:lpstr>
      <vt:lpstr>＊自读第3自然段，思考：这一自然段主要写什么？</vt:lpstr>
      <vt:lpstr>＊读第4至6段，说说雷雨中的雨有什么变化？</vt:lpstr>
      <vt:lpstr>＊默读课文第7、8段，说说雨停了，周围的景物有什么变化？</vt:lpstr>
      <vt:lpstr>＊知识拓展。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2015-05-05T08:02:00Z</dcterms:created>
  <dcterms:modified xsi:type="dcterms:W3CDTF">2017-04-19T01:55:12Z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2052-10.1.0.6390</vt:lpwstr>
  </property>
</Properties>
</file>