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1"/>
  </p:handoutMasterIdLst>
  <p:sldIdLst>
    <p:sldId id="1362" r:id="rId3"/>
    <p:sldId id="1143" r:id="rId5"/>
    <p:sldId id="1003" r:id="rId6"/>
    <p:sldId id="1324" r:id="rId7"/>
    <p:sldId id="1325" r:id="rId8"/>
    <p:sldId id="1326" r:id="rId9"/>
    <p:sldId id="1327" r:id="rId10"/>
    <p:sldId id="1328" r:id="rId11"/>
    <p:sldId id="1319" r:id="rId12"/>
    <p:sldId id="1329" r:id="rId13"/>
    <p:sldId id="1330" r:id="rId14"/>
    <p:sldId id="1331" r:id="rId15"/>
    <p:sldId id="1332" r:id="rId16"/>
    <p:sldId id="1333" r:id="rId17"/>
    <p:sldId id="1334" r:id="rId18"/>
    <p:sldId id="1336" r:id="rId19"/>
    <p:sldId id="1359" r:id="rId20"/>
    <p:sldId id="1337" r:id="rId21"/>
    <p:sldId id="1338" r:id="rId22"/>
    <p:sldId id="1339" r:id="rId23"/>
    <p:sldId id="1340" r:id="rId24"/>
    <p:sldId id="1341" r:id="rId25"/>
    <p:sldId id="1360" r:id="rId26"/>
    <p:sldId id="1342" r:id="rId27"/>
    <p:sldId id="1343" r:id="rId28"/>
    <p:sldId id="1344" r:id="rId29"/>
    <p:sldId id="1345" r:id="rId30"/>
    <p:sldId id="1346" r:id="rId31"/>
    <p:sldId id="1361" r:id="rId32"/>
    <p:sldId id="1347" r:id="rId33"/>
    <p:sldId id="1348" r:id="rId34"/>
    <p:sldId id="1352" r:id="rId35"/>
    <p:sldId id="1353" r:id="rId36"/>
    <p:sldId id="1354" r:id="rId37"/>
    <p:sldId id="1355" r:id="rId38"/>
    <p:sldId id="1357" r:id="rId39"/>
    <p:sldId id="1358" r:id="rId4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5"/>
    </p:embeddedFont>
    <p:embeddedFont>
      <p:font typeface="微软雅黑" panose="020B0503020204020204" charset="-122"/>
      <p:regular r:id="rId46"/>
    </p:embeddedFont>
    <p:embeddedFont>
      <p:font typeface="楷体" panose="02010609060101010101" pitchFamily="49" charset="-122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幼圆" panose="02010509060101010101" pitchFamily="49" charset="-122"/>
      <p:regular r:id="rId52"/>
    </p:embeddedFont>
    <p:embeddedFont>
      <p:font typeface="华文细黑" panose="02010600040101010101" charset="-122"/>
      <p:regular r:id="rId53"/>
    </p:embeddedFont>
    <p:embeddedFont>
      <p:font typeface="华文行楷" panose="02010800040101010101" charset="-122"/>
      <p:regular r:id="rId54"/>
    </p:embeddedFont>
    <p:embeddedFont>
      <p:font typeface="微软雅黑 Light" panose="020B0502040204020203" charset="-122"/>
      <p:regular r:id="rId55"/>
    </p:embeddedFont>
    <p:embeddedFont>
      <p:font typeface="华文新魏" panose="02010800040101010101" charset="-122"/>
      <p:regular r:id="rId56"/>
    </p:embeddedFont>
    <p:embeddedFont>
      <p:font typeface="Cambria Math" panose="02040503050406030204" charset="0"/>
      <p:regular r:id="rId57"/>
    </p:embeddedFont>
  </p:embeddedFontLst>
  <p:custDataLst>
    <p:tags r:id="rId5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FFFFFF"/>
    <a:srgbClr val="D60093"/>
    <a:srgbClr val="0066FF"/>
    <a:srgbClr val="0000FF"/>
    <a:srgbClr val="FF0000"/>
    <a:srgbClr val="A38302"/>
    <a:srgbClr val="FEFCDE"/>
    <a:srgbClr val="00B05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8" autoAdjust="0"/>
    <p:restoredTop sz="94705" autoAdjust="0"/>
  </p:normalViewPr>
  <p:slideViewPr>
    <p:cSldViewPr>
      <p:cViewPr varScale="1">
        <p:scale>
          <a:sx n="61" d="100"/>
          <a:sy n="61" d="100"/>
        </p:scale>
        <p:origin x="-78" y="-708"/>
      </p:cViewPr>
      <p:guideLst>
        <p:guide orient="horz" pos="3134"/>
        <p:guide pos="572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08"/>
        <p:guide pos="221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1.xml"/><Relationship Id="rId57" Type="http://schemas.openxmlformats.org/officeDocument/2006/relationships/font" Target="fonts/font13.fntdata"/><Relationship Id="rId56" Type="http://schemas.openxmlformats.org/officeDocument/2006/relationships/font" Target="fonts/font12.fntdata"/><Relationship Id="rId55" Type="http://schemas.openxmlformats.org/officeDocument/2006/relationships/font" Target="fonts/font11.fntdata"/><Relationship Id="rId54" Type="http://schemas.openxmlformats.org/officeDocument/2006/relationships/font" Target="fonts/font10.fntdata"/><Relationship Id="rId53" Type="http://schemas.openxmlformats.org/officeDocument/2006/relationships/font" Target="fonts/font9.fntdata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38505" y="4370070"/>
            <a:ext cx="9953625" cy="838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711200" y="4376420"/>
            <a:ext cx="9799955" cy="838200"/>
          </a:xfrm>
          <a:prstGeom prst="rect">
            <a:avLst/>
          </a:prstGeom>
        </p:spPr>
      </p:pic>
      <p:sp>
        <p:nvSpPr>
          <p:cNvPr id="6" name="文本框 1"/>
          <p:cNvSpPr txBox="1"/>
          <p:nvPr userDrawn="1"/>
        </p:nvSpPr>
        <p:spPr>
          <a:xfrm>
            <a:off x="179512" y="1234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>
                <a:latin typeface="黑体" panose="02010609060101010101" pitchFamily="49" charset="-122"/>
                <a:ea typeface="黑体" panose="02010609060101010101" pitchFamily="49" charset="-122"/>
              </a:rPr>
              <a:t>24  </a:t>
            </a:r>
            <a:r>
              <a:rPr kumimoji="1"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蝴蝶的家</a:t>
            </a:r>
            <a:endParaRPr kumimoji="1"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jpeg"/><Relationship Id="rId2" Type="http://schemas.openxmlformats.org/officeDocument/2006/relationships/image" Target="../media/image25.jpeg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jpeg"/><Relationship Id="rId1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51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25357" y="147010"/>
            <a:ext cx="2040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冀教版  </a:t>
            </a:r>
            <a:r>
              <a:rPr kumimoji="1" lang="zh-CN" altLang="en-US" sz="1200">
                <a:latin typeface="Heiti SC Light" panose="02000000000000000000" pitchFamily="2" charset="-128"/>
                <a:ea typeface="Heiti SC Light" panose="02000000000000000000" pitchFamily="2" charset="-128"/>
              </a:rPr>
              <a:t>语文  四年级  下册</a:t>
            </a:r>
            <a:endParaRPr kumimoji="1" lang="zh-CN" altLang="en-US" sz="120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7262897" y="4071948"/>
            <a:ext cx="1629583" cy="400110"/>
            <a:chOff x="7262897" y="4227934"/>
            <a:chExt cx="1629583" cy="4001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2897" y="4238670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文本框 15">
              <a:hlinkClick r:id="rId3" action="ppaction://hlinksldjump"/>
            </p:cNvPr>
            <p:cNvSpPr txBox="1"/>
            <p:nvPr/>
          </p:nvSpPr>
          <p:spPr>
            <a:xfrm>
              <a:off x="7275010" y="4227934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>
                  <a:solidFill>
                    <a:schemeClr val="bg1"/>
                  </a:solidFill>
                </a:rPr>
                <a:t>第一课时</a:t>
              </a:r>
              <a:endParaRPr kumimoji="1" lang="zh-CN" alt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62897" y="4619912"/>
            <a:ext cx="1629583" cy="400110"/>
            <a:chOff x="7262897" y="4619912"/>
            <a:chExt cx="1629583" cy="40011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2897" y="4630648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文本框 14">
              <a:hlinkClick r:id="rId4" action="ppaction://hlinksldjump"/>
            </p:cNvPr>
            <p:cNvSpPr txBox="1"/>
            <p:nvPr/>
          </p:nvSpPr>
          <p:spPr>
            <a:xfrm>
              <a:off x="7275010" y="4619912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>
                  <a:solidFill>
                    <a:schemeClr val="bg1"/>
                  </a:solidFill>
                </a:rPr>
                <a:t>第二</a:t>
              </a:r>
              <a:r>
                <a:rPr kumimoji="1" lang="zh-CN" altLang="en-US" sz="2000" smtClean="0">
                  <a:solidFill>
                    <a:schemeClr val="bg1"/>
                  </a:solidFill>
                </a:rPr>
                <a:t>课时</a:t>
              </a:r>
              <a:endParaRPr kumimoji="1"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48"/>
          <p:cNvSpPr txBox="1"/>
          <p:nvPr/>
        </p:nvSpPr>
        <p:spPr>
          <a:xfrm>
            <a:off x="1979712" y="987574"/>
            <a:ext cx="430680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24  </a:t>
            </a:r>
            <a:r>
              <a:rPr lang="zh-CN" altLang="en-US" sz="5100" b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蝴蝶的家</a:t>
            </a:r>
            <a:endParaRPr lang="zh-CN" altLang="en-US" sz="51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32258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华文行楷" panose="02010800040101010101" charset="-122"/>
                <a:ea typeface="华文行楷" panose="02010800040101010101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华文行楷" panose="02010800040101010101" charset="-122"/>
              <a:ea typeface="华文行楷" panose="02010800040101010101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-17018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华文行楷" panose="02010800040101010101" charset="-122"/>
                <a:ea typeface="华文行楷" panose="02010800040101010101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华文行楷" panose="02010800040101010101" charset="-122"/>
              <a:ea typeface="华文行楷" panose="02010800040101010101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2" name="组合 86"/>
          <p:cNvGrpSpPr/>
          <p:nvPr/>
        </p:nvGrpSpPr>
        <p:grpSpPr>
          <a:xfrm>
            <a:off x="3387260" y="501625"/>
            <a:ext cx="2426130" cy="575945"/>
            <a:chOff x="3387260" y="501625"/>
            <a:chExt cx="2426130" cy="575945"/>
          </a:xfrm>
        </p:grpSpPr>
        <p:grpSp>
          <p:nvGrpSpPr>
            <p:cNvPr id="3" name="组合 49"/>
            <p:cNvGrpSpPr/>
            <p:nvPr/>
          </p:nvGrpSpPr>
          <p:grpSpPr>
            <a:xfrm>
              <a:off x="3387260" y="573514"/>
              <a:ext cx="456833" cy="456366"/>
              <a:chOff x="631825" y="5181600"/>
              <a:chExt cx="1554163" cy="1552575"/>
            </a:xfrm>
          </p:grpSpPr>
          <p:sp>
            <p:nvSpPr>
              <p:cNvPr id="51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5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3876705" y="50162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  <a:endParaRPr lang="zh-CN" altLang="en-US" sz="33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22180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smtClean="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</a:rPr>
              <a:t>送蝴蝶回家</a:t>
            </a:r>
            <a:endParaRPr lang="zh-CN" altLang="en-US" sz="3200" b="1" smtClean="0">
              <a:solidFill>
                <a:srgbClr val="0000FF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87" name="图片 86" descr="下载 (9)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781"/>
          <a:stretch>
            <a:fillRect/>
          </a:stretch>
        </p:blipFill>
        <p:spPr>
          <a:xfrm>
            <a:off x="7643834" y="1571618"/>
            <a:ext cx="1023928" cy="937921"/>
          </a:xfrm>
          <a:prstGeom prst="rect">
            <a:avLst/>
          </a:prstGeom>
        </p:spPr>
      </p:pic>
      <p:grpSp>
        <p:nvGrpSpPr>
          <p:cNvPr id="91" name="组合 90"/>
          <p:cNvGrpSpPr/>
          <p:nvPr/>
        </p:nvGrpSpPr>
        <p:grpSpPr>
          <a:xfrm>
            <a:off x="285720" y="3429006"/>
            <a:ext cx="1513901" cy="1371594"/>
            <a:chOff x="1214414" y="2071684"/>
            <a:chExt cx="1513901" cy="1371594"/>
          </a:xfrm>
        </p:grpSpPr>
        <p:pic>
          <p:nvPicPr>
            <p:cNvPr id="89" name="图片 88" descr="下载 (8)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071684"/>
              <a:ext cx="1513901" cy="1371594"/>
            </a:xfrm>
            <a:prstGeom prst="rect">
              <a:avLst/>
            </a:prstGeom>
          </p:spPr>
        </p:pic>
        <p:sp>
          <p:nvSpPr>
            <p:cNvPr id="90" name="TextBox 89"/>
            <p:cNvSpPr txBox="1"/>
            <p:nvPr/>
          </p:nvSpPr>
          <p:spPr>
            <a:xfrm>
              <a:off x="1500166" y="2571750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震撼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85720" y="2500312"/>
            <a:ext cx="1513901" cy="1371594"/>
            <a:chOff x="1214414" y="2071684"/>
            <a:chExt cx="1513901" cy="1371594"/>
          </a:xfrm>
        </p:grpSpPr>
        <p:pic>
          <p:nvPicPr>
            <p:cNvPr id="93" name="图片 92" descr="下载 (8)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071684"/>
              <a:ext cx="1513901" cy="1371594"/>
            </a:xfrm>
            <a:prstGeom prst="rect">
              <a:avLst/>
            </a:prstGeom>
          </p:spPr>
        </p:pic>
        <p:sp>
          <p:nvSpPr>
            <p:cNvPr id="94" name="TextBox 93"/>
            <p:cNvSpPr txBox="1"/>
            <p:nvPr/>
          </p:nvSpPr>
          <p:spPr>
            <a:xfrm>
              <a:off x="1500166" y="2571750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喧嚷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7290" y="2643188"/>
            <a:ext cx="1513901" cy="1371594"/>
            <a:chOff x="1214414" y="2071684"/>
            <a:chExt cx="1513901" cy="1371594"/>
          </a:xfrm>
        </p:grpSpPr>
        <p:pic>
          <p:nvPicPr>
            <p:cNvPr id="96" name="图片 95" descr="下载 (8)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071684"/>
              <a:ext cx="1513901" cy="1371594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1500166" y="2571750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确信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14282" y="1500180"/>
            <a:ext cx="1513901" cy="1371594"/>
            <a:chOff x="1214414" y="2071684"/>
            <a:chExt cx="1513901" cy="1371594"/>
          </a:xfrm>
        </p:grpSpPr>
        <p:pic>
          <p:nvPicPr>
            <p:cNvPr id="99" name="图片 98" descr="下载 (8)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071684"/>
              <a:ext cx="1513901" cy="1371594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1500166" y="2571750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猛烈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childTnLst>
                                    <p:animMotion origin="layout" path="M -3.33333E-06 -1.50664E-06 C 0.1342 0.02902 0.26841 0.05805 0.37657 0.02316 C 0.48473 -0.01173 0.56702 -0.11052 0.64948 -0.20901" pathEditMode="relative" ptsTypes="aaA">
                                      <p:cBhvr>
                                        <p:cTn id="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childTnLst>
                                    <p:animMotion origin="layout" path="M -2.5E-06 3.01019E-06 C 0.32101 -0.16302 0.64288 -0.32603 0.7717 -0.39827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00" y="-1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childTnLst>
                                    <p:animMotion origin="layout" path="M 3.05556E-06 -1.30287E-06 C 0.16111 0.06483 0.3224 0.12998 0.45885 0.11299 C 0.59531 0.09601 0.70712 -0.0034 0.81892 -0.1025" pathEditMode="relative" ptsTypes="aaA">
                                      <p:cBhvr>
                                        <p:cTn id="1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childTnLst>
                                    <p:animMotion origin="layout" path="M 2.22222E-06 2.79098E-06 C 0.16458 -0.04106 0.32934 -0.08182 0.4118 -0.09849 C 0.49427 -0.11516 0.43142 -0.1025 0.49514 -0.10065 C 0.5592 -0.0988 0.74531 -0.09015 0.79531 -0.08799" pathEditMode="relative" ptsTypes="aaaA">
                                      <p:cBhvr>
                                        <p:cTn id="1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349" y="1214932"/>
            <a:ext cx="314655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水淋淋</a:t>
            </a:r>
            <a:r>
              <a:rPr lang="zh-CN" altLang="en-US" sz="2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原是状态词，形容物体上水往下滴。</a:t>
            </a:r>
            <a:r>
              <a:rPr lang="zh-CN" altLang="en-US" sz="22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</a:t>
            </a:r>
            <a:r>
              <a:rPr lang="zh-CN" altLang="en-US" sz="2200" b="1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课指雨后树林很湿。</a:t>
            </a:r>
            <a:endParaRPr lang="zh-CN" altLang="en-US" sz="2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2928940"/>
            <a:ext cx="3083476" cy="1615827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一场大雨过后，奶奶家的小院</a:t>
            </a:r>
            <a:r>
              <a:rPr lang="zh-CN" altLang="en-US" sz="2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水淋淋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的，空气潮湿又清新。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u=1001399004,3672659513&amp;fm=26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9058" y="714362"/>
            <a:ext cx="4762500" cy="3133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67544" y="915566"/>
            <a:ext cx="3146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密集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原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形容数量很多的聚集在一起。</a:t>
            </a:r>
            <a:r>
              <a:rPr lang="zh-CN" altLang="en-US" sz="22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</a:t>
            </a:r>
            <a:r>
              <a:rPr lang="zh-CN" altLang="en-US" sz="2200" b="1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课指雨下的大。</a:t>
            </a:r>
            <a:endParaRPr lang="zh-CN" altLang="en-US" sz="2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3170461"/>
            <a:ext cx="3083476" cy="1107996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越是人员</a:t>
            </a:r>
            <a:r>
              <a:rPr lang="zh-CN" altLang="en-US" sz="2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密集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的场所，越要注意公共卫生。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u=3123734060,1586956223&amp;fm=200&amp;gp=0.jpg"/>
          <p:cNvPicPr>
            <a:picLocks noChangeAspect="1"/>
          </p:cNvPicPr>
          <p:nvPr/>
        </p:nvPicPr>
        <p:blipFill>
          <a:blip r:embed="rId1"/>
          <a:srcRect b="6948"/>
          <a:stretch>
            <a:fillRect/>
          </a:stretch>
        </p:blipFill>
        <p:spPr>
          <a:xfrm>
            <a:off x="3786182" y="857238"/>
            <a:ext cx="4762500" cy="2933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642910" y="3214692"/>
            <a:ext cx="7911686" cy="7207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突出说明作者对幼小生命的热爱、关心。</a:t>
            </a:r>
            <a:endParaRPr lang="zh-CN" altLang="en-US" sz="3200" b="1" ker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584586" y="952423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自由朗读课文，文中哪个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句子给你留下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印象最深？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21"/>
          <p:cNvGrpSpPr/>
          <p:nvPr/>
        </p:nvGrpSpPr>
        <p:grpSpPr>
          <a:xfrm>
            <a:off x="154490" y="436158"/>
            <a:ext cx="2529818" cy="561692"/>
            <a:chOff x="154490" y="436158"/>
            <a:chExt cx="2529818" cy="561692"/>
          </a:xfrm>
        </p:grpSpPr>
        <p:sp>
          <p:nvSpPr>
            <p:cNvPr id="19" name="文本框 14"/>
            <p:cNvSpPr txBox="1"/>
            <p:nvPr/>
          </p:nvSpPr>
          <p:spPr>
            <a:xfrm>
              <a:off x="536936" y="436158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90" y="488835"/>
              <a:ext cx="366860" cy="456338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1142976" y="2143122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谁要是能说给我，我就不着急了。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1472" y="1071552"/>
            <a:ext cx="54743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latin typeface="华文行楷" panose="02010800040101010101" charset="-122"/>
                <a:ea typeface="华文行楷" panose="02010800040101010101" charset="-122"/>
              </a:rPr>
              <a:t>一、为划线字选择正确读音。</a:t>
            </a:r>
            <a:endParaRPr lang="zh-CN" altLang="en-US" sz="3200" b="1" smtClean="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0019" y="1928808"/>
            <a:ext cx="5125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震撼</a:t>
            </a:r>
            <a:r>
              <a:rPr lang="zh-CN" altLang="en-US" sz="2400" smtClean="0"/>
              <a:t>    </a:t>
            </a:r>
            <a:r>
              <a:rPr lang="en-US" altLang="zh-CN" sz="2400" err="1" smtClean="0"/>
              <a:t>gǎn </a:t>
            </a:r>
            <a:r>
              <a:rPr lang="zh-CN" altLang="en-US" sz="2400" smtClean="0"/>
              <a:t>（   ） </a:t>
            </a:r>
            <a:r>
              <a:rPr lang="en-US" altLang="zh-CN" sz="2400" err="1" smtClean="0"/>
              <a:t>hàn </a:t>
            </a:r>
            <a:r>
              <a:rPr lang="zh-CN" altLang="en-US" sz="2400" smtClean="0"/>
              <a:t>（   ）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1533705" y="2857502"/>
            <a:ext cx="5038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玷污</a:t>
            </a:r>
            <a:r>
              <a:rPr lang="zh-CN" altLang="en-US" sz="2400" smtClean="0"/>
              <a:t>    </a:t>
            </a:r>
            <a:r>
              <a:rPr lang="en-US" altLang="zh-CN" sz="2400" err="1" smtClean="0"/>
              <a:t>zhān</a:t>
            </a:r>
            <a:r>
              <a:rPr lang="zh-CN" altLang="en-US" sz="2400" smtClean="0"/>
              <a:t>（   ） </a:t>
            </a:r>
            <a:r>
              <a:rPr lang="en-US" altLang="zh-CN" sz="2400" err="1" smtClean="0"/>
              <a:t>diàn</a:t>
            </a:r>
            <a:r>
              <a:rPr lang="zh-CN" altLang="en-US" sz="2400" smtClean="0"/>
              <a:t>（   ）</a:t>
            </a:r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1510566" y="3643320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/>
              <a:t>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家雀</a:t>
            </a:r>
            <a:r>
              <a:rPr lang="zh-CN" altLang="en-US" sz="2400" smtClean="0"/>
              <a:t>    </a:t>
            </a:r>
            <a:r>
              <a:rPr lang="en-US" altLang="zh-CN" sz="2400" err="1" smtClean="0"/>
              <a:t>qiǎo</a:t>
            </a:r>
            <a:r>
              <a:rPr lang="zh-CN" altLang="en-US" sz="2400" smtClean="0"/>
              <a:t>（   ） </a:t>
            </a:r>
            <a:r>
              <a:rPr lang="en-US" altLang="zh-CN" sz="2400" err="1" smtClean="0"/>
              <a:t>què </a:t>
            </a:r>
            <a:r>
              <a:rPr lang="zh-CN" altLang="en-US" sz="2400" smtClean="0"/>
              <a:t>（   ）</a:t>
            </a:r>
            <a:endParaRPr lang="zh-CN" altLang="en-US" sz="2400"/>
          </a:p>
        </p:txBody>
      </p:sp>
      <p:cxnSp>
        <p:nvCxnSpPr>
          <p:cNvPr id="14" name="直接连接符 13"/>
          <p:cNvCxnSpPr/>
          <p:nvPr/>
        </p:nvCxnSpPr>
        <p:spPr>
          <a:xfrm>
            <a:off x="2214546" y="2498724"/>
            <a:ext cx="28575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143108" y="4213236"/>
            <a:ext cx="28575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14480" y="3427418"/>
            <a:ext cx="28575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86446" y="1996857"/>
            <a:ext cx="4838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√</a:t>
            </a:r>
            <a:endParaRPr lang="zh-CN" altLang="en-US" sz="3600" b="1" smtClean="0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29058" y="3714758"/>
            <a:ext cx="4838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√</a:t>
            </a:r>
            <a:endParaRPr lang="zh-CN" altLang="en-US" sz="3600" b="1" smtClean="0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15008" y="2925551"/>
            <a:ext cx="4838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√</a:t>
            </a:r>
            <a:endParaRPr lang="zh-CN" altLang="en-US" sz="3600" b="1" smtClean="0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3" nodeType="click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1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2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4" nodeType="click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1"/>
      <p:bldP spid="11" grpId="2"/>
      <p:bldP spid="18" grpId="3"/>
      <p:bldP spid="19" grpId="4"/>
      <p:bldP spid="20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7224" y="3571882"/>
            <a:ext cx="4572000" cy="3067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mtClean="0">
                <a:latin typeface="Cambria Math" panose="02040503050406030204" charset="0"/>
                <a:cs typeface="Cambria Math" panose="02040503050406030204" charset="0"/>
              </a:rPr>
              <a:t>               </a:t>
            </a:r>
            <a:endParaRPr lang="zh-CN" altLang="en-US" smtClean="0">
              <a:latin typeface="Cambria Math" panose="02040503050406030204" charset="0"/>
              <a:cs typeface="Cambria Math" panose="0204050305040603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714362"/>
            <a:ext cx="54743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latin typeface="华文行楷" panose="02010800040101010101" charset="-122"/>
                <a:ea typeface="华文行楷" panose="02010800040101010101" charset="-122"/>
              </a:rPr>
              <a:t>二、写出下面词语的同义词。</a:t>
            </a:r>
            <a:endParaRPr lang="zh-CN" altLang="en-US" sz="3200" b="1" smtClean="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852" y="1500180"/>
            <a:ext cx="3672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躲避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（     ）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72066" y="1500180"/>
            <a:ext cx="3672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确信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（     ）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4414" y="2428874"/>
            <a:ext cx="3672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急忙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（     ）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42604" y="2428874"/>
            <a:ext cx="3672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喧嚷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（     ）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6390" y="3357568"/>
            <a:ext cx="3672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猛烈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（     ）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72066" y="3357568"/>
            <a:ext cx="3672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柔弱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（     ）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28992" y="1500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躲藏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5206" y="1500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相信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57554" y="242887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连忙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15206" y="242887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喧闹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7554" y="335756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激烈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15206" y="335756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软弱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6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1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7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2" nodeType="click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8" nodeType="click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3" nodeType="click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9" nodeType="clickEffect"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4" nodeType="clickEffect"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10" nodeType="clickEffect"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5" nodeType="clickEffect"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11" nodeType="clickEffect"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  <p:bldP spid="12" grpId="2"/>
      <p:bldP spid="13" grpId="3"/>
      <p:bldP spid="14" grpId="4"/>
      <p:bldP spid="15" grpId="5"/>
      <p:bldP spid="16" grpId="6"/>
      <p:bldP spid="17" grpId="7"/>
      <p:bldP spid="18" grpId="8"/>
      <p:bldP spid="19" grpId="9"/>
      <p:bldP spid="20" grpId="10"/>
      <p:bldP spid="21" grpId="1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>
                <a:latin typeface="华文细黑" panose="02010600040101010101" charset="-122"/>
                <a:ea typeface="华文细黑" panose="02010600040101010101" charset="-122"/>
              </a:rPr>
              <a:t>上节课我们学习了生字，观赏</a:t>
            </a:r>
            <a:r>
              <a:rPr lang="zh-CN" altLang="en-US" sz="3200" smtClean="0">
                <a:latin typeface="华文细黑" panose="02010600040101010101" charset="-122"/>
                <a:ea typeface="华文细黑" panose="02010600040101010101" charset="-122"/>
              </a:rPr>
              <a:t>了美丽的蝴蝶，</a:t>
            </a:r>
            <a:r>
              <a:rPr lang="zh-CN" altLang="en-US" sz="3200">
                <a:latin typeface="华文细黑" panose="02010600040101010101" charset="-122"/>
                <a:ea typeface="华文细黑" panose="02010600040101010101" charset="-122"/>
              </a:rPr>
              <a:t>这节课让我们继续和</a:t>
            </a:r>
            <a:r>
              <a:rPr lang="zh-CN" altLang="en-US" sz="3200" smtClean="0">
                <a:latin typeface="华文细黑" panose="02010600040101010101" charset="-122"/>
                <a:ea typeface="华文细黑" panose="02010600040101010101" charset="-122"/>
              </a:rPr>
              <a:t>作者一起走进田野，去寻找蝴蝶的家。</a:t>
            </a:r>
            <a:endParaRPr lang="zh-CN" altLang="en-US" sz="3200"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第二课时</a:t>
            </a:r>
            <a:endParaRPr kumimoji="1" lang="zh-CN" altLang="en-US" sz="200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grpSp>
        <p:nvGrpSpPr>
          <p:cNvPr id="3" name="组合 8"/>
          <p:cNvGrpSpPr/>
          <p:nvPr/>
        </p:nvGrpSpPr>
        <p:grpSpPr>
          <a:xfrm>
            <a:off x="236194" y="411510"/>
            <a:ext cx="2319582" cy="561692"/>
            <a:chOff x="236194" y="411510"/>
            <a:chExt cx="2319582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357422" y="1629785"/>
            <a:ext cx="37719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1.</a:t>
            </a:r>
            <a:r>
              <a:rPr lang="zh-CN" altLang="en-US" sz="32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蝴蝶的家在哪里？</a:t>
            </a:r>
            <a:endParaRPr lang="zh-CN" altLang="en-US" sz="320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2285998"/>
            <a:ext cx="53975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2.</a:t>
            </a:r>
            <a:r>
              <a:rPr lang="zh-CN" altLang="en-US" sz="32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作者为什么要为蝴蝶担心？</a:t>
            </a:r>
            <a:endParaRPr lang="zh-CN" altLang="en-US" sz="320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2928940"/>
            <a:ext cx="6286544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3.</a:t>
            </a:r>
            <a:r>
              <a:rPr lang="zh-CN" altLang="en-US" sz="32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通过这件事，表达了作者怎样的思想感情？</a:t>
            </a:r>
            <a:endParaRPr lang="zh-CN" altLang="en-US" sz="320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1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2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  <p:bldP spid="12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 (4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538" y="1357304"/>
            <a:ext cx="2286016" cy="2286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04204" y="71436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下大雨的时候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下载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500826" y="571486"/>
            <a:ext cx="1785951" cy="1700885"/>
          </a:xfrm>
          <a:prstGeom prst="rect">
            <a:avLst/>
          </a:prstGeom>
        </p:spPr>
      </p:pic>
      <p:pic>
        <p:nvPicPr>
          <p:cNvPr id="5" name="图片 4" descr="下载 (6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2643188"/>
            <a:ext cx="1928826" cy="1373274"/>
          </a:xfrm>
          <a:prstGeom prst="rect">
            <a:avLst/>
          </a:prstGeom>
        </p:spPr>
      </p:pic>
      <p:sp>
        <p:nvSpPr>
          <p:cNvPr id="6" name="Freeform 24"/>
          <p:cNvSpPr/>
          <p:nvPr/>
        </p:nvSpPr>
        <p:spPr bwMode="gray">
          <a:xfrm rot="16200000">
            <a:off x="5723557" y="2808598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Freeform 24"/>
          <p:cNvSpPr/>
          <p:nvPr/>
        </p:nvSpPr>
        <p:spPr bwMode="gray">
          <a:xfrm rot="14907478" flipH="1">
            <a:off x="5600344" y="1037880"/>
            <a:ext cx="525711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00562" y="2143122"/>
            <a:ext cx="1043608" cy="549508"/>
            <a:chOff x="8100392" y="1962696"/>
            <a:chExt cx="1043608" cy="549508"/>
          </a:xfrm>
        </p:grpSpPr>
        <p:sp>
          <p:nvSpPr>
            <p:cNvPr id="9" name="云形 8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21480" y="1995686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躲避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381286"/>
            <a:ext cx="1161887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285720" y="4286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猜想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1" nodeType="click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2" nodeType="click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1"/>
      <p:bldP spid="7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435407624,611152000&amp;fm=200&amp;gp=0.jpg"/>
          <p:cNvPicPr>
            <a:picLocks noChangeAspect="1"/>
          </p:cNvPicPr>
          <p:nvPr/>
        </p:nvPicPr>
        <p:blipFill>
          <a:blip r:embed="rId1"/>
          <a:srcRect b="6371"/>
          <a:stretch>
            <a:fillRect/>
          </a:stretch>
        </p:blipFill>
        <p:spPr>
          <a:xfrm>
            <a:off x="500034" y="1285866"/>
            <a:ext cx="2952754" cy="25717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631472" y="-15512"/>
            <a:ext cx="2864276" cy="1440160"/>
            <a:chOff x="3631472" y="-15512"/>
            <a:chExt cx="2864276" cy="1440160"/>
          </a:xfrm>
        </p:grpSpPr>
        <p:sp>
          <p:nvSpPr>
            <p:cNvPr id="3" name="云形标注 2"/>
            <p:cNvSpPr/>
            <p:nvPr/>
          </p:nvSpPr>
          <p:spPr bwMode="auto">
            <a:xfrm rot="11113383">
              <a:off x="3631472" y="-15512"/>
              <a:ext cx="2864276" cy="1440160"/>
            </a:xfrm>
            <a:prstGeom prst="cloudCallout">
              <a:avLst>
                <a:gd name="adj1" fmla="val 43574"/>
                <a:gd name="adj2" fmla="val -6886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000496" y="500048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怎么办呢？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143372" y="2500312"/>
            <a:ext cx="4240424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引起下文：</a:t>
            </a:r>
            <a:r>
              <a:rPr lang="zh-CN" altLang="en-US" sz="32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引起读者的好奇心。</a:t>
            </a:r>
            <a:endParaRPr lang="zh-CN" altLang="en-US" sz="3200" b="1" ker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 rot="19529544">
            <a:off x="5378011" y="1408505"/>
            <a:ext cx="484632" cy="97840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5712" y="1110605"/>
            <a:ext cx="850109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172162" y="525491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第一课时</a:t>
            </a:r>
            <a:endParaRPr kumimoji="1" lang="zh-CN" altLang="en-US" sz="200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225425" y="535940"/>
            <a:ext cx="1198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2000">
                <a:solidFill>
                  <a:sysClr val="window" lastClr="FFFFFF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ea"/>
              </a:rPr>
              <a:t>第一课时</a:t>
            </a:r>
            <a:endParaRPr kumimoji="1" lang="zh-CN" altLang="en-US" sz="2000">
              <a:solidFill>
                <a:sysClr val="window" lastClr="FFFFFF"/>
              </a:solidFill>
              <a:latin typeface="微软雅黑 Light" panose="020B0502040204020203" charset="-122"/>
              <a:ea typeface="微软雅黑 Light" panose="020B0502040204020203" charset="-122"/>
              <a:cs typeface="+mn-ea"/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1866" y="817140"/>
            <a:ext cx="565785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燕志俊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山东省文学艺术界联合会副主席、著名作家，常在杂志发表新诗散文等，得到沈伊默和郑振铎的赏识。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代表作：中篇小说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苦女翻身记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长诗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枯树开花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，短诗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碧叶集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 descr="下载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142990"/>
            <a:ext cx="2299604" cy="3219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20" y="1285866"/>
            <a:ext cx="4367831" cy="263303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000628" y="571486"/>
            <a:ext cx="1357322" cy="549508"/>
            <a:chOff x="8100392" y="1962696"/>
            <a:chExt cx="1357322" cy="549508"/>
          </a:xfrm>
        </p:grpSpPr>
        <p:sp>
          <p:nvSpPr>
            <p:cNvPr id="4" name="云形 3"/>
            <p:cNvSpPr/>
            <p:nvPr/>
          </p:nvSpPr>
          <p:spPr>
            <a:xfrm>
              <a:off x="8100392" y="1962696"/>
              <a:ext cx="1357322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221480" y="1995686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天低沉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57818" y="1428742"/>
            <a:ext cx="1857388" cy="549508"/>
            <a:chOff x="8100392" y="1962696"/>
            <a:chExt cx="1857388" cy="549508"/>
          </a:xfrm>
        </p:grpSpPr>
        <p:sp>
          <p:nvSpPr>
            <p:cNvPr id="7" name="云形 6"/>
            <p:cNvSpPr/>
            <p:nvPr/>
          </p:nvSpPr>
          <p:spPr>
            <a:xfrm>
              <a:off x="8100392" y="1962696"/>
              <a:ext cx="185738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221480" y="1995686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雷电交加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86446" y="2357436"/>
            <a:ext cx="1357322" cy="549508"/>
            <a:chOff x="8100392" y="1962696"/>
            <a:chExt cx="1357322" cy="549508"/>
          </a:xfrm>
        </p:grpSpPr>
        <p:sp>
          <p:nvSpPr>
            <p:cNvPr id="10" name="云形 9"/>
            <p:cNvSpPr/>
            <p:nvPr/>
          </p:nvSpPr>
          <p:spPr>
            <a:xfrm>
              <a:off x="8100392" y="1962696"/>
              <a:ext cx="1357322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21480" y="1995686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风怒吼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86512" y="3286130"/>
            <a:ext cx="1357322" cy="549508"/>
            <a:chOff x="8100392" y="1962696"/>
            <a:chExt cx="1357322" cy="549508"/>
          </a:xfrm>
        </p:grpSpPr>
        <p:sp>
          <p:nvSpPr>
            <p:cNvPr id="13" name="云形 12"/>
            <p:cNvSpPr/>
            <p:nvPr/>
          </p:nvSpPr>
          <p:spPr>
            <a:xfrm>
              <a:off x="8100392" y="1962696"/>
              <a:ext cx="1357322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21480" y="1995686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雨密集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3427366863,1800924621&amp;fm=26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00" y="1428742"/>
            <a:ext cx="2595564" cy="242425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187136" y="586347"/>
            <a:ext cx="2713216" cy="1441572"/>
            <a:chOff x="4187136" y="586347"/>
            <a:chExt cx="2713216" cy="1441572"/>
          </a:xfrm>
        </p:grpSpPr>
        <p:sp>
          <p:nvSpPr>
            <p:cNvPr id="3" name="云形标注 2"/>
            <p:cNvSpPr/>
            <p:nvPr/>
          </p:nvSpPr>
          <p:spPr bwMode="auto">
            <a:xfrm rot="11022671">
              <a:off x="4187136" y="586347"/>
              <a:ext cx="2713216" cy="1440160"/>
            </a:xfrm>
            <a:prstGeom prst="cloudCallout">
              <a:avLst>
                <a:gd name="adj1" fmla="val 62887"/>
                <a:gd name="adj2" fmla="val -73536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643438" y="642924"/>
              <a:ext cx="214314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这样的天气它们都躲在哪里呢？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 descr="图片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2285998"/>
            <a:ext cx="2133424" cy="1603116"/>
          </a:xfrm>
          <a:prstGeom prst="rect">
            <a:avLst/>
          </a:prstGeom>
        </p:spPr>
      </p:pic>
      <p:sp>
        <p:nvSpPr>
          <p:cNvPr id="8" name="爆炸形 1 7"/>
          <p:cNvSpPr/>
          <p:nvPr/>
        </p:nvSpPr>
        <p:spPr>
          <a:xfrm>
            <a:off x="4286248" y="2643188"/>
            <a:ext cx="1872207" cy="1508161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rgbClr val="0000FF"/>
                </a:solidFill>
                <a:latin typeface="华文细黑" panose="02010600040101010101" charset="-122"/>
                <a:ea typeface="华文细黑" panose="02010600040101010101" charset="-122"/>
              </a:rPr>
              <a:t>担心蝴蝶</a:t>
            </a:r>
            <a:endParaRPr lang="zh-CN" altLang="en-US" sz="2800" b="1" smtClean="0">
              <a:solidFill>
                <a:srgbClr val="0000FF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571486"/>
            <a:ext cx="6858048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它们是那样的柔弱，比一片树叶还无力，怎么禁得起这样猛烈地风雨呢？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928808"/>
            <a:ext cx="1273557" cy="182509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00166" y="1500180"/>
            <a:ext cx="1785950" cy="785818"/>
            <a:chOff x="1500166" y="1500180"/>
            <a:chExt cx="1785950" cy="785818"/>
          </a:xfrm>
        </p:grpSpPr>
        <p:sp>
          <p:nvSpPr>
            <p:cNvPr id="4" name="矩形标注 3"/>
            <p:cNvSpPr/>
            <p:nvPr/>
          </p:nvSpPr>
          <p:spPr>
            <a:xfrm>
              <a:off x="1500166" y="1500180"/>
              <a:ext cx="1714512" cy="785818"/>
            </a:xfrm>
            <a:prstGeom prst="wedgeRectCallout">
              <a:avLst>
                <a:gd name="adj1" fmla="val -37700"/>
                <a:gd name="adj2" fmla="val 76886"/>
              </a:avLst>
            </a:prstGeom>
            <a:noFill/>
            <a:ln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00166" y="1500180"/>
              <a:ext cx="17859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给句子换一种说法，意思不变。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流程图: 顺序访问存储器 6"/>
          <p:cNvSpPr/>
          <p:nvPr/>
        </p:nvSpPr>
        <p:spPr>
          <a:xfrm flipH="1">
            <a:off x="4357686" y="1571618"/>
            <a:ext cx="3786214" cy="2428892"/>
          </a:xfrm>
          <a:prstGeom prst="flowChartMagneticTap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</a:rPr>
              <a:t>它们是那样的柔弱，比一片树叶还无力，禁不起这样猛烈地风雨。</a:t>
            </a:r>
            <a:endParaRPr lang="zh-CN" altLang="en-US" sz="2800" smtClean="0">
              <a:solidFill>
                <a:schemeClr val="tx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3198" y="465178"/>
            <a:ext cx="2974422" cy="539400"/>
            <a:chOff x="883198" y="465178"/>
            <a:chExt cx="4666322" cy="539400"/>
          </a:xfrm>
        </p:grpSpPr>
        <p:sp>
          <p:nvSpPr>
            <p:cNvPr id="3" name="文本框 11"/>
            <p:cNvSpPr txBox="1"/>
            <p:nvPr/>
          </p:nvSpPr>
          <p:spPr>
            <a:xfrm>
              <a:off x="1282707" y="488657"/>
              <a:ext cx="426681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latin typeface="宋体" panose="02010600030101010101" pitchFamily="2" charset="-122"/>
                  <a:ea typeface="宋体" panose="02010600030101010101" pitchFamily="2" charset="-122"/>
                </a:rPr>
                <a:t>词语</a:t>
              </a:r>
              <a:r>
                <a:rPr lang="zh-CN" altLang="en-US" sz="2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积累</a:t>
              </a:r>
              <a:endParaRPr lang="zh-CN" altLang="en-US" sz="2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198" y="465178"/>
              <a:ext cx="447979" cy="539400"/>
            </a:xfrm>
            <a:prstGeom prst="rect">
              <a:avLst/>
            </a:prstGeom>
          </p:spPr>
        </p:pic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348" y="1071552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14480" y="185737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黑压压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182" y="185737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水淋淋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185737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白花花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285750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金灿灿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285750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绿油油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0760" y="285750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红彤彤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2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3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  <p:bldP spid="10" grpId="2"/>
      <p:bldP spid="11" gr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706392"/>
            <a:ext cx="1428760" cy="20475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0166" y="1000114"/>
            <a:ext cx="6858048" cy="830997"/>
          </a:xfrm>
          <a:prstGeom prst="rect">
            <a:avLst/>
          </a:prstGeom>
          <a:noFill/>
          <a:ln w="3175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假如蝴蝶没有及时躲过猛烈地风雨，会出现什么样的结果呢？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15974" y="2787774"/>
            <a:ext cx="6388474" cy="1440160"/>
            <a:chOff x="2215974" y="2787774"/>
            <a:chExt cx="6388474" cy="1440160"/>
          </a:xfrm>
        </p:grpSpPr>
        <p:sp>
          <p:nvSpPr>
            <p:cNvPr id="4" name="云形标注 3"/>
            <p:cNvSpPr/>
            <p:nvPr/>
          </p:nvSpPr>
          <p:spPr bwMode="auto">
            <a:xfrm>
              <a:off x="2215974" y="2787774"/>
              <a:ext cx="6388474" cy="1440160"/>
            </a:xfrm>
            <a:prstGeom prst="cloudCallout">
              <a:avLst>
                <a:gd name="adj1" fmla="val -15975"/>
                <a:gd name="adj2" fmla="val -7877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786050" y="2871619"/>
              <a:ext cx="57864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翅膀会被雨点打湿，会被风吹得不知去向，彩粉会被雨水冲刷，失去原有的美丽，沾上污泥，摔在地上，再也无法起来。</a:t>
              </a:r>
              <a:endPara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14348" y="785800"/>
            <a:ext cx="3071834" cy="32147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7225" y="785800"/>
            <a:ext cx="27146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但是一位小朋友非常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确信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地说：“它们和我们一样，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肯定有家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。下雨的时候，它们就会急忙飞到家里去哩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Freeform 24"/>
          <p:cNvSpPr/>
          <p:nvPr/>
        </p:nvSpPr>
        <p:spPr bwMode="gray">
          <a:xfrm rot="8646263" flipH="1">
            <a:off x="3150329" y="1851270"/>
            <a:ext cx="1066813" cy="110079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" name="爆炸形 1 4"/>
          <p:cNvSpPr/>
          <p:nvPr/>
        </p:nvSpPr>
        <p:spPr>
          <a:xfrm>
            <a:off x="4572000" y="1785932"/>
            <a:ext cx="1872207" cy="1508161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rgbClr val="0000FF"/>
                </a:solidFill>
                <a:latin typeface="华文细黑" panose="02010600040101010101" charset="-122"/>
                <a:ea typeface="华文细黑" panose="02010600040101010101" charset="-122"/>
              </a:rPr>
              <a:t>蝴蝶是有家的</a:t>
            </a:r>
            <a:endParaRPr lang="zh-CN" altLang="en-US" sz="2800" b="1" smtClean="0">
              <a:solidFill>
                <a:srgbClr val="0000FF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6" name="图片 5" descr="图片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140" y="1714494"/>
            <a:ext cx="1932432" cy="14508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381286"/>
            <a:ext cx="1161887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5720" y="4286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u=1993274026,2829494606&amp;fm=26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1571618"/>
            <a:ext cx="1924050" cy="19240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357422" y="214296"/>
            <a:ext cx="2928958" cy="1327028"/>
            <a:chOff x="2571736" y="714362"/>
            <a:chExt cx="2928958" cy="1327028"/>
          </a:xfrm>
        </p:grpSpPr>
        <p:sp>
          <p:nvSpPr>
            <p:cNvPr id="5" name="云形标注 4"/>
            <p:cNvSpPr/>
            <p:nvPr/>
          </p:nvSpPr>
          <p:spPr>
            <a:xfrm>
              <a:off x="2571736" y="714362"/>
              <a:ext cx="2928958" cy="1327028"/>
            </a:xfrm>
            <a:prstGeom prst="cloudCallout">
              <a:avLst>
                <a:gd name="adj1" fmla="val -63561"/>
                <a:gd name="adj2" fmla="val 68865"/>
              </a:avLst>
            </a:prstGeom>
            <a:no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071802" y="857238"/>
              <a:ext cx="20717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它们的家在哪里呢？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 descr="u=2096882928,1685959889&amp;fm=26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9133" y="1071552"/>
            <a:ext cx="3064867" cy="2562229"/>
          </a:xfrm>
          <a:prstGeom prst="rect">
            <a:avLst/>
          </a:prstGeom>
        </p:spPr>
      </p:pic>
      <p:pic>
        <p:nvPicPr>
          <p:cNvPr id="9" name="图片 8" descr="u=1464154881,2716407181&amp;fm=26&amp;gp=0.jpg"/>
          <p:cNvPicPr>
            <a:picLocks noChangeAspect="1"/>
          </p:cNvPicPr>
          <p:nvPr/>
        </p:nvPicPr>
        <p:blipFill>
          <a:blip r:embed="rId4"/>
          <a:srcRect t="55871" b="3033"/>
          <a:stretch>
            <a:fillRect/>
          </a:stretch>
        </p:blipFill>
        <p:spPr>
          <a:xfrm>
            <a:off x="5214942" y="1142990"/>
            <a:ext cx="3571875" cy="2357454"/>
          </a:xfrm>
          <a:prstGeom prst="rect">
            <a:avLst/>
          </a:prstGeom>
        </p:spPr>
      </p:pic>
      <p:pic>
        <p:nvPicPr>
          <p:cNvPr id="10" name="图片 9" descr="下载 (10).jpg"/>
          <p:cNvPicPr>
            <a:picLocks noChangeAspect="1"/>
          </p:cNvPicPr>
          <p:nvPr/>
        </p:nvPicPr>
        <p:blipFill>
          <a:blip r:embed="rId5"/>
          <a:srcRect b="2531"/>
          <a:stretch>
            <a:fillRect/>
          </a:stretch>
        </p:blipFill>
        <p:spPr>
          <a:xfrm>
            <a:off x="4714876" y="1352162"/>
            <a:ext cx="4190996" cy="25816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642924"/>
            <a:ext cx="7366119" cy="5232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蝴蝶的家到底在哪里呢？我真为蝴蝶</a:t>
            </a:r>
            <a:r>
              <a:rPr lang="zh-CN" altLang="en-US" sz="2800" smtClean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着急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下载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34" y="1571618"/>
            <a:ext cx="3669475" cy="2238380"/>
          </a:xfrm>
          <a:prstGeom prst="rect">
            <a:avLst/>
          </a:prstGeom>
        </p:spPr>
      </p:pic>
      <p:sp>
        <p:nvSpPr>
          <p:cNvPr id="4" name="下箭头 3"/>
          <p:cNvSpPr/>
          <p:nvPr/>
        </p:nvSpPr>
        <p:spPr>
          <a:xfrm>
            <a:off x="6715140" y="1428742"/>
            <a:ext cx="341548" cy="75437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43570" y="2284887"/>
            <a:ext cx="2143981" cy="715491"/>
            <a:chOff x="8100391" y="1962695"/>
            <a:chExt cx="1664858" cy="549508"/>
          </a:xfrm>
        </p:grpSpPr>
        <p:sp>
          <p:nvSpPr>
            <p:cNvPr id="6" name="云形 5"/>
            <p:cNvSpPr/>
            <p:nvPr/>
          </p:nvSpPr>
          <p:spPr>
            <a:xfrm>
              <a:off x="8100391" y="1962695"/>
              <a:ext cx="1664205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221480" y="1995685"/>
              <a:ext cx="1543769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更担心蝴蝶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5786" y="571486"/>
            <a:ext cx="3433578" cy="2928940"/>
            <a:chOff x="785786" y="571486"/>
            <a:chExt cx="3433578" cy="2928940"/>
          </a:xfrm>
        </p:grpSpPr>
        <p:pic>
          <p:nvPicPr>
            <p:cNvPr id="2" name="图片 1" descr="下载 (11).jpg"/>
            <p:cNvPicPr>
              <a:picLocks noChangeAspect="1"/>
            </p:cNvPicPr>
            <p:nvPr/>
          </p:nvPicPr>
          <p:blipFill>
            <a:blip r:embed="rId1"/>
            <a:srcRect b="44444"/>
            <a:stretch>
              <a:fillRect/>
            </a:stretch>
          </p:blipFill>
          <p:spPr>
            <a:xfrm>
              <a:off x="785786" y="642924"/>
              <a:ext cx="3433578" cy="2857502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2714612" y="57148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在桥洞底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 descr="u=3427366863,1800924621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78" y="785800"/>
            <a:ext cx="2166936" cy="2023918"/>
          </a:xfrm>
          <a:prstGeom prst="rect">
            <a:avLst/>
          </a:prstGeom>
        </p:spPr>
      </p:pic>
      <p:sp>
        <p:nvSpPr>
          <p:cNvPr id="6" name="Freeform 24"/>
          <p:cNvSpPr/>
          <p:nvPr/>
        </p:nvSpPr>
        <p:spPr bwMode="gray">
          <a:xfrm rot="12248031">
            <a:off x="5866431" y="808333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89734" y="1643653"/>
            <a:ext cx="1853968" cy="78522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0">
                <a:solidFill>
                  <a:srgbClr val="0000FF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</a:t>
            </a:r>
            <a:r>
              <a:rPr lang="zh-CN" altLang="en-US" sz="2800" b="1" kern="0" smtClean="0">
                <a:solidFill>
                  <a:srgbClr val="0000FF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没见过</a:t>
            </a:r>
            <a:r>
              <a:rPr lang="zh-CN" altLang="en-US" sz="2800" kern="0" smtClean="0">
                <a:solidFill>
                  <a:srgbClr val="0000FF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5720" y="571486"/>
            <a:ext cx="4436795" cy="2919411"/>
            <a:chOff x="285720" y="571486"/>
            <a:chExt cx="4436795" cy="2919411"/>
          </a:xfrm>
        </p:grpSpPr>
        <p:pic>
          <p:nvPicPr>
            <p:cNvPr id="8" name="图片 7" descr="u=1001399004,3672659513&amp;fm=26&amp;gp=0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20" y="571486"/>
              <a:ext cx="4436795" cy="29194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915816" y="2859782"/>
              <a:ext cx="1620957" cy="523220"/>
            </a:xfrm>
            <a:prstGeom prst="rect">
              <a:avLst/>
            </a:prstGeom>
            <a:solidFill>
              <a:srgbClr val="99CCFF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8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树叶底下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4786314" y="1714494"/>
            <a:ext cx="1782530" cy="7137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kern="0" smtClean="0">
                <a:solidFill>
                  <a:srgbClr val="0000FF"/>
                </a:solidFill>
                <a:latin typeface="华文细黑" panose="02010600040101010101" charset="-122"/>
                <a:ea typeface="华文细黑" panose="02010600040101010101" charset="-122"/>
              </a:rPr>
              <a:t>不可能</a:t>
            </a:r>
            <a:endParaRPr lang="zh-CN" altLang="en-US" sz="2800" b="1" kern="0" smtClean="0">
              <a:solidFill>
                <a:srgbClr val="0000FF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nodeType="clickEffect"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xit" presetSubtype="0" fill="hold" grpId="2" nodeType="clickEffect"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3" nodeType="click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  <p:bldP spid="7" grpId="2"/>
      <p:bldP spid="11" grpId="3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974482"/>
            <a:ext cx="1875300" cy="26874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5984" y="642924"/>
            <a:ext cx="5929354" cy="83099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读了作者的假设，你觉得蝴蝶的家还可能在哪些地方？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u=1630646945,363505678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2000246"/>
            <a:ext cx="2857520" cy="2143140"/>
          </a:xfrm>
          <a:prstGeom prst="rect">
            <a:avLst/>
          </a:prstGeom>
        </p:spPr>
      </p:pic>
      <p:pic>
        <p:nvPicPr>
          <p:cNvPr id="5" name="图片 4" descr="u=645294938,3183388860&amp;fm=200&amp;gp=0.jpg"/>
          <p:cNvPicPr>
            <a:picLocks noChangeAspect="1"/>
          </p:cNvPicPr>
          <p:nvPr/>
        </p:nvPicPr>
        <p:blipFill>
          <a:blip r:embed="rId3"/>
          <a:srcRect b="4819"/>
          <a:stretch>
            <a:fillRect/>
          </a:stretch>
        </p:blipFill>
        <p:spPr>
          <a:xfrm>
            <a:off x="5643570" y="2048067"/>
            <a:ext cx="2976264" cy="20953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6929454" y="3006872"/>
            <a:ext cx="1723549" cy="707886"/>
            <a:chOff x="7072330" y="1214428"/>
            <a:chExt cx="1723549" cy="707886"/>
          </a:xfrm>
        </p:grpSpPr>
        <p:sp>
          <p:nvSpPr>
            <p:cNvPr id="55" name="TextBox 54"/>
            <p:cNvSpPr txBox="1"/>
            <p:nvPr/>
          </p:nvSpPr>
          <p:spPr>
            <a:xfrm>
              <a:off x="7072330" y="1214428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家雀儿</a:t>
              </a:r>
              <a:endParaRPr lang="zh-CN" altLang="en-US" sz="4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715272" y="1357304"/>
              <a:ext cx="500066" cy="5000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571736" y="185737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43240" y="185737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免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43174" y="1428742"/>
            <a:ext cx="5715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err="1" smtClean="0">
                <a:latin typeface="华文细黑" panose="02010600040101010101" charset="-122"/>
                <a:ea typeface="华文细黑" panose="02010600040101010101" charset="-122"/>
                <a:cs typeface="Times New Roman" panose="02020603050405020304" charset="0"/>
              </a:rPr>
              <a:t>bì</a:t>
            </a:r>
            <a:endParaRPr lang="en-US" altLang="zh-CN" sz="3000" err="1" smtClean="0">
              <a:latin typeface="华文细黑" panose="02010600040101010101" charset="-122"/>
              <a:ea typeface="华文细黑" panose="02010600040101010101" charset="-122"/>
              <a:cs typeface="Times New Roman" panose="0202060305040502030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00628" y="185737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43570" y="185737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宾夺主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929190" y="1397893"/>
            <a:ext cx="10715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err="1" smtClean="0">
                <a:latin typeface="华文细黑" panose="02010600040101010101" charset="-122"/>
                <a:ea typeface="华文细黑" panose="02010600040101010101" charset="-122"/>
                <a:cs typeface="Times New Roman" panose="02020603050405020304" charset="0"/>
              </a:rPr>
              <a:t>xuān</a:t>
            </a:r>
            <a:endParaRPr lang="en-US" altLang="zh-CN" sz="3000" err="1" smtClean="0">
              <a:latin typeface="华文细黑" panose="02010600040101010101" charset="-122"/>
              <a:ea typeface="华文细黑" panose="02010600040101010101" charset="-122"/>
              <a:cs typeface="Times New Roman" panose="0202060305040502030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71736" y="300037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500298" y="2643188"/>
            <a:ext cx="113559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err="1" smtClean="0">
                <a:latin typeface="华文细黑" panose="02010600040101010101" charset="-122"/>
                <a:ea typeface="华文细黑" panose="02010600040101010101" charset="-122"/>
                <a:cs typeface="Times New Roman" panose="02020603050405020304" charset="0"/>
              </a:rPr>
              <a:t>yíng</a:t>
            </a:r>
            <a:endParaRPr lang="en-US" altLang="zh-CN" sz="3000" err="1" smtClean="0">
              <a:latin typeface="华文细黑" panose="02010600040101010101" charset="-122"/>
              <a:ea typeface="华文细黑" panose="02010600040101010101" charset="-122"/>
              <a:cs typeface="Times New Roman" panose="0202060305040502030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214678" y="300037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余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00628" y="307181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玷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572132" y="307181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污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929190" y="2643188"/>
            <a:ext cx="101096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err="1" smtClean="0">
                <a:latin typeface="华文细黑" panose="02010600040101010101" charset="-122"/>
                <a:ea typeface="华文细黑" panose="02010600040101010101" charset="-122"/>
                <a:cs typeface="Times New Roman" panose="02020603050405020304" charset="0"/>
              </a:rPr>
              <a:t>diàn</a:t>
            </a:r>
            <a:endParaRPr lang="en-US" altLang="zh-CN" sz="3000" err="1" smtClean="0">
              <a:latin typeface="华文细黑" panose="02010600040101010101" charset="-122"/>
              <a:ea typeface="华文细黑" panose="02010600040101010101" charset="-122"/>
              <a:cs typeface="Times New Roman" panose="0202060305040502030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29520" y="300037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雀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380312" y="2571750"/>
            <a:ext cx="103091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err="1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qi</a:t>
            </a:r>
            <a:r>
              <a:rPr lang="vi-VN" altLang="zh-CN" sz="3000" smtClean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ăo</a:t>
            </a:r>
            <a:endParaRPr lang="zh-CN" altLang="en-US" sz="3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4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3" nodeType="click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6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8" nodeType="click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10" nodeType="click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9" nodeType="clickEffect"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12" nodeType="click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2" nodeType="clickEffect"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5" nodeType="withEffect"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7" nodeType="withEffect"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1" nodeType="withEffect"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13" nodeType="withEffect"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1"/>
      <p:bldP spid="29" grpId="2"/>
      <p:bldP spid="42" grpId="3"/>
      <p:bldP spid="43" grpId="4"/>
      <p:bldP spid="43" grpId="5"/>
      <p:bldP spid="45" grpId="6"/>
      <p:bldP spid="45" grpId="7"/>
      <p:bldP spid="46" grpId="8"/>
      <p:bldP spid="48" grpId="9"/>
      <p:bldP spid="49" grpId="10"/>
      <p:bldP spid="49" grpId="11"/>
      <p:bldP spid="54" grpId="12"/>
      <p:bldP spid="54" grpId="13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571486"/>
            <a:ext cx="3877985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我真为蝴蝶着急了。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5852" y="1714494"/>
            <a:ext cx="6388474" cy="1440160"/>
            <a:chOff x="1285852" y="1714494"/>
            <a:chExt cx="6388474" cy="1440160"/>
          </a:xfrm>
        </p:grpSpPr>
        <p:sp>
          <p:nvSpPr>
            <p:cNvPr id="3" name="云形标注 2"/>
            <p:cNvSpPr/>
            <p:nvPr/>
          </p:nvSpPr>
          <p:spPr bwMode="auto">
            <a:xfrm>
              <a:off x="1285852" y="1714494"/>
              <a:ext cx="6388474" cy="1440160"/>
            </a:xfrm>
            <a:prstGeom prst="cloudCallout">
              <a:avLst>
                <a:gd name="adj1" fmla="val -15975"/>
                <a:gd name="adj2" fmla="val -7877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000232" y="1857370"/>
              <a:ext cx="53578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继续寻找，但始终难觅蝴蝶的家，担心愈来愈深，再也无法排遣。</a:t>
              </a:r>
              <a:endPara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025729724,1550076747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7304"/>
            <a:ext cx="2738440" cy="271653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57422" y="488647"/>
            <a:ext cx="2928958" cy="1583036"/>
            <a:chOff x="2357422" y="488647"/>
            <a:chExt cx="2928958" cy="1583036"/>
          </a:xfrm>
        </p:grpSpPr>
        <p:sp>
          <p:nvSpPr>
            <p:cNvPr id="3" name="云形标注 2"/>
            <p:cNvSpPr/>
            <p:nvPr/>
          </p:nvSpPr>
          <p:spPr bwMode="auto">
            <a:xfrm rot="10800000">
              <a:off x="2357422" y="488647"/>
              <a:ext cx="2928958" cy="1583036"/>
            </a:xfrm>
            <a:prstGeom prst="cloudCallout">
              <a:avLst>
                <a:gd name="adj1" fmla="val 69032"/>
                <a:gd name="adj2" fmla="val -63479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571736" y="714362"/>
              <a:ext cx="264320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楷体" panose="02010609060101010101" pitchFamily="49" charset="-122"/>
                  <a:ea typeface="楷体" panose="02010609060101010101" pitchFamily="49" charset="-122"/>
                </a:rPr>
                <a:t>雨后，蝴蝶就会重新出来，在阳光里飞。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 descr="u=3427366863,1800924621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1571618"/>
            <a:ext cx="2809878" cy="26244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0364" y="2285998"/>
            <a:ext cx="2928958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但我却总没见过蝴蝶藏在哪里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28926" y="3643320"/>
            <a:ext cx="2500330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对幼小生命的热爱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1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453"/>
            <a:ext cx="264160" cy="283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华文行楷" panose="02010800040101010101" charset="-122"/>
              <a:ea typeface="华文行楷" panose="02010800040101010101" charset="-122"/>
              <a:cs typeface="宋体" panose="02010600030101010101" pitchFamily="2" charset="-122"/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24" name="TextBox 23"/>
          <p:cNvSpPr txBox="1"/>
          <p:nvPr/>
        </p:nvSpPr>
        <p:spPr>
          <a:xfrm>
            <a:off x="1430276" y="1928808"/>
            <a:ext cx="552450" cy="14401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smtClean="0">
                <a:latin typeface="微软雅黑 Light" panose="020B0502040204020203" charset="-122"/>
                <a:ea typeface="微软雅黑 Light" panose="020B0502040204020203" charset="-122"/>
              </a:rPr>
              <a:t>蝴蝶的家</a:t>
            </a:r>
            <a:endParaRPr lang="zh-CN" altLang="en-US" sz="2700" smtClean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357422" y="857238"/>
            <a:ext cx="142876" cy="3286148"/>
          </a:xfrm>
          <a:prstGeom prst="leftBrace">
            <a:avLst/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4612" y="714362"/>
            <a:ext cx="3286148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猜想：小鸟都有家，蝴蝶的家在哪里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57488" y="1857370"/>
            <a:ext cx="223651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为蝴蝶着急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00298" y="3214692"/>
            <a:ext cx="902811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假设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3428992" y="2857502"/>
            <a:ext cx="285752" cy="1428760"/>
          </a:xfrm>
          <a:prstGeom prst="leftBrace">
            <a:avLst>
              <a:gd name="adj1" fmla="val 8333"/>
              <a:gd name="adj2" fmla="val 48458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14744" y="2571750"/>
            <a:ext cx="2643206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屋宇、麦田、松林、园里的花、老树干的底面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86182" y="4000510"/>
            <a:ext cx="233910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桥下、树叶下面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右大括号 33"/>
          <p:cNvSpPr/>
          <p:nvPr/>
        </p:nvSpPr>
        <p:spPr>
          <a:xfrm>
            <a:off x="6429388" y="928676"/>
            <a:ext cx="357190" cy="2928958"/>
          </a:xfrm>
          <a:prstGeom prst="rightBrace">
            <a:avLst/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58016" y="1857370"/>
            <a:ext cx="2000264" cy="107721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对幼小生灵的热爱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2" nodeType="click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3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4" nodeType="click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5" nodeType="click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6" nodeType="click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7" nodeType="clickEffect"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8" nodeType="clickEffect"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9" nodeType="click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1"/>
      <p:bldP spid="20" grpId="2"/>
      <p:bldP spid="21" grpId="3"/>
      <p:bldP spid="22" grpId="4"/>
      <p:bldP spid="23" grpId="5"/>
      <p:bldP spid="32" grpId="6"/>
      <p:bldP spid="33" grpId="7"/>
      <p:bldP spid="34" grpId="8"/>
      <p:bldP spid="35" grpId="9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0636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smtClean="0">
                <a:latin typeface="楷体" panose="02010609060101010101" pitchFamily="49" charset="-122"/>
                <a:ea typeface="楷体" panose="02010609060101010101" pitchFamily="49" charset="-122"/>
              </a:rPr>
              <a:t>这是一篇言辞优美的散文，作者构思独特，以（     ）和（     ）为主线，以雨天蝴蝶躲藏在哪里而（     ）的情感贯穿全篇，真切地表达了作者（                ）之情。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85918" y="200024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6182" y="200024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思索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0430" y="250031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着急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7554" y="300037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对幼小生灵的关爱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2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3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4" nodeType="click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1"/>
      <p:bldP spid="18" grpId="2"/>
      <p:bldP spid="19" grpId="3"/>
      <p:bldP spid="20" grpId="4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75856" y="84355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雨中的蝴蝶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491630"/>
            <a:ext cx="7715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为了准备飞行，蝴蝶必须让阳光直射它的翅膀，因为只有这样，才能很快温暖它们的翅肌，而阴天遮挡了它们起飞所必需的的太阳光。因此，乌云密布，天将下雨时，蝴蝶便会寻找躲雨的地方：如叶状植物之类的可以遮风挡雨的场所。它没有固定的巢穴，在树叶下边，草丛中，石缝里，总之一切能避雨的地方都可以。大雨过后，它们还会重返蓝天，快乐地飞舞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3132"/>
            <a:ext cx="7019697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Times New Roman" panose="02020603050405020304" charset="0"/>
              </a:rPr>
              <a:t>一</a:t>
            </a:r>
            <a:r>
              <a:rPr lang="zh-CN" altLang="en-US" sz="3200" b="1" smtClean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cs typeface="Times New Roman" panose="02020603050405020304" charset="0"/>
              </a:rPr>
              <a:t>、按拼音写词语。</a:t>
            </a:r>
            <a:endParaRPr lang="zh-CN" altLang="en-US" sz="3200" b="1">
              <a:latin typeface="华文行楷" panose="02010800040101010101" charset="-122"/>
              <a:ea typeface="华文行楷" panose="02010800040101010101" charset="-122"/>
              <a:cs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00232" y="1785932"/>
            <a:ext cx="2390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r>
              <a:rPr lang="en-US" altLang="zh-CN" sz="3600" err="1" smtClean="0">
                <a:latin typeface="Times New Roman" panose="02020603050405020304" charset="0"/>
                <a:cs typeface="Times New Roman" panose="02020603050405020304" charset="0"/>
              </a:rPr>
              <a:t>bì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1785932"/>
            <a:ext cx="2698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震</a:t>
            </a:r>
            <a:r>
              <a:rPr lang="en-US" altLang="zh-CN" sz="3600" err="1" smtClean="0">
                <a:latin typeface="Times New Roman" panose="02020603050405020304" charset="0"/>
                <a:cs typeface="Times New Roman" panose="02020603050405020304" charset="0"/>
              </a:rPr>
              <a:t>hàn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8794" y="2643188"/>
            <a:ext cx="2852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喧</a:t>
            </a:r>
            <a:r>
              <a:rPr lang="en-US" altLang="zh-CN" sz="3600" smtClean="0">
                <a:latin typeface="Times New Roman" panose="02020603050405020304" charset="0"/>
                <a:cs typeface="Times New Roman" panose="02020603050405020304" charset="0"/>
              </a:rPr>
              <a:t>r</a:t>
            </a:r>
            <a:r>
              <a:rPr lang="vi-VN" altLang="zh-CN" sz="3600" smtClean="0">
                <a:latin typeface="Times New Roman" panose="02020603050405020304" charset="0"/>
                <a:cs typeface="Times New Roman" panose="02020603050405020304" charset="0"/>
              </a:rPr>
              <a:t>ăng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2066" y="2643188"/>
            <a:ext cx="2852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en-US" altLang="zh-CN" sz="3600" err="1" smtClean="0">
                <a:latin typeface="Times New Roman" panose="02020603050405020304" charset="0"/>
                <a:cs typeface="Times New Roman" panose="02020603050405020304" charset="0"/>
              </a:rPr>
              <a:t>yíng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8794" y="3497055"/>
            <a:ext cx="2826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err="1" smtClean="0">
                <a:latin typeface="Times New Roman" panose="02020603050405020304" charset="0"/>
                <a:cs typeface="Times New Roman" panose="02020603050405020304" charset="0"/>
              </a:rPr>
              <a:t>diàn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）污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72066" y="3500444"/>
            <a:ext cx="2826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滚</a:t>
            </a:r>
            <a:r>
              <a:rPr lang="en-US" altLang="zh-CN" sz="3600" err="1" smtClean="0">
                <a:latin typeface="Times New Roman" panose="02020603050405020304" charset="0"/>
                <a:cs typeface="Times New Roman" panose="02020603050405020304" charset="0"/>
              </a:rPr>
              <a:t>zhuì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6116" y="17144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15140" y="178593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撼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43306" y="264318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86578" y="264318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11289" y="350044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玷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6578" y="350044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坠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7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2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8" nodeType="click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3" nodeType="click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9" nodeType="clickEffect"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4" nodeType="clickEffect"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10" nodeType="clickEffect"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5" nodeType="clickEffect"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11" nodeType="clickEffect"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6" nodeType="clickEffect"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12" nodeType="clickEffect"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1"/>
      <p:bldP spid="14" grpId="2"/>
      <p:bldP spid="15" grpId="3"/>
      <p:bldP spid="16" grpId="4"/>
      <p:bldP spid="17" grpId="5"/>
      <p:bldP spid="18" grpId="6"/>
      <p:bldP spid="19" grpId="7"/>
      <p:bldP spid="20" grpId="8"/>
      <p:bldP spid="21" grpId="9"/>
      <p:bldP spid="22" grpId="10"/>
      <p:bldP spid="23" grpId="11"/>
      <p:bldP spid="24" grpId="1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14362"/>
            <a:ext cx="35661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latin typeface="华文行楷" panose="02010800040101010101" charset="-122"/>
                <a:ea typeface="华文行楷" panose="02010800040101010101" charset="-122"/>
              </a:rPr>
              <a:t>二、按要求填空</a:t>
            </a:r>
            <a:r>
              <a:rPr lang="zh-CN" altLang="en-US" b="1" smtClean="0">
                <a:latin typeface="华文行楷" panose="02010800040101010101" charset="-122"/>
                <a:ea typeface="华文行楷" panose="02010800040101010101" charset="-122"/>
              </a:rPr>
              <a:t>。</a:t>
            </a:r>
            <a:endParaRPr lang="zh-CN" altLang="en-US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1785932"/>
            <a:ext cx="7143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“避”字用音序查字法先查音序（  ），再查音节（   ）。按部首查字法先查（   ）部，再查（   ）画，意思：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躲，设法躲开。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防止。在“躲避”中选（   ）。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0826" y="1785932"/>
            <a:ext cx="4318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B</a:t>
            </a:r>
            <a:endParaRPr lang="en-US" altLang="zh-CN" sz="3200" b="1" smtClean="0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7134" y="2143122"/>
            <a:ext cx="5194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bi</a:t>
            </a:r>
            <a:endParaRPr lang="en-US" altLang="zh-CN" sz="3200" b="1" smtClean="0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00095" y="2214560"/>
            <a:ext cx="5391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辶</a:t>
            </a:r>
            <a:endParaRPr lang="zh-CN" altLang="en-US" sz="2800" b="1" smtClean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2643188"/>
            <a:ext cx="6337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13</a:t>
            </a:r>
            <a:endParaRPr lang="en-US" altLang="zh-CN" sz="3200" b="1" smtClean="0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3048662"/>
            <a:ext cx="3803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1</a:t>
            </a:r>
            <a:endParaRPr lang="en-US" altLang="zh-CN" sz="2800" b="1" smtClean="0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5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  <p:bldP spid="7" grpId="4"/>
      <p:bldP spid="8" grpId="5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71436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三、按意思写词语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5784" y="1500180"/>
            <a:ext cx="4493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大声地叫。（     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2272727"/>
            <a:ext cx="65453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震动，摇动人的心灵。（     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1291" y="3143254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密密麻麻地雨点形成的景象。（      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3853" y="1500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喧嚷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388" y="227272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震撼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72396" y="312998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水淋淋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3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1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4" nodeType="click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2" nodeType="click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5" nodeType="click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  <p:bldP spid="7" grpId="4"/>
      <p:bldP spid="8" grpId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5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47802" y="1428742"/>
            <a:ext cx="6581850" cy="560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latin typeface="华文新魏" panose="02010800040101010101" charset="-122"/>
                <a:ea typeface="华文新魏" panose="02010800040101010101" charset="-122"/>
              </a:rPr>
              <a:t>伤口痊愈的小家</a:t>
            </a:r>
            <a:r>
              <a:rPr lang="zh-CN" altLang="en-US" sz="3200" b="1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雀</a:t>
            </a:r>
            <a:r>
              <a:rPr lang="zh-CN" altLang="en-US" sz="3200" b="1" smtClean="0">
                <a:latin typeface="华文新魏" panose="02010800040101010101" charset="-122"/>
                <a:ea typeface="华文新魏" panose="02010800040101010101" charset="-122"/>
              </a:rPr>
              <a:t>儿又飞上了枝头。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1928808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雀</a:t>
              </a:r>
              <a:endParaRPr lang="zh-CN" altLang="en-US" sz="4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4572000" y="928676"/>
            <a:ext cx="92869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err="1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qi</a:t>
            </a:r>
            <a:r>
              <a:rPr lang="vi-VN" altLang="zh-CN" sz="2700" b="1" smtClean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ăo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90933" y="2786064"/>
            <a:ext cx="6210091" cy="560705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下课了，孩子们欢呼</a:t>
            </a:r>
            <a:r>
              <a:rPr lang="zh-CN" altLang="en-US" sz="3200" b="1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雀</a:t>
            </a:r>
            <a:r>
              <a:rPr lang="zh-CN" altLang="en-US" sz="3200" b="1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跃起来。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412722" y="2285998"/>
            <a:ext cx="80391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err="1" smtClean="0">
                <a:latin typeface="华文细黑" panose="02010600040101010101" charset="-122"/>
                <a:ea typeface="华文细黑" panose="02010600040101010101" charset="-122"/>
                <a:cs typeface="Times New Roman" panose="02020603050405020304" charset="0"/>
              </a:rPr>
              <a:t>què</a:t>
            </a:r>
            <a:endParaRPr lang="en-US" sz="2700" b="1" err="1" smtClean="0">
              <a:latin typeface="华文细黑" panose="02010600040101010101" charset="-122"/>
              <a:ea typeface="华文细黑" panose="020106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1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3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2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2" grpId="1"/>
      <p:bldP spid="51" grpId="2" bldLvl="0" animBg="1"/>
      <p:bldP spid="52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</a:t>
            </a:r>
            <a:endParaRPr lang="en-US" altLang="zh-CN" sz="66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撼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1928794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357686" y="295424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6786578" y="2954243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玷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1857356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" name="组合 7"/>
          <p:cNvGrpSpPr/>
          <p:nvPr/>
        </p:nvGrpSpPr>
        <p:grpSpPr>
          <a:xfrm>
            <a:off x="4357686" y="29534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6786578" y="2953499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2" nodeType="click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3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4" nodeType="click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5" nodeType="click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6" grpId="1"/>
      <p:bldP spid="12300" grpId="2"/>
      <p:bldP spid="12304" grpId="3"/>
      <p:bldP spid="12308" grpId="4"/>
      <p:bldP spid="12312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2" y="1428742"/>
            <a:ext cx="2206044" cy="1773932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572264" y="2285998"/>
            <a:ext cx="1643074" cy="158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84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820239" y="307181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785786" y="242887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撼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1857356" y="307181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玷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857356" y="242887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喧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86183" y="1851670"/>
            <a:ext cx="2071701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357686" y="242887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避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572264" y="1847417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7143768" y="242887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盈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5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837366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3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2" nodeType="click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4" nodeType="click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5" nodeType="click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1"/>
      <p:bldP spid="90" grpId="2"/>
      <p:bldP spid="91" grpId="3"/>
      <p:bldP spid="95" grpId="4"/>
      <p:bldP spid="99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5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加一加</a:t>
            </a: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：口</a:t>
            </a:r>
            <a:r>
              <a:rPr lang="en-US" altLang="zh-CN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+</a:t>
            </a: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宣</a:t>
            </a:r>
            <a:r>
              <a:rPr lang="en-US" altLang="zh-CN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=</a:t>
            </a: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喧</a:t>
            </a:r>
            <a:endParaRPr lang="en-US" altLang="zh-CN" sz="280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 </a:t>
            </a: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口</a:t>
            </a:r>
            <a:r>
              <a:rPr lang="en-US" altLang="zh-CN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+</a:t>
            </a: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襄</a:t>
            </a:r>
            <a:r>
              <a:rPr lang="en-US" altLang="zh-CN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=</a:t>
            </a: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嚷</a:t>
            </a:r>
            <a:endParaRPr lang="en-US" altLang="zh-CN" sz="280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字理识字</a:t>
            </a:r>
            <a:r>
              <a:rPr lang="zh-CN" altLang="en-US" sz="280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：</a:t>
            </a:r>
            <a:r>
              <a:rPr lang="en-US" altLang="zh-CN" sz="280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</a:t>
            </a:r>
            <a:endParaRPr lang="en-US" altLang="zh-CN" sz="280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</a:rPr>
              <a:t>盈</a:t>
            </a:r>
            <a:endParaRPr lang="zh-CN" altLang="en-US" sz="2800" smtClean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71736" y="3857634"/>
            <a:ext cx="6429388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会意字。</a:t>
            </a: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表示女子身材苗条，动作轻快。</a:t>
            </a:r>
            <a:r>
              <a:rPr lang="en-US" altLang="zh-CN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 </a:t>
            </a:r>
            <a:endParaRPr lang="en-US" altLang="zh-CN" sz="280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pic>
        <p:nvPicPr>
          <p:cNvPr id="45" name="图片 44" descr="u=288125432,92541563&amp;fm=15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2" y="1214428"/>
            <a:ext cx="2752730" cy="1367044"/>
          </a:xfrm>
          <a:prstGeom prst="rect">
            <a:avLst/>
          </a:prstGeom>
        </p:spPr>
      </p:pic>
      <p:pic>
        <p:nvPicPr>
          <p:cNvPr id="46" name="图片 45" descr="201509052306064291p.jpg"/>
          <p:cNvPicPr>
            <a:picLocks noChangeAspect="1"/>
          </p:cNvPicPr>
          <p:nvPr/>
        </p:nvPicPr>
        <p:blipFill>
          <a:blip r:embed="rId2"/>
          <a:srcRect t="25220" r="88759" b="26393"/>
          <a:stretch>
            <a:fillRect/>
          </a:stretch>
        </p:blipFill>
        <p:spPr>
          <a:xfrm>
            <a:off x="3214678" y="3143254"/>
            <a:ext cx="978026" cy="642942"/>
          </a:xfrm>
          <a:prstGeom prst="rect">
            <a:avLst/>
          </a:prstGeom>
        </p:spPr>
      </p:pic>
      <p:pic>
        <p:nvPicPr>
          <p:cNvPr id="47" name="图片 46" descr="201509052306064291p.jpg"/>
          <p:cNvPicPr>
            <a:picLocks noChangeAspect="1"/>
          </p:cNvPicPr>
          <p:nvPr/>
        </p:nvPicPr>
        <p:blipFill>
          <a:blip r:embed="rId2"/>
          <a:srcRect l="17835" t="3767" r="54707" b="24315"/>
          <a:stretch>
            <a:fillRect/>
          </a:stretch>
        </p:blipFill>
        <p:spPr>
          <a:xfrm>
            <a:off x="4500562" y="3071816"/>
            <a:ext cx="2000264" cy="8001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2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3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1"/>
      <p:bldP spid="42" grpId="2"/>
      <p:bldP spid="43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行楷" panose="02010800040101010101" charset="-122"/>
                        <a:ea typeface="华文行楷" panose="02010800040101010101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行楷" panose="02010800040101010101" charset="-122"/>
                        <a:ea typeface="华文行楷" panose="02010800040101010101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行楷" panose="02010800040101010101" charset="-122"/>
                        <a:ea typeface="华文行楷" panose="02010800040101010101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行楷" panose="02010800040101010101" charset="-122"/>
                        <a:ea typeface="华文行楷" panose="02010800040101010101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</a:t>
            </a:r>
            <a:endParaRPr lang="zh-CN" altLang="en-US" sz="10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95736" y="1275606"/>
            <a:ext cx="1628596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err="1" smtClean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Times New Roman" panose="02020603050405020304" charset="0"/>
              </a:rPr>
              <a:t>yíng</a:t>
            </a:r>
            <a:endParaRPr lang="en-US" altLang="zh-CN" sz="5000" err="1" smtClean="0">
              <a:solidFill>
                <a:prstClr val="black"/>
              </a:solidFill>
              <a:latin typeface="华文细黑" panose="02010600040101010101" charset="-122"/>
              <a:ea typeface="华文细黑" panose="02010600040101010101" charset="-122"/>
              <a:cs typeface="Times New Roman" panose="0202060305040502030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巧记</a:t>
            </a: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：体重（又）变轻</a:t>
            </a:r>
            <a:endParaRPr lang="en-US" altLang="zh-CN" sz="2800" smtClean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</a:t>
            </a:r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动作更轻盈。</a:t>
            </a:r>
            <a:endParaRPr lang="en-US" altLang="zh-CN" sz="280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4612" y="2714626"/>
            <a:ext cx="333484" cy="369719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56554"/>
              <a:gd name="adj6" fmla="val -4717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不要少写</a:t>
            </a:r>
            <a:r>
              <a:rPr lang="zh-CN" altLang="en-US" sz="2800" smtClean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“又”</a:t>
            </a:r>
            <a:endParaRPr lang="zh-CN" altLang="en-US" sz="2800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5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1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3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2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1"/>
      <p:bldP spid="24" grpId="2"/>
      <p:bldP spid="2" grpId="3"/>
      <p:bldP spid="4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行楷" panose="02010800040101010101" charset="-122"/>
                        <a:ea typeface="华文行楷" panose="02010800040101010101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行楷" panose="02010800040101010101" charset="-122"/>
                        <a:ea typeface="华文行楷" panose="02010800040101010101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行楷" panose="02010800040101010101" charset="-122"/>
                        <a:ea typeface="华文行楷" panose="02010800040101010101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行楷" panose="02010800040101010101" charset="-122"/>
                        <a:ea typeface="华文行楷" panose="02010800040101010101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071670" y="200024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1040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喧</a:t>
            </a:r>
            <a:endParaRPr kumimoji="1" lang="zh-CN" altLang="en-US" sz="1040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62480" y="1091565"/>
            <a:ext cx="153035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5000">
                <a:latin typeface="Cambria Math" panose="02040503050406030204" charset="0"/>
                <a:ea typeface="黑体" panose="02010609060101010101" pitchFamily="49" charset="-122"/>
                <a:cs typeface="Cambria Math" panose="02040503050406030204" charset="0"/>
                <a:sym typeface="+mn-ea"/>
              </a:rPr>
              <a:t>xuān</a:t>
            </a:r>
            <a:endParaRPr lang="zh-CN" altLang="zh-CN" sz="5000">
              <a:latin typeface="Cambria Math" panose="02040503050406030204" charset="0"/>
              <a:ea typeface="黑体" panose="02010609060101010101" pitchFamily="49" charset="-122"/>
              <a:cs typeface="Cambria Math" panose="02040503050406030204" charset="0"/>
              <a:sym typeface="+mn-ea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857620" y="857238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09561"/>
              <a:gd name="adj6" fmla="val -4105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不要</a:t>
            </a:r>
            <a:r>
              <a:rPr lang="zh-CN" altLang="en-US" sz="2800" smtClean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少写“口”</a:t>
            </a:r>
            <a:r>
              <a:rPr lang="zh-CN" altLang="en-US" sz="28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600" smtClean="0">
                <a:solidFill>
                  <a:srgbClr val="0000FF"/>
                </a:solidFill>
                <a:latin typeface="华文细黑" panose="02010600040101010101" charset="-122"/>
                <a:ea typeface="华文细黑" panose="02010600040101010101" charset="-122"/>
              </a:rPr>
              <a:t>造句</a:t>
            </a:r>
            <a:endParaRPr lang="zh-CN" altLang="en-US" sz="3600" smtClean="0">
              <a:solidFill>
                <a:srgbClr val="0000FF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9302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smtClean="0">
                <a:latin typeface="华文细黑" panose="02010600040101010101" charset="-122"/>
                <a:ea typeface="华文细黑" panose="02010600040101010101" charset="-122"/>
              </a:rPr>
              <a:t>公共场合，请不要大声喧哗。</a:t>
            </a:r>
            <a:endParaRPr lang="zh-CN" altLang="en-US" sz="2800" smtClean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14546" y="2500312"/>
            <a:ext cx="357190" cy="642942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1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5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2" nodeType="click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3" nodeType="click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4" nodeType="click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1"/>
      <p:bldP spid="4" grpId="2"/>
      <p:bldP spid="16" grpId="3"/>
      <p:bldP spid="7" grpId="4"/>
      <p:bldP spid="10" grpId="5"/>
    </p:bldLst>
  </p:timing>
</p:sld>
</file>

<file path=ppt/tags/tag1.xml><?xml version="1.0" encoding="utf-8"?>
<p:tagLst xmlns:p="http://schemas.openxmlformats.org/presentationml/2006/main">
  <p:tag name="AS_NET" val="4.0.30319.36460"/>
  <p:tag name="AS_OS" val="Microsoft Windows NT 6.1.7601 Service Pack 1"/>
  <p:tag name="AS_RELEASE_DATE" val="2016.09.30"/>
  <p:tag name="AS_TITLE" val="Aspose.Slides for .NET 2.0"/>
  <p:tag name="AS_VERSION" val="16.9.0.0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1908</Words>
  <Application>WPS 演示</Application>
  <PresentationFormat>On-screen Show (16:9)</PresentationFormat>
  <Paragraphs>386</Paragraphs>
  <Slides>37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7" baseType="lpstr">
      <vt:lpstr>Arial</vt:lpstr>
      <vt:lpstr>宋体</vt:lpstr>
      <vt:lpstr>Wingdings</vt:lpstr>
      <vt:lpstr>黑体</vt:lpstr>
      <vt:lpstr>Heiti SC Light</vt:lpstr>
      <vt:lpstr>微软雅黑</vt:lpstr>
      <vt:lpstr>Kaiti SC</vt:lpstr>
      <vt:lpstr>楷体</vt:lpstr>
      <vt:lpstr>Calibri</vt:lpstr>
      <vt:lpstr>Times New Roman</vt:lpstr>
      <vt:lpstr>华文楷体</vt:lpstr>
      <vt:lpstr>汉语拼音</vt:lpstr>
      <vt:lpstr>Arial</vt:lpstr>
      <vt:lpstr>幼圆</vt:lpstr>
      <vt:lpstr>华文细黑</vt:lpstr>
      <vt:lpstr>华文行楷</vt:lpstr>
      <vt:lpstr>微软雅黑 Light</vt:lpstr>
      <vt:lpstr>华文新魏</vt:lpstr>
      <vt:lpstr>Cambria Math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34462</cp:lastModifiedBy>
  <cp:revision>2</cp:revision>
  <cp:lastPrinted>2019-01-17T22:50:00Z</cp:lastPrinted>
  <dcterms:created xsi:type="dcterms:W3CDTF">2019-01-17T22:50:00Z</dcterms:created>
  <dcterms:modified xsi:type="dcterms:W3CDTF">2019-07-10T16:03:33Z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2052-11.1.0.8812</vt:lpwstr>
  </property>
</Properties>
</file>