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59" r:id="rId6"/>
    <p:sldId id="261" r:id="rId7"/>
    <p:sldId id="264" r:id="rId8"/>
    <p:sldId id="266" r:id="rId9"/>
    <p:sldId id="268" r:id="rId10"/>
    <p:sldId id="270" r:id="rId11"/>
    <p:sldId id="273" r:id="rId12"/>
    <p:sldId id="276" r:id="rId13"/>
    <p:sldId id="278" r:id="rId14"/>
    <p:sldId id="279" r:id="rId15"/>
    <p:sldId id="281" r:id="rId16"/>
    <p:sldId id="283" r:id="rId17"/>
    <p:sldId id="284" r:id="rId18"/>
    <p:sldId id="286" r:id="rId19"/>
    <p:sldId id="288" r:id="rId20"/>
    <p:sldId id="290" r:id="rId21"/>
    <p:sldId id="291" r:id="rId22"/>
    <p:sldId id="293" r:id="rId23"/>
    <p:sldId id="295" r:id="rId24"/>
    <p:sldId id="297" r:id="rId25"/>
    <p:sldId id="299" r:id="rId26"/>
    <p:sldId id="301" r:id="rId27"/>
    <p:sldId id="303" r:id="rId28"/>
    <p:sldId id="305" r:id="rId29"/>
    <p:sldId id="307" r:id="rId30"/>
    <p:sldId id="309" r:id="rId31"/>
    <p:sldId id="311" r:id="rId32"/>
    <p:sldId id="313" r:id="rId33"/>
    <p:sldId id="315" r:id="rId34"/>
    <p:sldId id="317" r:id="rId35"/>
    <p:sldId id="319" r:id="rId36"/>
    <p:sldId id="321" r:id="rId37"/>
    <p:sldId id="323" r:id="rId38"/>
    <p:sldId id="325" r:id="rId39"/>
    <p:sldId id="327" r:id="rId40"/>
    <p:sldId id="329" r:id="rId41"/>
    <p:sldId id="331" r:id="rId42"/>
    <p:sldId id="333" r:id="rId43"/>
    <p:sldId id="335" r:id="rId44"/>
    <p:sldId id="337" r:id="rId45"/>
    <p:sldId id="339" r:id="rId46"/>
    <p:sldId id="341" r:id="rId47"/>
    <p:sldId id="343" r:id="rId48"/>
    <p:sldId id="345" r:id="rId49"/>
    <p:sldId id="347" r:id="rId50"/>
    <p:sldId id="349" r:id="rId51"/>
    <p:sldId id="351" r:id="rId52"/>
    <p:sldId id="353" r:id="rId53"/>
    <p:sldId id="355" r:id="rId54"/>
    <p:sldId id="357" r:id="rId55"/>
    <p:sldId id="359" r:id="rId56"/>
    <p:sldId id="361" r:id="rId57"/>
    <p:sldId id="363" r:id="rId58"/>
    <p:sldId id="365" r:id="rId59"/>
    <p:sldId id="367" r:id="rId60"/>
    <p:sldId id="369" r:id="rId61"/>
    <p:sldId id="371" r:id="rId62"/>
    <p:sldId id="373" r:id="rId63"/>
    <p:sldId id="375" r:id="rId64"/>
    <p:sldId id="377" r:id="rId65"/>
    <p:sldId id="379" r:id="rId66"/>
    <p:sldId id="381" r:id="rId67"/>
    <p:sldId id="383" r:id="rId68"/>
    <p:sldId id="385" r:id="rId69"/>
    <p:sldId id="387" r:id="rId70"/>
    <p:sldId id="389" r:id="rId71"/>
    <p:sldId id="391" r:id="rId72"/>
    <p:sldId id="393" r:id="rId73"/>
    <p:sldId id="395" r:id="rId74"/>
    <p:sldId id="397" r:id="rId75"/>
    <p:sldId id="399" r:id="rId76"/>
    <p:sldId id="401" r:id="rId77"/>
    <p:sldId id="403" r:id="rId78"/>
  </p:sldIdLst>
  <p:sldSz cx="9144000" cy="684022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varScale="1">
        <p:scale>
          <a:sx n="65" d="100"/>
          <a:sy n="65" d="100"/>
        </p:scale>
        <p:origin x="-756"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slide" Target="slides/slide5.xml"/><Relationship Id="rId79" Type="http://schemas.openxmlformats.org/officeDocument/2006/relationships/presProps" Target="presProps.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2" name="图片 1" descr="53Bppt模板1-04"/>
          <p:cNvPicPr>
            <a:picLocks noChangeAspect="1"/>
          </p:cNvPicPr>
          <p:nvPr/>
        </p:nvPicPr>
        <p:blipFill>
          <a:blip r:embed="rId2" cstate="print"/>
          <a:stretch>
            <a:fillRect/>
          </a:stretch>
        </p:blipFill>
        <p:spPr>
          <a:xfrm>
            <a:off x="-102235" y="-5700"/>
            <a:ext cx="9360535" cy="6844972"/>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 Target="../slides/slide49.xml"/><Relationship Id="rId6" Type="http://schemas.openxmlformats.org/officeDocument/2006/relationships/slide" Target="../slides/slide2.xml"/><Relationship Id="rId5" Type="http://schemas.openxmlformats.org/officeDocument/2006/relationships/image" Target="../media/image2.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823200" y="-969076"/>
            <a:ext cx="928688" cy="962742"/>
            <a:chOff x="7893906" y="683558"/>
            <a:chExt cx="928694" cy="965862"/>
          </a:xfrm>
        </p:grpSpPr>
        <p:sp>
          <p:nvSpPr>
            <p:cNvPr id="15" name="圆角矩形 14"/>
            <p:cNvSpPr/>
            <p:nvPr/>
          </p:nvSpPr>
          <p:spPr>
            <a:xfrm>
              <a:off x="7898669" y="683558"/>
              <a:ext cx="889006" cy="965862"/>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93906" y="1072762"/>
              <a:ext cx="928694" cy="522328"/>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6" action="ppaction://hlinksldjump"/>
                </a:rPr>
                <a:t>五年高考</a:t>
              </a:r>
              <a:endParaRPr kumimoji="0" lang="zh-CN" altLang="en-US" sz="14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7" action="ppaction://hlinksldjump"/>
                </a:rPr>
                <a:t>三年模拟</a:t>
              </a:r>
              <a:endParaRPr kumimoji="0" lang="zh-CN" altLang="en-US" sz="1400" b="1" i="0" u="none" strike="noStrike" kern="1200" cap="none" spc="0" normalizeH="0" baseline="0" noProof="0" dirty="0">
                <a:ln>
                  <a:noFill/>
                </a:ln>
                <a:solidFill>
                  <a:srgbClr val="7030A0"/>
                </a:solidFill>
                <a:effectLst/>
                <a:uLnTx/>
                <a:uFillTx/>
                <a:latin typeface="黑体" panose="02010609060101010101" pitchFamily="49" charset="-122"/>
                <a:ea typeface="黑体" panose="02010609060101010101" pitchFamily="49" charset="-122"/>
                <a:cs typeface="+mn-cs"/>
              </a:endParaRPr>
            </a:p>
          </p:txBody>
        </p:sp>
      </p:grpSp>
      <p:sp>
        <p:nvSpPr>
          <p:cNvPr id="4" name="矩形 3"/>
          <p:cNvSpPr/>
          <p:nvPr/>
        </p:nvSpPr>
        <p:spPr>
          <a:xfrm>
            <a:off x="7713346" y="-633"/>
            <a:ext cx="1461135" cy="815164"/>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endPar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985" y="4729480"/>
            <a:ext cx="9144000" cy="1117600"/>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solidFill>
                  <a:srgbClr val="FFFF00"/>
                </a:solidFill>
                <a:latin typeface="黑体" panose="02010609060101010101" pitchFamily="49" charset="-122"/>
                <a:ea typeface="黑体" panose="02010609060101010101" pitchFamily="49" charset="-122"/>
                <a:cs typeface="+mj-cs"/>
              </a:rPr>
              <a:t>专题八 辨析并修改病句</a:t>
            </a:r>
            <a:endParaRPr kumimoji="0" lang="zh-CN" altLang="en-US" sz="2800" b="0" kern="0" cap="none" spc="0" normalizeH="0" baseline="0" noProof="0" dirty="0">
              <a:solidFill>
                <a:srgbClr val="FFFF00"/>
              </a:solidFill>
              <a:latin typeface="黑体" panose="02010609060101010101" pitchFamily="49" charset="-122"/>
              <a:ea typeface="黑体" panose="02010609060101010101" pitchFamily="49" charset="-122"/>
              <a:cs typeface="+mj-cs"/>
            </a:endParaRPr>
          </a:p>
        </p:txBody>
      </p:sp>
      <p:sp>
        <p:nvSpPr>
          <p:cNvPr id="3" name="Rectangle 2"/>
          <p:cNvSpPr txBox="1"/>
          <p:nvPr/>
        </p:nvSpPr>
        <p:spPr>
          <a:xfrm>
            <a:off x="635" y="3936365"/>
            <a:ext cx="9144000" cy="685800"/>
          </a:xfrm>
          <a:prstGeom prst="rect">
            <a:avLst/>
          </a:prstGeom>
          <a:noFill/>
          <a:ln w="9525">
            <a:noFill/>
          </a:ln>
        </p:spPr>
        <p:txBody>
          <a:bodyPr/>
          <a:lstStyle>
            <a:lvl1pPr lvl="0">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高考语文</a:t>
            </a:r>
            <a:r>
              <a:rPr kumimoji="0" lang="zh-CN" altLang="en-US" sz="40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 </a:t>
            </a:r>
            <a:r>
              <a:rPr kumimoji="0" lang="zh-CN" altLang="en-US" sz="18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(课标专用)</a:t>
            </a:r>
            <a:endParaRPr kumimoji="0" lang="zh-CN" altLang="en-US" sz="1800" b="0" i="0" u="none" strike="noStrike" kern="0" cap="none" spc="0" normalizeH="0" baseline="0" noProof="0" dirty="0">
              <a:ln>
                <a:noFill/>
              </a:ln>
              <a:solidFill>
                <a:schemeClr val="bg1"/>
              </a:solidFill>
              <a:effectLst/>
              <a:uLnTx/>
              <a:uFillTx/>
              <a:latin typeface="+mj-lt"/>
              <a:ea typeface="黑体" panose="02010609060101010101" pitchFamily="49" charset="-122"/>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(2014课标全国Ⅰ,14)下列各句中,没有语病的一句是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A.作为古希腊哲学家,他在本体论问题的论述中充满着辩证法,因此被誉为“古代世界的黑格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B.由此可见,当时的设计者们不仅希望该过程中艺术活动是富有创造性的,而且技术活动也是富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有创造性的。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C.本书首次将各民族文学广泛载入中国文学通史,但就其章节设置、阐释深度等方面依然有很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大的改进空间。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D.古代神话虽然玄幻瑰奇,但仍然来源于生活现实,曲折地反映了先民们征服自然、追求美好生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活的愿望。</a:t>
            </a:r>
            <a:endParaRPr lang="zh-CN" altLang="en-US" dirty="0"/>
          </a:p>
        </p:txBody>
      </p:sp>
      <p:sp>
        <p:nvSpPr>
          <p:cNvPr id="3" name="TextBox 2"/>
          <p:cNvSpPr txBox="1"/>
          <p:nvPr/>
        </p:nvSpPr>
        <p:spPr>
          <a:xfrm>
            <a:off x="516966" y="4206087"/>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D</a:t>
            </a:r>
            <a:r>
              <a:rPr lang="zh-CN" altLang="en-US" sz="1500" kern="0" dirty="0" smtClean="0">
                <a:solidFill>
                  <a:srgbClr val="000000"/>
                </a:solidFill>
                <a:latin typeface="Times New Roman" panose="02020603050405020304" pitchFamily="65" charset="-122"/>
                <a:ea typeface="宋体" panose="02010600030101010101" pitchFamily="2" charset="-122"/>
              </a:rPr>
              <a:t>　A.搭配不当,可改为“作为古希腊哲学家,他的有关本体论问题的论述充满了辩证色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彩,因此他被誉为‘古代世界的黑格尔’”。B.语序不当,“不仅”应放在“过程中”的后面。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C.结构混乱,可改为“但就其章节设置、阐释深度等方面而言依然有很大的改进空间”,也可改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为“但在其章节设置、阐释深度等方面依然有很大的改进空间”。</a:t>
            </a:r>
            <a:r>
              <a:rPr lang="en-US" altLang="zh-CN" sz="1500" kern="0" dirty="0" smtClean="0">
                <a:solidFill>
                  <a:srgbClr val="000000"/>
                </a:solidFill>
                <a:latin typeface="Times New Roman" panose="02020603050405020304" pitchFamily="65" charset="-122"/>
                <a:ea typeface="宋体" panose="02010600030101010101" pitchFamily="2" charset="-122"/>
              </a:rPr>
              <a:t>e2</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思路分析</a:t>
            </a:r>
            <a:r>
              <a:rPr lang="zh-CN" altLang="en-US" sz="1500" kern="0" dirty="0" smtClean="0">
                <a:solidFill>
                  <a:srgbClr val="000000"/>
                </a:solidFill>
                <a:latin typeface="Times New Roman" panose="02020603050405020304" pitchFamily="65" charset="-122"/>
                <a:ea typeface="宋体" panose="02010600030101010101" pitchFamily="2" charset="-122"/>
              </a:rPr>
              <a:t>　辨析病句需要做好以下几点。一是看,就是看一些和病句类型相关的关键词,然后判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断其是否为病句。比如,当出现关联词时,检查关联词是否配套;关联词和主语的位置是否恰当;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如果关联词有先后顺序,要检查引导的从句语序是否正确。二是读,就是调动语感,在审读的过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程中,从感性上察觉语句的毛病,即是否别扭。如果别扭,再比较分析,明辨原因。三是析,就是通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过语法对句子结构进行分析。对一些读起来比较别扭,又拿不准它是否正确的句子,先将其进行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语法分析,提取主干,然后从高考考查较多的搭配和残缺等角度进行辨识。</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(2014课标全国Ⅱ,14)下列各句中,没有语病的一句是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A.他在新作《世界史》的前言中系统地阐述了世界是个不可分割的整体的观念,并将相关理论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在该书的编撰中得到实施。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B.作为一名语文老师,他非常喜欢茅盾的小说,对茅盾的《子夜》曾反复阅读,一直被翻得破烂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不堪,只好重新装订。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C.《舌尖上的中国》这部风靡海内外的纪录片,用镜头展示烹饪技术,用美味包裹乡愁,给观众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带来了心灵的震撼。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D.如果我们能够看准时机,把握机会,那么今天所投资百万元带来的效益,恐怕是五年后投资千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万元也比不上的。</a:t>
            </a:r>
            <a:endParaRPr lang="zh-CN" altLang="en-US" dirty="0"/>
          </a:p>
        </p:txBody>
      </p:sp>
      <p:sp>
        <p:nvSpPr>
          <p:cNvPr id="3" name="TextBox 2"/>
          <p:cNvSpPr txBox="1"/>
          <p:nvPr/>
        </p:nvSpPr>
        <p:spPr>
          <a:xfrm>
            <a:off x="445528" y="420608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C</a:t>
            </a:r>
            <a:r>
              <a:rPr lang="zh-CN" altLang="en-US" sz="1500" kern="0" dirty="0" smtClean="0">
                <a:solidFill>
                  <a:srgbClr val="000000"/>
                </a:solidFill>
                <a:latin typeface="Times New Roman" panose="02020603050405020304" pitchFamily="65" charset="-122"/>
                <a:ea typeface="宋体" panose="02010600030101010101" pitchFamily="2" charset="-122"/>
              </a:rPr>
              <a:t>　A.结构混乱,改为“相关理论在该书的编撰中得以实施”或“将相关理论在该书的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编撰中进行了实施”。B.结构混乱,“一直被翻得破烂不堪”一句暗换主语。D.语序不当,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“所”字应放在“带来的效益”之前。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16217"/>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(2013课标全国Ⅰ,14)下列各句中,没有语病的一句是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A.对于传说中这类拥有异常可怕力量的动物,尚武的古代欧洲人的真实心态恐怕还是敬畏多于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憎恶的。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B.杜绝过度治疗,除了加强宣传教育外,还要靠制度保障医疗机构正常运转,调控盲目扩张的逐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利行为。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C.作者观察细致,一泓清潭、汩汩流水、朗朗歌声,都能激发他的灵感,都能从中找到抒情叙事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的切入点。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D.过于重视教育功能,文学作品会出现理性捆绑感性,思想大于形象,甚至全无艺术性,变成干巴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巴的说教。</a:t>
            </a:r>
            <a:endParaRPr lang="zh-CN" altLang="en-US" dirty="0"/>
          </a:p>
        </p:txBody>
      </p:sp>
      <p:sp>
        <p:nvSpPr>
          <p:cNvPr id="3" name="TextBox 2"/>
          <p:cNvSpPr txBox="1"/>
          <p:nvPr/>
        </p:nvSpPr>
        <p:spPr>
          <a:xfrm>
            <a:off x="500034" y="4342304"/>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A</a:t>
            </a:r>
            <a:r>
              <a:rPr lang="zh-CN" altLang="en-US" sz="1500" kern="0" dirty="0" smtClean="0">
                <a:solidFill>
                  <a:srgbClr val="000000"/>
                </a:solidFill>
                <a:latin typeface="Times New Roman" panose="02020603050405020304" pitchFamily="65" charset="-122"/>
                <a:ea typeface="宋体" panose="02010600030101010101" pitchFamily="2" charset="-122"/>
              </a:rPr>
              <a:t>　B.搭配不当,“调控”与“逐利行为”不搭配。C.结构混乱,可在“从中”前加“让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他”。D.成分残缺,“出现”后缺宾语中心语,可在“说教”后加“的现象”。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1472" y="1348567"/>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00" kern="0" dirty="0" smtClean="0">
                <a:solidFill>
                  <a:srgbClr val="000000"/>
                </a:solidFill>
                <a:latin typeface="Times New Roman" panose="02020603050405020304" pitchFamily="65" charset="-122"/>
                <a:ea typeface="宋体" panose="02010600030101010101" pitchFamily="2" charset="-122"/>
              </a:rPr>
              <a:t>　考生在解答此类题时可以采用以下几种方法:①语感检查法。辨析病句,可以依靠预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估,一般说来,按习惯的说法觉得别扭的地方,常常是有语病的地方,病句类型中的搭配不当、语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序不当、语意重复都可用此法;②主干枝叶法,按照先找句子主干,再看句子枝叶的步骤来辨析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病句,搭配不当、成分残缺都可用此法;③类比检查法,就是仿造一个结构类似的句子同原句作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比较,如果仿写句子有问题则说明原句不正确;④逻辑分析法,就是从事理上分析句子,看概念的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使用、判断、推理是否得当,语句的前后顺序、句间关系是否合适,前后语句是否呼应;⑤寻找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标志法,就是抓住句子中一些明显的语病标志。</a:t>
            </a: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11.</a:t>
            </a:r>
            <a:r>
              <a:rPr lang="zh-CN" altLang="en-US" sz="1500" kern="0" dirty="0" smtClean="0">
                <a:solidFill>
                  <a:srgbClr val="000000"/>
                </a:solidFill>
                <a:latin typeface="Times New Roman" panose="02020603050405020304" pitchFamily="65" charset="-122"/>
                <a:ea typeface="宋体" panose="02010600030101010101" pitchFamily="2" charset="-122"/>
              </a:rPr>
              <a:t>(2013课标全国Ⅱ,14)下列各句中,没有语病的一句是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A.很多企业都认识到,为了应对消费需求和竞争格局的变化,必须把改进服务提到与研发新产品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同等重要的位置上。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B.一般人常常忽略的生活小事,作者却能够慧眼独具,将之信手拈来,寻找其叙述的价值,成为小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说的有机组成部分。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C.在90后的青少年中,科幻迷越来越多,这显示了科幻文化正在崛起,是对长久以来孩子们缺失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的想象力的呼唤。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D.数字化时代,文字记录方式发生了重大变化,致使很多人提笔忘字,长此以往,将影响到汉字文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化能否很好地传承。</a:t>
            </a:r>
            <a:endParaRPr lang="zh-CN" altLang="en-US" dirty="0"/>
          </a:p>
        </p:txBody>
      </p:sp>
      <p:sp>
        <p:nvSpPr>
          <p:cNvPr id="3" name="TextBox 2"/>
          <p:cNvSpPr txBox="1"/>
          <p:nvPr/>
        </p:nvSpPr>
        <p:spPr>
          <a:xfrm>
            <a:off x="571472" y="4199428"/>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A</a:t>
            </a:r>
            <a:r>
              <a:rPr lang="zh-CN" altLang="en-US" sz="1500" kern="0" dirty="0" smtClean="0">
                <a:solidFill>
                  <a:srgbClr val="000000"/>
                </a:solidFill>
                <a:latin typeface="Times New Roman" panose="02020603050405020304" pitchFamily="65" charset="-122"/>
                <a:ea typeface="宋体" panose="02010600030101010101" pitchFamily="2" charset="-122"/>
              </a:rPr>
              <a:t>　B.结构混乱,可在“成为”前加“使之”。C.成分残缺,在“是对长久以来”前补主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语“这种崛起”。D.一面对两面,可将“到”删去,“能否很好地”改为“的”。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13861"/>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(2017天津,3)下列各句中</a:t>
            </a:r>
            <a:r>
              <a:rPr lang="zh-CN" altLang="en-US" sz="1500" u="sng" kern="0" dirty="0" smtClean="0">
                <a:solidFill>
                  <a:srgbClr val="000000"/>
                </a:solidFill>
                <a:latin typeface="Times New Roman" panose="02020603050405020304" pitchFamily="65" charset="-122"/>
                <a:ea typeface="宋体" panose="02010600030101010101" pitchFamily="2" charset="-122"/>
              </a:rPr>
              <a:t>没有</a:t>
            </a:r>
            <a:r>
              <a:rPr lang="zh-CN" altLang="en-US" sz="1500" kern="0" dirty="0" smtClean="0">
                <a:solidFill>
                  <a:srgbClr val="000000"/>
                </a:solidFill>
                <a:latin typeface="Times New Roman" panose="02020603050405020304" pitchFamily="65" charset="-122"/>
                <a:ea typeface="宋体" panose="02010600030101010101" pitchFamily="2" charset="-122"/>
              </a:rPr>
              <a:t>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A.为迎办第十三届全国运动会,市容园林系统集中力量营造整洁有序、大气靓丽、优质宜居的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城市形象。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B.随着厂商陆续推出新车型,消费者又再次将目光聚焦到新能源车上,不少新能源车的增长在1</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5%到30%左右。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C.河道综合治理工程完成后,将为尽早实现京津冀北运河全线通航打好基础,并将成为北运河的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一个重要旅游节点。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D.当人类信息以指数级别爆炸式增长时,我们需要能深度学习的人工智能为我们提供协助,帮助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我们让生活更加便捷轻松。</a:t>
            </a:r>
            <a:endParaRPr lang="zh-CN" altLang="en-US" dirty="0"/>
          </a:p>
        </p:txBody>
      </p:sp>
      <p:sp>
        <p:nvSpPr>
          <p:cNvPr id="3" name="TextBox 2"/>
          <p:cNvSpPr txBox="1"/>
          <p:nvPr/>
        </p:nvSpPr>
        <p:spPr>
          <a:xfrm>
            <a:off x="2428860" y="1019895"/>
            <a:ext cx="4445448"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B</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自主命题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省（区、市）卷题组</a:t>
            </a:r>
            <a:endParaRPr sz="2000" b="1" dirty="0">
              <a:latin typeface="黑体" panose="02010609060101010101" pitchFamily="49" charset="-122"/>
              <a:ea typeface="黑体" panose="02010609060101010101" pitchFamily="49" charset="-122"/>
            </a:endParaRPr>
          </a:p>
        </p:txBody>
      </p:sp>
      <p:sp>
        <p:nvSpPr>
          <p:cNvPr id="4" name="TextBox 2"/>
          <p:cNvSpPr txBox="1"/>
          <p:nvPr/>
        </p:nvSpPr>
        <p:spPr>
          <a:xfrm>
            <a:off x="516966" y="4699494"/>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D</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本题考查辨析病句的能力。A.搭配不当,将“营造”改为“打造”。B.成分赘余,删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去“左右”。C.成分残缺,“将成为”前缺少主语。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(2017浙江,4)下列各句中,没有语病的一项是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A.国产大飞机C919首飞成功后,各参研参试单位纷纷表示,要发奋努力把大型客机打造成建设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创新型国家和制造强国的标志性工程。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B.《朗读者》开播后,许多广电名嘴、企业职工、机关干部、退休教师、留学生吟诵社等朗诵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爱好者,纷纷加入文化经典诵读的行列。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C.“大众创业、万众创新”活动发展势头迅猛:无论是在大学校园,还是在产业园区,抑或是在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街道社区,各类创业创新赛事如火如荼。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D.桃花乡走可持续发展之路,按照建成生态环境和谐优美、资源集约节约利用、经济社会协调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发展的生态乡,制订了五年发展建设规划。</a:t>
            </a:r>
            <a:endParaRPr lang="zh-CN" altLang="en-US" dirty="0"/>
          </a:p>
        </p:txBody>
      </p:sp>
      <p:sp>
        <p:nvSpPr>
          <p:cNvPr id="3" name="TextBox 2"/>
          <p:cNvSpPr txBox="1"/>
          <p:nvPr/>
        </p:nvSpPr>
        <p:spPr>
          <a:xfrm>
            <a:off x="571472" y="4206087"/>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C</a:t>
            </a:r>
            <a:r>
              <a:rPr lang="zh-CN" altLang="en-US" sz="1500" kern="0" dirty="0" smtClean="0">
                <a:solidFill>
                  <a:srgbClr val="000000"/>
                </a:solidFill>
                <a:latin typeface="Times New Roman" panose="02020603050405020304" pitchFamily="65" charset="-122"/>
                <a:ea typeface="宋体" panose="02010600030101010101" pitchFamily="2" charset="-122"/>
              </a:rPr>
              <a:t>　本题考查病句的辨析能力。A.搭配不当,应在“把大型客机”后加上“制造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业”。B.搭配不当,“朗诵爱好者”是指人,与其前面的“广电</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教师”是可以搭配的,而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“留学生吟诵社”是团体名,不能与之搭配,应去掉“吟诵社”三个字。D.成分残缺,应在“生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态乡”后加上“的原则”。</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2910" y="1420005"/>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易误警示</a:t>
            </a:r>
            <a:r>
              <a:rPr lang="zh-CN" altLang="en-US" sz="1500" kern="0" dirty="0" smtClean="0">
                <a:solidFill>
                  <a:srgbClr val="000000"/>
                </a:solidFill>
                <a:latin typeface="Times New Roman" panose="02020603050405020304" pitchFamily="65" charset="-122"/>
                <a:ea typeface="宋体" panose="02010600030101010101" pitchFamily="2" charset="-122"/>
              </a:rPr>
              <a:t>　本题的三个选项语病比较单一,但隐蔽性较强,稍不留意,便会忽视。尤其是平时说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话不太严谨的学生,更加难以发现错误。A项的句子主干为“把大型客机打造成</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标志性工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程”,显然不合适。B项中的“广电名嘴”“企业职工”“机关干部”“退休教师”,虽说都是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群体概念,但也可以指个体的人,比如“广电名嘴白岩松”之类是可以说的,但不能说“留学生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吟诵社张小毛”。</a:t>
            </a: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(2017山东,5)下列各句中,没有语病、句意明确的一项是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A.依托海量的普查成果,我国建成了包括重要地理国情要素、遥感影像及其他相关内容组成的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地理国情数据库。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B.情景体验剧《又见敦煌》,昨天在新建的专属剧场首演,该剧以全新的观演模式带领观众进行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了一次“古今穿越”。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C.这位前方记者采访到的专家表示,C919的试飞成功,标志着我国大型商用飞机的研制已经达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到国际先进水平。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D.骑自行车健身时,因为在周期性的有氧运动中使锻炼者能够消耗较多的热量,所以减肥、塑身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效果都比较明显。</a:t>
            </a:r>
            <a:endParaRPr lang="zh-CN" altLang="en-US" dirty="0"/>
          </a:p>
        </p:txBody>
      </p:sp>
      <p:sp>
        <p:nvSpPr>
          <p:cNvPr id="3" name="TextBox 2"/>
          <p:cNvSpPr txBox="1"/>
          <p:nvPr/>
        </p:nvSpPr>
        <p:spPr>
          <a:xfrm>
            <a:off x="516966" y="4176363"/>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B</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本题考查辨析语病的能力。A.句式杂糅。将“包括</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在内”与“由</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组成”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两种句式杂糅在一起。可删去“组成”,并在“内容”后加“在内”;或将“包括”改为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“由”。C.表意不明。“这位前方记者采访到的专家”有歧义,“这位”修饰的是“记者”还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是“专家”不明确。D.成分残缺。去掉句中的“使”。</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2085365"/>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(2017课标全国Ⅰ,18)下列各句中,没有语病的一句是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A.根据本报和部分出版机构联合开展的调查显示,儿童的阅读启蒙集中在1~2岁之间,并且阅读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时长是随着年龄的增长而增加的。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B.为了培养学生关心他人的美德,我们学校决定组织开展义工服务活动,三个月内要求每名学生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完成20个小时的义工服务。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C.在互联网时代,各领域发展都需要速度更快、成本更低的信息网络,网络提速降费能够推动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“互联网+”快速发展和企业广泛受益。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D.面对经济全球化带来的机遇和挑战,正确的选择是,充分利用一切机遇,合作应对一切挑战,引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导好经济全球化走向。</a:t>
            </a:r>
            <a:endParaRPr lang="zh-CN" altLang="en-US" dirty="0"/>
          </a:p>
        </p:txBody>
      </p:sp>
      <p:grpSp>
        <p:nvGrpSpPr>
          <p:cNvPr id="3" name="组合 7"/>
          <p:cNvGrpSpPr/>
          <p:nvPr/>
        </p:nvGrpSpPr>
        <p:grpSpPr>
          <a:xfrm>
            <a:off x="3298985" y="991377"/>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1"/>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五年高考</a:t>
              </a:r>
              <a:endParaRPr lang="zh-CN" altLang="en-US" sz="2400" b="1" dirty="0">
                <a:solidFill>
                  <a:schemeClr val="bg1"/>
                </a:solidFill>
                <a:latin typeface="微软雅黑" panose="020B0503020204020204" charset="-122"/>
                <a:ea typeface="微软雅黑" panose="020B0503020204020204" charset="-122"/>
              </a:endParaRPr>
            </a:p>
          </p:txBody>
        </p:sp>
      </p:grpSp>
      <p:sp>
        <p:nvSpPr>
          <p:cNvPr id="6" name="TextBox 5"/>
          <p:cNvSpPr txBox="1"/>
          <p:nvPr/>
        </p:nvSpPr>
        <p:spPr>
          <a:xfrm>
            <a:off x="2819242" y="1616852"/>
            <a:ext cx="3413114"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A</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统一命题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课标卷题组</a:t>
            </a:r>
            <a:endParaRPr sz="20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(2016山东,5)下列各句中,没有语病、句意明确的一项是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A.从意外致残、生活无望到残奥会夺冠,并获得“中国青年五四奖章”,他走出了一条不平凡的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人生道路。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B.该型飞机在运营成本上是其他同级别机型的1.3至2倍,优势明显;在商载、航程、航速等方面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也极具竞争力。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C.学校宿舍、教学楼等人群密集区,一旦发生火灾,后果不堪设想,因此学生掌握火灾中自救互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救相当重要。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D.央视《大国工匠》系列节目反响巨大,工匠们精益求精、无私奉献的精神引发了人们广泛而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热烈的讨论和思考。</a:t>
            </a:r>
            <a:endParaRPr lang="zh-CN" altLang="en-US" dirty="0"/>
          </a:p>
        </p:txBody>
      </p:sp>
      <p:sp>
        <p:nvSpPr>
          <p:cNvPr id="3" name="TextBox 2"/>
          <p:cNvSpPr txBox="1"/>
          <p:nvPr/>
        </p:nvSpPr>
        <p:spPr>
          <a:xfrm>
            <a:off x="516966" y="4206087"/>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A</a:t>
            </a:r>
            <a:r>
              <a:rPr lang="zh-CN" altLang="en-US" sz="1500" kern="0" dirty="0" smtClean="0">
                <a:solidFill>
                  <a:srgbClr val="000000"/>
                </a:solidFill>
                <a:latin typeface="Times New Roman" panose="02020603050405020304" pitchFamily="65" charset="-122"/>
                <a:ea typeface="宋体" panose="02010600030101010101" pitchFamily="2" charset="-122"/>
              </a:rPr>
              <a:t>　B.不合逻辑,运营成本高不是优势。C.成分残缺,在“学生掌握火灾中自救互救”后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加“的方法”。D.搭配不当,“热烈的”与“思考”不搭配。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(2016天津,3)下列各句</a:t>
            </a:r>
            <a:r>
              <a:rPr lang="zh-CN" altLang="en-US" sz="1500" u="sng" kern="0" dirty="0" smtClean="0">
                <a:solidFill>
                  <a:srgbClr val="000000"/>
                </a:solidFill>
                <a:latin typeface="Times New Roman" panose="02020603050405020304" pitchFamily="65" charset="-122"/>
                <a:ea typeface="宋体" panose="02010600030101010101" pitchFamily="2" charset="-122"/>
              </a:rPr>
              <a:t>没有</a:t>
            </a:r>
            <a:r>
              <a:rPr lang="zh-CN" altLang="en-US" sz="1500" kern="0" dirty="0" smtClean="0">
                <a:solidFill>
                  <a:srgbClr val="000000"/>
                </a:solidFill>
                <a:latin typeface="Times New Roman" panose="02020603050405020304" pitchFamily="65" charset="-122"/>
                <a:ea typeface="宋体" panose="02010600030101010101" pitchFamily="2" charset="-122"/>
              </a:rPr>
              <a:t>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A.日前,来自京津冀的近千名鸟类摄影爱好者相聚在北大港湿地,在与可爱的飞翔精灵亲密接触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并拍摄了大量照片的同时,还无形中上了一堂爱鸟护鸟知识课。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B.“双创特区”以围绕聚集青年大学生、高校和科研院所科技人才、海外人才、企事业人员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四类人才为重点,创新创业。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C.这场专项整治行动是为规范互联网金融在迅速发展过程中的各种乱象,经过广泛征集意见,酝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酿一年之久,形成最终方案。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D.京剧是中国独有的表演艺术,它的审美情趣和艺术品位,是中国文化的形象代言之一,是世界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艺术之林的奇葩。</a:t>
            </a:r>
            <a:endParaRPr lang="zh-CN" altLang="en-US" dirty="0"/>
          </a:p>
        </p:txBody>
      </p:sp>
      <p:sp>
        <p:nvSpPr>
          <p:cNvPr id="3" name="TextBox 2"/>
          <p:cNvSpPr txBox="1"/>
          <p:nvPr/>
        </p:nvSpPr>
        <p:spPr>
          <a:xfrm>
            <a:off x="500034" y="4237372"/>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A</a:t>
            </a:r>
            <a:r>
              <a:rPr lang="zh-CN" altLang="en-US" sz="1500" kern="0" dirty="0" smtClean="0">
                <a:solidFill>
                  <a:srgbClr val="000000"/>
                </a:solidFill>
                <a:latin typeface="Times New Roman" panose="02020603050405020304" pitchFamily="65" charset="-122"/>
                <a:ea typeface="宋体" panose="02010600030101010101" pitchFamily="2" charset="-122"/>
              </a:rPr>
              <a:t>　B.结构混乱,“以围绕</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”句式杂糅,可改为“以</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”或“围绕</a:t>
            </a:r>
            <a:r>
              <a:rPr lang="zh-CN" altLang="en-US" sz="1500" kern="0" dirty="0" smtClean="0">
                <a:solidFill>
                  <a:srgbClr val="000000"/>
                </a:solidFill>
                <a:latin typeface="黑体" panose="02010609060101010101" pitchFamily="49" charset="-122"/>
                <a:ea typeface="宋体" panose="02010600030101010101" pitchFamily="2" charset="-122"/>
              </a:rPr>
              <a:t>…</a:t>
            </a:r>
            <a:br>
              <a:rPr dirty="0"/>
            </a:b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”。C.搭配不当,“规范”与“各种乱象”不搭配;成分残缺,“是”的宾语残缺。D.结构混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乱,可删去“它的审美情趣和艺术品位”。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(2016浙江,4)下列各句中,没有语病的一项是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A.面对电商领域投诉激增的现状,政府管理部门和电商平台应及时联手,打击侵权和制售假冒伪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劣商品,保护消费者的合法权益。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B.自开展禁毒斗争以来,我国每年新发现的吸食海洛因人员增幅从2008年的13.7%降至2013年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的6.6%,近五年来戒断毒瘾三年以上人员已逾120万。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C.在线教师时薪过万的消息自从引发社会关注后,每一个教育工作者都应当意识到,如何与力量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巨大的互联网相处正成为教育不得不直面的问题。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D.英国皇家莎士比亚剧团艺术总监对昆曲《牡丹亭》华美的唱腔和演员娴熟的技巧惊叹不已,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赞美昆曲精美绝伦的服装与简洁的舞台设计形成了奇妙的平衡。</a:t>
            </a:r>
            <a:endParaRPr lang="zh-CN" altLang="en-US" dirty="0"/>
          </a:p>
        </p:txBody>
      </p:sp>
      <p:sp>
        <p:nvSpPr>
          <p:cNvPr id="3" name="TextBox 2"/>
          <p:cNvSpPr txBox="1"/>
          <p:nvPr/>
        </p:nvSpPr>
        <p:spPr>
          <a:xfrm>
            <a:off x="516966" y="420608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B</a:t>
            </a:r>
            <a:r>
              <a:rPr lang="zh-CN" altLang="en-US" sz="1500" kern="0" dirty="0" smtClean="0">
                <a:solidFill>
                  <a:srgbClr val="000000"/>
                </a:solidFill>
                <a:latin typeface="Times New Roman" panose="02020603050405020304" pitchFamily="65" charset="-122"/>
                <a:ea typeface="宋体" panose="02010600030101010101" pitchFamily="2" charset="-122"/>
              </a:rPr>
              <a:t>　A.成分残缺,“打击”缺少宾语中心语,可在“伪劣商品”后加“行为”。C.语序不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当,可把“自从”提到句首。D.结构混乱,可把“形成了”改为“形成的”,或删去“形成了奇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妙的平衡”。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(2015天津,4)下列各句中</a:t>
            </a:r>
            <a:r>
              <a:rPr lang="zh-CN" altLang="en-US" sz="1500" u="sng" kern="0" dirty="0" smtClean="0">
                <a:solidFill>
                  <a:srgbClr val="000000"/>
                </a:solidFill>
                <a:latin typeface="Times New Roman" panose="02020603050405020304" pitchFamily="65" charset="-122"/>
                <a:ea typeface="宋体" panose="02010600030101010101" pitchFamily="2" charset="-122"/>
              </a:rPr>
              <a:t>没有</a:t>
            </a:r>
            <a:r>
              <a:rPr lang="zh-CN" altLang="en-US" sz="1500" kern="0" dirty="0" smtClean="0">
                <a:solidFill>
                  <a:srgbClr val="000000"/>
                </a:solidFill>
                <a:latin typeface="Times New Roman" panose="02020603050405020304" pitchFamily="65" charset="-122"/>
                <a:ea typeface="宋体" panose="02010600030101010101" pitchFamily="2" charset="-122"/>
              </a:rPr>
              <a:t>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A.“五大道历史体验馆”项目以五大道历史为背景,以洋楼文化为主线,结合历史图片、历史资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料、历史物品、历史人物,通过多媒体手段,展现当年的洋楼生活。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B.“全民阅读”活动是丰富市民文化生活,引导市民多读书、读好书,使读书成为一种体现百姓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精神追求的生活方式。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C.由于自贸区致力于营造国际化、法治化、市场化的营商环境,使更多金融、物流和IT等专业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人才有机会不出国门,就能拿到远超同行水平的“国际工资”。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D.一个民族的文明史实质上就是这个民族在漫长的历史长河中,即使经历了深重灾难,也绝不放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弃文化的传承与融合,从而促进自我发展的精神升华历程。</a:t>
            </a:r>
            <a:endParaRPr lang="zh-CN" altLang="en-US" dirty="0"/>
          </a:p>
        </p:txBody>
      </p:sp>
      <p:sp>
        <p:nvSpPr>
          <p:cNvPr id="3" name="TextBox 2"/>
          <p:cNvSpPr txBox="1"/>
          <p:nvPr/>
        </p:nvSpPr>
        <p:spPr>
          <a:xfrm>
            <a:off x="500034" y="4165934"/>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D</a:t>
            </a:r>
            <a:r>
              <a:rPr lang="zh-CN" altLang="en-US" sz="1500" kern="0" dirty="0" smtClean="0">
                <a:solidFill>
                  <a:srgbClr val="000000"/>
                </a:solidFill>
                <a:latin typeface="Times New Roman" panose="02020603050405020304" pitchFamily="65" charset="-122"/>
                <a:ea typeface="宋体" panose="02010600030101010101" pitchFamily="2" charset="-122"/>
              </a:rPr>
              <a:t>　A.不合逻辑,“历史图片”和“历史资料”属于包含关系,并列不当,可删去“历史资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料”。B.成分残缺,缺少“是”的宾语中心语,可在“生活方式”后加“的有效措施”。C.成分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残缺,滥用介词导致缺主语,可删去“由于”。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(2015江苏,2)下列各句中,</a:t>
            </a:r>
            <a:r>
              <a:rPr lang="zh-CN" altLang="en-US" sz="1500" u="sng" kern="0" dirty="0" smtClean="0">
                <a:solidFill>
                  <a:srgbClr val="000000"/>
                </a:solidFill>
                <a:latin typeface="Times New Roman" panose="02020603050405020304" pitchFamily="65" charset="-122"/>
                <a:ea typeface="宋体" panose="02010600030101010101" pitchFamily="2" charset="-122"/>
              </a:rPr>
              <a:t>没有语病</a:t>
            </a:r>
            <a:r>
              <a:rPr lang="zh-CN" altLang="en-US" sz="1500" kern="0" dirty="0" smtClean="0">
                <a:solidFill>
                  <a:srgbClr val="000000"/>
                </a:solidFill>
                <a:latin typeface="Times New Roman" panose="02020603050405020304" pitchFamily="65" charset="-122"/>
                <a:ea typeface="宋体" panose="02010600030101010101" pitchFamily="2" charset="-122"/>
              </a:rPr>
              <a:t>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A.英国政府计划从今年9月开始,推行4到5岁幼童将接受语文和算术能力的“基准测验”,此政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策遭到了教师工会的强烈反对。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B.一种观念只有被人们普遍接受、理解和掌握并转化为整个社会的群体意识,才能成为人们自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觉遵守和奉行的准则。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C.批评或许有对有错,甚至偏激,但只要出于善意,没有违犯法律法规,没有损害公序良俗,我们就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应该以包容的心态对待。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D.今年5月9日是俄罗斯卫国战争胜利70周年,有近30个国家和国际组织的领导人参加了在莫斯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科红场举行的阅兵式。</a:t>
            </a:r>
            <a:endParaRPr lang="zh-CN" altLang="en-US" dirty="0"/>
          </a:p>
        </p:txBody>
      </p:sp>
      <p:sp>
        <p:nvSpPr>
          <p:cNvPr id="3" name="TextBox 2"/>
          <p:cNvSpPr txBox="1"/>
          <p:nvPr/>
        </p:nvSpPr>
        <p:spPr>
          <a:xfrm>
            <a:off x="516966" y="4247801"/>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C</a:t>
            </a:r>
            <a:r>
              <a:rPr lang="zh-CN" altLang="en-US" sz="1500" kern="0" dirty="0" smtClean="0">
                <a:solidFill>
                  <a:srgbClr val="000000"/>
                </a:solidFill>
                <a:latin typeface="Times New Roman" panose="02020603050405020304" pitchFamily="65" charset="-122"/>
                <a:ea typeface="宋体" panose="02010600030101010101" pitchFamily="2" charset="-122"/>
              </a:rPr>
              <a:t>　A.成分残缺,应在“基准测验”后补出宾语中心语“政策”;语序不当,应将“将”放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到“推行”的前面。B.搭配不当,“观念”和“掌握”搭配不当,可删去“和掌握”。D.表意不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明,“近30个”是指“国家和国际组织”还是指“领导人”,有歧义;主宾搭配不当,可在“70周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年”后加“的日子”。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(2015浙江,4)下列各句中,没有语病的一项是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A.只有当促进艺术电影繁荣成为社会共识,从源头的创作方到末端的受众方的各环节都得到强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有力的支持,艺术电影才能真正实现飞跃。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B.据说当年徽州男人大多出外经商,家中皆是妇孺及孩童,为了安全,徽州的古村落老宅子大多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为高墙深院、重门窄窗的建筑。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C.工作之余,大家的闲谈话题脱不开子女教育、住房大小、职务升迁,也照样脱不开为饭菜咸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淡、暖气冷热、物价高低吐槽发声。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D.我国重新修订《食品安全法》,目的是用更严格的监管、更严厉的处罚、更严肃的问责,切实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保障“舌尖上的安全”,被称为“最严食品安全法”。</a:t>
            </a:r>
            <a:endParaRPr lang="zh-CN" altLang="en-US" dirty="0"/>
          </a:p>
        </p:txBody>
      </p:sp>
      <p:sp>
        <p:nvSpPr>
          <p:cNvPr id="3" name="TextBox 2"/>
          <p:cNvSpPr txBox="1"/>
          <p:nvPr/>
        </p:nvSpPr>
        <p:spPr>
          <a:xfrm>
            <a:off x="571472" y="4237372"/>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A</a:t>
            </a:r>
            <a:r>
              <a:rPr lang="zh-CN" altLang="en-US" sz="1500" kern="0" dirty="0" smtClean="0">
                <a:solidFill>
                  <a:srgbClr val="000000"/>
                </a:solidFill>
                <a:latin typeface="Times New Roman" panose="02020603050405020304" pitchFamily="65" charset="-122"/>
                <a:ea typeface="宋体" panose="02010600030101010101" pitchFamily="2" charset="-122"/>
              </a:rPr>
              <a:t>　B.成分赘余,“孺”与“孩童”重复。C.结构混乱,“脱不开</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”与“为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吐槽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发声”杂糅,可删去“为”和“吐槽发声”。D.结构混乱,偷换主语,可在“被”前加“新修订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的《食品安全法》”。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(2015广东,3)下列句子中,</a:t>
            </a:r>
            <a:r>
              <a:rPr lang="zh-CN" altLang="en-US" sz="1500" u="sng" kern="0" dirty="0" smtClean="0">
                <a:solidFill>
                  <a:srgbClr val="000000"/>
                </a:solidFill>
                <a:latin typeface="Times New Roman" panose="02020603050405020304" pitchFamily="65" charset="-122"/>
                <a:ea typeface="宋体" panose="02010600030101010101" pitchFamily="2" charset="-122"/>
              </a:rPr>
              <a:t>没有语病</a:t>
            </a:r>
            <a:r>
              <a:rPr lang="zh-CN" altLang="en-US" sz="1500" kern="0" dirty="0" smtClean="0">
                <a:solidFill>
                  <a:srgbClr val="000000"/>
                </a:solidFill>
                <a:latin typeface="Times New Roman" panose="02020603050405020304" pitchFamily="65" charset="-122"/>
                <a:ea typeface="宋体" panose="02010600030101010101" pitchFamily="2" charset="-122"/>
              </a:rPr>
              <a:t>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A.今年五一节前夕,发改委发出紧急通知,禁止空调厂商和经销商不得以价格战的手段进行不正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当竞争。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B.据报道,某市场被发现存在销售假冒伪劣产品,伪造质检报告书,管理部门将对此开展专项检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查行动,进一步规范经营行为。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C.随着个人计算机的广泛应用,互联网以不可阻挡之势在全世界范围内掀起了影响社会不同领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域、不同层次的变革浪潮。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D.打车软件为乘客和司机搭建起沟通平台,方便了市民打车,但出租车无论是否使用打车软件,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均应遵守运营规则,这样才能维护相关各方的合法权益和合理要求。</a:t>
            </a:r>
            <a:endParaRPr lang="zh-CN" altLang="en-US" dirty="0"/>
          </a:p>
        </p:txBody>
      </p:sp>
      <p:sp>
        <p:nvSpPr>
          <p:cNvPr id="3" name="TextBox 2"/>
          <p:cNvSpPr txBox="1"/>
          <p:nvPr/>
        </p:nvSpPr>
        <p:spPr>
          <a:xfrm>
            <a:off x="500034" y="420608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C</a:t>
            </a:r>
            <a:r>
              <a:rPr lang="zh-CN" altLang="en-US" sz="1500" kern="0" dirty="0" smtClean="0">
                <a:solidFill>
                  <a:srgbClr val="000000"/>
                </a:solidFill>
                <a:latin typeface="Times New Roman" panose="02020603050405020304" pitchFamily="65" charset="-122"/>
                <a:ea typeface="宋体" panose="02010600030101010101" pitchFamily="2" charset="-122"/>
              </a:rPr>
              <a:t>　A.不合逻辑,应删去“不得”。B.成分残缺,可在“报告书”后加“的现象”。D.搭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配不当,“维护”和“要求”不搭配。可改为“这样才能维护相关各方的合法权益,满足相关各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方的合理要求”。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11.</a:t>
            </a:r>
            <a:r>
              <a:rPr lang="zh-CN" altLang="en-US" sz="1500" kern="0" dirty="0" smtClean="0">
                <a:solidFill>
                  <a:srgbClr val="000000"/>
                </a:solidFill>
                <a:latin typeface="Times New Roman" panose="02020603050405020304" pitchFamily="65" charset="-122"/>
                <a:ea typeface="宋体" panose="02010600030101010101" pitchFamily="2" charset="-122"/>
              </a:rPr>
              <a:t>(2015安徽,17)下列各句中,</a:t>
            </a:r>
            <a:r>
              <a:rPr lang="zh-CN" altLang="en-US" sz="1500" u="sng" kern="0" dirty="0" smtClean="0">
                <a:solidFill>
                  <a:srgbClr val="000000"/>
                </a:solidFill>
                <a:latin typeface="Times New Roman" panose="02020603050405020304" pitchFamily="65" charset="-122"/>
                <a:ea typeface="宋体" panose="02010600030101010101" pitchFamily="2" charset="-122"/>
              </a:rPr>
              <a:t>没有</a:t>
            </a:r>
            <a:r>
              <a:rPr lang="zh-CN" altLang="en-US" sz="1500" kern="0" dirty="0" smtClean="0">
                <a:solidFill>
                  <a:srgbClr val="000000"/>
                </a:solidFill>
                <a:latin typeface="Times New Roman" panose="02020603050405020304" pitchFamily="65" charset="-122"/>
                <a:ea typeface="宋体" panose="02010600030101010101" pitchFamily="2" charset="-122"/>
              </a:rPr>
              <a:t>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A.具有自动化生产、智能识别和系统操控等功能的工业机器人,正成为国内不少装备制造企业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提高生产效率、解决人力成本上涨的利器。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B.如何引导有运动天赋的青少年热爱并且投身于滑雪运动,从而培养这些青少年对滑雪运动的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兴趣,是北京冬奥申委正在关注的问题。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C.要深化对南极地区海冰融化现象和南极上空大气运动过程的认识,就必须扩大科学考察区域,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加强科研观测精度,改进实验设计方法。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D.各级各类学校应高度重视校园网络平台建设,着力培养一批熟悉网络技术、业务精湛的老师,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以便扎实有效地开展网络教育教学工作。</a:t>
            </a:r>
            <a:endParaRPr lang="zh-CN" altLang="en-US" dirty="0"/>
          </a:p>
        </p:txBody>
      </p:sp>
      <p:sp>
        <p:nvSpPr>
          <p:cNvPr id="3" name="TextBox 2"/>
          <p:cNvSpPr txBox="1"/>
          <p:nvPr/>
        </p:nvSpPr>
        <p:spPr>
          <a:xfrm>
            <a:off x="516966" y="420608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D</a:t>
            </a:r>
            <a:r>
              <a:rPr lang="zh-CN" altLang="en-US" sz="1500" kern="0" dirty="0" smtClean="0">
                <a:solidFill>
                  <a:srgbClr val="000000"/>
                </a:solidFill>
                <a:latin typeface="Times New Roman" panose="02020603050405020304" pitchFamily="65" charset="-122"/>
                <a:ea typeface="宋体" panose="02010600030101010101" pitchFamily="2" charset="-122"/>
              </a:rPr>
              <a:t>　A.成分残缺,“人力成本上涨”后应加“问题”。B.语序不当,应将“对滑雪运动的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兴趣”与“热爱并且投身于滑雪运动”调换位置,“引导”与“培养”调换位置。C.搭配不当,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应将“加强”改为“提高”。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12.</a:t>
            </a:r>
            <a:r>
              <a:rPr lang="zh-CN" altLang="en-US" sz="1500" kern="0" dirty="0" smtClean="0">
                <a:solidFill>
                  <a:srgbClr val="000000"/>
                </a:solidFill>
                <a:latin typeface="Times New Roman" panose="02020603050405020304" pitchFamily="65" charset="-122"/>
                <a:ea typeface="宋体" panose="02010600030101010101" pitchFamily="2" charset="-122"/>
              </a:rPr>
              <a:t>(2015四川,4)下列各句中,没有语病的一项是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A.首届“书香之家”颁奖典礼,是设在杜甫草堂古色古香的仰止堂举行的,当场揭晓了书香家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庭、书香校园、书香企业、书香社区等获奖名单。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B.专家强调,必须牢固树立保护生态环境就是保护生产力的理念,形成绿水青山也是金山银山的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生态意识,构建与生态文明相适应的发展模式。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C.市旅游局要求各风景区进一步加强对景区厕所、停车场的建设和管理,整治和引导不文明旅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游的各种顽疾和陋习,有效提升景区的服务水平。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D.《四川省农村扶贫开发条例》是首次四川针对贫困人群制定的地方性法规,将精准扶贫确定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为重要原则,从最贫困村户入手,让老乡过上好日子。</a:t>
            </a:r>
            <a:endParaRPr lang="zh-CN" altLang="en-US" dirty="0"/>
          </a:p>
        </p:txBody>
      </p:sp>
      <p:sp>
        <p:nvSpPr>
          <p:cNvPr id="3" name="TextBox 2"/>
          <p:cNvSpPr txBox="1"/>
          <p:nvPr/>
        </p:nvSpPr>
        <p:spPr>
          <a:xfrm>
            <a:off x="500034" y="4226944"/>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B</a:t>
            </a:r>
            <a:r>
              <a:rPr lang="zh-CN" altLang="en-US" sz="1500" kern="0" dirty="0" smtClean="0">
                <a:solidFill>
                  <a:srgbClr val="000000"/>
                </a:solidFill>
                <a:latin typeface="Times New Roman" panose="02020603050405020304" pitchFamily="65" charset="-122"/>
                <a:ea typeface="宋体" panose="02010600030101010101" pitchFamily="2" charset="-122"/>
              </a:rPr>
              <a:t>　A.结构混乱,“颁奖典礼,是在</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举行的”和“颁奖典礼,设在</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”杂糅。C.搭配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不当,“引导”和“顽疾和陋习”不搭配。D.语序不当,“首次”应放在“针对”之前。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13.</a:t>
            </a:r>
            <a:r>
              <a:rPr lang="zh-CN" altLang="en-US" sz="1500" kern="0" dirty="0" smtClean="0">
                <a:solidFill>
                  <a:srgbClr val="000000"/>
                </a:solidFill>
                <a:latin typeface="Times New Roman" panose="02020603050405020304" pitchFamily="65" charset="-122"/>
                <a:ea typeface="宋体" panose="02010600030101010101" pitchFamily="2" charset="-122"/>
              </a:rPr>
              <a:t>(2015山东,5)下列各句中,没有语病、句意明确的一项是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A.除了驾驶员要有熟练的驾驶技术、丰富的驾驶经验之外,汽车本身的状况,也是保证行车安全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的重要条件之一。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B.帮助家境不好的孩子上大学,是我们应该做的,况且这孩子各方面都很优秀,我们一定要帮助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她圆大学梦。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C.说到人才培养,人们往往想到要学好各门课程的基础理论,而对与这些理论密切相关的逻辑思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维训练却常常被忽视。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D.这部影片讲述了一个身患重病的工人的女儿自强不息、与命运抗争的故事,对青少年观众很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有教育意义。</a:t>
            </a:r>
            <a:endParaRPr lang="zh-CN" altLang="en-US" dirty="0"/>
          </a:p>
        </p:txBody>
      </p:sp>
      <p:sp>
        <p:nvSpPr>
          <p:cNvPr id="3" name="TextBox 2"/>
          <p:cNvSpPr txBox="1"/>
          <p:nvPr/>
        </p:nvSpPr>
        <p:spPr>
          <a:xfrm>
            <a:off x="500034" y="4186791"/>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B</a:t>
            </a:r>
            <a:r>
              <a:rPr lang="zh-CN" altLang="en-US" sz="1500" kern="0" dirty="0" smtClean="0">
                <a:solidFill>
                  <a:srgbClr val="000000"/>
                </a:solidFill>
                <a:latin typeface="Times New Roman" panose="02020603050405020304" pitchFamily="65" charset="-122"/>
                <a:ea typeface="宋体" panose="02010600030101010101" pitchFamily="2" charset="-122"/>
              </a:rPr>
              <a:t>　A.不合逻辑,“状况”有好有坏,“保证行车安全”的只能是好的状况,可在“状况”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前加“良好”。C.结构混乱,“而对</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相关的逻辑思维训练却常常忽视”与“而与</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相关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的逻辑思维训练却常常被忽视”杂糅,可删去“被”,或删去“对”,或将最后一个分句改为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“却常常忽视与</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相关的逻辑思维训练”。D.表意不明,无法判断“身患重病”的是“工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人”还是“工人的女儿”,有歧义。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D</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本题考查辨析病句的能力。A.结构混乱,“根据</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显示”句式杂糅,“根据”“显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示”两个词语删其一。B.语序不当,“三个月内”应移到“完成”前。C.搭配不当,应改为“网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络提速降费能够推动‘互联网+’快速发展,使企业广泛受益”。</a:t>
            </a:r>
            <a:endParaRPr lang="zh-CN" altLang="en-US" dirty="0"/>
          </a:p>
        </p:txBody>
      </p:sp>
      <p:sp>
        <p:nvSpPr>
          <p:cNvPr id="3" name="TextBox 2"/>
          <p:cNvSpPr txBox="1"/>
          <p:nvPr/>
        </p:nvSpPr>
        <p:spPr>
          <a:xfrm>
            <a:off x="500034" y="2205823"/>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方法点拨</a:t>
            </a:r>
            <a:r>
              <a:rPr lang="zh-CN" altLang="en-US" sz="1500" kern="0" dirty="0" smtClean="0">
                <a:solidFill>
                  <a:srgbClr val="000000"/>
                </a:solidFill>
                <a:latin typeface="Times New Roman" panose="02020603050405020304" pitchFamily="65" charset="-122"/>
                <a:ea typeface="宋体" panose="02010600030101010101" pitchFamily="2" charset="-122"/>
              </a:rPr>
              <a:t>　要认真细致地审读每个选项,重点分析并列短语作为句子成分与其他成分的搭配情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况,可以将并列短语拆开逐一与其他成分搭配,验证其是否得当。对于句式杂糅的句子,先凭语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感判断其是否协调,再分别用两种句式组成句子,然后验证其是否得当。对于语序不当的句子,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先要凭语感检验,再将不协调的词语或句子调换位置,看是否通畅自然。对于有多重否定的句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子,要将否定换成肯定来理解。对于逻辑错误的句子,可以凭事理推断。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14.</a:t>
            </a:r>
            <a:r>
              <a:rPr lang="zh-CN" altLang="en-US" sz="1500" kern="0" dirty="0" smtClean="0">
                <a:solidFill>
                  <a:srgbClr val="000000"/>
                </a:solidFill>
                <a:latin typeface="Times New Roman" panose="02020603050405020304" pitchFamily="65" charset="-122"/>
                <a:ea typeface="宋体" panose="02010600030101010101" pitchFamily="2" charset="-122"/>
              </a:rPr>
              <a:t>(2014天津,4)下列各句中</a:t>
            </a:r>
            <a:r>
              <a:rPr lang="zh-CN" altLang="en-US" sz="1500" u="sng" kern="0" dirty="0" smtClean="0">
                <a:solidFill>
                  <a:srgbClr val="000000"/>
                </a:solidFill>
                <a:latin typeface="Times New Roman" panose="02020603050405020304" pitchFamily="65" charset="-122"/>
                <a:ea typeface="宋体" panose="02010600030101010101" pitchFamily="2" charset="-122"/>
              </a:rPr>
              <a:t>没有</a:t>
            </a:r>
            <a:r>
              <a:rPr lang="zh-CN" altLang="en-US" sz="1500" kern="0" dirty="0" smtClean="0">
                <a:solidFill>
                  <a:srgbClr val="000000"/>
                </a:solidFill>
                <a:latin typeface="Times New Roman" panose="02020603050405020304" pitchFamily="65" charset="-122"/>
                <a:ea typeface="宋体" panose="02010600030101010101" pitchFamily="2" charset="-122"/>
              </a:rPr>
              <a:t>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A.每一个学生都具有创新的潜能,要激发这种潜能,就要看能否培养学生自主学习的能力。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B.17世纪至18世纪,荷兰铸制著名的马剑银币,逐渐流入中国台湾和东南沿海地区,至今在中国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民间仍有不少收藏。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C.在任何组织内,优柔寡断者和盲目冲动者都是传染病毒,前者的延误时机和后者的盲目冲动均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可使企业在一夕间造成大灾难。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D.如果仅仅把这部话剧理解为简单意义上的反映两个阶级间不可调和的矛盾的一次愤懑的碰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撞的话,那么就可能低估了作品的审美价值。</a:t>
            </a:r>
            <a:endParaRPr lang="zh-CN" altLang="en-US" dirty="0"/>
          </a:p>
        </p:txBody>
      </p:sp>
      <p:sp>
        <p:nvSpPr>
          <p:cNvPr id="3" name="TextBox 2"/>
          <p:cNvSpPr txBox="1"/>
          <p:nvPr/>
        </p:nvSpPr>
        <p:spPr>
          <a:xfrm>
            <a:off x="571472" y="3920335"/>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D</a:t>
            </a:r>
            <a:r>
              <a:rPr lang="zh-CN" altLang="en-US" sz="1500" kern="0" dirty="0" smtClean="0">
                <a:solidFill>
                  <a:srgbClr val="000000"/>
                </a:solidFill>
                <a:latin typeface="Times New Roman" panose="02020603050405020304" pitchFamily="65" charset="-122"/>
                <a:ea typeface="宋体" panose="02010600030101010101" pitchFamily="2" charset="-122"/>
              </a:rPr>
              <a:t>　A.不合逻辑,一面对两面,可删去“看能否”。B.结构混乱,应在“铸制”后面加上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“的”,使“马剑银币”成为主语。C.结构混乱,“使企业在一夕间遭受大灾难”和“给企业在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一夕间造成大灾难”两种句式杂糅。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805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15.</a:t>
            </a:r>
            <a:r>
              <a:rPr lang="zh-CN" altLang="en-US" sz="1500" kern="0" dirty="0" smtClean="0">
                <a:solidFill>
                  <a:srgbClr val="000000"/>
                </a:solidFill>
                <a:latin typeface="Times New Roman" panose="02020603050405020304" pitchFamily="65" charset="-122"/>
                <a:ea typeface="宋体" panose="02010600030101010101" pitchFamily="2" charset="-122"/>
              </a:rPr>
              <a:t>(2014山东,5)下列各句中,没有语病、句意明确的一项是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A.这次招聘,一半以上的应聘者曾多年担任外资企业的中高层管理岗位,有较丰富的管理经验。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B.我父亲是建筑学家,许多人以为我母亲后来进入建筑领域,是受我父亲影响,其实不是这样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C.熟悉他的人都知道,生活中的他不像在银幕上那样,是个性格开朗外向、不拘小节的人。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D.近年来,随着房地产市场的发展和商品房价格的持续上涨,引起了有关部门的高度重视。</a:t>
            </a:r>
            <a:endParaRPr lang="zh-CN" altLang="en-US" dirty="0"/>
          </a:p>
        </p:txBody>
      </p:sp>
      <p:sp>
        <p:nvSpPr>
          <p:cNvPr id="3" name="TextBox 2"/>
          <p:cNvSpPr txBox="1"/>
          <p:nvPr/>
        </p:nvSpPr>
        <p:spPr>
          <a:xfrm>
            <a:off x="516966" y="3205955"/>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B</a:t>
            </a:r>
            <a:r>
              <a:rPr lang="zh-CN" altLang="en-US" sz="1500" kern="0" dirty="0" smtClean="0">
                <a:solidFill>
                  <a:srgbClr val="000000"/>
                </a:solidFill>
                <a:latin typeface="Times New Roman" panose="02020603050405020304" pitchFamily="65" charset="-122"/>
                <a:ea typeface="宋体" panose="02010600030101010101" pitchFamily="2" charset="-122"/>
              </a:rPr>
              <a:t>　A.搭配不当,“担任”不能搭配“岗位”,可将“岗位”改为“职务”。C.表意不明,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“性格开朗外向、不拘小节”既可理解为“生活中的他”,也可理解为“银幕上的他”。D.成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分残缺,介词“随着”导致主语残缺,可删去“随着”。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16.</a:t>
            </a:r>
            <a:r>
              <a:rPr lang="zh-CN" altLang="en-US" sz="1500" kern="0" dirty="0" smtClean="0">
                <a:solidFill>
                  <a:srgbClr val="000000"/>
                </a:solidFill>
                <a:latin typeface="Times New Roman" panose="02020603050405020304" pitchFamily="65" charset="-122"/>
                <a:ea typeface="宋体" panose="02010600030101010101" pitchFamily="2" charset="-122"/>
              </a:rPr>
              <a:t>(2014辽宁,14)下列各句中,没有语病的一句是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A.一切儿童文学作品都应该永远持着守护童年的立场,遵循儿童思维发展规律,富有丰富的想象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力,充满爱与希望,传递古老传统中的善与美。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B.在深化改革的关键阶段,我们是否能够保持积极的精神状态,关系到我省经济的长远发展,关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系到全省人民的福祉,就必须防止“精神懈怠”。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C.自从实施飞行员培训计划后,学员报名十分踊跃,有航空爱好者,有想开飞机节省时间的企业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家,还有一些家长想给孩子增加一项实用技能。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D.今年,辽宁农信继续推进“阳光信贷工程”,致力于为农户打造公开透明、规范高效的信贷绿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色通道,切实解决广大农民“贷款难”的问题。</a:t>
            </a:r>
            <a:endParaRPr lang="zh-CN" altLang="en-US" dirty="0"/>
          </a:p>
        </p:txBody>
      </p:sp>
      <p:sp>
        <p:nvSpPr>
          <p:cNvPr id="3" name="TextBox 2"/>
          <p:cNvSpPr txBox="1"/>
          <p:nvPr/>
        </p:nvSpPr>
        <p:spPr>
          <a:xfrm>
            <a:off x="516966" y="4237372"/>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D</a:t>
            </a:r>
            <a:r>
              <a:rPr lang="zh-CN" altLang="en-US" sz="1500" kern="0" dirty="0" smtClean="0">
                <a:solidFill>
                  <a:srgbClr val="000000"/>
                </a:solidFill>
                <a:latin typeface="Times New Roman" panose="02020603050405020304" pitchFamily="65" charset="-122"/>
                <a:ea typeface="宋体" panose="02010600030101010101" pitchFamily="2" charset="-122"/>
              </a:rPr>
              <a:t>    A.搭配不当,主语“作品”与谓语不搭配,可将“作品”改为“作家”;“富有”和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“丰富”重复。B.不合逻辑,两面对一面,可删去“是否”;关联词使用不当,可将“就”改为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“所以”。C.语序不当,最后一句应改为“还有一些想给孩子增加一项实用技能的家长”。</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17.</a:t>
            </a:r>
            <a:r>
              <a:rPr lang="zh-CN" altLang="en-US" sz="1500" kern="0" dirty="0" smtClean="0">
                <a:solidFill>
                  <a:srgbClr val="000000"/>
                </a:solidFill>
                <a:latin typeface="Times New Roman" panose="02020603050405020304" pitchFamily="65" charset="-122"/>
                <a:ea typeface="宋体" panose="02010600030101010101" pitchFamily="2" charset="-122"/>
              </a:rPr>
              <a:t>(2014浙江,4)下列各句中,没有语病的一项是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A.一项好的政策照理会带来好的效果,但在现阶段,必须强化阳光操作、民主监督等制约措施,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因为好经也要提防不被念歪。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B.我国的改革在不断深化,那种什么事情都由政府包揽的现象正在改变,各种社会组织纷纷成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立,这有利于社会矛盾和社会责任的分担。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C.一个孩子学习绘画,即使基础不太好,但是如果老师能夸奖夸奖,哪怕给一个鼓励的微笑,他也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会感到非常高兴,越画越有信心。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D.执法部门对向未成年人出售、出租或以其他方式传播反动、淫秽、暴力、凶杀、封建迷信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的图书报刊、音像制品,应依法从重处罚。</a:t>
            </a:r>
            <a:endParaRPr lang="zh-CN" altLang="en-US" dirty="0"/>
          </a:p>
        </p:txBody>
      </p:sp>
      <p:sp>
        <p:nvSpPr>
          <p:cNvPr id="3" name="TextBox 2"/>
          <p:cNvSpPr txBox="1"/>
          <p:nvPr/>
        </p:nvSpPr>
        <p:spPr>
          <a:xfrm>
            <a:off x="516966" y="420608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C</a:t>
            </a:r>
            <a:r>
              <a:rPr lang="zh-CN" altLang="en-US" sz="1500" kern="0" dirty="0" smtClean="0">
                <a:solidFill>
                  <a:srgbClr val="000000"/>
                </a:solidFill>
                <a:latin typeface="Times New Roman" panose="02020603050405020304" pitchFamily="65" charset="-122"/>
                <a:ea typeface="宋体" panose="02010600030101010101" pitchFamily="2" charset="-122"/>
              </a:rPr>
              <a:t>　A.不合逻辑,“好经也要提防不被念歪”,表意相反。B.搭配不当,“社会矛盾和社会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责任的分担”中“矛盾”与“分担”不搭配。D.成分残缺,应在“图书报刊、音像制品”后加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“的行为”。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18.</a:t>
            </a:r>
            <a:r>
              <a:rPr lang="zh-CN" altLang="en-US" sz="1500" kern="0" dirty="0" smtClean="0">
                <a:solidFill>
                  <a:srgbClr val="000000"/>
                </a:solidFill>
                <a:latin typeface="Times New Roman" panose="02020603050405020304" pitchFamily="65" charset="-122"/>
                <a:ea typeface="宋体" panose="02010600030101010101" pitchFamily="2" charset="-122"/>
              </a:rPr>
              <a:t>(2014江西,4)下列各句中,</a:t>
            </a:r>
            <a:r>
              <a:rPr lang="zh-CN" altLang="en-US" sz="1500" u="sng" kern="0" dirty="0" smtClean="0">
                <a:solidFill>
                  <a:srgbClr val="000000"/>
                </a:solidFill>
                <a:latin typeface="Times New Roman" panose="02020603050405020304" pitchFamily="65" charset="-122"/>
                <a:ea typeface="宋体" panose="02010600030101010101" pitchFamily="2" charset="-122"/>
              </a:rPr>
              <a:t>没有</a:t>
            </a:r>
            <a:r>
              <a:rPr lang="zh-CN" altLang="en-US" sz="1500" kern="0" dirty="0" smtClean="0">
                <a:solidFill>
                  <a:srgbClr val="000000"/>
                </a:solidFill>
                <a:latin typeface="Times New Roman" panose="02020603050405020304" pitchFamily="65" charset="-122"/>
                <a:ea typeface="宋体" panose="02010600030101010101" pitchFamily="2" charset="-122"/>
              </a:rPr>
              <a:t>语病的一项是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A.中心思想是针对文章的整体内容而言的,要求具有较高的分析概括能力和准确的语言表达能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B.虽然有国家资源做支撑,但面临重重困难,国有企业能取得现在这样的成绩,确实可说堪称不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C.大庆石化总公司的老少职工们同台竞赛,年轻职工积极踊跃,老年职工更是不让须眉。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D.通过捐款、创办公益基金的方式回馈社会,不是企业家的法定义务,可提倡而不宜强制。</a:t>
            </a:r>
            <a:endParaRPr lang="zh-CN" altLang="en-US" dirty="0"/>
          </a:p>
        </p:txBody>
      </p:sp>
      <p:sp>
        <p:nvSpPr>
          <p:cNvPr id="3" name="TextBox 2"/>
          <p:cNvSpPr txBox="1"/>
          <p:nvPr/>
        </p:nvSpPr>
        <p:spPr>
          <a:xfrm>
            <a:off x="571472" y="3491707"/>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D</a:t>
            </a:r>
            <a:r>
              <a:rPr lang="zh-CN" altLang="en-US" sz="1500" kern="0" dirty="0" smtClean="0">
                <a:solidFill>
                  <a:srgbClr val="000000"/>
                </a:solidFill>
                <a:latin typeface="Times New Roman" panose="02020603050405020304" pitchFamily="65" charset="-122"/>
                <a:ea typeface="宋体" panose="02010600030101010101" pitchFamily="2" charset="-122"/>
              </a:rPr>
              <a:t>　A.搭配不当,主语“中心思想”与谓语部分“要求具有较高的分析概括能力和准确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的语言表达能力”不搭配。B.成分赘余,“堪称”解释为“可以称作;称得上”,与“可说”重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复。C.不合逻辑,“老年职工”指年龄大的,“须眉”指男子,二者不能比较,应改为“老年职工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更是不让年轻职工”。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19.</a:t>
            </a:r>
            <a:r>
              <a:rPr lang="zh-CN" altLang="en-US" sz="1500" kern="0" dirty="0" smtClean="0">
                <a:solidFill>
                  <a:srgbClr val="000000"/>
                </a:solidFill>
                <a:latin typeface="Times New Roman" panose="02020603050405020304" pitchFamily="65" charset="-122"/>
                <a:ea typeface="宋体" panose="02010600030101010101" pitchFamily="2" charset="-122"/>
              </a:rPr>
              <a:t>(2014四川,4)下列各句中,没有语病的一项是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A.城镇建设要充分体现天人合一理念,提高优秀传统文化特色,构建生态与文化保护体系,实现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城镇与自然和谐发展。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B.金沙遗址博物馆的“太阳神鸟”金箔,是古蜀国黄金工艺辉煌成就的典型代表,以其精致和神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秘展示了古蜀人的智慧与魅力。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C.全国规模最大的两栖爬行动物标本馆,已经收藏了10万多号标本,这些标本几乎覆盖了所有中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国的两栖爬行动物种类。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D.音乐剧是19世纪末诞生的,它具有极富时代感的艺术形式和强烈的娱乐性,使它成为很多国家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的观众都喜欢的表演艺术。</a:t>
            </a:r>
            <a:endParaRPr lang="zh-CN" altLang="en-US" dirty="0"/>
          </a:p>
        </p:txBody>
      </p:sp>
      <p:sp>
        <p:nvSpPr>
          <p:cNvPr id="4" name="TextBox 2"/>
          <p:cNvSpPr txBox="1"/>
          <p:nvPr/>
        </p:nvSpPr>
        <p:spPr>
          <a:xfrm>
            <a:off x="500034" y="4206087"/>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B</a:t>
            </a:r>
            <a:r>
              <a:rPr lang="zh-CN" altLang="en-US" sz="1500" kern="0" dirty="0" smtClean="0">
                <a:solidFill>
                  <a:srgbClr val="000000"/>
                </a:solidFill>
                <a:latin typeface="Times New Roman" panose="02020603050405020304" pitchFamily="65" charset="-122"/>
                <a:ea typeface="宋体" panose="02010600030101010101" pitchFamily="2" charset="-122"/>
              </a:rPr>
              <a:t>　A.搭配不当,“提高优秀传统文化特色”中“提高”与“特色”不搭配。C.语序不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当,应将“所有”调到“中国”之后。D.结构混乱,可将“使它成为”改为“是”,或将“具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有”改为“以”并删去“使它”。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13861"/>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(2012课标全国,14)下列各句中,没有语病的一句是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A.凡事若不问青红皂白,把自己心中的愤怒发泄到臆想对象身上,很可能造成对毫不知情的或有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恩于己的善良的人遭到伤害。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B.她的创新设计投入生产仅三个月,就为公司带来了丰厚的利润,为这项设计付出的所有努力和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取得的成绩终于得到了回报。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C.哈佛燕京图书馆每年都有一次卖旧书的盛会,每次我都能在一堆堆五花八门的书里淘到如金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子般珍贵的书,并因此而兴奋。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D.欧债危机爆发之后,欧洲现在面临的最大困境是如何解决失业问题,严峻的形势将巨大的挑战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带给了欧洲各国的经济复苏。</a:t>
            </a:r>
            <a:endParaRPr lang="zh-CN" altLang="en-US" dirty="0"/>
          </a:p>
        </p:txBody>
      </p:sp>
      <p:sp>
        <p:nvSpPr>
          <p:cNvPr id="3" name="TextBox 2"/>
          <p:cNvSpPr txBox="1"/>
          <p:nvPr/>
        </p:nvSpPr>
        <p:spPr>
          <a:xfrm>
            <a:off x="3071802" y="1019895"/>
            <a:ext cx="2380780"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C</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教师专用题组</a:t>
            </a:r>
            <a:endParaRPr sz="2000" b="1" dirty="0">
              <a:latin typeface="黑体" panose="02010609060101010101" pitchFamily="49" charset="-122"/>
              <a:ea typeface="黑体" panose="02010609060101010101" pitchFamily="49" charset="-122"/>
            </a:endParaRPr>
          </a:p>
        </p:txBody>
      </p:sp>
      <p:sp>
        <p:nvSpPr>
          <p:cNvPr id="4" name="TextBox 2"/>
          <p:cNvSpPr txBox="1"/>
          <p:nvPr/>
        </p:nvSpPr>
        <p:spPr>
          <a:xfrm>
            <a:off x="500034" y="4666000"/>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C</a:t>
            </a:r>
            <a:r>
              <a:rPr lang="zh-CN" altLang="en-US" sz="1500" kern="0" dirty="0" smtClean="0">
                <a:solidFill>
                  <a:srgbClr val="000000"/>
                </a:solidFill>
                <a:latin typeface="Times New Roman" panose="02020603050405020304" pitchFamily="65" charset="-122"/>
                <a:ea typeface="宋体" panose="02010600030101010101" pitchFamily="2" charset="-122"/>
              </a:rPr>
              <a:t>　A.结构混乱,“造成对</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人遭到伤害”句式杂糅,可将“造成对”改为“让”。B.</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成分赘余,应删去“和取得的成绩”。D.语序不当,后一分句应为“严峻的形势给欧洲各国的经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济复苏带来了巨大的挑战”。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(2011课标全国,14)下列各句中,没有语病的一句是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A.人才培养的质量是衡量一所大学办得好不好的重要因素,大力提升人才培养水平是高等教育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改革发展的战略课题。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B.为了更好地提高服务质量,我们必须坚持以人为本,最大限度地为旅客创造和谐的候车环境、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快乐的人性化服务。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C.这种感冒新药经过在北京、上海、南京、杭州、开封等地医院的400多个病例中临床试用,8</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0%反映确实有疗效。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D.校庆在即,学校要求全体师生注重礼仪,热情待客,以带给从全国各地回母校参加庆祝活动的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校友感到宾至如归。</a:t>
            </a:r>
            <a:endParaRPr lang="zh-CN" altLang="en-US" dirty="0"/>
          </a:p>
        </p:txBody>
      </p:sp>
      <p:sp>
        <p:nvSpPr>
          <p:cNvPr id="3" name="TextBox 2"/>
          <p:cNvSpPr txBox="1"/>
          <p:nvPr/>
        </p:nvSpPr>
        <p:spPr>
          <a:xfrm>
            <a:off x="516966" y="420608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A</a:t>
            </a:r>
            <a:r>
              <a:rPr lang="zh-CN" altLang="en-US" sz="1500" kern="0" dirty="0" smtClean="0">
                <a:solidFill>
                  <a:srgbClr val="000000"/>
                </a:solidFill>
                <a:latin typeface="Times New Roman" panose="02020603050405020304" pitchFamily="65" charset="-122"/>
                <a:ea typeface="宋体" panose="02010600030101010101" pitchFamily="2" charset="-122"/>
              </a:rPr>
              <a:t>    B.成分残缺,可在“以人为本”后加“的原则”,在“快乐”前添加“提供”。C.介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词结构赘余,应删去“在”和“中”。D.结构混乱,“以带给</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宾至如归”句式杂糅,可改为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“以带给</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校友宾至如归的感觉”或“以使从全国</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宾至如归”。</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(2011全国,3)下列各句中,没有语病的一句是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A.不同的生活习俗、自然条件以及地理环境,使各地的民居在平面布局、结构方法、造型等方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面呈现出淳朴自然,而又有着各自的特色。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B.历时三年的第六次全国人口普查是一次成功的国情大盘点,其数据将为我国社会经济发展规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划的制定和政府的相关决策提供重要参考。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C.失眠是指因睡眠时间不足、质量不佳对身体产生损害而出现的不舒服的感觉,应对失眠需要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了解相关的睡眠卫生知识,进行自我调护。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D.学校开展经典诵读活动有利于教风和学风建设,而中小学是人生品格形成的重要时期,所以这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样的活动应着力于中小学就要抓紧抓好。</a:t>
            </a:r>
            <a:endParaRPr lang="zh-CN" altLang="en-US" dirty="0"/>
          </a:p>
        </p:txBody>
      </p:sp>
      <p:sp>
        <p:nvSpPr>
          <p:cNvPr id="3" name="TextBox 2"/>
          <p:cNvSpPr txBox="1"/>
          <p:nvPr/>
        </p:nvSpPr>
        <p:spPr>
          <a:xfrm>
            <a:off x="500034" y="4226944"/>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B</a:t>
            </a:r>
            <a:r>
              <a:rPr lang="zh-CN" altLang="en-US" sz="1500" kern="0" dirty="0" smtClean="0">
                <a:solidFill>
                  <a:srgbClr val="000000"/>
                </a:solidFill>
                <a:latin typeface="Times New Roman" panose="02020603050405020304" pitchFamily="65" charset="-122"/>
                <a:ea typeface="宋体" panose="02010600030101010101" pitchFamily="2" charset="-122"/>
              </a:rPr>
              <a:t>　A.成分残缺,“呈现”后宾语中心语缺失。C.主宾搭配不当,“失眠”与其宾语“感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觉”搭配不当。D.结构混乱,“着力于”和“就要抓紧抓好”二者在一句中只能用其一。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(2010课标全国,14)下列各句中,没有语病的一句是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A.最近相关部门对两个小区新装修的住房进行空气质量检测,结果有一半住房甲醛超标,而引发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甲醛超标最主要的原因是居民不合适的装修造成的。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B.李先生认为服饰公司侵犯了自己的权利,将之诉至法院,要求停止侵害,并提出30000元人民币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的经济索赔和2000元人民币的精神损害抚慰金。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C.国家质检总局提出,“十一五”期间要形成10个左右拥有自主知识产权、国际竞争力较强、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知名度较高、在国际市场占有一定份额的世界级品牌。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D.长沙、株洲、湘潭城市群建设的启动,对道路、交通、媒体、通讯等行业提出了新的要求,与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此相关,长沙商业圈无疑也将面对重新洗牌的机会。</a:t>
            </a:r>
            <a:endParaRPr lang="zh-CN" altLang="en-US" dirty="0"/>
          </a:p>
        </p:txBody>
      </p:sp>
      <p:sp>
        <p:nvSpPr>
          <p:cNvPr id="3" name="TextBox 2"/>
          <p:cNvSpPr txBox="1"/>
          <p:nvPr/>
        </p:nvSpPr>
        <p:spPr>
          <a:xfrm>
            <a:off x="500034" y="4277525"/>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C</a:t>
            </a:r>
            <a:r>
              <a:rPr lang="zh-CN" altLang="en-US" sz="1500" kern="0" dirty="0" smtClean="0">
                <a:solidFill>
                  <a:srgbClr val="000000"/>
                </a:solidFill>
                <a:latin typeface="Times New Roman" panose="02020603050405020304" pitchFamily="65" charset="-122"/>
                <a:ea typeface="宋体" panose="02010600030101010101" pitchFamily="2" charset="-122"/>
              </a:rPr>
              <a:t>　A.结构混乱,最后一个句子“原因”和“造成的”杂糅,可删去“造成的”。B.成分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残缺,“提出”没有宾语,可在句末补充“的要求”。D.不合逻辑,“道路”和“交通”两个概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念有交叉,不能并列。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(2017课标全国Ⅱ,18)下列各句中,没有语病的一句是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A.截至12月底,我院已经推出了40多次以声光电技术打造的主题鲜明的展览,是建院90年来展览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次数最多的一年。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B.书法是我国优秀的传统文化,近年来在教育部门大力扶持下,使得中小学书法教育蓬勃发展,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学生水平大幅提高。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C.我国传统的“二十四节气”被列入《人类非物质文化遗产代表作名录》,使得这一古老的文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明再次吸引了世人的目光。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D.这家公司虽然待遇一般,发展前景却非常好,很多同学都投了简历,但最后公司只录取了我们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学校推荐的两个名额。</a:t>
            </a:r>
            <a:endParaRPr lang="zh-CN" altLang="en-US" dirty="0"/>
          </a:p>
        </p:txBody>
      </p:sp>
      <p:sp>
        <p:nvSpPr>
          <p:cNvPr id="3" name="TextBox 2"/>
          <p:cNvSpPr txBox="1"/>
          <p:nvPr/>
        </p:nvSpPr>
        <p:spPr>
          <a:xfrm>
            <a:off x="500034" y="420608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C</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本题考查辨析病句的能力。A.搭配不当,该句主干可压缩为“我院是一年”,主宾搭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配不当。B.成分残缺,本句中“在</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支持下”“使得”组合在一起,导致本句主语被掩盖,可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删除“使得”。D.语序不当,应把“虽然”放在“这家公司”前。</a:t>
            </a:r>
            <a:endParaRPr lang="zh-CN" altLang="en-US" dirty="0"/>
          </a:p>
        </p:txBody>
      </p:sp>
      <p:sp>
        <p:nvSpPr>
          <p:cNvPr id="4" name="TextBox 2"/>
          <p:cNvSpPr txBox="1"/>
          <p:nvPr/>
        </p:nvSpPr>
        <p:spPr>
          <a:xfrm>
            <a:off x="445528" y="5277657"/>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00" kern="0" dirty="0" smtClean="0">
                <a:solidFill>
                  <a:srgbClr val="000000"/>
                </a:solidFill>
                <a:latin typeface="Times New Roman" panose="02020603050405020304" pitchFamily="65" charset="-122"/>
                <a:ea typeface="宋体" panose="02010600030101010101" pitchFamily="2" charset="-122"/>
              </a:rPr>
              <a:t>　破解介词掩盖主语的技巧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以下6个介词出现在句中时,要重点关注,它们常常会掩盖主语:由于、关于、对于、使(使得)、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通过、在。作答时要具体分析,并非这些词(词组)一出现,句子就一定是病句,如本题C项,有“使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得”,却没有语病。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(2010全国Ⅰ,3)下列各句中,没有语病的一句是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A.大师的这段经历非常重要,但流传的说法不一,而所有的当事人、知情人都已去世,我们斟酌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以后拟采用大师儿子所讲的为准。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B.我们说话写文章,在把零散的词语串成一个个可以用来传递信息、完成交际任务的句子的时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候,是需要遵循一定的语法规律的。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C.这个法律职业培训基地由省司法厅和南海大学合作建立,是全国首家有效联合政府行政职能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和高校教育资源而成立的培训机构。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D.近期发热患儿增多,我院已进入门诊超负荷状态,为使就诊更有序,决定采取分时段挂号,如果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由此给您带来不便,敬请谅解。</a:t>
            </a:r>
            <a:endParaRPr lang="zh-CN" altLang="en-US" dirty="0"/>
          </a:p>
        </p:txBody>
      </p:sp>
      <p:sp>
        <p:nvSpPr>
          <p:cNvPr id="3" name="TextBox 2"/>
          <p:cNvSpPr txBox="1"/>
          <p:nvPr/>
        </p:nvSpPr>
        <p:spPr>
          <a:xfrm>
            <a:off x="516966" y="4206087"/>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B</a:t>
            </a:r>
            <a:r>
              <a:rPr lang="zh-CN" altLang="en-US" sz="1500" kern="0" dirty="0" smtClean="0">
                <a:solidFill>
                  <a:srgbClr val="000000"/>
                </a:solidFill>
                <a:latin typeface="Times New Roman" panose="02020603050405020304" pitchFamily="65" charset="-122"/>
                <a:ea typeface="宋体" panose="02010600030101010101" pitchFamily="2" charset="-122"/>
              </a:rPr>
              <a:t>　A.结构混乱,“采用大师儿子所讲的为准”句式杂糅,可改为“采用大师儿子所讲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的”或“以大师儿子所讲的为准”。C.语序不当,可将“有效联合”调至“而成立”之前。D.</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语序不当,“门诊”移到“我院”后;成分残缺,“采取分时段挂号”后应添加“的办法”之类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的中心语。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(2009全国Ⅰ,3)下列各句中,没有语病的一句是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A.引起世界关注的甲型流感病毒虽然不易致命,但传播速度快,如果不想办法找到它的演变原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理,病情很容易迅速蔓延,给人类健康带来巨大威胁。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B.3月5日那天,我市万名青年志愿者走上街头学雷锋活动,这次活动的总口号是“弘扬雷锋精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神,参与志愿行动,服务青年创业,建设和谐城市”。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C.社区主任接受采访时表示,去年大家做了很多调解工作,今年会更多地为受到情感和生活困扰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的人提供帮助,让他们不再那么痛苦、那么不知所措。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D.这次发展论坛在上海举行,参加论坛的中外各界人士在论坛期间就环境保护、人才培养、普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及教育等众多议题为期两天发表意见并进行各种交流。</a:t>
            </a:r>
            <a:endParaRPr lang="zh-CN" altLang="en-US" dirty="0"/>
          </a:p>
        </p:txBody>
      </p:sp>
      <p:sp>
        <p:nvSpPr>
          <p:cNvPr id="3" name="TextBox 2"/>
          <p:cNvSpPr txBox="1"/>
          <p:nvPr/>
        </p:nvSpPr>
        <p:spPr>
          <a:xfrm>
            <a:off x="516966" y="4237372"/>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C</a:t>
            </a:r>
            <a:r>
              <a:rPr lang="zh-CN" altLang="en-US" sz="1500" kern="0" dirty="0" smtClean="0">
                <a:solidFill>
                  <a:srgbClr val="000000"/>
                </a:solidFill>
                <a:latin typeface="Times New Roman" panose="02020603050405020304" pitchFamily="65" charset="-122"/>
                <a:ea typeface="宋体" panose="02010600030101010101" pitchFamily="2" charset="-122"/>
              </a:rPr>
              <a:t>　A.搭配不当,“病情”与“蔓延”不搭配,可将“病情”改为“疫情”。B.成分残缺,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应在“学雷锋活动”前增加“参加”“开展”之类的谓语。D.语序不当,应将“为期两天”放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在“这次”之后,改为“这次为期两天的发展论坛在上海举行”。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(2009全国Ⅱ,3)下列各句中,没有语病的一句是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A.根据公司的战略发展规划,需要引进大批优秀人才,包括服装量体师、团购业务员、技术总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监、高级设计经理等大量基层和高层岗位。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B.营救告一段落后,他们把重点转向照顾幸存者,现在又在为避免地震滑坡形成的35个堰塞湖可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能带来的灾害而奔忙,一刻也停不下来。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C.由于单位优势逐渐丧失,身处僻壤的水电八局职工子弟,开始选择城市作为实现人生的目标,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尤其是80后这一代更迫切地希望融入城市。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D.去年的大赛我们的工作得到好评,今年的比赛从命题、决赛、海选到颁奖,我们又被指定参与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活动全过程,一定要高度重视,不可疏忽。</a:t>
            </a:r>
            <a:endParaRPr lang="zh-CN" altLang="en-US" dirty="0"/>
          </a:p>
        </p:txBody>
      </p:sp>
      <p:sp>
        <p:nvSpPr>
          <p:cNvPr id="3" name="TextBox 2"/>
          <p:cNvSpPr txBox="1"/>
          <p:nvPr/>
        </p:nvSpPr>
        <p:spPr>
          <a:xfrm>
            <a:off x="516966" y="4186791"/>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B</a:t>
            </a:r>
            <a:r>
              <a:rPr lang="zh-CN" altLang="en-US" sz="1500" kern="0" dirty="0" smtClean="0">
                <a:solidFill>
                  <a:srgbClr val="000000"/>
                </a:solidFill>
                <a:latin typeface="Times New Roman" panose="02020603050405020304" pitchFamily="65" charset="-122"/>
                <a:ea typeface="宋体" panose="02010600030101010101" pitchFamily="2" charset="-122"/>
              </a:rPr>
              <a:t>　A.主语残缺,应改为“公司根据战略发展规划”;搭配不当,删去“大量基层和高层岗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位”,或在“包括”前加“让他们担任”,并把“大量基层和高层岗位”中的“和”改为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“或”。C.结构混乱,把“开始选择城市作为实现人生的目标”改为“开始把到城市工作作为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人生追求的目标”,或“开始把城市作为实现人生目标的地方”。D.语序不当,应把“海选”提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到“决赛”前。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(2008全国Ⅰ,3)下列各句中,没有语病的一句是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A.葛振华大学毕业后回农村当起了村支书,他积极寻找发展本村经济的切入点,考虑问题与众不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同,给村里带来一股清新的气息。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B.荞麦具有降低毛细血管脆性、改善微循环、增加免疫力的作用,可用于高血压、高血脂、冠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心病、中风发作等疾病的辅助治疗。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C.王羽除了班里和学生会的工作外,还承担了校广播站“音乐不断”“英语角”栏目主持,居然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没有影响学习成绩,真让人佩服。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D.阅览室图书经常出现“开天窗”现象,我们可以从这一现象反映两个问题,一是阅读者素质有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待提高,一是管理力度有待加强。</a:t>
            </a:r>
            <a:endParaRPr lang="zh-CN" altLang="en-US" dirty="0"/>
          </a:p>
        </p:txBody>
      </p:sp>
      <p:sp>
        <p:nvSpPr>
          <p:cNvPr id="3" name="TextBox 2"/>
          <p:cNvSpPr txBox="1"/>
          <p:nvPr/>
        </p:nvSpPr>
        <p:spPr>
          <a:xfrm>
            <a:off x="500034" y="4206087"/>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A</a:t>
            </a:r>
            <a:r>
              <a:rPr lang="zh-CN" altLang="en-US" sz="1500" kern="0" dirty="0" smtClean="0">
                <a:solidFill>
                  <a:srgbClr val="000000"/>
                </a:solidFill>
                <a:latin typeface="Times New Roman" panose="02020603050405020304" pitchFamily="65" charset="-122"/>
                <a:ea typeface="宋体" panose="02010600030101010101" pitchFamily="2" charset="-122"/>
              </a:rPr>
              <a:t>　B.搭配不当,“增加免疫力”应改为“增强免疫力”;成分赘余,删去“发作”。C.成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分残缺,“承担”后缺少相应的宾语中心语,在“主持”后加上“的任务”。D.结构混乱,“我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们可以从这一现象反映两个问题”改为“我们可以从中发现两个问题”或者“这一现象反映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了两个问题”。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(2007全国Ⅰ,3)下列各句中,没有语病的一句是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A.人与人之间总会有不同的邂逅和相逢,只有不同的人的生活轨迹不停地相交,才编织成这大千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世界纷繁的生活。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B.近年来,我国专利申请一年比一年多,专利申请的持续快速增长,表明国内研究开发水平和社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会公众专利意识在不断提高。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C.这里,昔日开阔的湖面大部分已被填平,变成了宅基地,剩下的小部分也在以10%的速度每年缩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减着,令人痛心。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D.由20多个国家的生物学家参与的“生命百科全书”研究项目,计划将世界上180万种已知物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种的所有信息编纂成册。</a:t>
            </a:r>
            <a:endParaRPr lang="zh-CN" altLang="en-US" dirty="0"/>
          </a:p>
        </p:txBody>
      </p:sp>
      <p:sp>
        <p:nvSpPr>
          <p:cNvPr id="3" name="TextBox 2"/>
          <p:cNvSpPr txBox="1"/>
          <p:nvPr/>
        </p:nvSpPr>
        <p:spPr>
          <a:xfrm>
            <a:off x="571472" y="4237372"/>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D</a:t>
            </a:r>
            <a:r>
              <a:rPr lang="zh-CN" altLang="en-US" sz="1500" kern="0" dirty="0" smtClean="0">
                <a:solidFill>
                  <a:srgbClr val="000000"/>
                </a:solidFill>
                <a:latin typeface="Times New Roman" panose="02020603050405020304" pitchFamily="65" charset="-122"/>
                <a:ea typeface="宋体" panose="02010600030101010101" pitchFamily="2" charset="-122"/>
              </a:rPr>
              <a:t>　A.成分赘余,可删去“和相逢”。B.“意识</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提高”搭配不当,应改为“表明国内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研究开发水平在不断提高,社会公众专利意识在不断增强”。C.语序不当,“每年”应放在“1</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0%”前。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(2007全国Ⅱ,3)下列各句中,没有语病的一句是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A.这篇文章介绍了传统相声所用的押韵、谐音、摹声等方面的详细的语音技巧和表达效果,内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容丰富,饶有趣味。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B.工作之余,他不仅是个小提琴爱好者,大家公认的演奏能手,也是个文学爱好者,能写出很好的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美妙诗篇。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C.可燃冰是海底极有价值的矿产资源,足够人类使用一千年,有望取代煤、石油和天然气,成为2</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1世纪的新能源。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D.挑选合适的培训基地是该市“阳光工程”的重要环节,这一环节也正是最容易出现弄虚作假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的现象,市政府特别重视。</a:t>
            </a:r>
            <a:endParaRPr lang="zh-CN" altLang="en-US" dirty="0"/>
          </a:p>
        </p:txBody>
      </p:sp>
      <p:sp>
        <p:nvSpPr>
          <p:cNvPr id="3" name="TextBox 2"/>
          <p:cNvSpPr txBox="1"/>
          <p:nvPr/>
        </p:nvSpPr>
        <p:spPr>
          <a:xfrm>
            <a:off x="445528" y="420608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C</a:t>
            </a:r>
            <a:r>
              <a:rPr lang="zh-CN" altLang="en-US" sz="1500" kern="0" dirty="0" smtClean="0">
                <a:solidFill>
                  <a:srgbClr val="000000"/>
                </a:solidFill>
                <a:latin typeface="Times New Roman" panose="02020603050405020304" pitchFamily="65" charset="-122"/>
                <a:ea typeface="宋体" panose="02010600030101010101" pitchFamily="2" charset="-122"/>
              </a:rPr>
              <a:t>　A.语序不当,应把“详细的”改为“详细地”后移到“介绍了”之前。B.成分赘余,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可将“很好的美妙诗篇”里的“很好”删去。D.成分残缺,应在“弄虚作假的现象”后加上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“的环节”。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11.</a:t>
            </a:r>
            <a:r>
              <a:rPr lang="zh-CN" altLang="en-US" sz="1500" kern="0" dirty="0" smtClean="0">
                <a:solidFill>
                  <a:srgbClr val="000000"/>
                </a:solidFill>
                <a:latin typeface="Times New Roman" panose="02020603050405020304" pitchFamily="65" charset="-122"/>
                <a:ea typeface="宋体" panose="02010600030101010101" pitchFamily="2" charset="-122"/>
              </a:rPr>
              <a:t>(2014大纲全国,3)下列各句中,没有语病的一句是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A.有的人看够了城市的繁华,喜欢到一些人迹罕至的地方去游玩,但这是有风险的,近年来已经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发生了多次背包客被困野山的案情。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B.他家离铁路不远,小时候常常去看火车玩儿,火车每当鸣着汽笛从他身边飞驰而过时,他就很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兴奋,觉得自己也被赋予了一种力量。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C.新“旅游法”的颁布实施,让很多旅行社必须面对新规定带来的各种新问题,不少旅行社正从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过去拼价格向未来拼服务转型的阵痛。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D.哈大高铁施行新的运行计划后,哈尔滨至北京、上海等地的部分列车也将进一步压缩运行时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间,为广大旅客快捷出行提供更多选择。</a:t>
            </a:r>
            <a:endParaRPr lang="zh-CN" altLang="en-US" dirty="0"/>
          </a:p>
        </p:txBody>
      </p:sp>
      <p:sp>
        <p:nvSpPr>
          <p:cNvPr id="3" name="TextBox 2"/>
          <p:cNvSpPr txBox="1"/>
          <p:nvPr/>
        </p:nvSpPr>
        <p:spPr>
          <a:xfrm>
            <a:off x="516966" y="4237372"/>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D</a:t>
            </a:r>
            <a:r>
              <a:rPr lang="zh-CN" altLang="en-US" sz="1500" kern="0" dirty="0" smtClean="0">
                <a:solidFill>
                  <a:srgbClr val="000000"/>
                </a:solidFill>
                <a:latin typeface="Times New Roman" panose="02020603050405020304" pitchFamily="65" charset="-122"/>
                <a:ea typeface="宋体" panose="02010600030101010101" pitchFamily="2" charset="-122"/>
              </a:rPr>
              <a:t>　A.搭配不当,“发生”“多次”和“案情”不搭配,可将“多次”改为“多起”,“案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情”改为“案件”。B.语序不当,应将“每当”放在第二个“火车”之前。C.成分残缺,中心语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“阵痛”之前缺少谓语动词,可在“旅行社正”后加“承受”或“经历”。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12.</a:t>
            </a:r>
            <a:r>
              <a:rPr lang="zh-CN" altLang="en-US" sz="1500" kern="0" dirty="0" smtClean="0">
                <a:solidFill>
                  <a:srgbClr val="000000"/>
                </a:solidFill>
                <a:latin typeface="Times New Roman" panose="02020603050405020304" pitchFamily="65" charset="-122"/>
                <a:ea typeface="宋体" panose="02010600030101010101" pitchFamily="2" charset="-122"/>
              </a:rPr>
              <a:t>(2013大纲全国,3)下列各句中,没有语病的一句是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A.波士顿马拉松赛的两声爆炸,无疑给大型体育比赛的安保工作敲响了警钟,如何确保赛事安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全,成为组织方必须面对的新难题。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B.对那些刻苦训练的年轻运动员,即使他们在比赛中偶尔有发挥失常的情况,依然应该受到爱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护,绝不能一棍子就把人打倒。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C.这次大会的志愿者服务工作已经完成了,我们咀嚼、体味这一段经历,没有失落感,有的只是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在平凡事务中享受奉献、成长与幸福。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D.深陷债务危机的希腊和西班牙,失业率已超过20%,主要是由于这两个国家经济衰退和实施大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规模财政紧缩政策所导致的。</a:t>
            </a:r>
            <a:endParaRPr lang="zh-CN" altLang="en-US" dirty="0"/>
          </a:p>
        </p:txBody>
      </p:sp>
      <p:sp>
        <p:nvSpPr>
          <p:cNvPr id="3" name="TextBox 2"/>
          <p:cNvSpPr txBox="1"/>
          <p:nvPr/>
        </p:nvSpPr>
        <p:spPr>
          <a:xfrm>
            <a:off x="500034" y="4226944"/>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A</a:t>
            </a:r>
            <a:r>
              <a:rPr lang="zh-CN" altLang="en-US" sz="1500" kern="0" dirty="0" smtClean="0">
                <a:solidFill>
                  <a:srgbClr val="000000"/>
                </a:solidFill>
                <a:latin typeface="Times New Roman" panose="02020603050405020304" pitchFamily="65" charset="-122"/>
                <a:ea typeface="宋体" panose="02010600030101010101" pitchFamily="2" charset="-122"/>
              </a:rPr>
              <a:t>　B.结构混乱,应改为“依然应该爱护他们”。C.成分残缺,“有的”一词缺宾语中心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语,可在“幸福”后加“的成就感”。D.结构混乱,“主要是由于</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所导致的”句式杂糅。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13.</a:t>
            </a:r>
            <a:r>
              <a:rPr lang="zh-CN" altLang="en-US" sz="1500" kern="0" dirty="0" smtClean="0">
                <a:solidFill>
                  <a:srgbClr val="000000"/>
                </a:solidFill>
                <a:latin typeface="Times New Roman" panose="02020603050405020304" pitchFamily="65" charset="-122"/>
                <a:ea typeface="宋体" panose="02010600030101010101" pitchFamily="2" charset="-122"/>
              </a:rPr>
              <a:t>(2012大纲全国,3)下列各句中,没有语病的一句是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A.他在英语国家工作一年,不但进一步提高了英语交际能力,还参加过相关机构组织的阿拉伯语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培训,掌握了阿拉伯语的基础应用。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B.建立监督机制非常重要,企业对制度的决策、出台、执行到取得成效的每个环节都纳入监督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的范围,就能切实有效地增强执行力。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C.她对公益活动很有热情,并将这份热情带给了她所从事的产品策划和品牌推广工作中去,为公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司树立良好的社会形象做出了贡献。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D.次贷危机引发的全球性金融危机带来的影响还在持续,随着经济全球化的日益深化,如何缓解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就业压力已成为世界各国最大的难题。</a:t>
            </a:r>
            <a:endParaRPr lang="zh-CN" altLang="en-US" dirty="0"/>
          </a:p>
        </p:txBody>
      </p:sp>
      <p:sp>
        <p:nvSpPr>
          <p:cNvPr id="3" name="TextBox 2"/>
          <p:cNvSpPr txBox="1"/>
          <p:nvPr/>
        </p:nvSpPr>
        <p:spPr>
          <a:xfrm>
            <a:off x="516966" y="4247801"/>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D</a:t>
            </a:r>
            <a:r>
              <a:rPr lang="zh-CN" altLang="en-US" sz="1500" kern="0" dirty="0" smtClean="0">
                <a:solidFill>
                  <a:srgbClr val="000000"/>
                </a:solidFill>
                <a:latin typeface="Times New Roman" panose="02020603050405020304" pitchFamily="65" charset="-122"/>
                <a:ea typeface="宋体" panose="02010600030101010101" pitchFamily="2" charset="-122"/>
              </a:rPr>
              <a:t>　A.搭配不当,“掌握了</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基础应用”不搭配,可在“应用”后加“知识”。B.“对</a:t>
            </a:r>
            <a:br>
              <a:rPr dirty="0"/>
            </a:b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纳入”搭配不当,可将“对”改为“把”。C.搭配不当,“带给了</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工作中去”不搭配,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可将“给了”改为“到”。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2228241"/>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(2017河北唐山期末,18)下列各句中,没有语病的一句是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A.韩国国会以234票赞成、56票反对的结果,通过了针对总统朴槿惠的弹劾动议案,从而使朴槿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惠成为韩宪政史上第二个被国会弹劾的总统。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B.必须进一步完善产权保护制度,依法有效保障公民财产权和各种所有制经济组织,增强人民群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众财产财富安全意识,维护社会公平正义。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C.中华传统医药不仅可以治疗各种疾病,而且还具有防病的功能,其“重视整体施治、强调个体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化、突出‘治未病’”都得到了充分验证。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D.大众之所以愿意通过非正规渠道捐款,一方面反映了公众的善心无人引导,盲目表达;另一方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面也反映了政府对媒体平台的资质监管不到位。</a:t>
            </a:r>
            <a:endParaRPr lang="zh-CN" altLang="en-US" dirty="0"/>
          </a:p>
        </p:txBody>
      </p:sp>
      <p:grpSp>
        <p:nvGrpSpPr>
          <p:cNvPr id="3" name="组合 7"/>
          <p:cNvGrpSpPr/>
          <p:nvPr/>
        </p:nvGrpSpPr>
        <p:grpSpPr>
          <a:xfrm>
            <a:off x="3315527" y="848501"/>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1"/>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三年模拟</a:t>
              </a:r>
              <a:endParaRPr lang="zh-CN" altLang="en-US" sz="2400" b="1" dirty="0">
                <a:solidFill>
                  <a:schemeClr val="bg1"/>
                </a:solidFill>
                <a:latin typeface="微软雅黑" panose="020B0503020204020204" charset="-122"/>
                <a:ea typeface="微软雅黑" panose="020B0503020204020204" charset="-122"/>
              </a:endParaRPr>
            </a:p>
          </p:txBody>
        </p:sp>
      </p:grpSp>
      <p:sp>
        <p:nvSpPr>
          <p:cNvPr id="6" name="TextBox 11"/>
          <p:cNvSpPr txBox="1"/>
          <p:nvPr/>
        </p:nvSpPr>
        <p:spPr>
          <a:xfrm>
            <a:off x="2469233" y="1413016"/>
            <a:ext cx="3674403"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b="1" dirty="0">
                <a:latin typeface="黑体" panose="02010609060101010101" pitchFamily="49" charset="-122"/>
                <a:ea typeface="黑体" panose="02010609060101010101" pitchFamily="49" charset="-122"/>
                <a:sym typeface="+mn-ea"/>
              </a:rPr>
              <a:t>A组 </a:t>
            </a:r>
            <a:r>
              <a:rPr lang="zh-CN" altLang="en-US" sz="2000" b="1" dirty="0" smtClean="0">
                <a:latin typeface="黑体" panose="02010609060101010101" pitchFamily="49" charset="-122"/>
                <a:ea typeface="黑体" panose="02010609060101010101" pitchFamily="49" charset="-122"/>
                <a:sym typeface="+mn-ea"/>
              </a:rPr>
              <a:t> 2017年模拟探究能力测试</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a:latin typeface="黑体" panose="02010609060101010101" pitchFamily="49" charset="-122"/>
                <a:ea typeface="黑体" panose="02010609060101010101" pitchFamily="49" charset="-122"/>
                <a:sym typeface="+mn-ea"/>
              </a:rPr>
              <a:t>(时间</a:t>
            </a:r>
            <a:r>
              <a:rPr lang="en-US" altLang="zh-CN" sz="1400" b="0" dirty="0" smtClean="0">
                <a:latin typeface="黑体" panose="02010609060101010101" pitchFamily="49" charset="-122"/>
                <a:ea typeface="黑体" panose="02010609060101010101" pitchFamily="49" charset="-122"/>
                <a:sym typeface="+mn-ea"/>
              </a:rPr>
              <a:t>：45分钟   </a:t>
            </a:r>
            <a:r>
              <a:rPr lang="en-US" altLang="zh-CN" sz="1400" b="0" dirty="0">
                <a:latin typeface="黑体" panose="02010609060101010101" pitchFamily="49" charset="-122"/>
                <a:ea typeface="黑体" panose="02010609060101010101" pitchFamily="49" charset="-122"/>
                <a:sym typeface="+mn-ea"/>
              </a:rPr>
              <a:t>分值</a:t>
            </a:r>
            <a:r>
              <a:rPr lang="en-US" altLang="zh-CN" sz="1400" b="0" dirty="0" smtClean="0">
                <a:latin typeface="黑体" panose="02010609060101010101" pitchFamily="49" charset="-122"/>
                <a:ea typeface="黑体" panose="02010609060101010101" pitchFamily="49" charset="-122"/>
                <a:sym typeface="+mn-ea"/>
              </a:rPr>
              <a:t>：42分</a:t>
            </a:r>
            <a:r>
              <a:rPr lang="en-US" altLang="zh-CN" sz="1400" b="0" dirty="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
        <p:nvSpPr>
          <p:cNvPr id="7" name="TextBox 2"/>
          <p:cNvSpPr txBox="1"/>
          <p:nvPr/>
        </p:nvSpPr>
        <p:spPr>
          <a:xfrm>
            <a:off x="500034" y="5349095"/>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A</a:t>
            </a:r>
            <a:r>
              <a:rPr lang="zh-CN" altLang="en-US" sz="1500" kern="0" dirty="0" smtClean="0">
                <a:solidFill>
                  <a:srgbClr val="000000"/>
                </a:solidFill>
                <a:latin typeface="Times New Roman" panose="02020603050405020304" pitchFamily="65" charset="-122"/>
                <a:ea typeface="宋体" panose="02010600030101010101" pitchFamily="2" charset="-122"/>
              </a:rPr>
              <a:t>　B.搭配不当,“保障”不能和“组织”搭配。C.成分残缺,应在“治未病”的后面加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上“的优势”。D.结构混乱,“之所以</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”与“一方面反映了</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另一方面也反映了</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属于句式杂糅,可改为“大众之所以愿意通过非正规渠道捐款,一方面是因为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另一方面也是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因为”或“大众愿意通过非正规渠道捐款,一方面反映了</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另一方面也反映了</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(2017课标全国Ⅲ,18)下列各句中,没有语病的一句是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A.今天参观的石窟造像群气势宏伟,内容丰富,堪称当时的石刻艺术之冠,被誉为中国古代雕刻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艺术的宝库。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B.传统文化中的餐桌礼仪是很受重视的,老人常说,看一个人的吃相,往往会暴露他的性格特点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和教养情况。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C.在那些父母性格温和、情绪平和的孩子身上,往往笑容更多,幸福感更强,抗挫折能力更突出,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看待世界也更加宽容。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D.经过几代航天人的艰苦奋斗,中国的航天事业开创了以“两弹一星”、载人航天、月球探测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为代表的辉煌成就。</a:t>
            </a:r>
            <a:endParaRPr lang="zh-CN" altLang="en-US" dirty="0"/>
          </a:p>
        </p:txBody>
      </p:sp>
      <p:sp>
        <p:nvSpPr>
          <p:cNvPr id="3" name="TextBox 2"/>
          <p:cNvSpPr txBox="1"/>
          <p:nvPr/>
        </p:nvSpPr>
        <p:spPr>
          <a:xfrm>
            <a:off x="516966" y="4209856"/>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A</a:t>
            </a:r>
            <a:r>
              <a:rPr lang="zh-CN" altLang="en-US" sz="1500" kern="0" dirty="0" smtClean="0">
                <a:solidFill>
                  <a:srgbClr val="000000"/>
                </a:solidFill>
                <a:latin typeface="Times New Roman" panose="02020603050405020304" pitchFamily="65" charset="-122"/>
                <a:ea typeface="宋体" panose="02010600030101010101" pitchFamily="2" charset="-122"/>
              </a:rPr>
              <a:t>　B.搭配不当,“会暴露”的主语是“吃相”,故删去动词“看”。C.误用介词,致使成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分残缺,“笑容更多,幸福感更强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”的主语是“孩子”,故删去句中的“在”和“身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上”。D.搭配不当,“开创”与“成就”不搭配,应是“取得</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成就”或“开创</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业绩”。</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(2017河南豫南九校质评,18)下列各句中,没有语病的一句是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A.日前,据《社交网络与赋能研究报告》显示,近80%的老年人表示,在网络上阅读新闻可增加获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取信息的渠道、积累生活常识、拓展兴趣爱好。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B.与会专家指出,重点支持规模种养业、农产品加工业、休闲农业、乡村旅游等,以实现农业增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效、农民增收,有助于推进农业调结构、转方式。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C.从短期看,在特色小镇建设中引入社会资本,部分项目实施PPP模式,有利于发挥市场机制的作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用,减少融资成本,增强建设运营效率。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D.古代典籍《尚书·洪范》认为,幸福就是享有“五福”,包括长寿、健康安宁、敬修德行、老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而善终等方面,这把幸福指向了各方面都好的生活。</a:t>
            </a:r>
            <a:endParaRPr lang="zh-CN" altLang="en-US" dirty="0"/>
          </a:p>
        </p:txBody>
      </p:sp>
      <p:sp>
        <p:nvSpPr>
          <p:cNvPr id="3" name="TextBox 2"/>
          <p:cNvSpPr txBox="1"/>
          <p:nvPr/>
        </p:nvSpPr>
        <p:spPr>
          <a:xfrm>
            <a:off x="516966" y="4247801"/>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D</a:t>
            </a:r>
            <a:r>
              <a:rPr lang="zh-CN" altLang="en-US" sz="1500" kern="0" dirty="0" smtClean="0">
                <a:solidFill>
                  <a:srgbClr val="000000"/>
                </a:solidFill>
                <a:latin typeface="Times New Roman" panose="02020603050405020304" pitchFamily="65" charset="-122"/>
                <a:ea typeface="宋体" panose="02010600030101010101" pitchFamily="2" charset="-122"/>
              </a:rPr>
              <a:t>　A.句式杂糅,“据</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显示”杂糅,应只保留其一。B.语序不当,按照整个语句的逻辑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发展,“以实现农业增效、农民增收,有助于推进农业调结构、转方式”应改为“有助于推进农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业调结构、转方式,以实现农业增效、农民增收”。C.搭配不当,“减少”改为“降低”,“增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强”改为“提高”。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(2017河南百校联盟4月教学质检,18)下列各句中,没有语病的一句是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A.中国南极科考队凭借“雪龙”号在极地多年的航行经验,并结合卫星影像图等信息进行综合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分析,才得以驶入罗斯海水域开展科考作业。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B.为了逃130元的门票,人和老虎最终都死了,而这却并未结束,两种不同的死亡,迅速在网上掀起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了“挺虎派”和“挺人派”对立的热浪。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C.2016年,被冠以“网友制造”的“洪荒之力”“吃瓜群众”“工匠精神”“小目标”等年度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流行语瞬间蹿红,但又很快从舆论中降温。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D.疲劳过度易引发慢性疲劳综合征,人体上表现为身体代谢失调、神经系统调节功能紊乱、免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疫力下降,严重者甚至可能突然猝死。</a:t>
            </a:r>
            <a:endParaRPr lang="zh-CN" altLang="en-US" dirty="0"/>
          </a:p>
        </p:txBody>
      </p:sp>
      <p:sp>
        <p:nvSpPr>
          <p:cNvPr id="3" name="TextBox 2"/>
          <p:cNvSpPr txBox="1"/>
          <p:nvPr/>
        </p:nvSpPr>
        <p:spPr>
          <a:xfrm>
            <a:off x="500034" y="4226944"/>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C</a:t>
            </a:r>
            <a:r>
              <a:rPr lang="zh-CN" altLang="en-US" sz="1500" kern="0" dirty="0" smtClean="0">
                <a:solidFill>
                  <a:srgbClr val="000000"/>
                </a:solidFill>
                <a:latin typeface="Times New Roman" panose="02020603050405020304" pitchFamily="65" charset="-122"/>
                <a:ea typeface="宋体" panose="02010600030101010101" pitchFamily="2" charset="-122"/>
              </a:rPr>
              <a:t>　A.句式杂糅,可改为“结合卫星影像图等信息”或“对卫星影像图等信息进行综合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分析”。B.语序不当,改为“在网上迅速”。D.成分赘余,删除“突然”。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(2017河南郑州三模,18)下列各句中,没有语病的一句是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A.《朗读者》采用“明星结合素人”的嘉宾阵容,知名人士或普通百姓的人生故事与文学佳作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相结合,用最平实的情感读出文字背后的价值。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B.雄安新区作为北京非首都功能的集中承载地,将在优化以首都为核心的世界级城市群的布局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和京津冀空间结构中起到关键作用。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C.水下滑翔机这种新型的水下机器人可以对特定海域进行高精度大范围的水体观测,能够有效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扩大海洋环境的空间和时间测量密度。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D.除了要在食品安全方面继续细化监管,如何保证网上订餐平台所掌握的大量用户信息,也是加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强网络餐饮监管所应该关注的问题。</a:t>
            </a:r>
            <a:endParaRPr lang="zh-CN" altLang="en-US" dirty="0"/>
          </a:p>
        </p:txBody>
      </p:sp>
      <p:sp>
        <p:nvSpPr>
          <p:cNvPr id="3" name="TextBox 2"/>
          <p:cNvSpPr txBox="1"/>
          <p:nvPr/>
        </p:nvSpPr>
        <p:spPr>
          <a:xfrm>
            <a:off x="571472" y="420608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B</a:t>
            </a:r>
            <a:r>
              <a:rPr lang="zh-CN" altLang="en-US" sz="1500" kern="0" dirty="0" smtClean="0">
                <a:solidFill>
                  <a:srgbClr val="000000"/>
                </a:solidFill>
                <a:latin typeface="Times New Roman" panose="02020603050405020304" pitchFamily="65" charset="-122"/>
                <a:ea typeface="宋体" panose="02010600030101010101" pitchFamily="2" charset="-122"/>
              </a:rPr>
              <a:t>　A.中途易辙,应改为“将知名人士或普通百姓的人生故事与文学佳作相结合”。C.</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搭配不当,应改为“能够有效增加海洋环境的空间和时间测量密度”。D.成分残缺,应改为“保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证网上订餐平台所掌握的大量用户信息的安全”。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(2017山西太原模拟,18)下列各句中,没有语病的一句是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A.随着大工业时代的到来,导致我国许多传统手工技艺大量流失,而匠人身上那种似乎与生俱来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的“匠人精神”,也渐被世人甚至是工匠遗忘。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B.不论从专业程度、品质规模还是关注范围来看,视频网站自己制作的视频内容在短期之内都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不可与卫视播出的影视剧、综艺节目相提并论。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C.为防止扬尘污染,环保局要求工地对建筑垃圾采取严格的防尘措施,并要求所有未采取湿法作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业的拆迁工地全部停止施工的处罚。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D.朝鲜2016年2月7日宣布利用运载火箭成功发射卫星,美国、日本、韩国纷纷指责朝鲜发射卫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星是没有道理的,将造成东亚及太平洋地区的“不稳定”。</a:t>
            </a:r>
            <a:endParaRPr lang="zh-CN" altLang="en-US" dirty="0"/>
          </a:p>
        </p:txBody>
      </p:sp>
      <p:sp>
        <p:nvSpPr>
          <p:cNvPr id="3" name="TextBox 2"/>
          <p:cNvSpPr txBox="1"/>
          <p:nvPr/>
        </p:nvSpPr>
        <p:spPr>
          <a:xfrm>
            <a:off x="500034" y="420608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B</a:t>
            </a:r>
            <a:r>
              <a:rPr lang="zh-CN" altLang="en-US" sz="1500" kern="0" dirty="0" smtClean="0">
                <a:solidFill>
                  <a:srgbClr val="000000"/>
                </a:solidFill>
                <a:latin typeface="Times New Roman" panose="02020603050405020304" pitchFamily="65" charset="-122"/>
                <a:ea typeface="宋体" panose="02010600030101010101" pitchFamily="2" charset="-122"/>
              </a:rPr>
              <a:t>　A.成分残缺,缺主语,去掉“随着”。C.结构混乱,“要求</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”和“给予</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罚”两种句式杂糅,可删去“的处罚”。D.表意不明,“没有道理的”是“美国、日本、韩国”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还是“朝鲜”,并不确定,改成“美国、日本、韩国对朝鲜发射卫星的指责是没有道理的”。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(2017广东揭阳二模,18)下列各句中,没有语病的一句是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A.长城保护维修必须遵守不改变文物原状和最小干预的原则,严格各类干预措施的实施范围和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工程质量,妥善保护长城遗存的历史风貌。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B.二胎家庭中,父母应当在“二宝”诞生后,多创造机会,让“大宝”参与到照顾弟妹的过程中,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而不是让他觉得自己被冷落了,是多余的。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C.开发商尽管仍然宣称购房者“在燕郊买房就能落户”,但随着三河市落户政策的收紧,在燕郊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买房马上落户已成为过去时。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D.虽然学校三令五申,要求学生自觉爱护学校环境,但是随手乱丢垃圾,人走关灯,损坏桌椅等现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象依然十分严重,令人担忧。</a:t>
            </a:r>
            <a:endParaRPr lang="zh-CN" altLang="en-US" dirty="0"/>
          </a:p>
        </p:txBody>
      </p:sp>
      <p:sp>
        <p:nvSpPr>
          <p:cNvPr id="3" name="TextBox 2"/>
          <p:cNvSpPr txBox="1"/>
          <p:nvPr/>
        </p:nvSpPr>
        <p:spPr>
          <a:xfrm>
            <a:off x="500034" y="4226944"/>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B</a:t>
            </a:r>
            <a:r>
              <a:rPr lang="zh-CN" altLang="en-US" sz="1500" kern="0" dirty="0" smtClean="0">
                <a:solidFill>
                  <a:srgbClr val="000000"/>
                </a:solidFill>
                <a:latin typeface="Times New Roman" panose="02020603050405020304" pitchFamily="65" charset="-122"/>
                <a:ea typeface="宋体" panose="02010600030101010101" pitchFamily="2" charset="-122"/>
              </a:rPr>
              <a:t>　A.成分残缺,“严格”后加上“控制”。C.语序不当,“尽管”要放在“开发商”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前。D.不合逻辑,“人走关灯”不属于“令人担忧”的现象。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(2017江西重点中学联考,18)下列各句中,没有语病的一句是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A.中国文明既是乌托邦的存在,同时又是现实的存在。我们如果在饥饿的刺激下干一点活,那么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我们的生活就会更幸福。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B.微博,又称“微博客”,是一个用户关系的信息分享、传播以及获取平台,用户可以通过各种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客户端组建个人社区,以140字左右的文字更新信息,并实现即时分享。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C.今年过年,有两则新闻引发了颇多关注,而且具有共性。其一是宁波动物园男子逃票误入虎山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不幸丧命,与此类似的是去年北京八达岭野生动物园女子下车被老虎咬的事件不幸发生。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D.特朗普确实是一位企业家,但因此就说他不懂外交,显然是一种牵强的说法。在美国,懂外交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的总统当得又怎么样?局势发展的关键还在于那一批辅佐师爷的做法。</a:t>
            </a:r>
            <a:endParaRPr lang="zh-CN" altLang="en-US" dirty="0"/>
          </a:p>
        </p:txBody>
      </p:sp>
      <p:sp>
        <p:nvSpPr>
          <p:cNvPr id="3" name="TextBox 2"/>
          <p:cNvSpPr txBox="1"/>
          <p:nvPr/>
        </p:nvSpPr>
        <p:spPr>
          <a:xfrm>
            <a:off x="571472" y="4206087"/>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D</a:t>
            </a:r>
            <a:r>
              <a:rPr lang="zh-CN" altLang="en-US" sz="1500" kern="0" dirty="0" smtClean="0">
                <a:solidFill>
                  <a:srgbClr val="000000"/>
                </a:solidFill>
                <a:latin typeface="Times New Roman" panose="02020603050405020304" pitchFamily="65" charset="-122"/>
                <a:ea typeface="宋体" panose="02010600030101010101" pitchFamily="2" charset="-122"/>
              </a:rPr>
              <a:t>　A.语序不当,应该改为“如果我们”。B.成分残缺,“一个”后面加上“基于”。C.</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句式杂糅,删除“不幸发生”。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(2017江西宜春四校联考,14)下列各句中,没有语病的一项是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A.2016年8月21日,第74届雨果奖授给了清华大学物理系毕业的中国作家郝景芳,但是郝景芳以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及她的小说《北京折叠》对我们是非常陌生的。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B.因听信诈骗电话,即将踏入大学的徐玉玉,被骗走9900元学费,这不仅让父母的心血付诸于东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流,更打碎了她的大学梦,最终致使其心脏骤停离世。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C.信息数字化对个人生活发生了十分直接的影响,如果名字里有一个计算机字库里没有的字,那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么报名、取钱、贷款、登机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都难以办成。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D.建立制度很重要,但我们不能满足于把制度写在纸上、贴在墙上、挂在嘴上,还需要有制约和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监督机制,以提高执行力。</a:t>
            </a:r>
            <a:endParaRPr lang="zh-CN" altLang="en-US" dirty="0"/>
          </a:p>
        </p:txBody>
      </p:sp>
      <p:sp>
        <p:nvSpPr>
          <p:cNvPr id="3" name="TextBox 2"/>
          <p:cNvSpPr txBox="1"/>
          <p:nvPr/>
        </p:nvSpPr>
        <p:spPr>
          <a:xfrm>
            <a:off x="571472" y="4226944"/>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D</a:t>
            </a:r>
            <a:r>
              <a:rPr lang="zh-CN" altLang="en-US" sz="1500" kern="0" dirty="0" smtClean="0">
                <a:solidFill>
                  <a:srgbClr val="000000"/>
                </a:solidFill>
                <a:latin typeface="Times New Roman" panose="02020603050405020304" pitchFamily="65" charset="-122"/>
                <a:ea typeface="宋体" panose="02010600030101010101" pitchFamily="2" charset="-122"/>
              </a:rPr>
              <a:t>　A.主客体颠倒,应改为“我们对郝景芳以及她的小说《北京折叠》是非常陌生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的”。B.“付诸于东流”成分赘余,删去“于”。C.搭配不当,“发生”改为“产生”。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(2017江西宜春二模,18)下列各句中,没有语病的一句是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A.实施精准扶贫并不是扶贫方式或手段的简单变换,而是针对贫困人口需求更加多元化,结合不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同帮扶对象的具体特点和现实需求,制定有针对性的帮扶措施。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B.杰出的流行音乐创作者努力将严肃音乐的表现力与通俗音乐的积极因素交融,巧妙嫁接多种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艺术元素,拓宽流行音乐的表现内涵和审美空间。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C.加快环渤海地区合作发展,是推动落实“一带一路”、京津冀协同发展重大国家战略和深入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实施区域发展总体战略的重要举措。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D.我们见证着中国互联网从小到大、从弱到强、从无到有的发展历史,也身处中国从网络大国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向网络强国不断迈进的进程中。</a:t>
            </a:r>
            <a:endParaRPr lang="zh-CN" altLang="en-US" dirty="0"/>
          </a:p>
        </p:txBody>
      </p:sp>
      <p:sp>
        <p:nvSpPr>
          <p:cNvPr id="3" name="TextBox 2"/>
          <p:cNvSpPr txBox="1"/>
          <p:nvPr/>
        </p:nvSpPr>
        <p:spPr>
          <a:xfrm>
            <a:off x="571472" y="4206087"/>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C</a:t>
            </a:r>
            <a:r>
              <a:rPr lang="zh-CN" altLang="en-US" sz="1500" kern="0" dirty="0" smtClean="0">
                <a:solidFill>
                  <a:srgbClr val="000000"/>
                </a:solidFill>
                <a:latin typeface="Times New Roman" panose="02020603050405020304" pitchFamily="65" charset="-122"/>
                <a:ea typeface="宋体" panose="02010600030101010101" pitchFamily="2" charset="-122"/>
              </a:rPr>
              <a:t>　A.介词宾语残缺,在“多元化”后加“的客观现实”。B.动宾搭配不当,“拓宽</a:t>
            </a:r>
            <a:r>
              <a:rPr lang="zh-CN" altLang="en-US" sz="1500" kern="0" dirty="0" smtClean="0">
                <a:solidFill>
                  <a:srgbClr val="000000"/>
                </a:solidFill>
                <a:latin typeface="黑体" panose="02010609060101010101" pitchFamily="49" charset="-122"/>
                <a:ea typeface="宋体" panose="02010600030101010101" pitchFamily="2" charset="-122"/>
              </a:rPr>
              <a:t>……</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内涵”不搭配。D.语序不当,应改为“从无到有、从小到大、从弱到强”。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(2017湖南郴州二模,18)下列各句中,没有语病的一句是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A.香港少数候任立法会议员在宣誓时宣扬“港独”,不但严重冲击了“一国两制”底线,违反了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国家宪法,而且严重伤害了全中国人民的感情。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B.推进中国经济去房地产化,促进房地产稳定健康发展,释放新需求去库存并对冲市场调整,关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键是建立一套让房地产利润平均化的市场调节机制与政府调控机制是很有必要的。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C.在江西瑞金,像邓大庆这样加入万亩脐橙基地的农户一共有近3万多人,而且其中10%以上都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是精准扶贫对象。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D.施一公在细胞凋亡、重要膜蛋白的结构与功能等生命科学的前沿领域,取得了一系列令世界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瞩目的创新成果。</a:t>
            </a:r>
            <a:endParaRPr lang="zh-CN" altLang="en-US" dirty="0"/>
          </a:p>
        </p:txBody>
      </p:sp>
      <p:sp>
        <p:nvSpPr>
          <p:cNvPr id="3" name="TextBox 2"/>
          <p:cNvSpPr txBox="1"/>
          <p:nvPr/>
        </p:nvSpPr>
        <p:spPr>
          <a:xfrm>
            <a:off x="500034" y="4206087"/>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D</a:t>
            </a:r>
            <a:r>
              <a:rPr lang="zh-CN" altLang="en-US" sz="1500" kern="0" dirty="0" smtClean="0">
                <a:solidFill>
                  <a:srgbClr val="000000"/>
                </a:solidFill>
                <a:latin typeface="Times New Roman" panose="02020603050405020304" pitchFamily="65" charset="-122"/>
                <a:ea typeface="宋体" panose="02010600030101010101" pitchFamily="2" charset="-122"/>
              </a:rPr>
              <a:t>　A.语序不当,“不但”和“而且”引导的内容应换位置。B.结构混乱,“关键是建立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一套让房地产利润平均化的市场调节机制与政府调控机制是很有必要的”句式杂糅,可改为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“关键是建立一套让房地产利润平均化的市场调节机制与政府调控机制”或“建立一套让房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地产利润平均化的市场调节机制与政府调控机制是很有必要的”。C.“近3万多”矛盾,删去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“近”或“多”。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11.</a:t>
            </a:r>
            <a:r>
              <a:rPr lang="zh-CN" altLang="en-US" sz="1500" kern="0" dirty="0" smtClean="0">
                <a:solidFill>
                  <a:srgbClr val="000000"/>
                </a:solidFill>
                <a:latin typeface="Times New Roman" panose="02020603050405020304" pitchFamily="65" charset="-122"/>
                <a:ea typeface="宋体" panose="02010600030101010101" pitchFamily="2" charset="-122"/>
              </a:rPr>
              <a:t>(2017湖南湘西一模,18)下列各句中,没有语病的一句是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A.国际金融论坛研究院执行院长、香港大学教授肖耿2015年11月6日在北京出席国际金融论坛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年会时认为,中国不应花过多努力考虑经济增长率。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B.到非洲打拼了近40年,胡介国不仅拼得了数亿身家,还成为中国和尼日利亚经济、文化交流的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桥梁,在尼日利亚成为名人。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C.快节奏的社会,一些人轻视书写,倘有人认真追究错误则往往被视为“不识趣”,这实际上代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表了一些人遇事不认真且反对“较真”。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D.只要还有一个人乃至一家一户没有解决基本生活问题,我们就不能安之若素;只要群众对生活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的憧憬还没有变成现实,我们就要奋斗。</a:t>
            </a:r>
            <a:endParaRPr lang="zh-CN" altLang="en-US" dirty="0"/>
          </a:p>
        </p:txBody>
      </p:sp>
      <p:sp>
        <p:nvSpPr>
          <p:cNvPr id="3" name="TextBox 2"/>
          <p:cNvSpPr txBox="1"/>
          <p:nvPr/>
        </p:nvSpPr>
        <p:spPr>
          <a:xfrm>
            <a:off x="571472" y="4237372"/>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B</a:t>
            </a:r>
            <a:r>
              <a:rPr lang="zh-CN" altLang="en-US" sz="1500" kern="0" dirty="0" smtClean="0">
                <a:solidFill>
                  <a:srgbClr val="000000"/>
                </a:solidFill>
                <a:latin typeface="Times New Roman" panose="02020603050405020304" pitchFamily="65" charset="-122"/>
                <a:ea typeface="宋体" panose="02010600030101010101" pitchFamily="2" charset="-122"/>
              </a:rPr>
              <a:t>　A.搭配不当,“花过多努力”不能搭配,改成“花过多精力”。C.成分残缺,缺宾语,句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末补上“的想法”。D.语序不当,“一个人乃至一家一户”递进关系颠倒,改成“一家一户乃至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一个人”。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(2016课标全国Ⅰ,14)下列各句中,没有语病的一句是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A.近日刚刚建成的西红门创业大街和青年创新创业大赛同步启动,绿色设计和“互联网+农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业”设计是本次赛事的两大主题。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B.最近几年,从中央到地方各级政府出台了一系列新能源汽车扶持政策,节能环保、经济实惠的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新能源汽车逐渐进入老百姓的生活。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C.实时性是以互联网为载体的新媒体的重要特点,是通过图片、声音、文字对新近发生和正在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发生的事件进行传播的。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D.广西传统文化既具有典型的本土特色,又兼有受中原文化、客家文化、湘楚文化共同影响下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形成的其他特点。</a:t>
            </a:r>
            <a:endParaRPr lang="zh-CN" altLang="en-US" dirty="0"/>
          </a:p>
        </p:txBody>
      </p:sp>
      <p:sp>
        <p:nvSpPr>
          <p:cNvPr id="3" name="TextBox 2"/>
          <p:cNvSpPr txBox="1"/>
          <p:nvPr/>
        </p:nvSpPr>
        <p:spPr>
          <a:xfrm>
            <a:off x="516966" y="4206087"/>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A.搭配不当,“大街”与“启动”不搭配。C.偷换主语,第二个分句的主语应该是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“新媒体”。D.结构混乱,将“受”改为“在”,或删除“下”。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12.</a:t>
            </a:r>
            <a:r>
              <a:rPr lang="zh-CN" altLang="en-US" sz="1500" kern="0" dirty="0" smtClean="0">
                <a:solidFill>
                  <a:srgbClr val="000000"/>
                </a:solidFill>
                <a:latin typeface="Times New Roman" panose="02020603050405020304" pitchFamily="65" charset="-122"/>
                <a:ea typeface="宋体" panose="02010600030101010101" pitchFamily="2" charset="-122"/>
              </a:rPr>
              <a:t>(2017湖北黄冈3月质检,18)下列各句中,没有语病的一项是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A.文运同国运相牵,广大文艺工作者表示,要做到胸中有大义、心里有人民、肩头有责任、笔下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有乾坤,为实现中华民族伟大复兴创作更多振奋人心的作品。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B.2016年12月3日,中美友谊文化图片展在美国休斯敦的孔子文化中心拉开帷幕,这是深化中美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友谊的一大举措。稳定、健康的中美关系不仅会惠及整个世界,也将使双方受益。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C.随着电子商务的迅猛发展,使物流产业对人才的需求越来越大,物流人才存在结构性短缺,相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关技能型人才远远不够,具有物流专业教育背景的人才更是凤毛麟角。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D.交通拥堵已成为我市发展的一大障碍,为此,市政府科学调配资金,加大了对道路建设的投资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力度,解放路立交桥的建成将大大减轻东西方向的堵车问题。</a:t>
            </a:r>
            <a:endParaRPr lang="zh-CN" altLang="en-US" dirty="0"/>
          </a:p>
        </p:txBody>
      </p:sp>
      <p:sp>
        <p:nvSpPr>
          <p:cNvPr id="3" name="TextBox 2"/>
          <p:cNvSpPr txBox="1"/>
          <p:nvPr/>
        </p:nvSpPr>
        <p:spPr>
          <a:xfrm>
            <a:off x="516966" y="4277525"/>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A</a:t>
            </a:r>
            <a:r>
              <a:rPr lang="zh-CN" altLang="en-US" sz="1500" kern="0" dirty="0" smtClean="0">
                <a:solidFill>
                  <a:srgbClr val="000000"/>
                </a:solidFill>
                <a:latin typeface="Times New Roman" panose="02020603050405020304" pitchFamily="65" charset="-122"/>
                <a:ea typeface="宋体" panose="02010600030101010101" pitchFamily="2" charset="-122"/>
              </a:rPr>
              <a:t>　B.语序不当。应改为“不仅会使双方受益,也将惠及整个世界”。C.成分残缺。应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去掉“随着”或“使”,明确主语;“存在结构性短缺”后加“问题”。D.搭配不当,应为“减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轻</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压力”。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13.</a:t>
            </a:r>
            <a:r>
              <a:rPr lang="zh-CN" altLang="en-US" sz="1500" kern="0" dirty="0" smtClean="0">
                <a:solidFill>
                  <a:srgbClr val="000000"/>
                </a:solidFill>
                <a:latin typeface="Times New Roman" panose="02020603050405020304" pitchFamily="65" charset="-122"/>
                <a:ea typeface="宋体" panose="02010600030101010101" pitchFamily="2" charset="-122"/>
              </a:rPr>
              <a:t>(2017安徽皖南八校联考,14)下列各句中,没有语病的一句是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A.国家正在加大交通基础设施建设,特别是中西部的交通基础设施,用多种方式解决当前出行拥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堵,更好地改善居民生活。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B.在2016年里约奥运会女子排球决赛中,中国队以3比1战胜塞尔维亚队,夺得冠军,这是女排再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夺时隔12年的奥运冠军。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C.关于将取消“211”“985”院校工程建设这一话题,社会传言很多,现在大家一般认可的是以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由教育部官方文件的这一说法为准。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D.人们重提“不忘初心”,在某种意义上是对自己曾经追求的一份提醒,不要迷茫,要始终如一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地坚持自己的理想。</a:t>
            </a:r>
            <a:endParaRPr lang="zh-CN" altLang="en-US" dirty="0"/>
          </a:p>
        </p:txBody>
      </p:sp>
      <p:sp>
        <p:nvSpPr>
          <p:cNvPr id="3" name="TextBox 2"/>
          <p:cNvSpPr txBox="1"/>
          <p:nvPr/>
        </p:nvSpPr>
        <p:spPr>
          <a:xfrm>
            <a:off x="516966" y="4226944"/>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D</a:t>
            </a:r>
            <a:r>
              <a:rPr lang="zh-CN" altLang="en-US" sz="1500" kern="0" dirty="0" smtClean="0">
                <a:solidFill>
                  <a:srgbClr val="000000"/>
                </a:solidFill>
                <a:latin typeface="Times New Roman" panose="02020603050405020304" pitchFamily="65" charset="-122"/>
                <a:ea typeface="宋体" panose="02010600030101010101" pitchFamily="2" charset="-122"/>
              </a:rPr>
              <a:t>　A.成分残缺,缺“解决”的宾语中心词,应在“拥堵”后补上“的问题”。B.语序不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当,应改为“这是女排时隔12年再夺奥运冠军”。C.“认可</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这一说法为准”杂糅。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14.</a:t>
            </a:r>
            <a:r>
              <a:rPr lang="zh-CN" altLang="en-US" sz="1500" kern="0" dirty="0" smtClean="0">
                <a:solidFill>
                  <a:srgbClr val="000000"/>
                </a:solidFill>
                <a:latin typeface="Times New Roman" panose="02020603050405020304" pitchFamily="65" charset="-122"/>
                <a:ea typeface="宋体" panose="02010600030101010101" pitchFamily="2" charset="-122"/>
              </a:rPr>
              <a:t>(2017福建漳州八校联考,17)下列各句中,没有语病的一句是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A.杰出的尼日利亚剧作家、激进的人道主义者沃莱·索因卡严厉批评了美国当选总统特朗普在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移民问题上引起强烈争议的言论和墨西哥边境的造墙计划。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B.纪录片《我在故宫修文物》记录了真实的珍贵文物修复过程,讲述了国家非物质文化遗产技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艺传承人的日常工作和生活状态。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C.本次读书分享会围绕“城市牛皮癣”给人们生活带来的困扰入手,深入阐述了有助提升“城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市管理品质”的思维方式,还提出了解决问题的办法。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D.日本小说家伊坂幸太郎的代表作《金色梦乡》近日引进我国,该书的灵感源自当年震惊世界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的美国总统肯尼迪遇刺和英国披头士乐队的同名歌曲。</a:t>
            </a:r>
            <a:endParaRPr lang="zh-CN" altLang="en-US" dirty="0"/>
          </a:p>
        </p:txBody>
      </p:sp>
      <p:sp>
        <p:nvSpPr>
          <p:cNvPr id="3" name="TextBox 2"/>
          <p:cNvSpPr txBox="1"/>
          <p:nvPr/>
        </p:nvSpPr>
        <p:spPr>
          <a:xfrm>
            <a:off x="500034" y="4226944"/>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A</a:t>
            </a:r>
            <a:r>
              <a:rPr lang="zh-CN" altLang="en-US" sz="1500" kern="0" dirty="0" smtClean="0">
                <a:solidFill>
                  <a:srgbClr val="000000"/>
                </a:solidFill>
                <a:latin typeface="Times New Roman" panose="02020603050405020304" pitchFamily="65" charset="-122"/>
                <a:ea typeface="宋体" panose="02010600030101010101" pitchFamily="2" charset="-122"/>
              </a:rPr>
              <a:t>　B.“讲述</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状态”不搭配。C.“围绕</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入手”杂糅。D.成分残缺,应在“肯尼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迪遇刺”后加上“案”。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848633"/>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(2016河北邯郸一模,14)下列各句中,没有语病的一句是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A.人口学家及经济学家们认为,放宽生育政策后,新生人口的增加在当下对刺激消费、增加就业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岗位不无裨益。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B.学生倘若身陷题海无暇读书,我们就只能眼睁睁地看着朝气蓬勃的孩子变成刻板僵化的应试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机器,不但失掉创新的能力,更可能拙于理性表达。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C.教育改革必须是有利于学生的终身发展,有利于基础教育,有利于大学发展的系统改革。因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此,高考改革定会借助更多专家的力量,在认真研究的基础上出台。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D.苏轼历经仕途坎坷,却始终能以旷达之心消解现实痛苦,他丰富而又精彩的人生经历,正是那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句流传甚广的话“生活予我以苦痛,我却报之以歌”的真实写照。</a:t>
            </a:r>
            <a:endParaRPr lang="zh-CN" altLang="en-US" dirty="0"/>
          </a:p>
        </p:txBody>
      </p:sp>
      <p:sp>
        <p:nvSpPr>
          <p:cNvPr id="3" name="TextBox 11"/>
          <p:cNvSpPr txBox="1"/>
          <p:nvPr/>
        </p:nvSpPr>
        <p:spPr>
          <a:xfrm>
            <a:off x="2048965" y="991377"/>
            <a:ext cx="4451861"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a:latin typeface="黑体" panose="02010609060101010101" pitchFamily="49" charset="-122"/>
                <a:ea typeface="黑体" panose="02010609060101010101" pitchFamily="49" charset="-122"/>
                <a:sym typeface="+mn-ea"/>
              </a:rPr>
              <a:t>B</a:t>
            </a:r>
            <a:r>
              <a:rPr lang="zh-CN" altLang="en-US" sz="2000" b="1" dirty="0">
                <a:latin typeface="黑体" panose="02010609060101010101" pitchFamily="49" charset="-122"/>
                <a:ea typeface="黑体" panose="02010609060101010101" pitchFamily="49" charset="-122"/>
                <a:sym typeface="+mn-ea"/>
              </a:rPr>
              <a:t>组  </a:t>
            </a:r>
            <a:r>
              <a:rPr lang="en-US" altLang="zh-CN" sz="2000" b="1" dirty="0" smtClean="0">
                <a:latin typeface="黑体" panose="02010609060101010101" pitchFamily="49" charset="-122"/>
                <a:ea typeface="黑体" panose="02010609060101010101" pitchFamily="49" charset="-122"/>
                <a:sym typeface="+mn-ea"/>
              </a:rPr>
              <a:t>2015—2016</a:t>
            </a:r>
            <a:r>
              <a:rPr lang="zh-CN" altLang="en-US" sz="2000" b="1" dirty="0" smtClean="0">
                <a:latin typeface="黑体" panose="02010609060101010101" pitchFamily="49" charset="-122"/>
                <a:ea typeface="黑体" panose="02010609060101010101" pitchFamily="49" charset="-122"/>
                <a:sym typeface="+mn-ea"/>
              </a:rPr>
              <a:t>年模拟探究能力测试</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spcBef>
                <a:spcPts val="140"/>
              </a:spcBef>
            </a:pPr>
            <a:r>
              <a:rPr lang="en-US" altLang="zh-CN" sz="1400" dirty="0" smtClean="0">
                <a:latin typeface="黑体" panose="02010609060101010101" pitchFamily="49" charset="-122"/>
                <a:ea typeface="黑体" panose="02010609060101010101" pitchFamily="49" charset="-122"/>
                <a:sym typeface="+mn-ea"/>
              </a:rPr>
              <a:t>(</a:t>
            </a:r>
            <a:r>
              <a:rPr lang="zh-CN" altLang="en-US" sz="1400" dirty="0" smtClean="0">
                <a:latin typeface="黑体" panose="02010609060101010101" pitchFamily="49" charset="-122"/>
                <a:ea typeface="黑体" panose="02010609060101010101" pitchFamily="49" charset="-122"/>
                <a:sym typeface="+mn-ea"/>
              </a:rPr>
              <a:t>时间：</a:t>
            </a:r>
            <a:r>
              <a:rPr lang="en-US" altLang="zh-CN" sz="1400" dirty="0" smtClean="0">
                <a:latin typeface="黑体" panose="02010609060101010101" pitchFamily="49" charset="-122"/>
                <a:ea typeface="黑体" panose="02010609060101010101" pitchFamily="49" charset="-122"/>
                <a:sym typeface="+mn-ea"/>
              </a:rPr>
              <a:t>45</a:t>
            </a:r>
            <a:r>
              <a:rPr lang="zh-CN" altLang="en-US" sz="1400" dirty="0" smtClean="0">
                <a:latin typeface="黑体" panose="02010609060101010101" pitchFamily="49" charset="-122"/>
                <a:ea typeface="黑体" panose="02010609060101010101" pitchFamily="49" charset="-122"/>
                <a:sym typeface="+mn-ea"/>
              </a:rPr>
              <a:t>分钟   分值：</a:t>
            </a:r>
            <a:r>
              <a:rPr lang="en-US" altLang="zh-CN" sz="1400" dirty="0" smtClean="0">
                <a:latin typeface="黑体" panose="02010609060101010101" pitchFamily="49" charset="-122"/>
                <a:ea typeface="黑体" panose="02010609060101010101" pitchFamily="49" charset="-122"/>
                <a:sym typeface="+mn-ea"/>
              </a:rPr>
              <a:t>39</a:t>
            </a:r>
            <a:r>
              <a:rPr lang="zh-CN" altLang="en-US" sz="1400" dirty="0" smtClean="0">
                <a:latin typeface="黑体" panose="02010609060101010101" pitchFamily="49" charset="-122"/>
                <a:ea typeface="黑体" panose="02010609060101010101" pitchFamily="49" charset="-122"/>
                <a:sym typeface="+mn-ea"/>
              </a:rPr>
              <a:t>分</a:t>
            </a:r>
            <a:r>
              <a:rPr lang="en-US" altLang="zh-CN" sz="1400" dirty="0" smtClean="0">
                <a:latin typeface="黑体" panose="02010609060101010101" pitchFamily="49" charset="-122"/>
                <a:ea typeface="黑体" panose="02010609060101010101" pitchFamily="49" charset="-122"/>
                <a:sym typeface="+mn-ea"/>
              </a:rPr>
              <a:t>)</a:t>
            </a:r>
            <a:endParaRPr lang="zh-CN" altLang="en-US" sz="1400" dirty="0">
              <a:latin typeface="黑体" panose="02010609060101010101" pitchFamily="49" charset="-122"/>
              <a:ea typeface="黑体" panose="02010609060101010101" pitchFamily="49" charset="-122"/>
            </a:endParaRPr>
          </a:p>
        </p:txBody>
      </p:sp>
      <p:sp>
        <p:nvSpPr>
          <p:cNvPr id="4" name="TextBox 2"/>
          <p:cNvSpPr txBox="1"/>
          <p:nvPr/>
        </p:nvSpPr>
        <p:spPr>
          <a:xfrm>
            <a:off x="516966" y="5033619"/>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A</a:t>
            </a:r>
            <a:r>
              <a:rPr lang="zh-CN" altLang="en-US" sz="1500" kern="0" dirty="0" smtClean="0">
                <a:solidFill>
                  <a:srgbClr val="000000"/>
                </a:solidFill>
                <a:latin typeface="Times New Roman" panose="02020603050405020304" pitchFamily="65" charset="-122"/>
                <a:ea typeface="宋体" panose="02010600030101010101" pitchFamily="2" charset="-122"/>
              </a:rPr>
              <a:t>　B.结构混乱,把“我们就只能眼睁睁地看着”改为“就会由”。C.搭配不当,“高考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改革”与“出台”不搭配,应在“高考改革”后加“方案”。D.不合逻辑,主客颠倒,应改为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“‘生活予我以苦痛,我却报之以歌’这句流传甚广的话正是他丰富而又精彩的人生经历的真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实写照”。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(2016河北石家庄一检,14)下列各句中,没有语病的一句是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A.很多同学解答古代诗歌鉴赏的“作用题”时,往往因为对诗歌的解读不全面不深入,产生茫然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无措,只好套用术语作答。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B.在人生的战场上,不但我们要有跌倒之后再爬起的勇气,而且还要从被击败的那一刻起深入反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思,着手准备下一次的战斗。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C.胃肠功能不好的人,在秋冬时节应该特别注意饮食,应选择易消化的食物,慎食油腻、辛辣的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食物,忌食生冷、粗硬的食物。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D.赵扬的《唐太宗》形象地描绘了唐太宗波澜壮阔的一生,开创了历史上有名的“贞观之治”,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是一部弘扬儒家正义理念的好书。</a:t>
            </a:r>
            <a:endParaRPr lang="zh-CN" altLang="en-US" dirty="0"/>
          </a:p>
        </p:txBody>
      </p:sp>
      <p:sp>
        <p:nvSpPr>
          <p:cNvPr id="3" name="TextBox 2"/>
          <p:cNvSpPr txBox="1"/>
          <p:nvPr/>
        </p:nvSpPr>
        <p:spPr>
          <a:xfrm>
            <a:off x="516966" y="4277525"/>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C</a:t>
            </a:r>
            <a:r>
              <a:rPr lang="zh-CN" altLang="en-US" sz="1500" kern="0" dirty="0" smtClean="0">
                <a:solidFill>
                  <a:srgbClr val="000000"/>
                </a:solidFill>
                <a:latin typeface="Times New Roman" panose="02020603050405020304" pitchFamily="65" charset="-122"/>
                <a:ea typeface="宋体" panose="02010600030101010101" pitchFamily="2" charset="-122"/>
              </a:rPr>
              <a:t>　A.成分残缺,“产生”后面没有宾语中心语,可在“茫然无措”的后面加上“的感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觉”。B.语序不当,“我们”要放在“不但”的前面。D.结构混乱,偷换主语,第一个分句的主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语是“《唐太宗》”,而“开创了历史上有名的‘贞观之治’”的主语变成了“唐太宗”。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(2016河南郑州一检,14)下列各句中,没有语病的一句是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A.二孩政策全面放开,许多期盼已久的夫妇却放弃了要“二宝”的打算,其主要原因不是观念的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变化,也不是经济、精力等方面的压力太大,而是因为“大宝”的坚决反对。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B.继亚马逊线下书店开张后,当当网也准备从线上走向线下,这一计划已处于实施阶段,线下书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店涵盖商场书店、超市书店、实体书店等。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C.尽管背负着各种争议,恒大足球队在亚足联冠军联赛中依然一路过关斩将并最终夺魁,用耀眼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的成绩证明了其运营模式的正确性。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D.在电视节目娱乐至上的时代,打造一档在游戏中学习知识、领略汉字之美的《汉字听写大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会》,为中华文明传承和推广做出实实在在的努力是值得称道的。</a:t>
            </a:r>
            <a:endParaRPr lang="zh-CN" altLang="en-US" dirty="0"/>
          </a:p>
        </p:txBody>
      </p:sp>
      <p:sp>
        <p:nvSpPr>
          <p:cNvPr id="3" name="TextBox 2"/>
          <p:cNvSpPr txBox="1"/>
          <p:nvPr/>
        </p:nvSpPr>
        <p:spPr>
          <a:xfrm>
            <a:off x="445528" y="4226944"/>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C</a:t>
            </a:r>
            <a:r>
              <a:rPr lang="zh-CN" altLang="en-US" sz="1500" kern="0" dirty="0" smtClean="0">
                <a:solidFill>
                  <a:srgbClr val="000000"/>
                </a:solidFill>
                <a:latin typeface="Times New Roman" panose="02020603050405020304" pitchFamily="65" charset="-122"/>
                <a:ea typeface="宋体" panose="02010600030101010101" pitchFamily="2" charset="-122"/>
              </a:rPr>
              <a:t>　A.结构混乱,删去“因为”。B.不合逻辑,“实体书店”包括“商场书店”“超市书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店”。D.搭配不当,应改为“打造一档</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的节目——《汉字听写大会》”。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(2016河南许昌、新乡、平顶山一调,14)下列各句中,没有语病的一句是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A.人口生态失衡会破坏社会发展的稳定性和经济发展的持续性,因此,我国人口发展方式需要实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现由数量控制型到生态优化型的战略转变。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B.“互联网+”本身是开放的产物,生物链和产业链开放,技术和资源共享,激发了人们创新创业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的热情,催生了互联网经济现象的出现。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C.在经济发展新常态下,面对劳动力逐渐短缺的现实,不再是国家简单地依靠大量的劳动力,而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是用质量的提升来弥补数量的短缺。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D.按照法律规定,从事食品经营需要获得许可,但是目前一些网络食品经营者并没有取得资质,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今后需要加大在这方面的规范和管理。</a:t>
            </a:r>
            <a:endParaRPr lang="zh-CN" altLang="en-US" dirty="0"/>
          </a:p>
        </p:txBody>
      </p:sp>
      <p:sp>
        <p:nvSpPr>
          <p:cNvPr id="3" name="TextBox 2"/>
          <p:cNvSpPr txBox="1"/>
          <p:nvPr/>
        </p:nvSpPr>
        <p:spPr>
          <a:xfrm>
            <a:off x="571472" y="4237372"/>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A</a:t>
            </a:r>
            <a:r>
              <a:rPr lang="zh-CN" altLang="en-US" sz="1500" kern="0" dirty="0" smtClean="0">
                <a:solidFill>
                  <a:srgbClr val="000000"/>
                </a:solidFill>
                <a:latin typeface="Times New Roman" panose="02020603050405020304" pitchFamily="65" charset="-122"/>
                <a:ea typeface="宋体" panose="02010600030101010101" pitchFamily="2" charset="-122"/>
              </a:rPr>
              <a:t>　B.结构混乱,“催生了</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的出现”句式杂糅,删去“的出现”。C.成分残缺,应把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“国家”提到“不再是”之前,让“国家”成为整个句子的主语。D.搭配不当,“加大</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规范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和管理”不搭配,改为“加强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规范和管理”。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(2016山西四校三联,14)下列各句中,没有语病的一句是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A.陶寺遗址博物馆项目的建设是临汾市发展文物旅游的重头戏,各相关部门能否高度重视、各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司其职、密切配合,影响着该项目各项工作的进展。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B.清晨,火车站候车室大门刚一打开,民警们在例行检查各种设备后便和安检职工、车站验票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员、候车大厅工作人员一起守在了进站口。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C.身着橙色工作服的辛勤扫雪的环卫工人与挺拔的雪松合影的市民形成鲜明对比。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D.资助贫困学子的爱心企业代表来到忻州一中校园,在学校报告厅与学生齐聚一堂,举办了一场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以“快乐阳光行,温暖健康年”为主题的爱心捐赠活动。</a:t>
            </a:r>
            <a:endParaRPr lang="zh-CN" altLang="en-US" dirty="0"/>
          </a:p>
        </p:txBody>
      </p:sp>
      <p:sp>
        <p:nvSpPr>
          <p:cNvPr id="3" name="TextBox 2"/>
          <p:cNvSpPr txBox="1"/>
          <p:nvPr/>
        </p:nvSpPr>
        <p:spPr>
          <a:xfrm>
            <a:off x="516966" y="384889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A</a:t>
            </a:r>
            <a:r>
              <a:rPr lang="zh-CN" altLang="en-US" sz="1500" kern="0" dirty="0" smtClean="0">
                <a:solidFill>
                  <a:srgbClr val="000000"/>
                </a:solidFill>
                <a:latin typeface="Times New Roman" panose="02020603050405020304" pitchFamily="65" charset="-122"/>
                <a:ea typeface="宋体" panose="02010600030101010101" pitchFamily="2" charset="-122"/>
              </a:rPr>
              <a:t>　B.不合逻辑,“安检职工、车站验票员、候车大厅工作人员”并列不当,概念间有包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含关系。C.成分残缺,在“与挺拔的雪松合影”前加“和”。D.成分赘余,“齐聚一堂”包括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“在学校报告厅”的意思,可把“齐聚一堂”改为“相聚”。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(2016安徽江淮十校二联,14)下列各句中,没有语病的一句是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A.高密高粱酒走红的原因靠的是电视剧《红高粱》的热播,“酒”作为一条主线贯穿在整部剧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中,故事的进展和角色性格的展现都和酒有着一定的关系。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B.全世界很多国家都存在坚定的宗教信仰,个别国家坚信有神灵存在的人比例高达51%,而在中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国,比例大约是23%左右。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C.随着一个个新闻热点走入又淡出人们的视线,随着讨论的人群聚集又散去,那些我们曾经的疑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问,是否得到了回应?那些我们曾经努力寻找的真相,是否最终拨云见日?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D.白俄罗斯的阿列克谢耶维奇以《切尔诺贝利的回忆:核灾难口述史》等作品荣获2015年诺贝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尔文学奖,这是对苏联的个体在巨大历史变动时期的命运、处境与心态的记录与书写。</a:t>
            </a:r>
            <a:endParaRPr lang="zh-CN" altLang="en-US" dirty="0"/>
          </a:p>
        </p:txBody>
      </p:sp>
      <p:sp>
        <p:nvSpPr>
          <p:cNvPr id="3" name="TextBox 2"/>
          <p:cNvSpPr txBox="1"/>
          <p:nvPr/>
        </p:nvSpPr>
        <p:spPr>
          <a:xfrm>
            <a:off x="516966" y="4206087"/>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C</a:t>
            </a:r>
            <a:r>
              <a:rPr lang="zh-CN" altLang="en-US" sz="1500" kern="0" dirty="0" smtClean="0">
                <a:solidFill>
                  <a:srgbClr val="000000"/>
                </a:solidFill>
                <a:latin typeface="Times New Roman" panose="02020603050405020304" pitchFamily="65" charset="-122"/>
                <a:ea typeface="宋体" panose="02010600030101010101" pitchFamily="2" charset="-122"/>
              </a:rPr>
              <a:t>　A.结构混乱,可删去“靠的”。B.成分赘余,删去“大约”或“左右”。D.表意不明,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“这”指代的是“作家”还是“作品”,有歧义。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(2016安徽淮南一模,14)下列各句中,没有语病的一句是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A.要实现促进人口长期均衡发展,在调整完善生育政策的同时,还应当研究制定与之相配套的经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济、社会和家庭发展的政策,解除群众的后顾之忧。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B.此次活动共举办主题讲座五场,听众达千余人左右,这对提高公众遵纪守法的自觉性,自觉抵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制各种不良行为的侵害,起到了警示教育的作用。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C.电动汽车和智能手机、智能家居等市场的迅速扩张,无线电能传输技术将成为一个全新的机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会领域。国家必须适时地支持发展这项技术。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D.有关负责人表示,此次铁路推出乘意险服务,是为了适应旅客多样化、便利化、个性化的服务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需求,为旅客乘坐火车旅行提供一项增值服务。</a:t>
            </a:r>
            <a:endParaRPr lang="zh-CN" altLang="en-US" dirty="0"/>
          </a:p>
        </p:txBody>
      </p:sp>
      <p:sp>
        <p:nvSpPr>
          <p:cNvPr id="3" name="TextBox 2"/>
          <p:cNvSpPr txBox="1"/>
          <p:nvPr/>
        </p:nvSpPr>
        <p:spPr>
          <a:xfrm>
            <a:off x="500034" y="4226944"/>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D</a:t>
            </a:r>
            <a:r>
              <a:rPr lang="zh-CN" altLang="en-US" sz="1500" kern="0" dirty="0" smtClean="0">
                <a:solidFill>
                  <a:srgbClr val="000000"/>
                </a:solidFill>
                <a:latin typeface="Times New Roman" panose="02020603050405020304" pitchFamily="65" charset="-122"/>
                <a:ea typeface="宋体" panose="02010600030101010101" pitchFamily="2" charset="-122"/>
              </a:rPr>
              <a:t>　A.成分残缺,在“实现促进人口长期均衡发展”后加“的目标”。B.成分赘余,可删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去“左右”。C.成分残缺,在句首加“随着”。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(2016课标全国Ⅱ,14)下列各句中,没有语病的一句是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A.自从我国第一颗人造地球卫星“东方红一号”成功发射,成为世界上第五个把卫星送上天的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国家以来,我国的航天事业取得了巨大的突破。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B.国务院近日发布盐业体制改革方案,提出不再核准新增食盐定点生产批发企业,取消食盐批发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企业只能在指定范围内销售,允许它们开展跨区域经营。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C.职业教育的意义不仅在于传授技能,更在于育人,因此有意识地把工匠精神渗透进日常的技能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教学中是职业教育改革的重要课题。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D.面对突然发生的灾难,一个地方抗灾能力的强弱既取决于当地经济实力的雄厚,更取决于政府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的应急机制和领导人的智慧。</a:t>
            </a:r>
            <a:endParaRPr lang="zh-CN" altLang="en-US" dirty="0"/>
          </a:p>
        </p:txBody>
      </p:sp>
      <p:sp>
        <p:nvSpPr>
          <p:cNvPr id="3" name="TextBox 2"/>
          <p:cNvSpPr txBox="1"/>
          <p:nvPr/>
        </p:nvSpPr>
        <p:spPr>
          <a:xfrm>
            <a:off x="571472" y="4209856"/>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C</a:t>
            </a:r>
            <a:r>
              <a:rPr lang="zh-CN" altLang="en-US" sz="1500" kern="0" dirty="0" smtClean="0">
                <a:solidFill>
                  <a:srgbClr val="000000"/>
                </a:solidFill>
                <a:latin typeface="Times New Roman" panose="02020603050405020304" pitchFamily="65" charset="-122"/>
                <a:ea typeface="宋体" panose="02010600030101010101" pitchFamily="2" charset="-122"/>
              </a:rPr>
              <a:t>　A.主宾搭配不当,“我国第一颗人造地球卫星‘东方红一号’”“成为”“世界上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第五个把卫星送上天的国家”,搭配不当。B.成分残缺,“取消”后面缺少相应的宾语中心语。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D.搭配不当,两面对一面。</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2273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(2016广东深圳一调,14)下列各句中,没有语病的一句是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A.房地产市场成为人们关注的焦点,在一次会议上,有不少专家学者围绕当前房地产形势、发展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及相关问题为主题展开讨论,或对以往的房地产情况进行总结,或对未来的房地产情况进行展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B.经过3个月的公示,国际天文学联合会最近正式批准了我国嫦娥三号着陆区四项月球地理实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体命名,分别是广寒宫、紫微、天市和太微,可以在官方的天体地图中使用。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C.科学技术给人类带来诗意的同时,也可能带来个性的泯灭以及生活的刻板化和碎片化。为了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诗意地栖居,人类需要警惕被物化、异化的可能,需要自觉地寻找精神家园。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D.以“互联互通·共享共治”为主题的第二届世界互联网大会2015年12月16日在浙江乌镇开幕,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与会代表围绕互联网治理、发展和建设等问题展开了讨论。</a:t>
            </a:r>
            <a:endParaRPr lang="zh-CN" altLang="en-US" dirty="0"/>
          </a:p>
        </p:txBody>
      </p:sp>
      <p:sp>
        <p:nvSpPr>
          <p:cNvPr id="3" name="TextBox 2"/>
          <p:cNvSpPr txBox="1"/>
          <p:nvPr/>
        </p:nvSpPr>
        <p:spPr>
          <a:xfrm>
            <a:off x="571472" y="4594562"/>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C</a:t>
            </a:r>
            <a:r>
              <a:rPr lang="zh-CN" altLang="en-US" sz="1500" kern="0" dirty="0" smtClean="0">
                <a:solidFill>
                  <a:srgbClr val="000000"/>
                </a:solidFill>
                <a:latin typeface="Times New Roman" panose="02020603050405020304" pitchFamily="65" charset="-122"/>
                <a:ea typeface="宋体" panose="02010600030101010101" pitchFamily="2" charset="-122"/>
              </a:rPr>
              <a:t>　A.结构混乱,“围绕</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为主题”句式杂糅,可删去“为主题”,或把“围绕”改为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“以”。B.成分残缺,可在“分别是”前加上“它们”。D.语序不当,“治理、发展和建设”应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改为“建设、发展和治理”。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(2016湖北八校一联,14)下列各句中,没有语病的一句是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A.最近,电信被曝出存在重大漏洞。通过该漏洞,黑客可以查询上亿用户的信息,涉及姓名、证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件号、余额等。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B.利辛女子“犬口救童”诈捐一事引起了社会热议,不少专家和网友谴责这种行为是在透支社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会的善意。社会上存在的这种诈捐现象,《中华人民共和国慈善法(草案)》规定应依法查处。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C.奥斯卡金像奖的正式名称是“美国电影艺术与科学学院奖”。该奖设立于1927年,由美国电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影艺术与科学学院颁发,旨在为了鼓励优秀电影的创作与发展。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D.从刀耕火种到声色犬马,从茹毛饮血到锦衣玉食,文明程度越高,人们的需求就越复杂、越多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元、越精细。因此,我们只要考察一个时代的生活细节,便可一叶窥秋。</a:t>
            </a:r>
            <a:endParaRPr lang="zh-CN" altLang="en-US" dirty="0"/>
          </a:p>
        </p:txBody>
      </p:sp>
      <p:sp>
        <p:nvSpPr>
          <p:cNvPr id="3" name="TextBox 2"/>
          <p:cNvSpPr txBox="1"/>
          <p:nvPr/>
        </p:nvSpPr>
        <p:spPr>
          <a:xfrm>
            <a:off x="500034" y="4277525"/>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D</a:t>
            </a:r>
            <a:r>
              <a:rPr lang="zh-CN" altLang="en-US" sz="1500" kern="0" dirty="0" smtClean="0">
                <a:solidFill>
                  <a:srgbClr val="000000"/>
                </a:solidFill>
                <a:latin typeface="Times New Roman" panose="02020603050405020304" pitchFamily="65" charset="-122"/>
                <a:ea typeface="宋体" panose="02010600030101010101" pitchFamily="2" charset="-122"/>
              </a:rPr>
              <a:t>　A.成分残缺,可在“涉及”前加上“信息”。B.结构混乱,应在“社会上”前加上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“针对”。C.结构混乱,“旨在为了</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”改为“旨在</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”或“为了</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(2016湖南十校联考,14)下列各句中,没有语病的一句是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A.山连山、水连水,共饮一江水,早相见、晚相望,清晨共听雄鸡高唱,两国人民应永远铭记携手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相助的珍贵历史,携手共建中越全面战略合作伙伴关系新局面。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B.我们要按照五中全会精神落实并制定好“十三五”规划,奋力弥补生态环境方面的短板,相信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到2020年,小康“木桶”里盛满的甘甜之水,将提升人们的发展获得感和生活幸福感。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C.“习马会”的成功举行既是两岸关系和平发展的必然,也让两岸关系进入一个全新阶段,同时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也使两岸同胞携手共圆中国梦成蔚然之势。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D.菲律宾借口查处“非法捕鱼”为名,屡次进犯黄岩岛,并企图将其改名为“帕纳塔格礁”,中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国外交部就此阐明了严正立场。</a:t>
            </a:r>
            <a:endParaRPr lang="zh-CN" altLang="en-US" dirty="0"/>
          </a:p>
        </p:txBody>
      </p:sp>
      <p:sp>
        <p:nvSpPr>
          <p:cNvPr id="3" name="TextBox 2"/>
          <p:cNvSpPr txBox="1"/>
          <p:nvPr/>
        </p:nvSpPr>
        <p:spPr>
          <a:xfrm>
            <a:off x="500034" y="4237372"/>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C</a:t>
            </a:r>
            <a:r>
              <a:rPr lang="zh-CN" altLang="en-US" sz="1500" kern="0" dirty="0" smtClean="0">
                <a:solidFill>
                  <a:srgbClr val="000000"/>
                </a:solidFill>
                <a:latin typeface="Times New Roman" panose="02020603050405020304" pitchFamily="65" charset="-122"/>
                <a:ea typeface="宋体" panose="02010600030101010101" pitchFamily="2" charset="-122"/>
              </a:rPr>
              <a:t>　A.搭配不当,“共建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新局面”不搭配,可改为“共创</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新局面”。B.语序不当,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改为“制定并落实好”。D.结构混乱,“借口</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为名”可改为“借口</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”或“以</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11.</a:t>
            </a:r>
            <a:r>
              <a:rPr lang="zh-CN" altLang="en-US" sz="1500" kern="0" dirty="0" smtClean="0">
                <a:solidFill>
                  <a:srgbClr val="000000"/>
                </a:solidFill>
                <a:latin typeface="Times New Roman" panose="02020603050405020304" pitchFamily="65" charset="-122"/>
                <a:ea typeface="宋体" panose="02010600030101010101" pitchFamily="2" charset="-122"/>
              </a:rPr>
              <a:t>(2015山西二诊,14)下列各句中,没有语病的一句是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A.作为两个最大的发展中国家,同时又是世界多极化进程中的两股重要力量,中国和印度能否处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理好彼此间的关系,关乎两国的快速发展。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B.素质较高的劳动力是发达国家长期积累的结果,在此前提下,延迟退休年龄成为发达国家解决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劳动力短缺等问题的有效政策选择。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C.智能运动手环为用户利用智能技术提供人性化的便捷服务,并且根据用户的生活习惯、操作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习惯来满足其功能诉求和心理需求。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D.虽然有些城市已经开展跨境电子商务试点工作,但是其发展依然没有达到预期目标,跨境电子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商务要实现发展,重在打破制度壁垒是关键。</a:t>
            </a:r>
            <a:endParaRPr lang="zh-CN" altLang="en-US" dirty="0"/>
          </a:p>
        </p:txBody>
      </p:sp>
      <p:sp>
        <p:nvSpPr>
          <p:cNvPr id="3" name="TextBox 2"/>
          <p:cNvSpPr txBox="1"/>
          <p:nvPr/>
        </p:nvSpPr>
        <p:spPr>
          <a:xfrm>
            <a:off x="445528" y="4237372"/>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B</a:t>
            </a:r>
            <a:r>
              <a:rPr lang="zh-CN" altLang="en-US" sz="1500" kern="0" dirty="0" smtClean="0">
                <a:solidFill>
                  <a:srgbClr val="000000"/>
                </a:solidFill>
                <a:latin typeface="Times New Roman" panose="02020603050405020304" pitchFamily="65" charset="-122"/>
                <a:ea typeface="宋体" panose="02010600030101010101" pitchFamily="2" charset="-122"/>
              </a:rPr>
              <a:t>    A.搭配不当,“中国和印度能否处理好彼此间的关系,关乎两国的快速发展”两面对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一面。C.语序不当,“为用户”应移到“提供”的前面。D.结构混乱,“重在打破制度壁垒是关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键”应改为“重在打破制度壁垒”或“打破制度壁垒是关键”。</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12.</a:t>
            </a:r>
            <a:r>
              <a:rPr lang="zh-CN" altLang="en-US" sz="1500" kern="0" dirty="0" smtClean="0">
                <a:solidFill>
                  <a:srgbClr val="000000"/>
                </a:solidFill>
                <a:latin typeface="Times New Roman" panose="02020603050405020304" pitchFamily="65" charset="-122"/>
                <a:ea typeface="宋体" panose="02010600030101010101" pitchFamily="2" charset="-122"/>
              </a:rPr>
              <a:t>(2015河北唐山一模,14)下列各句中,没有语病的一句是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A.中国房地产将呈现中速增长常态,进入白银时代,政策和市场都将迎来根本变化,人们期待201</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5年被看作中国房地产的“转型元年”。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B.当今时代的主角应是勇于实现梦想的年轻人,政府为他们解开了束缚手脚的政策,投资人和创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业服务机构给他们备足了“弹药”。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C.在本报对104国道沧县段黑加油点乱象进行报道后,引起了沧县政府的高度重视,沧县政府经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研究决定在全县范围内深入开展集中整治行动。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D.2015年春晚凸显“中国元素”,以“中国情”打动人心,以“中国魂”凝聚人心,以“中国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梦”鼓舞人心,处处体现“中国味”。</a:t>
            </a:r>
            <a:endParaRPr lang="zh-CN" altLang="en-US" dirty="0"/>
          </a:p>
        </p:txBody>
      </p:sp>
      <p:sp>
        <p:nvSpPr>
          <p:cNvPr id="3" name="TextBox 2"/>
          <p:cNvSpPr txBox="1"/>
          <p:nvPr/>
        </p:nvSpPr>
        <p:spPr>
          <a:xfrm>
            <a:off x="571472" y="4237372"/>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D</a:t>
            </a:r>
            <a:r>
              <a:rPr lang="zh-CN" altLang="en-US" sz="1500" kern="0" dirty="0" smtClean="0">
                <a:solidFill>
                  <a:srgbClr val="000000"/>
                </a:solidFill>
                <a:latin typeface="Times New Roman" panose="02020603050405020304" pitchFamily="65" charset="-122"/>
                <a:ea typeface="宋体" panose="02010600030101010101" pitchFamily="2" charset="-122"/>
              </a:rPr>
              <a:t>　A.结构混乱,可改为“2015年被看作中国房地产的‘转型元年’”或“人们期待201</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5年是中国房地产的‘转型元年’”。B.搭配不当,“解开</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政策”不搭配,可将“解开”改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为“取消”或将“政策”改为“绳索”。C.成分残缺,“引起”缺少主语。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13.</a:t>
            </a:r>
            <a:r>
              <a:rPr lang="zh-CN" altLang="en-US" sz="1500" kern="0" dirty="0" smtClean="0">
                <a:solidFill>
                  <a:srgbClr val="000000"/>
                </a:solidFill>
                <a:latin typeface="Times New Roman" panose="02020603050405020304" pitchFamily="65" charset="-122"/>
                <a:ea typeface="宋体" panose="02010600030101010101" pitchFamily="2" charset="-122"/>
              </a:rPr>
              <a:t>(2015河北石家庄一模,14)下列各句中,没有语病的一句是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A.从某种意义上说,公办幼儿园与民办幼儿园都要满足老百姓最基本的愿望——有园上、离家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近、上得起,但目前两者在经营理念上却存在着较大差异。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B.许多公司的办公桌椅高度存在问题,久坐会产生疲劳感,并出现腰酸背痛的毛病,应该根据工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作性质先把办公桌调整到合适的高度,再调整座椅的高度。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C.春节前记者走进某医院烧伤整形科病房,看到护士们忙碌不停。护士反映,近一个月以来,儿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童烧烫伤是主要就医人群。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D.美国政治学者弗朗西斯·福山指出,为了应对收入差距增大,发达国家传统的办法是实施再分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配和构筑社会安全网,这样做的缺点是打压了人们的干劲。</a:t>
            </a:r>
            <a:endParaRPr lang="zh-CN" altLang="en-US" dirty="0"/>
          </a:p>
        </p:txBody>
      </p:sp>
      <p:sp>
        <p:nvSpPr>
          <p:cNvPr id="3" name="TextBox 2"/>
          <p:cNvSpPr txBox="1"/>
          <p:nvPr/>
        </p:nvSpPr>
        <p:spPr>
          <a:xfrm>
            <a:off x="571472" y="4237372"/>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A</a:t>
            </a:r>
            <a:r>
              <a:rPr lang="zh-CN" altLang="en-US" sz="1500" kern="0" dirty="0" smtClean="0">
                <a:solidFill>
                  <a:srgbClr val="000000"/>
                </a:solidFill>
                <a:latin typeface="Times New Roman" panose="02020603050405020304" pitchFamily="65" charset="-122"/>
                <a:ea typeface="宋体" panose="02010600030101010101" pitchFamily="2" charset="-122"/>
              </a:rPr>
              <a:t>　B.结构混乱,第一个分句的主语是“办公桌椅高度”,后几个分句的主语由语意判断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是“人”。C.主宾搭配不当,应把“儿童烧烫伤”改为“烧烫伤儿童”。D.成分残缺,“应对”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后缺少宾语中心语。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(2016课标全国Ⅲ,14)下列各句中,没有语病的一句是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A.随着技术的进步和经验的积累,再加上政策的扶持,使得我国自主品牌汽车进入快速发展时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期,各种创新产品层出不穷。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B.如果有一天科技发展到人们乘宇宙飞船就像今天乘飞机一样方便的时候,银河就不再遥远,宇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宙也就不再那么神秘了。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C.首届跨境电商论坛近日在北京举行,来自各知名电商的数十名代表齐聚一堂,分析了电商企业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面临的机遇和挑战。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D.在第40个国际博物馆日到来之际,本市历时三年开展的第一次全国可移动文物普查工作,昨日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交出了首份答卷。</a:t>
            </a:r>
            <a:endParaRPr lang="zh-CN" altLang="en-US" dirty="0"/>
          </a:p>
        </p:txBody>
      </p:sp>
      <p:sp>
        <p:nvSpPr>
          <p:cNvPr id="3" name="TextBox 2"/>
          <p:cNvSpPr txBox="1"/>
          <p:nvPr/>
        </p:nvSpPr>
        <p:spPr>
          <a:xfrm>
            <a:off x="516966" y="420608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C</a:t>
            </a:r>
            <a:r>
              <a:rPr lang="zh-CN" altLang="en-US" sz="1500" kern="0" dirty="0" smtClean="0">
                <a:solidFill>
                  <a:srgbClr val="000000"/>
                </a:solidFill>
                <a:latin typeface="Times New Roman" panose="02020603050405020304" pitchFamily="65" charset="-122"/>
                <a:ea typeface="宋体" panose="02010600030101010101" pitchFamily="2" charset="-122"/>
              </a:rPr>
              <a:t>　A.成分残缺,滥用介词造成主语缺失,可以删去“随着”。B.结构混乱,“如果</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与“当</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的时候”杂糅,可将“如果”改为“当”或删去“的时候”。D.语序不当,应把“历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时三年”移至“普查工作”之后。</a:t>
            </a:r>
            <a:endParaRPr lang="zh-CN" altLang="en-US" dirty="0"/>
          </a:p>
        </p:txBody>
      </p:sp>
      <p:sp>
        <p:nvSpPr>
          <p:cNvPr id="4" name="TextBox 2"/>
          <p:cNvSpPr txBox="1"/>
          <p:nvPr/>
        </p:nvSpPr>
        <p:spPr>
          <a:xfrm>
            <a:off x="428596" y="5281426"/>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00" kern="0" dirty="0" smtClean="0">
                <a:solidFill>
                  <a:srgbClr val="000000"/>
                </a:solidFill>
                <a:latin typeface="Times New Roman" panose="02020603050405020304" pitchFamily="65" charset="-122"/>
                <a:ea typeface="宋体" panose="02010600030101010101" pitchFamily="2" charset="-122"/>
              </a:rPr>
              <a:t>　常见的语序不当的类型:多层定语语序不当,多层状语语序不当,定语和状语次序错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位,并列的词语或短语顺序不当,分句顺序不当,关联词语位置不当。考生要熟知以上类型,在辨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析病句的最后一个环节,要考虑是否有语序问题。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(2015课标全国Ⅰ,14)下列各句中,没有语病的一句是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A.为纪念抗日战争暨世界反法西斯战争胜利70周年,从现在起到年底,国家大剧院宣布将承办31</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场精心策划的演出。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B.这部小说中的“边缘人”是一个玩世不恭、富有破坏性却真实坦白的群体,人们面对这类形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象时会引起深深的思索。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C.根据国家统计局发布的数据,4月份我国居民消费价格指数出现自去年12月以来的最大涨幅,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但仍低于相关机构的预测。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D.为进一步保障百姓餐桌安全,国家对施行已超过5年的《食品安全法》做了修订,因加大了惩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处力度而被冠以“史上最严”的称号。</a:t>
            </a:r>
            <a:endParaRPr lang="zh-CN" altLang="en-US" dirty="0"/>
          </a:p>
        </p:txBody>
      </p:sp>
      <p:sp>
        <p:nvSpPr>
          <p:cNvPr id="3" name="TextBox 2"/>
          <p:cNvSpPr txBox="1"/>
          <p:nvPr/>
        </p:nvSpPr>
        <p:spPr>
          <a:xfrm>
            <a:off x="516966" y="4049795"/>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 C</a:t>
            </a:r>
            <a:r>
              <a:rPr lang="zh-CN" altLang="en-US" sz="1500" kern="0" dirty="0" smtClean="0">
                <a:solidFill>
                  <a:srgbClr val="000000"/>
                </a:solidFill>
                <a:latin typeface="Times New Roman" panose="02020603050405020304" pitchFamily="65" charset="-122"/>
                <a:ea typeface="宋体" panose="02010600030101010101" pitchFamily="2" charset="-122"/>
              </a:rPr>
              <a:t>　A.语序不当,应将“从现在起到年底”放到“将承办”之前,并将“年底”后的逗号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删去。B.不合逻辑,主客颠倒,最后一句应改为“这类形象会引起人们深深的思索”。D.主语残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缺,“因加大”前应补出主语“新修订的《食品安全法》”。</a:t>
            </a:r>
            <a:endParaRPr lang="zh-CN" altLang="en-US" dirty="0"/>
          </a:p>
        </p:txBody>
      </p:sp>
      <p:sp>
        <p:nvSpPr>
          <p:cNvPr id="4" name="TextBox 2"/>
          <p:cNvSpPr txBox="1"/>
          <p:nvPr/>
        </p:nvSpPr>
        <p:spPr>
          <a:xfrm>
            <a:off x="500034" y="5071746"/>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00" kern="0" dirty="0" smtClean="0">
                <a:solidFill>
                  <a:srgbClr val="000000"/>
                </a:solidFill>
                <a:latin typeface="Times New Roman" panose="02020603050405020304" pitchFamily="65" charset="-122"/>
                <a:ea typeface="宋体" panose="02010600030101010101" pitchFamily="2" charset="-122"/>
              </a:rPr>
              <a:t>　完成该类题,需做好以下三步:①找出主干。先找出句子的主、谓、宾,看是否残缺,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是否搭配得当。如果主干没问题,就检查修饰语(定、状、补)是否能恰当地修饰或说明中心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语。②体会语意。如果结构没问题,可体会句子的意思、情趣和表达习惯,看逻辑方面是否有问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题,指代是否明确、是否有歧义,用词是否妥帖、是否重复,词序是否正确,修辞是否得当。③看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关联词语用得是否恰当。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模板">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Template>
  <TotalTime>0</TotalTime>
  <Words>28587</Words>
  <Application>WPS 演示</Application>
  <PresentationFormat>自定义</PresentationFormat>
  <Paragraphs>595</Paragraphs>
  <Slides>75</Slides>
  <Notes>75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75</vt:i4>
      </vt:variant>
    </vt:vector>
  </HeadingPairs>
  <TitlesOfParts>
    <vt:vector size="84" baseType="lpstr">
      <vt:lpstr>Arial</vt:lpstr>
      <vt:lpstr>宋体</vt:lpstr>
      <vt:lpstr>Wingdings</vt:lpstr>
      <vt:lpstr>黑体</vt:lpstr>
      <vt:lpstr>Times New Roman</vt:lpstr>
      <vt:lpstr>微软雅黑</vt:lpstr>
      <vt:lpstr>Arial Unicode MS</vt:lpstr>
      <vt:lpstr>Calibri</vt:lpstr>
      <vt:lpstr>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dc:creator/>
  <cp:lastModifiedBy>Administrator</cp:lastModifiedBy>
  <cp:revision>156</cp:revision>
  <dcterms:created xsi:type="dcterms:W3CDTF">2017-07-29T03:08:42Z</dcterms:created>
  <dcterms:modified xsi:type="dcterms:W3CDTF">2017-07-29T03:09:57Z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