
<file path=[Content_Types].xml><?xml version="1.0" encoding="utf-8"?>
<Types xmlns="http://schemas.openxmlformats.org/package/2006/content-types">
  <Default Extension="jpeg" ContentType="image/jpeg"/>
  <Default Extension="JPG" ContentType="image/.jp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313" r:id="rId17"/>
    <p:sldId id="312"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25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4.xml"/><Relationship Id="rId59" Type="http://schemas.openxmlformats.org/officeDocument/2006/relationships/presProps" Target="presProps.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100000">
            <a:off x="1541780" y="2497455"/>
            <a:ext cx="9108440"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rPr>
              <a:t>赵生勤老师课件</a:t>
            </a:r>
            <a:endPar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9.png"/><Relationship Id="rId3" Type="http://schemas.microsoft.com/office/2007/relationships/media" Target="file:///F:\&#35799;&#27468;&#25955;&#25991;\&#26149;&#27743;&#33457;&#26376;&#22812;&#24320;&#35838;&#35838;&#20214;\&#32463;&#20856;&#21476;&#31581;&#26354;_&#26149;&#27743;&#33457;&#26376;&#22812;.mp3" TargetMode="External"/><Relationship Id="rId2" Type="http://schemas.openxmlformats.org/officeDocument/2006/relationships/audio" Target="file:///F:\&#35799;&#27468;&#25955;&#25991;\&#26149;&#27743;&#33457;&#26376;&#22812;&#24320;&#35838;&#35838;&#20214;\&#32463;&#20856;&#21476;&#31581;&#26354;_&#26149;&#27743;&#33457;&#26376;&#22812;.mp3" TargetMode="Externa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image" Target="../media/image6.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Rectangle 2" descr="yueyeshui"/>
          <p:cNvSpPr>
            <a:spLocks noGrp="1"/>
          </p:cNvSpPr>
          <p:nvPr/>
        </p:nvSpPr>
        <p:spPr>
          <a:xfrm>
            <a:off x="113030" y="100330"/>
            <a:ext cx="11966575" cy="6622415"/>
          </a:xfrm>
          <a:prstGeom prst="rect">
            <a:avLst/>
          </a:prstGeom>
          <a:blipFill rotWithShape="1">
            <a:blip r:embed="rId1"/>
            <a:stretch>
              <a:fillRect/>
            </a:stretch>
          </a:blipFill>
          <a:ln w="9525">
            <a:noFill/>
          </a:ln>
        </p:spPr>
        <p:txBody>
          <a:bodyPr wrap="square" lIns="91440" tIns="45720" rIns="91440" bIns="45720" anchor="t" anchorCtr="0"/>
          <a:p>
            <a:pPr marL="342900" indent="-342900">
              <a:spcBef>
                <a:spcPct val="20000"/>
              </a:spcBef>
            </a:pPr>
            <a:r>
              <a:rPr lang="en-US" altLang="zh-CN" sz="3200" dirty="0">
                <a:latin typeface="Times New Roman" panose="02020603050405020304" pitchFamily="18" charset="0"/>
              </a:rPr>
              <a:t>]</a:t>
            </a:r>
            <a:endParaRPr lang="en-US" altLang="zh-CN" sz="3200" dirty="0">
              <a:latin typeface="Times New Roman" panose="02020603050405020304" pitchFamily="18" charset="0"/>
            </a:endParaRPr>
          </a:p>
        </p:txBody>
      </p:sp>
      <p:sp>
        <p:nvSpPr>
          <p:cNvPr id="128003" name="Text Box 3"/>
          <p:cNvSpPr txBox="1">
            <a:spLocks noChangeArrowheads="1"/>
          </p:cNvSpPr>
          <p:nvPr/>
        </p:nvSpPr>
        <p:spPr bwMode="auto">
          <a:xfrm>
            <a:off x="584200" y="1574165"/>
            <a:ext cx="11024870" cy="2646045"/>
          </a:xfrm>
          <a:prstGeom prst="rect">
            <a:avLst/>
          </a:prstGeom>
          <a:noFill/>
          <a:ln w="9525">
            <a:noFill/>
            <a:miter lim="800000"/>
          </a:ln>
          <a:effectLst/>
        </p:spPr>
        <p:txBody>
          <a:bodyPr wrap="square">
            <a:spAutoFit/>
          </a:bodyPr>
          <a:p>
            <a:pPr marR="0" defTabSz="914400">
              <a:spcBef>
                <a:spcPct val="50000"/>
              </a:spcBef>
              <a:buClrTx/>
              <a:buSzTx/>
              <a:buFontTx/>
              <a:defRPr/>
            </a:pPr>
            <a:r>
              <a:rPr kumimoji="1" lang="zh-CN" altLang="en-US" sz="16600" b="1" kern="1200" cap="none" spc="0" normalizeH="0" baseline="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mn-cs"/>
              </a:rPr>
              <a:t>春江花月夜</a:t>
            </a:r>
            <a:endParaRPr kumimoji="1" lang="zh-CN" altLang="en-US" sz="13800" b="1" kern="1200" cap="none" spc="0" normalizeH="0" baseline="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mn-cs"/>
            </a:endParaRPr>
          </a:p>
        </p:txBody>
      </p:sp>
      <p:sp>
        <p:nvSpPr>
          <p:cNvPr id="128004" name="Text Box 4"/>
          <p:cNvSpPr txBox="1">
            <a:spLocks noChangeArrowheads="1"/>
          </p:cNvSpPr>
          <p:nvPr/>
        </p:nvSpPr>
        <p:spPr bwMode="auto">
          <a:xfrm>
            <a:off x="4581208" y="4425633"/>
            <a:ext cx="3030538" cy="1198880"/>
          </a:xfrm>
          <a:prstGeom prst="rect">
            <a:avLst/>
          </a:prstGeom>
          <a:noFill/>
          <a:ln w="9525">
            <a:noFill/>
            <a:miter lim="800000"/>
          </a:ln>
          <a:effectLst/>
        </p:spPr>
        <p:txBody>
          <a:bodyPr wrap="square">
            <a:spAutoFit/>
          </a:bodyPr>
          <a:p>
            <a:pPr marR="0" defTabSz="914400">
              <a:spcBef>
                <a:spcPct val="50000"/>
              </a:spcBef>
              <a:buClrTx/>
              <a:buSzTx/>
              <a:buFontTx/>
              <a:defRPr/>
            </a:pPr>
            <a:r>
              <a:rPr kumimoji="1" lang="zh-CN" altLang="en-US" sz="7200" b="1" kern="1200" cap="none" spc="0" normalizeH="0" baseline="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mn-cs"/>
              </a:rPr>
              <a:t>张若虚</a:t>
            </a:r>
            <a:endParaRPr kumimoji="1" lang="zh-CN" altLang="en-US" sz="7200" b="1" kern="1200" cap="none" spc="0" normalizeH="0" baseline="0" noProof="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p:cTn id="7" dur="1000" fill="hold"/>
                                        <p:tgtEl>
                                          <p:spTgt spid="3073"/>
                                        </p:tgtEl>
                                        <p:attrNameLst>
                                          <p:attrName>ppt_w</p:attrName>
                                        </p:attrNameLst>
                                      </p:cBhvr>
                                      <p:tavLst>
                                        <p:tav tm="0">
                                          <p:val>
                                            <p:strVal val="#ppt_w*0.70"/>
                                          </p:val>
                                        </p:tav>
                                        <p:tav tm="100000">
                                          <p:val>
                                            <p:strVal val="#ppt_w"/>
                                          </p:val>
                                        </p:tav>
                                      </p:tavLst>
                                    </p:anim>
                                    <p:anim calcmode="lin" valueType="num">
                                      <p:cBhvr>
                                        <p:cTn id="8" dur="1000" fill="hold"/>
                                        <p:tgtEl>
                                          <p:spTgt spid="3073"/>
                                        </p:tgtEl>
                                        <p:attrNameLst>
                                          <p:attrName>ppt_h</p:attrName>
                                        </p:attrNameLst>
                                      </p:cBhvr>
                                      <p:tavLst>
                                        <p:tav tm="0">
                                          <p:val>
                                            <p:strVal val="#ppt_h"/>
                                          </p:val>
                                        </p:tav>
                                        <p:tav tm="100000">
                                          <p:val>
                                            <p:strVal val="#ppt_h"/>
                                          </p:val>
                                        </p:tav>
                                      </p:tavLst>
                                    </p:anim>
                                    <p:animEffect transition="in" filter="fade">
                                      <p:cBhvr>
                                        <p:cTn id="9" dur="1000"/>
                                        <p:tgtEl>
                                          <p:spTgt spid="3073"/>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128003"/>
                                        </p:tgtEl>
                                        <p:attrNameLst>
                                          <p:attrName>style.visibility</p:attrName>
                                        </p:attrNameLst>
                                      </p:cBhvr>
                                      <p:to>
                                        <p:strVal val="visible"/>
                                      </p:to>
                                    </p:set>
                                    <p:anim calcmode="lin" valueType="num">
                                      <p:cBhvr>
                                        <p:cTn id="13" dur="1000" fill="hold"/>
                                        <p:tgtEl>
                                          <p:spTgt spid="128003"/>
                                        </p:tgtEl>
                                        <p:attrNameLst>
                                          <p:attrName>ppt_w</p:attrName>
                                        </p:attrNameLst>
                                      </p:cBhvr>
                                      <p:tavLst>
                                        <p:tav tm="0">
                                          <p:val>
                                            <p:fltVal val="0.000000"/>
                                          </p:val>
                                        </p:tav>
                                        <p:tav tm="100000">
                                          <p:val>
                                            <p:strVal val="#ppt_w"/>
                                          </p:val>
                                        </p:tav>
                                      </p:tavLst>
                                    </p:anim>
                                    <p:anim calcmode="lin" valueType="num">
                                      <p:cBhvr>
                                        <p:cTn id="14" dur="1000" fill="hold"/>
                                        <p:tgtEl>
                                          <p:spTgt spid="128003"/>
                                        </p:tgtEl>
                                        <p:attrNameLst>
                                          <p:attrName>ppt_h</p:attrName>
                                        </p:attrNameLst>
                                      </p:cBhvr>
                                      <p:tavLst>
                                        <p:tav tm="0">
                                          <p:val>
                                            <p:fltVal val="0.000000"/>
                                          </p:val>
                                        </p:tav>
                                        <p:tav tm="100000">
                                          <p:val>
                                            <p:strVal val="#ppt_h"/>
                                          </p:val>
                                        </p:tav>
                                      </p:tavLst>
                                    </p:anim>
                                  </p:childTnLst>
                                </p:cTn>
                              </p:par>
                              <p:par>
                                <p:cTn id="15" presetID="23" presetClass="entr" presetSubtype="16" fill="hold" grpId="0" nodeType="withEffect">
                                  <p:stCondLst>
                                    <p:cond delay="0"/>
                                  </p:stCondLst>
                                  <p:childTnLst>
                                    <p:set>
                                      <p:cBhvr>
                                        <p:cTn id="16" dur="1000" fill="hold">
                                          <p:stCondLst>
                                            <p:cond delay="0"/>
                                          </p:stCondLst>
                                        </p:cTn>
                                        <p:tgtEl>
                                          <p:spTgt spid="128004"/>
                                        </p:tgtEl>
                                        <p:attrNameLst>
                                          <p:attrName>style.visibility</p:attrName>
                                        </p:attrNameLst>
                                      </p:cBhvr>
                                      <p:to>
                                        <p:strVal val="visible"/>
                                      </p:to>
                                    </p:set>
                                    <p:anim calcmode="lin" valueType="num">
                                      <p:cBhvr>
                                        <p:cTn id="17" dur="1000" fill="hold"/>
                                        <p:tgtEl>
                                          <p:spTgt spid="128004"/>
                                        </p:tgtEl>
                                        <p:attrNameLst>
                                          <p:attrName>ppt_w</p:attrName>
                                        </p:attrNameLst>
                                      </p:cBhvr>
                                      <p:tavLst>
                                        <p:tav tm="0">
                                          <p:val>
                                            <p:fltVal val="0.000000"/>
                                          </p:val>
                                        </p:tav>
                                        <p:tav tm="100000">
                                          <p:val>
                                            <p:strVal val="#ppt_w"/>
                                          </p:val>
                                        </p:tav>
                                      </p:tavLst>
                                    </p:anim>
                                    <p:anim calcmode="lin" valueType="num">
                                      <p:cBhvr>
                                        <p:cTn id="18" dur="1000" fill="hold"/>
                                        <p:tgtEl>
                                          <p:spTgt spid="12800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 grpId="0" animBg="1" uiExpand="1" build="p"/>
      <p:bldP spid="128003" grpId="0" bldLvl="0" animBg="1"/>
      <p:bldP spid="12800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Rectangle 3"/>
          <p:cNvSpPr>
            <a:spLocks noGrp="1"/>
          </p:cNvSpPr>
          <p:nvPr/>
        </p:nvSpPr>
        <p:spPr>
          <a:xfrm>
            <a:off x="688975" y="160655"/>
            <a:ext cx="11109325" cy="6433820"/>
          </a:xfrm>
          <a:prstGeom prst="rect">
            <a:avLst/>
          </a:prstGeom>
          <a:noFill/>
          <a:ln w="9525">
            <a:noFill/>
          </a:ln>
        </p:spPr>
        <p:txBody>
          <a:bodyPr wrap="square" lIns="91440" tIns="45720" rIns="91440" bIns="45720" anchor="t" anchorCtr="0"/>
          <a:p>
            <a:pPr>
              <a:lnSpc>
                <a:spcPct val="130000"/>
              </a:lnSpc>
              <a:spcBef>
                <a:spcPct val="20000"/>
              </a:spcBef>
              <a:buSzTx/>
            </a:pPr>
            <a:r>
              <a:rPr lang="en-US" altLang="zh-CN" sz="4400" b="1" dirty="0">
                <a:solidFill>
                  <a:srgbClr val="FF0000"/>
                </a:solidFill>
                <a:latin typeface="华文中宋" panose="02010600040101010101" pitchFamily="2" charset="-122"/>
                <a:ea typeface="华文中宋" panose="02010600040101010101" pitchFamily="2" charset="-122"/>
              </a:rPr>
              <a:t>   </a:t>
            </a:r>
            <a:r>
              <a:rPr lang="zh-CN" altLang="en-US" sz="4400" b="1" dirty="0">
                <a:solidFill>
                  <a:srgbClr val="FF0000"/>
                </a:solidFill>
                <a:latin typeface="华文中宋" panose="02010600040101010101" pitchFamily="2" charset="-122"/>
                <a:ea typeface="华文中宋" panose="02010600040101010101" pitchFamily="2" charset="-122"/>
              </a:rPr>
              <a:t>江水：</a:t>
            </a:r>
            <a:endParaRPr lang="zh-CN" altLang="en-US" sz="6000" b="1" dirty="0">
              <a:solidFill>
                <a:schemeClr val="accent2"/>
              </a:solidFill>
              <a:latin typeface="华文中宋" panose="02010600040101010101" pitchFamily="2" charset="-122"/>
              <a:ea typeface="华文中宋" panose="02010600040101010101" pitchFamily="2" charset="-122"/>
            </a:endParaRPr>
          </a:p>
          <a:p>
            <a:pPr>
              <a:lnSpc>
                <a:spcPct val="130000"/>
              </a:lnSpc>
              <a:spcBef>
                <a:spcPct val="20000"/>
              </a:spcBef>
              <a:buSzTx/>
            </a:pPr>
            <a:r>
              <a:rPr lang="zh-CN" altLang="en-US" sz="4000" b="1" dirty="0">
                <a:solidFill>
                  <a:schemeClr val="accent2"/>
                </a:solidFill>
                <a:latin typeface="华文中宋" panose="02010600040101010101" pitchFamily="2" charset="-122"/>
                <a:ea typeface="华文中宋" panose="02010600040101010101" pitchFamily="2" charset="-122"/>
              </a:rPr>
              <a:t>     </a:t>
            </a:r>
            <a:r>
              <a:rPr lang="zh-CN" altLang="en-US" sz="3600" b="1" dirty="0">
                <a:solidFill>
                  <a:srgbClr val="000099"/>
                </a:solidFill>
                <a:latin typeface="华文中宋" panose="02010600040101010101" pitchFamily="2" charset="-122"/>
                <a:ea typeface="华文中宋" panose="02010600040101010101" pitchFamily="2" charset="-122"/>
              </a:rPr>
              <a:t>长江东流，玉带盘桓，沿岸风光如画，引出多少名篇佳句流传千古。江水不仅是个空间概念，更</a:t>
            </a:r>
            <a:r>
              <a:rPr lang="zh-CN" altLang="en-US" sz="3600" b="1" dirty="0">
                <a:solidFill>
                  <a:srgbClr val="FF0000"/>
                </a:solidFill>
                <a:latin typeface="华文中宋" panose="02010600040101010101" pitchFamily="2" charset="-122"/>
                <a:ea typeface="华文中宋" panose="02010600040101010101" pitchFamily="2" charset="-122"/>
              </a:rPr>
              <a:t>喻指历史的长河，</a:t>
            </a:r>
            <a:r>
              <a:rPr lang="zh-CN" altLang="en-US" sz="3600" b="1" dirty="0">
                <a:solidFill>
                  <a:srgbClr val="000099"/>
                </a:solidFill>
                <a:latin typeface="华文中宋" panose="02010600040101010101" pitchFamily="2" charset="-122"/>
                <a:ea typeface="华文中宋" panose="02010600040101010101" pitchFamily="2" charset="-122"/>
              </a:rPr>
              <a:t>是个时间概念。任你是秦皇汉武、唐宗宋祖或一代枭雄，无一例外终将湮灭于历史的滚滚长河之中。</a:t>
            </a:r>
            <a:r>
              <a:rPr lang="zh-CN" altLang="en-US" sz="3600" b="1" dirty="0">
                <a:latin typeface="华文中宋" panose="02010600040101010101" pitchFamily="2" charset="-122"/>
                <a:ea typeface="华文中宋" panose="02010600040101010101" pitchFamily="2" charset="-122"/>
              </a:rPr>
              <a:t>任你活着的时候生命怎样灿烂辉煌，也一样逃不过自然的规律、归结于尘土流水。</a:t>
            </a:r>
            <a:r>
              <a:rPr lang="zh-CN" altLang="en-US" sz="3600" b="1" dirty="0">
                <a:solidFill>
                  <a:srgbClr val="000099"/>
                </a:solidFill>
                <a:latin typeface="华文中宋" panose="02010600040101010101" pitchFamily="2" charset="-122"/>
                <a:ea typeface="华文中宋" panose="02010600040101010101" pitchFamily="2" charset="-122"/>
              </a:rPr>
              <a:t>表现出那种</a:t>
            </a:r>
            <a:r>
              <a:rPr lang="zh-CN" altLang="en-US" sz="3600" b="1" dirty="0">
                <a:solidFill>
                  <a:srgbClr val="FF0000"/>
                </a:solidFill>
                <a:latin typeface="华文中宋" panose="02010600040101010101" pitchFamily="2" charset="-122"/>
                <a:ea typeface="华文中宋" panose="02010600040101010101" pitchFamily="2" charset="-122"/>
              </a:rPr>
              <a:t>人生空漠之感</a:t>
            </a:r>
            <a:r>
              <a:rPr lang="zh-CN" altLang="en-US" sz="3600" b="1" dirty="0">
                <a:solidFill>
                  <a:srgbClr val="000099"/>
                </a:solidFill>
                <a:latin typeface="华文中宋" panose="02010600040101010101" pitchFamily="2" charset="-122"/>
                <a:ea typeface="华文中宋" panose="02010600040101010101" pitchFamily="2" charset="-122"/>
              </a:rPr>
              <a:t>，更显深沉悠远。</a:t>
            </a:r>
            <a:endParaRPr lang="zh-CN" altLang="en-US" sz="3600" b="1" dirty="0">
              <a:solidFill>
                <a:srgbClr val="000099"/>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0241">
                                            <p:txEl>
                                              <p:charRg st="0" end="7"/>
                                            </p:txEl>
                                          </p:spTgt>
                                        </p:tgtEl>
                                        <p:attrNameLst>
                                          <p:attrName>style.visibility</p:attrName>
                                        </p:attrNameLst>
                                      </p:cBhvr>
                                      <p:to>
                                        <p:strVal val="visible"/>
                                      </p:to>
                                    </p:set>
                                    <p:anim calcmode="lin" valueType="num">
                                      <p:cBhvr>
                                        <p:cTn id="7" dur="1000" fill="hold"/>
                                        <p:tgtEl>
                                          <p:spTgt spid="10241">
                                            <p:txEl>
                                              <p:charRg st="0" end="7"/>
                                            </p:txEl>
                                          </p:spTgt>
                                        </p:tgtEl>
                                        <p:attrNameLst>
                                          <p:attrName>ppt_x</p:attrName>
                                        </p:attrNameLst>
                                      </p:cBhvr>
                                      <p:tavLst>
                                        <p:tav tm="0">
                                          <p:val>
                                            <p:strVal val="#ppt_x"/>
                                          </p:val>
                                        </p:tav>
                                        <p:tav tm="100000">
                                          <p:val>
                                            <p:strVal val="#ppt_x"/>
                                          </p:val>
                                        </p:tav>
                                      </p:tavLst>
                                    </p:anim>
                                    <p:anim calcmode="lin" valueType="num">
                                      <p:cBhvr>
                                        <p:cTn id="8" dur="1000" fill="hold"/>
                                        <p:tgtEl>
                                          <p:spTgt spid="10241">
                                            <p:txEl>
                                              <p:charRg st="0" end="7"/>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241">
                                            <p:txEl>
                                              <p:charRg st="7" end="162"/>
                                            </p:txEl>
                                          </p:spTgt>
                                        </p:tgtEl>
                                        <p:attrNameLst>
                                          <p:attrName>style.visibility</p:attrName>
                                        </p:attrNameLst>
                                      </p:cBhvr>
                                      <p:to>
                                        <p:strVal val="visible"/>
                                      </p:to>
                                    </p:set>
                                    <p:anim calcmode="lin" valueType="num">
                                      <p:cBhvr>
                                        <p:cTn id="12" dur="1000" fill="hold"/>
                                        <p:tgtEl>
                                          <p:spTgt spid="10241">
                                            <p:txEl>
                                              <p:charRg st="7" end="162"/>
                                            </p:txEl>
                                          </p:spTgt>
                                        </p:tgtEl>
                                        <p:attrNameLst>
                                          <p:attrName>ppt_w</p:attrName>
                                        </p:attrNameLst>
                                      </p:cBhvr>
                                      <p:tavLst>
                                        <p:tav tm="0">
                                          <p:val>
                                            <p:strVal val="#ppt_w*0.70"/>
                                          </p:val>
                                        </p:tav>
                                        <p:tav tm="100000">
                                          <p:val>
                                            <p:strVal val="#ppt_w"/>
                                          </p:val>
                                        </p:tav>
                                      </p:tavLst>
                                    </p:anim>
                                    <p:anim calcmode="lin" valueType="num">
                                      <p:cBhvr>
                                        <p:cTn id="13" dur="1000" fill="hold"/>
                                        <p:tgtEl>
                                          <p:spTgt spid="10241">
                                            <p:txEl>
                                              <p:charRg st="7" end="162"/>
                                            </p:txEl>
                                          </p:spTgt>
                                        </p:tgtEl>
                                        <p:attrNameLst>
                                          <p:attrName>ppt_h</p:attrName>
                                        </p:attrNameLst>
                                      </p:cBhvr>
                                      <p:tavLst>
                                        <p:tav tm="0">
                                          <p:val>
                                            <p:strVal val="#ppt_h"/>
                                          </p:val>
                                        </p:tav>
                                        <p:tav tm="100000">
                                          <p:val>
                                            <p:strVal val="#ppt_h"/>
                                          </p:val>
                                        </p:tav>
                                      </p:tavLst>
                                    </p:anim>
                                    <p:animEffect transition="in" filter="fade">
                                      <p:cBhvr>
                                        <p:cTn id="14" dur="1000"/>
                                        <p:tgtEl>
                                          <p:spTgt spid="10241">
                                            <p:txEl>
                                              <p:charRg st="7" end="1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内容占位符 3" descr="朦胧.jpg"/>
          <p:cNvPicPr preferRelativeResize="0">
            <a:picLocks noGrp="1"/>
          </p:cNvPicPr>
          <p:nvPr/>
        </p:nvPicPr>
        <p:blipFill>
          <a:blip r:embed="rId1"/>
          <a:srcRect r="-395" b="9056"/>
          <a:stretch>
            <a:fillRect/>
          </a:stretch>
        </p:blipFill>
        <p:spPr>
          <a:xfrm>
            <a:off x="71120" y="113665"/>
            <a:ext cx="12049760" cy="6630670"/>
          </a:xfrm>
          <a:prstGeom prst="rect">
            <a:avLst/>
          </a:prstGeom>
          <a:noFill/>
          <a:ln w="9525">
            <a:noFill/>
          </a:ln>
        </p:spPr>
      </p:pic>
      <p:sp>
        <p:nvSpPr>
          <p:cNvPr id="11266" name="Rectangle 3"/>
          <p:cNvSpPr>
            <a:spLocks noGrp="1"/>
          </p:cNvSpPr>
          <p:nvPr/>
        </p:nvSpPr>
        <p:spPr>
          <a:xfrm>
            <a:off x="5281613" y="655638"/>
            <a:ext cx="1422400" cy="1141412"/>
          </a:xfrm>
          <a:prstGeom prst="rect">
            <a:avLst/>
          </a:prstGeom>
          <a:solidFill>
            <a:srgbClr val="FFFF00"/>
          </a:solidFill>
          <a:ln w="9525">
            <a:noFill/>
          </a:ln>
        </p:spPr>
        <p:txBody>
          <a:bodyPr wrap="square" lIns="91440" tIns="45720" rIns="91440" bIns="45720" anchor="ctr" anchorCtr="0"/>
          <a:p>
            <a:pPr algn="ctr">
              <a:lnSpc>
                <a:spcPct val="130000"/>
              </a:lnSpc>
            </a:pPr>
            <a:r>
              <a:rPr lang="zh-CN" altLang="en-US" sz="8000" b="1" dirty="0">
                <a:solidFill>
                  <a:srgbClr val="FF0000"/>
                </a:solidFill>
                <a:latin typeface="华文行楷" panose="02010800040101010101" pitchFamily="2" charset="-122"/>
                <a:ea typeface="华文行楷" panose="02010800040101010101" pitchFamily="2" charset="-122"/>
              </a:rPr>
              <a:t>花</a:t>
            </a:r>
            <a:endParaRPr lang="zh-CN" altLang="en-US" sz="8000" b="1" dirty="0">
              <a:solidFill>
                <a:srgbClr val="FF0000"/>
              </a:solidFill>
              <a:latin typeface="华文行楷" panose="02010800040101010101" pitchFamily="2" charset="-122"/>
              <a:ea typeface="华文行楷" panose="02010800040101010101" pitchFamily="2" charset="-122"/>
            </a:endParaRPr>
          </a:p>
        </p:txBody>
      </p:sp>
      <p:sp>
        <p:nvSpPr>
          <p:cNvPr id="184324" name="Rectangle 4"/>
          <p:cNvSpPr>
            <a:spLocks noGrp="1"/>
          </p:cNvSpPr>
          <p:nvPr/>
        </p:nvSpPr>
        <p:spPr>
          <a:xfrm>
            <a:off x="2517775" y="2298700"/>
            <a:ext cx="7545388" cy="3994150"/>
          </a:xfrm>
          <a:prstGeom prst="rect">
            <a:avLst/>
          </a:prstGeom>
          <a:noFill/>
          <a:ln w="9525">
            <a:noFill/>
          </a:ln>
        </p:spPr>
        <p:txBody>
          <a:bodyPr wrap="square" lIns="91440" tIns="45720" rIns="91440" bIns="45720" anchor="t" anchorCtr="0"/>
          <a:p>
            <a:pPr marL="342900" indent="-342900">
              <a:spcBef>
                <a:spcPct val="20000"/>
              </a:spcBef>
            </a:pPr>
            <a:r>
              <a:rPr lang="zh-CN" altLang="en-US" sz="3600" b="1" dirty="0">
                <a:solidFill>
                  <a:srgbClr val="FF0000"/>
                </a:solidFill>
                <a:latin typeface="华文中宋" panose="02010600040101010101" pitchFamily="2" charset="-122"/>
                <a:ea typeface="华文中宋" panose="02010600040101010101" pitchFamily="2" charset="-122"/>
              </a:rPr>
              <a:t>感时花溅泪 ，恨别鸟惊心。</a:t>
            </a:r>
            <a:endParaRPr lang="zh-CN" altLang="en-US" sz="3600" b="1" dirty="0">
              <a:solidFill>
                <a:srgbClr val="FF0000"/>
              </a:solidFill>
              <a:latin typeface="华文中宋" panose="02010600040101010101" pitchFamily="2" charset="-122"/>
              <a:ea typeface="华文中宋" panose="02010600040101010101" pitchFamily="2" charset="-122"/>
            </a:endParaRPr>
          </a:p>
          <a:p>
            <a:pPr marL="342900" indent="-342900">
              <a:spcBef>
                <a:spcPct val="20000"/>
              </a:spcBef>
            </a:pPr>
            <a:r>
              <a:rPr lang="zh-CN" altLang="en-US" sz="3600" b="1" dirty="0">
                <a:solidFill>
                  <a:srgbClr val="FF0000"/>
                </a:solidFill>
                <a:latin typeface="华文中宋" panose="02010600040101010101" pitchFamily="2" charset="-122"/>
                <a:ea typeface="华文中宋" panose="02010600040101010101" pitchFamily="2" charset="-122"/>
              </a:rPr>
              <a:t>                   </a:t>
            </a:r>
            <a:r>
              <a:rPr lang="en-US" altLang="zh-CN"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rPr>
              <a:t>杜甫</a:t>
            </a:r>
            <a:endParaRPr lang="zh-CN" altLang="en-US" sz="3600" b="1" dirty="0">
              <a:solidFill>
                <a:srgbClr val="FF0000"/>
              </a:solidFill>
              <a:latin typeface="华文中宋" panose="02010600040101010101" pitchFamily="2" charset="-122"/>
              <a:ea typeface="华文中宋" panose="02010600040101010101" pitchFamily="2" charset="-122"/>
            </a:endParaRPr>
          </a:p>
          <a:p>
            <a:pPr marL="342900" indent="-342900">
              <a:spcBef>
                <a:spcPct val="20000"/>
              </a:spcBef>
            </a:pPr>
            <a:r>
              <a:rPr lang="zh-CN" altLang="en-US" sz="3600" b="1" dirty="0">
                <a:solidFill>
                  <a:srgbClr val="FF0000"/>
                </a:solidFill>
                <a:latin typeface="华文中宋" panose="02010600040101010101" pitchFamily="2" charset="-122"/>
                <a:ea typeface="华文中宋" panose="02010600040101010101" pitchFamily="2" charset="-122"/>
              </a:rPr>
              <a:t>无可奈何花落去，似曾相识燕归来。 </a:t>
            </a:r>
            <a:endParaRPr lang="zh-CN" altLang="en-US" sz="3600" b="1" dirty="0">
              <a:solidFill>
                <a:srgbClr val="FF0000"/>
              </a:solidFill>
              <a:latin typeface="华文中宋" panose="02010600040101010101" pitchFamily="2" charset="-122"/>
              <a:ea typeface="华文中宋" panose="02010600040101010101" pitchFamily="2" charset="-122"/>
            </a:endParaRPr>
          </a:p>
          <a:p>
            <a:pPr marL="342900" indent="-342900">
              <a:spcBef>
                <a:spcPct val="20000"/>
              </a:spcBef>
            </a:pPr>
            <a:r>
              <a:rPr lang="zh-CN" altLang="en-US" sz="3600" b="1" dirty="0">
                <a:solidFill>
                  <a:srgbClr val="FF0000"/>
                </a:solidFill>
                <a:latin typeface="华文中宋" panose="02010600040101010101" pitchFamily="2" charset="-122"/>
                <a:ea typeface="华文中宋" panose="02010600040101010101" pitchFamily="2" charset="-122"/>
              </a:rPr>
              <a:t>                   </a:t>
            </a:r>
            <a:r>
              <a:rPr lang="en-US" altLang="zh-CN"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rPr>
              <a:t>晏殊</a:t>
            </a:r>
            <a:r>
              <a:rPr lang="en-US" altLang="zh-CN"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rPr>
              <a:t>浣溪纱</a:t>
            </a:r>
            <a:r>
              <a:rPr lang="en-US" altLang="zh-CN" sz="3600" b="1" dirty="0">
                <a:solidFill>
                  <a:srgbClr val="FF0000"/>
                </a:solidFill>
                <a:latin typeface="华文中宋" panose="02010600040101010101" pitchFamily="2" charset="-122"/>
                <a:ea typeface="华文中宋" panose="02010600040101010101" pitchFamily="2" charset="-122"/>
              </a:rPr>
              <a:t>》 </a:t>
            </a:r>
            <a:endParaRPr lang="en-US" altLang="zh-CN" sz="3600" b="1" dirty="0">
              <a:solidFill>
                <a:srgbClr val="FF0000"/>
              </a:solidFill>
              <a:latin typeface="华文中宋" panose="02010600040101010101" pitchFamily="2" charset="-122"/>
              <a:ea typeface="华文中宋" panose="02010600040101010101" pitchFamily="2" charset="-122"/>
            </a:endParaRPr>
          </a:p>
          <a:p>
            <a:pPr marL="342900" indent="-342900">
              <a:spcBef>
                <a:spcPct val="20000"/>
              </a:spcBef>
            </a:pPr>
            <a:r>
              <a:rPr lang="zh-CN" altLang="en-US" sz="3600" b="1" dirty="0">
                <a:solidFill>
                  <a:srgbClr val="FF0000"/>
                </a:solidFill>
                <a:latin typeface="华文中宋" panose="02010600040101010101" pitchFamily="2" charset="-122"/>
                <a:ea typeface="华文中宋" panose="02010600040101010101" pitchFamily="2" charset="-122"/>
              </a:rPr>
              <a:t>一朝春尽红颜老，花落人亡两不知！</a:t>
            </a:r>
            <a:endParaRPr lang="zh-CN" altLang="en-US" sz="3600" b="1" dirty="0">
              <a:solidFill>
                <a:srgbClr val="FF0000"/>
              </a:solidFill>
              <a:latin typeface="华文中宋" panose="02010600040101010101" pitchFamily="2" charset="-122"/>
              <a:ea typeface="华文中宋" panose="02010600040101010101" pitchFamily="2" charset="-122"/>
            </a:endParaRPr>
          </a:p>
          <a:p>
            <a:pPr marL="342900" indent="-342900">
              <a:spcBef>
                <a:spcPct val="20000"/>
              </a:spcBef>
            </a:pPr>
            <a:r>
              <a:rPr lang="zh-CN" altLang="en-US" sz="3600" b="1" dirty="0">
                <a:solidFill>
                  <a:srgbClr val="FF0000"/>
                </a:solidFill>
                <a:latin typeface="华文中宋" panose="02010600040101010101" pitchFamily="2" charset="-122"/>
                <a:ea typeface="华文中宋" panose="02010600040101010101" pitchFamily="2" charset="-122"/>
              </a:rPr>
              <a:t>                   </a:t>
            </a:r>
            <a:r>
              <a:rPr lang="en-US" altLang="zh-CN"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rPr>
              <a:t>葬花辞</a:t>
            </a:r>
            <a:r>
              <a:rPr lang="en-US" altLang="zh-CN" sz="3600" b="1" dirty="0">
                <a:solidFill>
                  <a:srgbClr val="FF0000"/>
                </a:solidFill>
                <a:latin typeface="华文中宋" panose="02010600040101010101" pitchFamily="2" charset="-122"/>
                <a:ea typeface="华文中宋" panose="02010600040101010101" pitchFamily="2" charset="-122"/>
              </a:rPr>
              <a:t>》</a:t>
            </a:r>
            <a:endParaRPr lang="en-US" altLang="zh-CN" sz="36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11266"/>
                                        </p:tgtEl>
                                        <p:attrNameLst>
                                          <p:attrName>style.visibility</p:attrName>
                                        </p:attrNameLst>
                                      </p:cBhvr>
                                      <p:to>
                                        <p:strVal val="visible"/>
                                      </p:to>
                                    </p:set>
                                    <p:anim calcmode="lin" valueType="num">
                                      <p:cBhvr>
                                        <p:cTn id="7" dur="1000" fill="hold"/>
                                        <p:tgtEl>
                                          <p:spTgt spid="11266"/>
                                        </p:tgtEl>
                                        <p:attrNameLst>
                                          <p:attrName>ppt_w</p:attrName>
                                        </p:attrNameLst>
                                      </p:cBhvr>
                                      <p:tavLst>
                                        <p:tav tm="0">
                                          <p:val>
                                            <p:fltVal val="0.000000"/>
                                          </p:val>
                                        </p:tav>
                                        <p:tav tm="100000">
                                          <p:val>
                                            <p:strVal val="#ppt_w"/>
                                          </p:val>
                                        </p:tav>
                                      </p:tavLst>
                                    </p:anim>
                                    <p:anim calcmode="lin" valueType="num">
                                      <p:cBhvr>
                                        <p:cTn id="8" dur="1000" fill="hold"/>
                                        <p:tgtEl>
                                          <p:spTgt spid="11266"/>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84324">
                                            <p:txEl>
                                              <p:charRg st="0" end="14"/>
                                            </p:txEl>
                                          </p:spTgt>
                                        </p:tgtEl>
                                        <p:attrNameLst>
                                          <p:attrName>style.visibility</p:attrName>
                                        </p:attrNameLst>
                                      </p:cBhvr>
                                      <p:to>
                                        <p:strVal val="visible"/>
                                      </p:to>
                                    </p:set>
                                    <p:anim calcmode="lin" valueType="num">
                                      <p:cBhvr>
                                        <p:cTn id="12" dur="1000" fill="hold"/>
                                        <p:tgtEl>
                                          <p:spTgt spid="184324">
                                            <p:txEl>
                                              <p:charRg st="0" end="14"/>
                                            </p:txEl>
                                          </p:spTgt>
                                        </p:tgtEl>
                                        <p:attrNameLst>
                                          <p:attrName>ppt_w</p:attrName>
                                        </p:attrNameLst>
                                      </p:cBhvr>
                                      <p:tavLst>
                                        <p:tav tm="0">
                                          <p:val>
                                            <p:strVal val="#ppt_w*0.70"/>
                                          </p:val>
                                        </p:tav>
                                        <p:tav tm="100000">
                                          <p:val>
                                            <p:strVal val="#ppt_w"/>
                                          </p:val>
                                        </p:tav>
                                      </p:tavLst>
                                    </p:anim>
                                    <p:anim calcmode="lin" valueType="num">
                                      <p:cBhvr>
                                        <p:cTn id="13" dur="1000" fill="hold"/>
                                        <p:tgtEl>
                                          <p:spTgt spid="184324">
                                            <p:txEl>
                                              <p:charRg st="0" end="14"/>
                                            </p:txEl>
                                          </p:spTgt>
                                        </p:tgtEl>
                                        <p:attrNameLst>
                                          <p:attrName>ppt_h</p:attrName>
                                        </p:attrNameLst>
                                      </p:cBhvr>
                                      <p:tavLst>
                                        <p:tav tm="0">
                                          <p:val>
                                            <p:strVal val="#ppt_h"/>
                                          </p:val>
                                        </p:tav>
                                        <p:tav tm="100000">
                                          <p:val>
                                            <p:strVal val="#ppt_h"/>
                                          </p:val>
                                        </p:tav>
                                      </p:tavLst>
                                    </p:anim>
                                    <p:animEffect transition="in" filter="fade">
                                      <p:cBhvr>
                                        <p:cTn id="14" dur="1000"/>
                                        <p:tgtEl>
                                          <p:spTgt spid="184324">
                                            <p:txEl>
                                              <p:charRg st="0" end="14"/>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84324">
                                            <p:txEl>
                                              <p:charRg st="14" end="30"/>
                                            </p:txEl>
                                          </p:spTgt>
                                        </p:tgtEl>
                                        <p:attrNameLst>
                                          <p:attrName>style.visibility</p:attrName>
                                        </p:attrNameLst>
                                      </p:cBhvr>
                                      <p:to>
                                        <p:strVal val="visible"/>
                                      </p:to>
                                    </p:set>
                                    <p:anim calcmode="lin" valueType="num">
                                      <p:cBhvr>
                                        <p:cTn id="17" dur="1000" fill="hold"/>
                                        <p:tgtEl>
                                          <p:spTgt spid="184324">
                                            <p:txEl>
                                              <p:charRg st="14" end="30"/>
                                            </p:txEl>
                                          </p:spTgt>
                                        </p:tgtEl>
                                        <p:attrNameLst>
                                          <p:attrName>ppt_w</p:attrName>
                                        </p:attrNameLst>
                                      </p:cBhvr>
                                      <p:tavLst>
                                        <p:tav tm="0">
                                          <p:val>
                                            <p:strVal val="#ppt_w*0.70"/>
                                          </p:val>
                                        </p:tav>
                                        <p:tav tm="100000">
                                          <p:val>
                                            <p:strVal val="#ppt_w"/>
                                          </p:val>
                                        </p:tav>
                                      </p:tavLst>
                                    </p:anim>
                                    <p:anim calcmode="lin" valueType="num">
                                      <p:cBhvr>
                                        <p:cTn id="18" dur="1000" fill="hold"/>
                                        <p:tgtEl>
                                          <p:spTgt spid="184324">
                                            <p:txEl>
                                              <p:charRg st="14" end="30"/>
                                            </p:txEl>
                                          </p:spTgt>
                                        </p:tgtEl>
                                        <p:attrNameLst>
                                          <p:attrName>ppt_h</p:attrName>
                                        </p:attrNameLst>
                                      </p:cBhvr>
                                      <p:tavLst>
                                        <p:tav tm="0">
                                          <p:val>
                                            <p:strVal val="#ppt_h"/>
                                          </p:val>
                                        </p:tav>
                                        <p:tav tm="100000">
                                          <p:val>
                                            <p:strVal val="#ppt_h"/>
                                          </p:val>
                                        </p:tav>
                                      </p:tavLst>
                                    </p:anim>
                                    <p:animEffect transition="in" filter="fade">
                                      <p:cBhvr>
                                        <p:cTn id="19" dur="1000"/>
                                        <p:tgtEl>
                                          <p:spTgt spid="184324">
                                            <p:txEl>
                                              <p:charRg st="14" end="30"/>
                                            </p:txEl>
                                          </p:spTgt>
                                        </p:tgtEl>
                                      </p:cBhvr>
                                    </p:animEffect>
                                  </p:childTnLst>
                                </p:cTn>
                              </p:par>
                            </p:childTnLst>
                          </p:cTn>
                        </p:par>
                        <p:par>
                          <p:cTn id="20" fill="hold">
                            <p:stCondLst>
                              <p:cond delay="2000"/>
                            </p:stCondLst>
                            <p:childTnLst>
                              <p:par>
                                <p:cTn id="21" presetID="55" presetClass="entr" presetSubtype="0" fill="hold" grpId="0" nodeType="afterEffect">
                                  <p:stCondLst>
                                    <p:cond delay="0"/>
                                  </p:stCondLst>
                                  <p:childTnLst>
                                    <p:set>
                                      <p:cBhvr>
                                        <p:cTn id="22" dur="1" fill="hold">
                                          <p:stCondLst>
                                            <p:cond delay="0"/>
                                          </p:stCondLst>
                                        </p:cTn>
                                        <p:tgtEl>
                                          <p:spTgt spid="184324">
                                            <p:txEl>
                                              <p:charRg st="30" end="48"/>
                                            </p:txEl>
                                          </p:spTgt>
                                        </p:tgtEl>
                                        <p:attrNameLst>
                                          <p:attrName>style.visibility</p:attrName>
                                        </p:attrNameLst>
                                      </p:cBhvr>
                                      <p:to>
                                        <p:strVal val="visible"/>
                                      </p:to>
                                    </p:set>
                                    <p:anim calcmode="lin" valueType="num">
                                      <p:cBhvr>
                                        <p:cTn id="23" dur="1000" fill="hold"/>
                                        <p:tgtEl>
                                          <p:spTgt spid="184324">
                                            <p:txEl>
                                              <p:charRg st="30" end="48"/>
                                            </p:txEl>
                                          </p:spTgt>
                                        </p:tgtEl>
                                        <p:attrNameLst>
                                          <p:attrName>ppt_w</p:attrName>
                                        </p:attrNameLst>
                                      </p:cBhvr>
                                      <p:tavLst>
                                        <p:tav tm="0">
                                          <p:val>
                                            <p:strVal val="#ppt_w*0.70"/>
                                          </p:val>
                                        </p:tav>
                                        <p:tav tm="100000">
                                          <p:val>
                                            <p:strVal val="#ppt_w"/>
                                          </p:val>
                                        </p:tav>
                                      </p:tavLst>
                                    </p:anim>
                                    <p:anim calcmode="lin" valueType="num">
                                      <p:cBhvr>
                                        <p:cTn id="24" dur="1000" fill="hold"/>
                                        <p:tgtEl>
                                          <p:spTgt spid="184324">
                                            <p:txEl>
                                              <p:charRg st="30" end="48"/>
                                            </p:txEl>
                                          </p:spTgt>
                                        </p:tgtEl>
                                        <p:attrNameLst>
                                          <p:attrName>ppt_h</p:attrName>
                                        </p:attrNameLst>
                                      </p:cBhvr>
                                      <p:tavLst>
                                        <p:tav tm="0">
                                          <p:val>
                                            <p:strVal val="#ppt_h"/>
                                          </p:val>
                                        </p:tav>
                                        <p:tav tm="100000">
                                          <p:val>
                                            <p:strVal val="#ppt_h"/>
                                          </p:val>
                                        </p:tav>
                                      </p:tavLst>
                                    </p:anim>
                                    <p:animEffect transition="in" filter="fade">
                                      <p:cBhvr>
                                        <p:cTn id="25" dur="1000"/>
                                        <p:tgtEl>
                                          <p:spTgt spid="184324">
                                            <p:txEl>
                                              <p:charRg st="30" end="48"/>
                                            </p:txEl>
                                          </p:spTgt>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84324">
                                            <p:txEl>
                                              <p:charRg st="48" end="70"/>
                                            </p:txEl>
                                          </p:spTgt>
                                        </p:tgtEl>
                                        <p:attrNameLst>
                                          <p:attrName>style.visibility</p:attrName>
                                        </p:attrNameLst>
                                      </p:cBhvr>
                                      <p:to>
                                        <p:strVal val="visible"/>
                                      </p:to>
                                    </p:set>
                                    <p:anim calcmode="lin" valueType="num">
                                      <p:cBhvr>
                                        <p:cTn id="28" dur="1000" fill="hold"/>
                                        <p:tgtEl>
                                          <p:spTgt spid="184324">
                                            <p:txEl>
                                              <p:charRg st="48" end="70"/>
                                            </p:txEl>
                                          </p:spTgt>
                                        </p:tgtEl>
                                        <p:attrNameLst>
                                          <p:attrName>ppt_w</p:attrName>
                                        </p:attrNameLst>
                                      </p:cBhvr>
                                      <p:tavLst>
                                        <p:tav tm="0">
                                          <p:val>
                                            <p:strVal val="#ppt_w*0.70"/>
                                          </p:val>
                                        </p:tav>
                                        <p:tav tm="100000">
                                          <p:val>
                                            <p:strVal val="#ppt_w"/>
                                          </p:val>
                                        </p:tav>
                                      </p:tavLst>
                                    </p:anim>
                                    <p:anim calcmode="lin" valueType="num">
                                      <p:cBhvr>
                                        <p:cTn id="29" dur="1000" fill="hold"/>
                                        <p:tgtEl>
                                          <p:spTgt spid="184324">
                                            <p:txEl>
                                              <p:charRg st="48" end="70"/>
                                            </p:txEl>
                                          </p:spTgt>
                                        </p:tgtEl>
                                        <p:attrNameLst>
                                          <p:attrName>ppt_h</p:attrName>
                                        </p:attrNameLst>
                                      </p:cBhvr>
                                      <p:tavLst>
                                        <p:tav tm="0">
                                          <p:val>
                                            <p:strVal val="#ppt_h"/>
                                          </p:val>
                                        </p:tav>
                                        <p:tav tm="100000">
                                          <p:val>
                                            <p:strVal val="#ppt_h"/>
                                          </p:val>
                                        </p:tav>
                                      </p:tavLst>
                                    </p:anim>
                                    <p:animEffect transition="in" filter="fade">
                                      <p:cBhvr>
                                        <p:cTn id="30" dur="1000"/>
                                        <p:tgtEl>
                                          <p:spTgt spid="184324">
                                            <p:txEl>
                                              <p:charRg st="48" end="70"/>
                                            </p:txEl>
                                          </p:spTgt>
                                        </p:tgtEl>
                                      </p:cBhvr>
                                    </p:animEffect>
                                  </p:childTnLst>
                                </p:cTn>
                              </p:par>
                            </p:childTnLst>
                          </p:cTn>
                        </p:par>
                        <p:par>
                          <p:cTn id="31" fill="hold">
                            <p:stCondLst>
                              <p:cond delay="3000"/>
                            </p:stCondLst>
                            <p:childTnLst>
                              <p:par>
                                <p:cTn id="32" presetID="55" presetClass="entr" presetSubtype="0" fill="hold" grpId="0" nodeType="afterEffect">
                                  <p:stCondLst>
                                    <p:cond delay="0"/>
                                  </p:stCondLst>
                                  <p:childTnLst>
                                    <p:set>
                                      <p:cBhvr>
                                        <p:cTn id="33" dur="1" fill="hold">
                                          <p:stCondLst>
                                            <p:cond delay="0"/>
                                          </p:stCondLst>
                                        </p:cTn>
                                        <p:tgtEl>
                                          <p:spTgt spid="184324">
                                            <p:txEl>
                                              <p:charRg st="70" end="87"/>
                                            </p:txEl>
                                          </p:spTgt>
                                        </p:tgtEl>
                                        <p:attrNameLst>
                                          <p:attrName>style.visibility</p:attrName>
                                        </p:attrNameLst>
                                      </p:cBhvr>
                                      <p:to>
                                        <p:strVal val="visible"/>
                                      </p:to>
                                    </p:set>
                                    <p:anim calcmode="lin" valueType="num">
                                      <p:cBhvr>
                                        <p:cTn id="34" dur="1000" fill="hold"/>
                                        <p:tgtEl>
                                          <p:spTgt spid="184324">
                                            <p:txEl>
                                              <p:charRg st="70" end="87"/>
                                            </p:txEl>
                                          </p:spTgt>
                                        </p:tgtEl>
                                        <p:attrNameLst>
                                          <p:attrName>ppt_w</p:attrName>
                                        </p:attrNameLst>
                                      </p:cBhvr>
                                      <p:tavLst>
                                        <p:tav tm="0">
                                          <p:val>
                                            <p:strVal val="#ppt_w*0.70"/>
                                          </p:val>
                                        </p:tav>
                                        <p:tav tm="100000">
                                          <p:val>
                                            <p:strVal val="#ppt_w"/>
                                          </p:val>
                                        </p:tav>
                                      </p:tavLst>
                                    </p:anim>
                                    <p:anim calcmode="lin" valueType="num">
                                      <p:cBhvr>
                                        <p:cTn id="35" dur="1000" fill="hold"/>
                                        <p:tgtEl>
                                          <p:spTgt spid="184324">
                                            <p:txEl>
                                              <p:charRg st="70" end="87"/>
                                            </p:txEl>
                                          </p:spTgt>
                                        </p:tgtEl>
                                        <p:attrNameLst>
                                          <p:attrName>ppt_h</p:attrName>
                                        </p:attrNameLst>
                                      </p:cBhvr>
                                      <p:tavLst>
                                        <p:tav tm="0">
                                          <p:val>
                                            <p:strVal val="#ppt_h"/>
                                          </p:val>
                                        </p:tav>
                                        <p:tav tm="100000">
                                          <p:val>
                                            <p:strVal val="#ppt_h"/>
                                          </p:val>
                                        </p:tav>
                                      </p:tavLst>
                                    </p:anim>
                                    <p:animEffect transition="in" filter="fade">
                                      <p:cBhvr>
                                        <p:cTn id="36" dur="1000"/>
                                        <p:tgtEl>
                                          <p:spTgt spid="184324">
                                            <p:txEl>
                                              <p:charRg st="70" end="87"/>
                                            </p:txEl>
                                          </p:spTgt>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184324">
                                            <p:txEl>
                                              <p:charRg st="87" end="107"/>
                                            </p:txEl>
                                          </p:spTgt>
                                        </p:tgtEl>
                                        <p:attrNameLst>
                                          <p:attrName>style.visibility</p:attrName>
                                        </p:attrNameLst>
                                      </p:cBhvr>
                                      <p:to>
                                        <p:strVal val="visible"/>
                                      </p:to>
                                    </p:set>
                                    <p:anim calcmode="lin" valueType="num">
                                      <p:cBhvr>
                                        <p:cTn id="39" dur="1000" fill="hold"/>
                                        <p:tgtEl>
                                          <p:spTgt spid="184324">
                                            <p:txEl>
                                              <p:charRg st="87" end="107"/>
                                            </p:txEl>
                                          </p:spTgt>
                                        </p:tgtEl>
                                        <p:attrNameLst>
                                          <p:attrName>ppt_w</p:attrName>
                                        </p:attrNameLst>
                                      </p:cBhvr>
                                      <p:tavLst>
                                        <p:tav tm="0">
                                          <p:val>
                                            <p:strVal val="#ppt_w*0.70"/>
                                          </p:val>
                                        </p:tav>
                                        <p:tav tm="100000">
                                          <p:val>
                                            <p:strVal val="#ppt_w"/>
                                          </p:val>
                                        </p:tav>
                                      </p:tavLst>
                                    </p:anim>
                                    <p:anim calcmode="lin" valueType="num">
                                      <p:cBhvr>
                                        <p:cTn id="40" dur="1000" fill="hold"/>
                                        <p:tgtEl>
                                          <p:spTgt spid="184324">
                                            <p:txEl>
                                              <p:charRg st="87" end="107"/>
                                            </p:txEl>
                                          </p:spTgt>
                                        </p:tgtEl>
                                        <p:attrNameLst>
                                          <p:attrName>ppt_h</p:attrName>
                                        </p:attrNameLst>
                                      </p:cBhvr>
                                      <p:tavLst>
                                        <p:tav tm="0">
                                          <p:val>
                                            <p:strVal val="#ppt_h"/>
                                          </p:val>
                                        </p:tav>
                                        <p:tav tm="100000">
                                          <p:val>
                                            <p:strVal val="#ppt_h"/>
                                          </p:val>
                                        </p:tav>
                                      </p:tavLst>
                                    </p:anim>
                                    <p:animEffect transition="in" filter="fade">
                                      <p:cBhvr>
                                        <p:cTn id="41" dur="1000"/>
                                        <p:tgtEl>
                                          <p:spTgt spid="184324">
                                            <p:txEl>
                                              <p:charRg st="87" end="1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4" grpId="0" animBg="1" uiExpand="1" build="p"/>
      <p:bldP spid="1126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5"/>
          <p:cNvSpPr/>
          <p:nvPr/>
        </p:nvSpPr>
        <p:spPr>
          <a:xfrm>
            <a:off x="583565" y="297180"/>
            <a:ext cx="11212830" cy="6263005"/>
          </a:xfrm>
          <a:prstGeom prst="rect">
            <a:avLst/>
          </a:prstGeom>
          <a:noFill/>
          <a:ln w="9525">
            <a:noFill/>
          </a:ln>
        </p:spPr>
        <p:txBody>
          <a:bodyPr wrap="square" anchor="ctr" anchorCtr="0">
            <a:spAutoFit/>
          </a:bodyPr>
          <a:p>
            <a:pPr>
              <a:lnSpc>
                <a:spcPct val="170000"/>
              </a:lnSpc>
            </a:pPr>
            <a:r>
              <a:rPr lang="en-US" altLang="zh-CN" sz="4800" b="1" dirty="0">
                <a:solidFill>
                  <a:srgbClr val="FF0000"/>
                </a:solidFill>
                <a:latin typeface="华文中宋" panose="02010600040101010101" pitchFamily="2" charset="-122"/>
                <a:ea typeface="华文中宋" panose="02010600040101010101" pitchFamily="2" charset="-122"/>
              </a:rPr>
              <a:t>     </a:t>
            </a:r>
            <a:r>
              <a:rPr lang="zh-CN" altLang="en-US" sz="4800" b="1" dirty="0">
                <a:solidFill>
                  <a:srgbClr val="FF0000"/>
                </a:solidFill>
                <a:latin typeface="华文中宋" panose="02010600040101010101" pitchFamily="2" charset="-122"/>
                <a:ea typeface="华文中宋" panose="02010600040101010101" pitchFamily="2" charset="-122"/>
              </a:rPr>
              <a:t>落花</a:t>
            </a:r>
            <a:endParaRPr lang="zh-CN" altLang="en-US" sz="6000" b="1" dirty="0">
              <a:solidFill>
                <a:srgbClr val="FF0000"/>
              </a:solidFill>
              <a:latin typeface="华文中宋" panose="02010600040101010101" pitchFamily="2" charset="-122"/>
              <a:ea typeface="华文中宋" panose="02010600040101010101" pitchFamily="2" charset="-122"/>
            </a:endParaRPr>
          </a:p>
          <a:p>
            <a:pPr>
              <a:lnSpc>
                <a:spcPct val="170000"/>
              </a:lnSpc>
            </a:pPr>
            <a:r>
              <a:rPr lang="zh-CN" altLang="en-US" sz="4400" b="1" dirty="0">
                <a:latin typeface="华文中宋" panose="02010600040101010101" pitchFamily="2" charset="-122"/>
                <a:ea typeface="华文中宋" panose="02010600040101010101" pitchFamily="2" charset="-122"/>
              </a:rPr>
              <a:t>      </a:t>
            </a:r>
            <a:r>
              <a:rPr lang="zh-CN" altLang="en-US" sz="3600" b="1" dirty="0">
                <a:latin typeface="华文中宋" panose="02010600040101010101" pitchFamily="2" charset="-122"/>
                <a:ea typeface="华文中宋" panose="02010600040101010101" pitchFamily="2" charset="-122"/>
              </a:rPr>
              <a:t>诗歌写花开的少，写花落的多。</a:t>
            </a:r>
            <a:endParaRPr lang="en-US" altLang="zh-CN" sz="3600" b="1" dirty="0">
              <a:latin typeface="华文中宋" panose="02010600040101010101" pitchFamily="2" charset="-122"/>
              <a:ea typeface="华文中宋" panose="02010600040101010101" pitchFamily="2" charset="-122"/>
            </a:endParaRPr>
          </a:p>
          <a:p>
            <a:pPr>
              <a:lnSpc>
                <a:spcPct val="170000"/>
              </a:lnSpc>
            </a:pPr>
            <a:r>
              <a:rPr lang="zh-CN" altLang="en-US" sz="3600" b="1" dirty="0">
                <a:latin typeface="华文中宋" panose="02010600040101010101" pitchFamily="2" charset="-122"/>
                <a:ea typeface="华文中宋" panose="02010600040101010101" pitchFamily="2" charset="-122"/>
              </a:rPr>
              <a:t>      缤纷飘零的落花中，弥漫着时光流逝、青春不再、美人迟暮的感慨与恐惧。</a:t>
            </a:r>
            <a:endParaRPr lang="en-US" altLang="zh-CN" sz="3600" b="1" dirty="0">
              <a:latin typeface="华文中宋" panose="02010600040101010101" pitchFamily="2" charset="-122"/>
              <a:ea typeface="华文中宋" panose="02010600040101010101" pitchFamily="2" charset="-122"/>
            </a:endParaRPr>
          </a:p>
          <a:p>
            <a:pPr>
              <a:lnSpc>
                <a:spcPct val="170000"/>
              </a:lnSpc>
            </a:pPr>
            <a:r>
              <a:rPr lang="zh-CN" altLang="en-US" sz="3600" b="1" dirty="0">
                <a:latin typeface="华文中宋" panose="02010600040101010101" pitchFamily="2" charset="-122"/>
                <a:ea typeface="华文中宋" panose="02010600040101010101" pitchFamily="2" charset="-122"/>
              </a:rPr>
              <a:t>       诗人以落花为媒介，用优美流畅的语言表达对年光流转、红颜易老、生命无常的感叹。 </a:t>
            </a:r>
            <a:endParaRPr lang="zh-CN" altLang="en-US" sz="3600"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2289"/>
                                        </p:tgtEl>
                                        <p:attrNameLst>
                                          <p:attrName>style.visibility</p:attrName>
                                        </p:attrNameLst>
                                      </p:cBhvr>
                                      <p:to>
                                        <p:strVal val="visible"/>
                                      </p:to>
                                    </p:set>
                                    <p:anim calcmode="lin" valueType="num">
                                      <p:cBhvr>
                                        <p:cTn id="7" dur="1000" fill="hold"/>
                                        <p:tgtEl>
                                          <p:spTgt spid="12289"/>
                                        </p:tgtEl>
                                        <p:attrNameLst>
                                          <p:attrName>ppt_w</p:attrName>
                                        </p:attrNameLst>
                                      </p:cBhvr>
                                      <p:tavLst>
                                        <p:tav tm="0">
                                          <p:val>
                                            <p:strVal val="#ppt_w*0.70"/>
                                          </p:val>
                                        </p:tav>
                                        <p:tav tm="100000">
                                          <p:val>
                                            <p:strVal val="#ppt_w"/>
                                          </p:val>
                                        </p:tav>
                                      </p:tavLst>
                                    </p:anim>
                                    <p:anim calcmode="lin" valueType="num">
                                      <p:cBhvr>
                                        <p:cTn id="8" dur="1000" fill="hold"/>
                                        <p:tgtEl>
                                          <p:spTgt spid="12289"/>
                                        </p:tgtEl>
                                        <p:attrNameLst>
                                          <p:attrName>ppt_h</p:attrName>
                                        </p:attrNameLst>
                                      </p:cBhvr>
                                      <p:tavLst>
                                        <p:tav tm="0">
                                          <p:val>
                                            <p:strVal val="#ppt_h"/>
                                          </p:val>
                                        </p:tav>
                                        <p:tav tm="100000">
                                          <p:val>
                                            <p:strVal val="#ppt_h"/>
                                          </p:val>
                                        </p:tav>
                                      </p:tavLst>
                                    </p:anim>
                                    <p:animEffect transition="in" filter="fade">
                                      <p:cBhvr>
                                        <p:cTn id="9" dur="1000"/>
                                        <p:tgtEl>
                                          <p:spTgt spid="12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Picture 2" descr="lb152"/>
          <p:cNvPicPr>
            <a:picLocks noChangeAspect="1"/>
          </p:cNvPicPr>
          <p:nvPr/>
        </p:nvPicPr>
        <p:blipFill>
          <a:blip r:embed="rId1"/>
          <a:stretch>
            <a:fillRect/>
          </a:stretch>
        </p:blipFill>
        <p:spPr>
          <a:xfrm>
            <a:off x="5207000" y="78105"/>
            <a:ext cx="6891020" cy="6702425"/>
          </a:xfrm>
          <a:prstGeom prst="rect">
            <a:avLst/>
          </a:prstGeom>
          <a:noFill/>
          <a:ln w="9525">
            <a:noFill/>
          </a:ln>
        </p:spPr>
      </p:pic>
      <p:pic>
        <p:nvPicPr>
          <p:cNvPr id="21506" name="Picture 3" descr="lb151"/>
          <p:cNvPicPr>
            <a:picLocks noChangeAspect="1"/>
          </p:cNvPicPr>
          <p:nvPr/>
        </p:nvPicPr>
        <p:blipFill>
          <a:blip r:embed="rId2"/>
          <a:stretch>
            <a:fillRect/>
          </a:stretch>
        </p:blipFill>
        <p:spPr>
          <a:xfrm>
            <a:off x="101600" y="77470"/>
            <a:ext cx="5283200" cy="6702425"/>
          </a:xfrm>
          <a:prstGeom prst="rect">
            <a:avLst/>
          </a:prstGeom>
          <a:noFill/>
          <a:ln w="9525">
            <a:noFill/>
          </a:ln>
        </p:spPr>
      </p:pic>
      <p:sp>
        <p:nvSpPr>
          <p:cNvPr id="119813" name="Text Box 5"/>
          <p:cNvSpPr txBox="1">
            <a:spLocks noChangeArrowheads="1"/>
          </p:cNvSpPr>
          <p:nvPr/>
        </p:nvSpPr>
        <p:spPr bwMode="auto">
          <a:xfrm>
            <a:off x="5499100" y="322263"/>
            <a:ext cx="1193800" cy="1568450"/>
          </a:xfrm>
          <a:prstGeom prst="rect">
            <a:avLst/>
          </a:prstGeom>
          <a:solidFill>
            <a:srgbClr val="FFFF00"/>
          </a:solidFill>
          <a:ln w="9525">
            <a:noFill/>
            <a:miter lim="800000"/>
          </a:ln>
          <a:effectLst/>
        </p:spPr>
        <p:txBody>
          <a:bodyPr wrap="square">
            <a:spAutoFit/>
          </a:bodyPr>
          <a:p>
            <a:pPr marR="0" defTabSz="914400">
              <a:lnSpc>
                <a:spcPct val="120000"/>
              </a:lnSpc>
              <a:spcBef>
                <a:spcPct val="50000"/>
              </a:spcBef>
              <a:buClrTx/>
              <a:buSzTx/>
              <a:buFontTx/>
              <a:defRPr/>
            </a:pPr>
            <a:r>
              <a:rPr kumimoji="0" lang="zh-CN" altLang="en-US" sz="8000" b="1" kern="1200" cap="none" spc="0" normalizeH="0" baseline="0" noProof="0" dirty="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mn-cs"/>
              </a:rPr>
              <a:t>月</a:t>
            </a:r>
            <a:endParaRPr kumimoji="0" lang="zh-CN" altLang="en-US" sz="8000" b="1" kern="1200" cap="none" spc="0" normalizeH="0" baseline="0" noProof="0" dirty="0">
              <a:solidFill>
                <a:srgbClr val="FF0000"/>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mn-cs"/>
            </a:endParaRPr>
          </a:p>
        </p:txBody>
      </p:sp>
      <p:sp>
        <p:nvSpPr>
          <p:cNvPr id="119812" name="Text Box 4"/>
          <p:cNvSpPr txBox="1"/>
          <p:nvPr/>
        </p:nvSpPr>
        <p:spPr>
          <a:xfrm>
            <a:off x="1809750" y="1648460"/>
            <a:ext cx="8572500" cy="4914900"/>
          </a:xfrm>
          <a:prstGeom prst="rect">
            <a:avLst/>
          </a:prstGeom>
          <a:noFill/>
          <a:ln w="9525">
            <a:noFill/>
          </a:ln>
        </p:spPr>
        <p:txBody>
          <a:bodyPr wrap="square" anchor="t" anchorCtr="0">
            <a:spAutoFit/>
          </a:bodyPr>
          <a:p>
            <a:pPr>
              <a:lnSpc>
                <a:spcPct val="140000"/>
              </a:lnSpc>
            </a:pPr>
            <a:r>
              <a:rPr lang="en-US" altLang="zh-CN" sz="4400" b="1" dirty="0">
                <a:solidFill>
                  <a:srgbClr val="FFFF00"/>
                </a:solidFill>
                <a:latin typeface="黑体" panose="02010609060101010101" pitchFamily="49" charset="-122"/>
                <a:ea typeface="黑体" panose="02010609060101010101" pitchFamily="49" charset="-122"/>
              </a:rPr>
              <a:t>   </a:t>
            </a:r>
            <a:r>
              <a:rPr lang="zh-CN" altLang="en-US" sz="3600" b="1" dirty="0">
                <a:latin typeface="华文中宋" panose="02010600040101010101" pitchFamily="2" charset="-122"/>
                <a:ea typeface="华文中宋" panose="02010600040101010101" pitchFamily="2" charset="-122"/>
              </a:rPr>
              <a:t>以“</a:t>
            </a:r>
            <a:r>
              <a:rPr lang="zh-CN" altLang="en-US" sz="3600" b="1" dirty="0">
                <a:solidFill>
                  <a:srgbClr val="0000CC"/>
                </a:solidFill>
                <a:latin typeface="华文中宋" panose="02010600040101010101" pitchFamily="2" charset="-122"/>
                <a:ea typeface="华文中宋" panose="02010600040101010101" pitchFamily="2" charset="-122"/>
              </a:rPr>
              <a:t>春、江、花、月、夜</a:t>
            </a:r>
            <a:r>
              <a:rPr lang="zh-CN" altLang="en-US" sz="3600" b="1" dirty="0">
                <a:latin typeface="华文中宋" panose="02010600040101010101" pitchFamily="2" charset="-122"/>
                <a:ea typeface="华文中宋" panose="02010600040101010101" pitchFamily="2" charset="-122"/>
              </a:rPr>
              <a:t>”五字逐步展开，集中体现了人生最动人的良辰美景，构成一幅天地一体、色彩绚丽的完整图画。</a:t>
            </a:r>
            <a:endParaRPr lang="zh-CN" altLang="en-US" sz="3600" b="1" dirty="0">
              <a:latin typeface="华文中宋" panose="02010600040101010101" pitchFamily="2" charset="-122"/>
              <a:ea typeface="华文中宋" panose="02010600040101010101" pitchFamily="2" charset="-122"/>
            </a:endParaRPr>
          </a:p>
          <a:p>
            <a:pPr>
              <a:lnSpc>
                <a:spcPct val="140000"/>
              </a:lnSpc>
            </a:pPr>
            <a:r>
              <a:rPr lang="zh-CN" altLang="en-US" sz="3600" b="1" dirty="0">
                <a:latin typeface="华文中宋" panose="02010600040101010101" pitchFamily="2" charset="-122"/>
                <a:ea typeface="华文中宋" panose="02010600040101010101" pitchFamily="2" charset="-122"/>
              </a:rPr>
              <a:t>       以“</a:t>
            </a:r>
            <a:r>
              <a:rPr lang="zh-CN" altLang="en-US" sz="3600" b="1" dirty="0">
                <a:solidFill>
                  <a:srgbClr val="FF0000"/>
                </a:solidFill>
                <a:latin typeface="华文中宋" panose="02010600040101010101" pitchFamily="2" charset="-122"/>
                <a:ea typeface="华文中宋" panose="02010600040101010101" pitchFamily="2" charset="-122"/>
              </a:rPr>
              <a:t>月生</a:t>
            </a:r>
            <a:r>
              <a:rPr lang="en-US" altLang="zh-CN"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rPr>
              <a:t>月照</a:t>
            </a:r>
            <a:r>
              <a:rPr lang="en-US" altLang="zh-CN"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rPr>
              <a:t>月斜</a:t>
            </a:r>
            <a:r>
              <a:rPr lang="en-US" altLang="zh-CN"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rPr>
              <a:t>月落</a:t>
            </a:r>
            <a:r>
              <a:rPr lang="zh-CN" altLang="en-US" sz="3600" b="1" dirty="0">
                <a:latin typeface="华文中宋" panose="02010600040101010101" pitchFamily="2" charset="-122"/>
                <a:ea typeface="华文中宋" panose="02010600040101010101" pitchFamily="2" charset="-122"/>
              </a:rPr>
              <a:t>”为外在线索 ，呈现出月下静谧、朦胧、纯净、澄澈的优美诗境。</a:t>
            </a:r>
            <a:endParaRPr lang="en-US" altLang="zh-CN" b="1" dirty="0">
              <a:solidFill>
                <a:srgbClr val="FFFF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119813"/>
                                        </p:tgtEl>
                                        <p:attrNameLst>
                                          <p:attrName>style.visibility</p:attrName>
                                        </p:attrNameLst>
                                      </p:cBhvr>
                                      <p:to>
                                        <p:strVal val="visible"/>
                                      </p:to>
                                    </p:set>
                                    <p:anim calcmode="lin" valueType="num">
                                      <p:cBhvr>
                                        <p:cTn id="7" dur="1000" fill="hold"/>
                                        <p:tgtEl>
                                          <p:spTgt spid="119813"/>
                                        </p:tgtEl>
                                        <p:attrNameLst>
                                          <p:attrName>ppt_w</p:attrName>
                                        </p:attrNameLst>
                                      </p:cBhvr>
                                      <p:tavLst>
                                        <p:tav tm="0">
                                          <p:val>
                                            <p:fltVal val="0.000000"/>
                                          </p:val>
                                        </p:tav>
                                        <p:tav tm="100000">
                                          <p:val>
                                            <p:strVal val="#ppt_w"/>
                                          </p:val>
                                        </p:tav>
                                      </p:tavLst>
                                    </p:anim>
                                    <p:anim calcmode="lin" valueType="num">
                                      <p:cBhvr>
                                        <p:cTn id="8" dur="1000" fill="hold"/>
                                        <p:tgtEl>
                                          <p:spTgt spid="119813"/>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19812">
                                            <p:txEl>
                                              <p:charRg st="0" end="59"/>
                                            </p:txEl>
                                          </p:spTgt>
                                        </p:tgtEl>
                                        <p:attrNameLst>
                                          <p:attrName>style.visibility</p:attrName>
                                        </p:attrNameLst>
                                      </p:cBhvr>
                                      <p:to>
                                        <p:strVal val="visible"/>
                                      </p:to>
                                    </p:set>
                                    <p:anim calcmode="lin" valueType="num">
                                      <p:cBhvr>
                                        <p:cTn id="12" dur="1000" fill="hold"/>
                                        <p:tgtEl>
                                          <p:spTgt spid="119812">
                                            <p:txEl>
                                              <p:charRg st="0" end="59"/>
                                            </p:txEl>
                                          </p:spTgt>
                                        </p:tgtEl>
                                        <p:attrNameLst>
                                          <p:attrName>ppt_w</p:attrName>
                                        </p:attrNameLst>
                                      </p:cBhvr>
                                      <p:tavLst>
                                        <p:tav tm="0">
                                          <p:val>
                                            <p:strVal val="#ppt_w*0.70"/>
                                          </p:val>
                                        </p:tav>
                                        <p:tav tm="100000">
                                          <p:val>
                                            <p:strVal val="#ppt_w"/>
                                          </p:val>
                                        </p:tav>
                                      </p:tavLst>
                                    </p:anim>
                                    <p:anim calcmode="lin" valueType="num">
                                      <p:cBhvr>
                                        <p:cTn id="13" dur="1000" fill="hold"/>
                                        <p:tgtEl>
                                          <p:spTgt spid="119812">
                                            <p:txEl>
                                              <p:charRg st="0" end="59"/>
                                            </p:txEl>
                                          </p:spTgt>
                                        </p:tgtEl>
                                        <p:attrNameLst>
                                          <p:attrName>ppt_h</p:attrName>
                                        </p:attrNameLst>
                                      </p:cBhvr>
                                      <p:tavLst>
                                        <p:tav tm="0">
                                          <p:val>
                                            <p:strVal val="#ppt_h"/>
                                          </p:val>
                                        </p:tav>
                                        <p:tav tm="100000">
                                          <p:val>
                                            <p:strVal val="#ppt_h"/>
                                          </p:val>
                                        </p:tav>
                                      </p:tavLst>
                                    </p:anim>
                                    <p:animEffect transition="in" filter="fade">
                                      <p:cBhvr>
                                        <p:cTn id="14" dur="1000"/>
                                        <p:tgtEl>
                                          <p:spTgt spid="119812">
                                            <p:txEl>
                                              <p:charRg st="0" end="59"/>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19812">
                                            <p:txEl>
                                              <p:charRg st="59" end="106"/>
                                            </p:txEl>
                                          </p:spTgt>
                                        </p:tgtEl>
                                        <p:attrNameLst>
                                          <p:attrName>style.visibility</p:attrName>
                                        </p:attrNameLst>
                                      </p:cBhvr>
                                      <p:to>
                                        <p:strVal val="visible"/>
                                      </p:to>
                                    </p:set>
                                    <p:anim calcmode="lin" valueType="num">
                                      <p:cBhvr>
                                        <p:cTn id="18" dur="1000" fill="hold"/>
                                        <p:tgtEl>
                                          <p:spTgt spid="119812">
                                            <p:txEl>
                                              <p:charRg st="59" end="106"/>
                                            </p:txEl>
                                          </p:spTgt>
                                        </p:tgtEl>
                                        <p:attrNameLst>
                                          <p:attrName>ppt_w</p:attrName>
                                        </p:attrNameLst>
                                      </p:cBhvr>
                                      <p:tavLst>
                                        <p:tav tm="0">
                                          <p:val>
                                            <p:strVal val="#ppt_w*0.70"/>
                                          </p:val>
                                        </p:tav>
                                        <p:tav tm="100000">
                                          <p:val>
                                            <p:strVal val="#ppt_w"/>
                                          </p:val>
                                        </p:tav>
                                      </p:tavLst>
                                    </p:anim>
                                    <p:anim calcmode="lin" valueType="num">
                                      <p:cBhvr>
                                        <p:cTn id="19" dur="1000" fill="hold"/>
                                        <p:tgtEl>
                                          <p:spTgt spid="119812">
                                            <p:txEl>
                                              <p:charRg st="59" end="106"/>
                                            </p:txEl>
                                          </p:spTgt>
                                        </p:tgtEl>
                                        <p:attrNameLst>
                                          <p:attrName>ppt_h</p:attrName>
                                        </p:attrNameLst>
                                      </p:cBhvr>
                                      <p:tavLst>
                                        <p:tav tm="0">
                                          <p:val>
                                            <p:strVal val="#ppt_h"/>
                                          </p:val>
                                        </p:tav>
                                        <p:tav tm="100000">
                                          <p:val>
                                            <p:strVal val="#ppt_h"/>
                                          </p:val>
                                        </p:tav>
                                      </p:tavLst>
                                    </p:anim>
                                    <p:animEffect transition="in" filter="fade">
                                      <p:cBhvr>
                                        <p:cTn id="20" dur="1000"/>
                                        <p:tgtEl>
                                          <p:spTgt spid="119812">
                                            <p:txEl>
                                              <p:charRg st="59" end="10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Rectangle 4"/>
          <p:cNvSpPr/>
          <p:nvPr/>
        </p:nvSpPr>
        <p:spPr>
          <a:xfrm>
            <a:off x="2287588" y="536575"/>
            <a:ext cx="7000875" cy="1236663"/>
          </a:xfrm>
          <a:prstGeom prst="rect">
            <a:avLst/>
          </a:prstGeom>
          <a:noFill/>
          <a:ln w="9525">
            <a:noFill/>
          </a:ln>
        </p:spPr>
        <p:txBody>
          <a:bodyPr anchor="ctr" anchorCtr="0"/>
          <a:p>
            <a:r>
              <a:rPr lang="en-US" altLang="zh-CN" sz="6600" b="1" dirty="0">
                <a:solidFill>
                  <a:srgbClr val="FF0000"/>
                </a:solidFill>
                <a:latin typeface="华文中宋" panose="02010600040101010101" pitchFamily="2" charset="-122"/>
                <a:ea typeface="华文中宋" panose="02010600040101010101" pitchFamily="2" charset="-122"/>
              </a:rPr>
              <a:t>“</a:t>
            </a:r>
            <a:r>
              <a:rPr lang="zh-CN" altLang="en-US" sz="6600" b="1" dirty="0">
                <a:solidFill>
                  <a:srgbClr val="FF0000"/>
                </a:solidFill>
                <a:latin typeface="华文中宋" panose="02010600040101010101" pitchFamily="2" charset="-122"/>
                <a:ea typeface="华文中宋" panose="02010600040101010101" pitchFamily="2" charset="-122"/>
              </a:rPr>
              <a:t>月”</a:t>
            </a:r>
            <a:r>
              <a:rPr lang="zh-CN" altLang="en-US" sz="5400" b="1" dirty="0">
                <a:solidFill>
                  <a:srgbClr val="0000CC"/>
                </a:solidFill>
                <a:latin typeface="华文中宋" panose="02010600040101010101" pitchFamily="2" charset="-122"/>
                <a:ea typeface="华文中宋" panose="02010600040101010101" pitchFamily="2" charset="-122"/>
              </a:rPr>
              <a:t>是全诗的</a:t>
            </a:r>
            <a:r>
              <a:rPr lang="zh-CN" altLang="en-US" sz="5400" b="1" dirty="0">
                <a:solidFill>
                  <a:srgbClr val="FF0000"/>
                </a:solidFill>
                <a:latin typeface="华文中宋" panose="02010600040101010101" pitchFamily="2" charset="-122"/>
                <a:ea typeface="华文中宋" panose="02010600040101010101" pitchFamily="2" charset="-122"/>
              </a:rPr>
              <a:t>灵魂</a:t>
            </a:r>
            <a:endParaRPr lang="zh-CN" altLang="en-US" sz="5400" b="1" dirty="0">
              <a:solidFill>
                <a:srgbClr val="FF0000"/>
              </a:solidFill>
              <a:latin typeface="华文中宋" panose="02010600040101010101" pitchFamily="2" charset="-122"/>
              <a:ea typeface="华文中宋" panose="02010600040101010101" pitchFamily="2" charset="-122"/>
            </a:endParaRPr>
          </a:p>
        </p:txBody>
      </p:sp>
      <p:sp>
        <p:nvSpPr>
          <p:cNvPr id="81925" name="Rectangle 5"/>
          <p:cNvSpPr/>
          <p:nvPr/>
        </p:nvSpPr>
        <p:spPr>
          <a:xfrm>
            <a:off x="3084513" y="1773238"/>
            <a:ext cx="5878512" cy="4103687"/>
          </a:xfrm>
          <a:prstGeom prst="rect">
            <a:avLst/>
          </a:prstGeom>
          <a:noFill/>
          <a:ln w="9525">
            <a:noFill/>
          </a:ln>
        </p:spPr>
        <p:txBody>
          <a:bodyPr anchor="t" anchorCtr="0"/>
          <a:p>
            <a:pPr marL="342900" indent="-342900" algn="just">
              <a:lnSpc>
                <a:spcPct val="140000"/>
              </a:lnSpc>
              <a:spcBef>
                <a:spcPct val="20000"/>
              </a:spcBef>
              <a:buChar char="•"/>
            </a:pPr>
            <a:r>
              <a:rPr lang="zh-CN" altLang="en-US" sz="4400" b="1" dirty="0">
                <a:latin typeface="华文中宋" panose="02010600040101010101" pitchFamily="2" charset="-122"/>
                <a:ea typeface="华文中宋" panose="02010600040101010101" pitchFamily="2" charset="-122"/>
              </a:rPr>
              <a:t>全诗起止的外在线索</a:t>
            </a:r>
            <a:endParaRPr lang="zh-CN" altLang="en-US" sz="4400" b="1" dirty="0">
              <a:latin typeface="华文中宋" panose="02010600040101010101" pitchFamily="2" charset="-122"/>
              <a:ea typeface="华文中宋" panose="02010600040101010101" pitchFamily="2" charset="-122"/>
            </a:endParaRPr>
          </a:p>
          <a:p>
            <a:pPr marL="342900" indent="-342900" algn="just">
              <a:lnSpc>
                <a:spcPct val="140000"/>
              </a:lnSpc>
              <a:spcBef>
                <a:spcPct val="20000"/>
              </a:spcBef>
              <a:buChar char="•"/>
            </a:pPr>
            <a:r>
              <a:rPr lang="zh-CN" altLang="en-US" sz="4400" b="1" dirty="0">
                <a:latin typeface="华文中宋" panose="02010600040101010101" pitchFamily="2" charset="-122"/>
                <a:ea typeface="华文中宋" panose="02010600040101010101" pitchFamily="2" charset="-122"/>
              </a:rPr>
              <a:t>景物描写的主体</a:t>
            </a:r>
            <a:endParaRPr lang="zh-CN" altLang="en-US" sz="4400" b="1" dirty="0">
              <a:latin typeface="华文中宋" panose="02010600040101010101" pitchFamily="2" charset="-122"/>
              <a:ea typeface="华文中宋" panose="02010600040101010101" pitchFamily="2" charset="-122"/>
            </a:endParaRPr>
          </a:p>
          <a:p>
            <a:pPr marL="342900" indent="-342900" algn="just">
              <a:lnSpc>
                <a:spcPct val="140000"/>
              </a:lnSpc>
              <a:spcBef>
                <a:spcPct val="20000"/>
              </a:spcBef>
              <a:buChar char="•"/>
            </a:pPr>
            <a:r>
              <a:rPr lang="zh-CN" altLang="en-US" sz="4400" b="1" dirty="0">
                <a:latin typeface="华文中宋" panose="02010600040101010101" pitchFamily="2" charset="-122"/>
                <a:ea typeface="华文中宋" panose="02010600040101010101" pitchFamily="2" charset="-122"/>
              </a:rPr>
              <a:t>哲理思考的凭借</a:t>
            </a:r>
            <a:endParaRPr lang="zh-CN" altLang="en-US" sz="4400" b="1" dirty="0">
              <a:latin typeface="华文中宋" panose="02010600040101010101" pitchFamily="2" charset="-122"/>
              <a:ea typeface="华文中宋" panose="02010600040101010101" pitchFamily="2" charset="-122"/>
            </a:endParaRPr>
          </a:p>
          <a:p>
            <a:pPr marL="342900" indent="-342900" algn="just">
              <a:lnSpc>
                <a:spcPct val="140000"/>
              </a:lnSpc>
              <a:spcBef>
                <a:spcPct val="20000"/>
              </a:spcBef>
              <a:buChar char="•"/>
            </a:pPr>
            <a:r>
              <a:rPr lang="zh-CN" altLang="en-US" sz="4400" b="1" dirty="0">
                <a:latin typeface="华文中宋" panose="02010600040101010101" pitchFamily="2" charset="-122"/>
                <a:ea typeface="华文中宋" panose="02010600040101010101" pitchFamily="2" charset="-122"/>
              </a:rPr>
              <a:t>抒写离情别绪的依托</a:t>
            </a:r>
            <a:endParaRPr lang="zh-CN" altLang="en-US" sz="4400"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4339"/>
                                        </p:tgtEl>
                                        <p:attrNameLst>
                                          <p:attrName>style.visibility</p:attrName>
                                        </p:attrNameLst>
                                      </p:cBhvr>
                                      <p:to>
                                        <p:strVal val="visible"/>
                                      </p:to>
                                    </p:set>
                                    <p:anim calcmode="lin" valueType="num">
                                      <p:cBhvr>
                                        <p:cTn id="7" dur="1000" fill="hold"/>
                                        <p:tgtEl>
                                          <p:spTgt spid="14339"/>
                                        </p:tgtEl>
                                        <p:attrNameLst>
                                          <p:attrName>ppt_x</p:attrName>
                                        </p:attrNameLst>
                                      </p:cBhvr>
                                      <p:tavLst>
                                        <p:tav tm="0">
                                          <p:val>
                                            <p:strVal val="#ppt_x"/>
                                          </p:val>
                                        </p:tav>
                                        <p:tav tm="100000">
                                          <p:val>
                                            <p:strVal val="#ppt_x"/>
                                          </p:val>
                                        </p:tav>
                                      </p:tavLst>
                                    </p:anim>
                                    <p:anim calcmode="lin" valueType="num">
                                      <p:cBhvr>
                                        <p:cTn id="8" dur="1000" fill="hold"/>
                                        <p:tgtEl>
                                          <p:spTgt spid="1433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81925">
                                            <p:txEl>
                                              <p:charRg st="0" end="10"/>
                                            </p:txEl>
                                          </p:spTgt>
                                        </p:tgtEl>
                                        <p:attrNameLst>
                                          <p:attrName>style.visibility</p:attrName>
                                        </p:attrNameLst>
                                      </p:cBhvr>
                                      <p:to>
                                        <p:strVal val="visible"/>
                                      </p:to>
                                    </p:set>
                                    <p:anim calcmode="lin" valueType="num">
                                      <p:cBhvr>
                                        <p:cTn id="12" dur="1000" fill="hold"/>
                                        <p:tgtEl>
                                          <p:spTgt spid="81925">
                                            <p:txEl>
                                              <p:charRg st="0" end="10"/>
                                            </p:txEl>
                                          </p:spTgt>
                                        </p:tgtEl>
                                        <p:attrNameLst>
                                          <p:attrName>ppt_w</p:attrName>
                                        </p:attrNameLst>
                                      </p:cBhvr>
                                      <p:tavLst>
                                        <p:tav tm="0">
                                          <p:val>
                                            <p:strVal val="#ppt_w*0.70"/>
                                          </p:val>
                                        </p:tav>
                                        <p:tav tm="100000">
                                          <p:val>
                                            <p:strVal val="#ppt_w"/>
                                          </p:val>
                                        </p:tav>
                                      </p:tavLst>
                                    </p:anim>
                                    <p:anim calcmode="lin" valueType="num">
                                      <p:cBhvr>
                                        <p:cTn id="13" dur="1000" fill="hold"/>
                                        <p:tgtEl>
                                          <p:spTgt spid="81925">
                                            <p:txEl>
                                              <p:charRg st="0" end="10"/>
                                            </p:txEl>
                                          </p:spTgt>
                                        </p:tgtEl>
                                        <p:attrNameLst>
                                          <p:attrName>ppt_h</p:attrName>
                                        </p:attrNameLst>
                                      </p:cBhvr>
                                      <p:tavLst>
                                        <p:tav tm="0">
                                          <p:val>
                                            <p:strVal val="#ppt_h"/>
                                          </p:val>
                                        </p:tav>
                                        <p:tav tm="100000">
                                          <p:val>
                                            <p:strVal val="#ppt_h"/>
                                          </p:val>
                                        </p:tav>
                                      </p:tavLst>
                                    </p:anim>
                                    <p:animEffect transition="in" filter="fade">
                                      <p:cBhvr>
                                        <p:cTn id="14" dur="1000"/>
                                        <p:tgtEl>
                                          <p:spTgt spid="81925">
                                            <p:txEl>
                                              <p:charRg st="0" end="10"/>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81925">
                                            <p:txEl>
                                              <p:charRg st="10" end="18"/>
                                            </p:txEl>
                                          </p:spTgt>
                                        </p:tgtEl>
                                        <p:attrNameLst>
                                          <p:attrName>style.visibility</p:attrName>
                                        </p:attrNameLst>
                                      </p:cBhvr>
                                      <p:to>
                                        <p:strVal val="visible"/>
                                      </p:to>
                                    </p:set>
                                    <p:anim calcmode="lin" valueType="num">
                                      <p:cBhvr>
                                        <p:cTn id="17" dur="1000" fill="hold"/>
                                        <p:tgtEl>
                                          <p:spTgt spid="81925">
                                            <p:txEl>
                                              <p:charRg st="10" end="18"/>
                                            </p:txEl>
                                          </p:spTgt>
                                        </p:tgtEl>
                                        <p:attrNameLst>
                                          <p:attrName>ppt_w</p:attrName>
                                        </p:attrNameLst>
                                      </p:cBhvr>
                                      <p:tavLst>
                                        <p:tav tm="0">
                                          <p:val>
                                            <p:strVal val="#ppt_w*0.70"/>
                                          </p:val>
                                        </p:tav>
                                        <p:tav tm="100000">
                                          <p:val>
                                            <p:strVal val="#ppt_w"/>
                                          </p:val>
                                        </p:tav>
                                      </p:tavLst>
                                    </p:anim>
                                    <p:anim calcmode="lin" valueType="num">
                                      <p:cBhvr>
                                        <p:cTn id="18" dur="1000" fill="hold"/>
                                        <p:tgtEl>
                                          <p:spTgt spid="81925">
                                            <p:txEl>
                                              <p:charRg st="10" end="18"/>
                                            </p:txEl>
                                          </p:spTgt>
                                        </p:tgtEl>
                                        <p:attrNameLst>
                                          <p:attrName>ppt_h</p:attrName>
                                        </p:attrNameLst>
                                      </p:cBhvr>
                                      <p:tavLst>
                                        <p:tav tm="0">
                                          <p:val>
                                            <p:strVal val="#ppt_h"/>
                                          </p:val>
                                        </p:tav>
                                        <p:tav tm="100000">
                                          <p:val>
                                            <p:strVal val="#ppt_h"/>
                                          </p:val>
                                        </p:tav>
                                      </p:tavLst>
                                    </p:anim>
                                    <p:animEffect transition="in" filter="fade">
                                      <p:cBhvr>
                                        <p:cTn id="19" dur="1000"/>
                                        <p:tgtEl>
                                          <p:spTgt spid="81925">
                                            <p:txEl>
                                              <p:charRg st="10" end="18"/>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81925">
                                            <p:txEl>
                                              <p:charRg st="18" end="26"/>
                                            </p:txEl>
                                          </p:spTgt>
                                        </p:tgtEl>
                                        <p:attrNameLst>
                                          <p:attrName>style.visibility</p:attrName>
                                        </p:attrNameLst>
                                      </p:cBhvr>
                                      <p:to>
                                        <p:strVal val="visible"/>
                                      </p:to>
                                    </p:set>
                                    <p:anim calcmode="lin" valueType="num">
                                      <p:cBhvr>
                                        <p:cTn id="22" dur="1000" fill="hold"/>
                                        <p:tgtEl>
                                          <p:spTgt spid="81925">
                                            <p:txEl>
                                              <p:charRg st="18" end="26"/>
                                            </p:txEl>
                                          </p:spTgt>
                                        </p:tgtEl>
                                        <p:attrNameLst>
                                          <p:attrName>ppt_w</p:attrName>
                                        </p:attrNameLst>
                                      </p:cBhvr>
                                      <p:tavLst>
                                        <p:tav tm="0">
                                          <p:val>
                                            <p:strVal val="#ppt_w*0.70"/>
                                          </p:val>
                                        </p:tav>
                                        <p:tav tm="100000">
                                          <p:val>
                                            <p:strVal val="#ppt_w"/>
                                          </p:val>
                                        </p:tav>
                                      </p:tavLst>
                                    </p:anim>
                                    <p:anim calcmode="lin" valueType="num">
                                      <p:cBhvr>
                                        <p:cTn id="23" dur="1000" fill="hold"/>
                                        <p:tgtEl>
                                          <p:spTgt spid="81925">
                                            <p:txEl>
                                              <p:charRg st="18" end="26"/>
                                            </p:txEl>
                                          </p:spTgt>
                                        </p:tgtEl>
                                        <p:attrNameLst>
                                          <p:attrName>ppt_h</p:attrName>
                                        </p:attrNameLst>
                                      </p:cBhvr>
                                      <p:tavLst>
                                        <p:tav tm="0">
                                          <p:val>
                                            <p:strVal val="#ppt_h"/>
                                          </p:val>
                                        </p:tav>
                                        <p:tav tm="100000">
                                          <p:val>
                                            <p:strVal val="#ppt_h"/>
                                          </p:val>
                                        </p:tav>
                                      </p:tavLst>
                                    </p:anim>
                                    <p:animEffect transition="in" filter="fade">
                                      <p:cBhvr>
                                        <p:cTn id="24" dur="1000"/>
                                        <p:tgtEl>
                                          <p:spTgt spid="81925">
                                            <p:txEl>
                                              <p:charRg st="18" end="26"/>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81925">
                                            <p:txEl>
                                              <p:charRg st="26" end="36"/>
                                            </p:txEl>
                                          </p:spTgt>
                                        </p:tgtEl>
                                        <p:attrNameLst>
                                          <p:attrName>style.visibility</p:attrName>
                                        </p:attrNameLst>
                                      </p:cBhvr>
                                      <p:to>
                                        <p:strVal val="visible"/>
                                      </p:to>
                                    </p:set>
                                    <p:anim calcmode="lin" valueType="num">
                                      <p:cBhvr>
                                        <p:cTn id="27" dur="1000" fill="hold"/>
                                        <p:tgtEl>
                                          <p:spTgt spid="81925">
                                            <p:txEl>
                                              <p:charRg st="26" end="36"/>
                                            </p:txEl>
                                          </p:spTgt>
                                        </p:tgtEl>
                                        <p:attrNameLst>
                                          <p:attrName>ppt_w</p:attrName>
                                        </p:attrNameLst>
                                      </p:cBhvr>
                                      <p:tavLst>
                                        <p:tav tm="0">
                                          <p:val>
                                            <p:strVal val="#ppt_w*0.70"/>
                                          </p:val>
                                        </p:tav>
                                        <p:tav tm="100000">
                                          <p:val>
                                            <p:strVal val="#ppt_w"/>
                                          </p:val>
                                        </p:tav>
                                      </p:tavLst>
                                    </p:anim>
                                    <p:anim calcmode="lin" valueType="num">
                                      <p:cBhvr>
                                        <p:cTn id="28" dur="1000" fill="hold"/>
                                        <p:tgtEl>
                                          <p:spTgt spid="81925">
                                            <p:txEl>
                                              <p:charRg st="26" end="36"/>
                                            </p:txEl>
                                          </p:spTgt>
                                        </p:tgtEl>
                                        <p:attrNameLst>
                                          <p:attrName>ppt_h</p:attrName>
                                        </p:attrNameLst>
                                      </p:cBhvr>
                                      <p:tavLst>
                                        <p:tav tm="0">
                                          <p:val>
                                            <p:strVal val="#ppt_h"/>
                                          </p:val>
                                        </p:tav>
                                        <p:tav tm="100000">
                                          <p:val>
                                            <p:strVal val="#ppt_h"/>
                                          </p:val>
                                        </p:tav>
                                      </p:tavLst>
                                    </p:anim>
                                    <p:animEffect transition="in" filter="fade">
                                      <p:cBhvr>
                                        <p:cTn id="29" dur="1000"/>
                                        <p:tgtEl>
                                          <p:spTgt spid="81925">
                                            <p:txEl>
                                              <p:charRg st="26" end="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8192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345430" y="104775"/>
            <a:ext cx="1501140" cy="706755"/>
          </a:xfrm>
          <a:prstGeom prst="rect">
            <a:avLst/>
          </a:prstGeom>
          <a:noFill/>
        </p:spPr>
        <p:txBody>
          <a:bodyPr wrap="none" rtlCol="0">
            <a:spAutoFit/>
          </a:bodyPr>
          <a:p>
            <a:r>
              <a:rPr lang="zh-CN" altLang="en-US" sz="4000" b="1" noProof="1">
                <a:ln w="9525" cap="flat" cmpd="sng">
                  <a:solidFill>
                    <a:srgbClr val="000000"/>
                  </a:solidFill>
                  <a:prstDash val="solid"/>
                  <a:headEnd type="none" w="med" len="med"/>
                  <a:tailEnd type="none" w="med" len="med"/>
                </a:ln>
                <a:solidFill>
                  <a:srgbClr val="FF0000"/>
                </a:solidFill>
                <a:latin typeface="微软雅黑" panose="020B0503020204020204" charset="-122"/>
                <a:ea typeface="微软雅黑" panose="020B0503020204020204" charset="-122"/>
                <a:cs typeface="+mn-cs"/>
                <a:sym typeface="+mn-ea"/>
              </a:rPr>
              <a:t>明  月</a:t>
            </a:r>
            <a:endParaRPr lang="zh-CN" altLang="en-US" sz="4000" b="1" noProof="1">
              <a:ln w="9525" cap="flat" cmpd="sng">
                <a:solidFill>
                  <a:srgbClr val="000000"/>
                </a:solidFill>
                <a:prstDash val="solid"/>
                <a:headEnd type="none" w="med" len="med"/>
                <a:tailEnd type="none" w="med" len="med"/>
              </a:ln>
              <a:solidFill>
                <a:srgbClr val="FF0000"/>
              </a:solidFill>
              <a:latin typeface="微软雅黑" panose="020B0503020204020204" charset="-122"/>
              <a:ea typeface="微软雅黑" panose="020B0503020204020204" charset="-122"/>
              <a:sym typeface="+mn-ea"/>
            </a:endParaRPr>
          </a:p>
        </p:txBody>
      </p:sp>
      <p:sp>
        <p:nvSpPr>
          <p:cNvPr id="77834" name="Rectangle 10"/>
          <p:cNvSpPr/>
          <p:nvPr/>
        </p:nvSpPr>
        <p:spPr>
          <a:xfrm>
            <a:off x="1762125" y="811530"/>
            <a:ext cx="9434830" cy="5692775"/>
          </a:xfrm>
          <a:prstGeom prst="rect">
            <a:avLst/>
          </a:prstGeom>
          <a:noFill/>
          <a:ln w="9525">
            <a:noFill/>
          </a:ln>
        </p:spPr>
        <p:txBody>
          <a:bodyPr wrap="square">
            <a:spAutoFit/>
          </a:bodyPr>
          <a:p>
            <a:pPr fontAlgn="base"/>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rPr>
              <a:t>１、举头望明月，低头思故乡。（唐</a:t>
            </a:r>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rPr>
              <a:t>李白）</a:t>
            </a:r>
            <a:endPar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endParaRPr>
          </a:p>
          <a:p>
            <a:pPr fontAlgn="base"/>
            <a:r>
              <a:rPr lang="en-US" altLang="zh-CN" sz="2800" b="1" strike="noStrike" noProof="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800" b="1" strike="noStrike" noProof="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月寓思乡</a:t>
            </a:r>
            <a:endParaRPr lang="zh-CN" altLang="en-US" sz="2800" b="1" strike="noStrike" noProof="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fontAlgn="base"/>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、明月松间照，清泉石上流 （唐</a:t>
            </a:r>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王维 ）</a:t>
            </a:r>
            <a:endPar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endParaRPr>
          </a:p>
          <a:p>
            <a:pPr fontAlgn="base"/>
            <a:r>
              <a:rPr lang="en-US" altLang="zh-CN" sz="2800" b="1" strike="noStrike"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800" b="1" strike="noStrike"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宁静恬淡</a:t>
            </a:r>
            <a:endParaRPr lang="zh-CN" altLang="en-US" sz="2800" b="1" strike="noStrike"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fontAlgn="base"/>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3</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、明月几时有？把酒问青天。（宋</a:t>
            </a:r>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苏轼）</a:t>
            </a:r>
            <a:endPar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endParaRPr>
          </a:p>
          <a:p>
            <a:pPr fontAlgn="base"/>
            <a:r>
              <a:rPr lang="en-US" altLang="zh-CN" sz="2800" b="1" strike="noStrike"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800" b="1" strike="noStrike"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月衬别情，意在怀人</a:t>
            </a:r>
            <a:endParaRPr lang="zh-CN" altLang="en-US" sz="2800" b="1" strike="noStrike"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fontAlgn="base"/>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4</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、淮水东边旧时月，夜深还过女墙来。（唐</a:t>
            </a:r>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刘禹锡）</a:t>
            </a:r>
            <a:endPar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endParaRPr>
          </a:p>
          <a:p>
            <a:pPr fontAlgn="base"/>
            <a:r>
              <a:rPr lang="en-US" altLang="zh-CN" sz="2800" b="1" strike="noStrike" noProof="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800" b="1" strike="noStrike" noProof="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感时伤势，借古讽今</a:t>
            </a:r>
            <a:endParaRPr lang="zh-CN" altLang="en-US" sz="2800" b="1" strike="noStrike" noProof="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fontAlgn="base"/>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5</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、今人不见古时月，今月曾经照古人。</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（唐</a:t>
            </a:r>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李白）</a:t>
            </a:r>
            <a:endPar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endParaRPr>
          </a:p>
          <a:p>
            <a:pPr fontAlgn="base"/>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2800" b="1" strike="noStrike" noProof="0" dirty="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b="1" strike="noStrike" noProof="0" dirty="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叹人生短暂</a:t>
            </a:r>
            <a:endParaRPr lang="zh-CN" altLang="en-US" sz="2800" b="1" strike="noStrike" noProof="0" dirty="0">
              <a:ln>
                <a:noFill/>
              </a:ln>
              <a:solidFill>
                <a:srgbClr val="000099"/>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fontAlgn="base"/>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6</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、海上生明月，天涯共此时。情人怨遥夜，竟夕起相思。 （唐</a:t>
            </a:r>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张九龄</a:t>
            </a:r>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望月怀远</a:t>
            </a:r>
            <a:r>
              <a:rPr lang="en-US" altLang="zh-CN"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altLang="en-US" sz="2800" b="1" strike="noStrike" noProof="1" dirty="0">
              <a:latin typeface="华文中宋" panose="02010600040101010101" pitchFamily="2" charset="-122"/>
              <a:ea typeface="华文中宋" panose="02010600040101010101" pitchFamily="2" charset="-122"/>
              <a:cs typeface="华文中宋" panose="02010600040101010101" pitchFamily="2" charset="-122"/>
              <a:sym typeface="+mn-ea"/>
            </a:endParaRPr>
          </a:p>
          <a:p>
            <a:pPr fontAlgn="base"/>
            <a:r>
              <a:rPr lang="en-US" altLang="zh-CN" sz="2800" b="1" strike="noStrike"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800" b="1" strike="noStrike"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怀人</a:t>
            </a:r>
            <a:endParaRPr kumimoji="0" lang="zh-CN" altLang="en-US" sz="36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77834"/>
                                        </p:tgtEl>
                                        <p:attrNameLst>
                                          <p:attrName>style.visibility</p:attrName>
                                        </p:attrNameLst>
                                      </p:cBhvr>
                                      <p:to>
                                        <p:strVal val="visible"/>
                                      </p:to>
                                    </p:set>
                                    <p:anim calcmode="lin" valueType="num">
                                      <p:cBhvr>
                                        <p:cTn id="12" dur="1000" fill="hold"/>
                                        <p:tgtEl>
                                          <p:spTgt spid="77834"/>
                                        </p:tgtEl>
                                        <p:attrNameLst>
                                          <p:attrName>ppt_w</p:attrName>
                                        </p:attrNameLst>
                                      </p:cBhvr>
                                      <p:tavLst>
                                        <p:tav tm="0">
                                          <p:val>
                                            <p:strVal val="#ppt_w*0.70"/>
                                          </p:val>
                                        </p:tav>
                                        <p:tav tm="100000">
                                          <p:val>
                                            <p:strVal val="#ppt_w"/>
                                          </p:val>
                                        </p:tav>
                                      </p:tavLst>
                                    </p:anim>
                                    <p:anim calcmode="lin" valueType="num">
                                      <p:cBhvr>
                                        <p:cTn id="13" dur="1000" fill="hold"/>
                                        <p:tgtEl>
                                          <p:spTgt spid="77834"/>
                                        </p:tgtEl>
                                        <p:attrNameLst>
                                          <p:attrName>ppt_h</p:attrName>
                                        </p:attrNameLst>
                                      </p:cBhvr>
                                      <p:tavLst>
                                        <p:tav tm="0">
                                          <p:val>
                                            <p:strVal val="#ppt_h"/>
                                          </p:val>
                                        </p:tav>
                                        <p:tav tm="100000">
                                          <p:val>
                                            <p:strVal val="#ppt_h"/>
                                          </p:val>
                                        </p:tav>
                                      </p:tavLst>
                                    </p:anim>
                                    <p:animEffect transition="in" filter="fade">
                                      <p:cBhvr>
                                        <p:cTn id="14" dur="1000"/>
                                        <p:tgtEl>
                                          <p:spTgt spid="77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78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Picture 2" descr="cd"/>
          <p:cNvPicPr>
            <a:picLocks noChangeAspect="1"/>
          </p:cNvPicPr>
          <p:nvPr/>
        </p:nvPicPr>
        <p:blipFill>
          <a:blip r:embed="rId1"/>
          <a:stretch>
            <a:fillRect/>
          </a:stretch>
        </p:blipFill>
        <p:spPr>
          <a:xfrm>
            <a:off x="414020" y="4638675"/>
            <a:ext cx="11535410" cy="2209800"/>
          </a:xfrm>
          <a:prstGeom prst="rect">
            <a:avLst/>
          </a:prstGeom>
          <a:noFill/>
          <a:ln w="9525">
            <a:noFill/>
          </a:ln>
        </p:spPr>
      </p:pic>
      <p:sp>
        <p:nvSpPr>
          <p:cNvPr id="5" name="Text Box 5"/>
          <p:cNvSpPr txBox="1"/>
          <p:nvPr/>
        </p:nvSpPr>
        <p:spPr>
          <a:xfrm>
            <a:off x="414020" y="336550"/>
            <a:ext cx="11236960" cy="6185535"/>
          </a:xfrm>
          <a:prstGeom prst="rect">
            <a:avLst/>
          </a:prstGeom>
          <a:noFill/>
          <a:ln w="9525">
            <a:noFill/>
          </a:ln>
        </p:spPr>
        <p:txBody>
          <a:bodyPr wrap="square" anchor="t" anchorCtr="0">
            <a:spAutoFit/>
          </a:bodyPr>
          <a:p>
            <a:pPr>
              <a:lnSpc>
                <a:spcPct val="150000"/>
              </a:lnSpc>
              <a:spcBef>
                <a:spcPct val="50000"/>
              </a:spcBef>
            </a:pPr>
            <a:r>
              <a:rPr lang="zh-CN" altLang="en-US" sz="3600" b="1" dirty="0">
                <a:latin typeface="Times New Roman" panose="02020603050405020304" pitchFamily="18" charset="0"/>
                <a:ea typeface="华文新魏" panose="02010800040101010101" pitchFamily="2" charset="-122"/>
              </a:rPr>
              <a:t>　   </a:t>
            </a:r>
            <a:r>
              <a:rPr lang="zh-CN" altLang="en-US" sz="3600" b="1" dirty="0">
                <a:latin typeface="华文中宋" panose="02010600040101010101" pitchFamily="2" charset="-122"/>
                <a:ea typeface="华文中宋" panose="02010600040101010101" pitchFamily="2" charset="-122"/>
              </a:rPr>
              <a:t>在结构上月经历了</a:t>
            </a:r>
            <a:r>
              <a:rPr lang="zh-CN" altLang="en-US" sz="3600" b="1" dirty="0">
                <a:solidFill>
                  <a:srgbClr val="FF0000"/>
                </a:solidFill>
                <a:latin typeface="华文中宋" panose="02010600040101010101" pitchFamily="2" charset="-122"/>
                <a:ea typeface="华文中宋" panose="02010600040101010101" pitchFamily="2" charset="-122"/>
              </a:rPr>
              <a:t>升起、高照、西斜、落下</a:t>
            </a:r>
            <a:r>
              <a:rPr lang="zh-CN" altLang="en-US" sz="3600" b="1" dirty="0">
                <a:latin typeface="华文中宋" panose="02010600040101010101" pitchFamily="2" charset="-122"/>
                <a:ea typeface="华文中宋" panose="02010600040101010101" pitchFamily="2" charset="-122"/>
              </a:rPr>
              <a:t>的过程。在月的笼罩下，月与</a:t>
            </a:r>
            <a:r>
              <a:rPr lang="zh-CN" altLang="en-US" sz="3600" b="1" dirty="0">
                <a:solidFill>
                  <a:srgbClr val="FF0000"/>
                </a:solidFill>
                <a:latin typeface="华文中宋" panose="02010600040101010101" pitchFamily="2" charset="-122"/>
                <a:ea typeface="华文中宋" panose="02010600040101010101" pitchFamily="2" charset="-122"/>
              </a:rPr>
              <a:t>春江、花林、流霜、白沙、扁舟、明月楼、离人、镜台、鸿雁、鱼龙</a:t>
            </a:r>
            <a:r>
              <a:rPr lang="zh-CN" altLang="en-US" sz="3600" b="1" dirty="0">
                <a:latin typeface="华文中宋" panose="02010600040101010101" pitchFamily="2" charset="-122"/>
                <a:ea typeface="华文中宋" panose="02010600040101010101" pitchFamily="2" charset="-122"/>
              </a:rPr>
              <a:t>等组成了不同的充满画意的场景，令人难忘。</a:t>
            </a:r>
            <a:endParaRPr lang="zh-CN" altLang="en-US" sz="3600" b="1" dirty="0">
              <a:latin typeface="华文中宋" panose="02010600040101010101" pitchFamily="2" charset="-122"/>
              <a:ea typeface="华文中宋" panose="02010600040101010101" pitchFamily="2" charset="-122"/>
            </a:endParaRPr>
          </a:p>
          <a:p>
            <a:pPr>
              <a:lnSpc>
                <a:spcPct val="150000"/>
              </a:lnSpc>
              <a:spcBef>
                <a:spcPct val="50000"/>
              </a:spcBef>
            </a:pPr>
            <a:r>
              <a:rPr lang="zh-CN" altLang="en-US" sz="3600" b="1" dirty="0">
                <a:latin typeface="华文中宋" panose="02010600040101010101" pitchFamily="2" charset="-122"/>
                <a:ea typeface="华文中宋" panose="02010600040101010101" pitchFamily="2" charset="-122"/>
              </a:rPr>
              <a:t>      </a:t>
            </a:r>
            <a:r>
              <a:rPr lang="zh-CN" altLang="en-US" sz="3600" b="1" dirty="0">
                <a:solidFill>
                  <a:srgbClr val="0000FF"/>
                </a:solidFill>
                <a:latin typeface="华文中宋" panose="02010600040101010101" pitchFamily="2" charset="-122"/>
                <a:ea typeface="华文中宋" panose="02010600040101010101" pitchFamily="2" charset="-122"/>
              </a:rPr>
              <a:t>贯穿全文的是一“月”字，在诗中，月已不再是月，而成了一种</a:t>
            </a:r>
            <a:r>
              <a:rPr lang="zh-CN" altLang="en-US" sz="3600" b="1" dirty="0">
                <a:solidFill>
                  <a:srgbClr val="FF0000"/>
                </a:solidFill>
                <a:latin typeface="华文中宋" panose="02010600040101010101" pitchFamily="2" charset="-122"/>
                <a:ea typeface="华文中宋" panose="02010600040101010101" pitchFamily="2" charset="-122"/>
              </a:rPr>
              <a:t>情感的载体</a:t>
            </a:r>
            <a:r>
              <a:rPr lang="zh-CN" altLang="en-US" sz="3600" b="1" dirty="0">
                <a:solidFill>
                  <a:srgbClr val="0000FF"/>
                </a:solidFill>
                <a:latin typeface="华文中宋" panose="02010600040101010101" pitchFamily="2" charset="-122"/>
                <a:ea typeface="华文中宋" panose="02010600040101010101" pitchFamily="2" charset="-122"/>
              </a:rPr>
              <a:t>，这就是中国文人的一种</a:t>
            </a:r>
            <a:r>
              <a:rPr lang="zh-CN" altLang="en-US" sz="3600" b="1" dirty="0">
                <a:solidFill>
                  <a:srgbClr val="FF0000"/>
                </a:solidFill>
                <a:latin typeface="华文中宋" panose="02010600040101010101" pitchFamily="2" charset="-122"/>
                <a:ea typeface="华文中宋" panose="02010600040101010101" pitchFamily="2" charset="-122"/>
              </a:rPr>
              <a:t>明月情结</a:t>
            </a:r>
            <a:r>
              <a:rPr lang="zh-CN" altLang="en-US" sz="3600" b="1" dirty="0">
                <a:solidFill>
                  <a:srgbClr val="0000FF"/>
                </a:solidFill>
                <a:latin typeface="华文中宋" panose="02010600040101010101" pitchFamily="2" charset="-122"/>
                <a:ea typeface="华文中宋" panose="02010600040101010101" pitchFamily="2" charset="-122"/>
              </a:rPr>
              <a:t>。</a:t>
            </a:r>
            <a:endParaRPr lang="zh-CN" altLang="en-US" sz="3600" b="1" dirty="0">
              <a:solidFill>
                <a:srgbClr val="0000FF"/>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noRot="1"/>
          </p:cNvSpPr>
          <p:nvPr>
            <p:ph type="title"/>
          </p:nvPr>
        </p:nvSpPr>
        <p:spPr>
          <a:xfrm>
            <a:off x="3438525" y="274638"/>
            <a:ext cx="5254625" cy="820737"/>
          </a:xfrm>
        </p:spPr>
        <p:txBody>
          <a:bodyPr vert="horz" wrap="square" lIns="91440" tIns="45720" rIns="91440" bIns="45720" anchor="ctr" anchorCtr="0"/>
          <a:p>
            <a:pPr algn="l" eaLnBrk="1" hangingPunct="1"/>
            <a:r>
              <a:rPr lang="zh-CN" altLang="en-US" b="1" dirty="0">
                <a:solidFill>
                  <a:srgbClr val="FF0000"/>
                </a:solidFill>
                <a:latin typeface="微软雅黑" panose="020B0503020204020204" charset="-122"/>
                <a:ea typeface="微软雅黑" panose="020B0503020204020204" charset="-122"/>
              </a:rPr>
              <a:t>感知全诗，划分层次</a:t>
            </a:r>
            <a:endParaRPr lang="zh-CN" altLang="en-US" b="1" dirty="0">
              <a:solidFill>
                <a:srgbClr val="FF0000"/>
              </a:solidFill>
              <a:latin typeface="微软雅黑" panose="020B0503020204020204" charset="-122"/>
              <a:ea typeface="微软雅黑" panose="020B0503020204020204" charset="-122"/>
            </a:endParaRPr>
          </a:p>
        </p:txBody>
      </p:sp>
      <p:graphicFrame>
        <p:nvGraphicFramePr>
          <p:cNvPr id="13315" name="Group 3"/>
          <p:cNvGraphicFramePr>
            <a:graphicFrameLocks noGrp="1"/>
          </p:cNvGraphicFramePr>
          <p:nvPr>
            <p:ph idx="1"/>
            <p:custDataLst>
              <p:tags r:id="rId1"/>
            </p:custDataLst>
          </p:nvPr>
        </p:nvGraphicFramePr>
        <p:xfrm>
          <a:off x="1002030" y="1377950"/>
          <a:ext cx="10412095" cy="5107305"/>
        </p:xfrm>
        <a:graphic>
          <a:graphicData uri="http://schemas.openxmlformats.org/drawingml/2006/table">
            <a:tbl>
              <a:tblPr/>
              <a:tblGrid>
                <a:gridCol w="1470025"/>
                <a:gridCol w="2802255"/>
                <a:gridCol w="3251835"/>
                <a:gridCol w="2887980"/>
              </a:tblGrid>
              <a:tr h="1570355">
                <a:tc rowSpan="3">
                  <a:txBody>
                    <a:bodyPr/>
                    <a:lstStyle/>
                    <a:p>
                      <a:pPr marL="0" marR="0" lvl="0" indent="0" algn="ctr" defTabSz="914400" rtl="0" eaLnBrk="1" fontAlgn="base" latinLnBrk="0" hangingPunct="1">
                        <a:lnSpc>
                          <a:spcPct val="145000"/>
                        </a:lnSpc>
                        <a:spcBef>
                          <a:spcPct val="0"/>
                        </a:spcBef>
                        <a:spcAft>
                          <a:spcPct val="0"/>
                        </a:spcAft>
                        <a:buClrTx/>
                        <a:buSzTx/>
                        <a:buFontTx/>
                        <a:buNone/>
                      </a:pPr>
                      <a:r>
                        <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春</a:t>
                      </a:r>
                      <a:endPar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p>
                      <a:pPr marL="0" marR="0" lvl="0" indent="0" algn="ctr" defTabSz="914400" rtl="0" eaLnBrk="1" fontAlgn="base" latinLnBrk="0" hangingPunct="1">
                        <a:lnSpc>
                          <a:spcPct val="145000"/>
                        </a:lnSpc>
                        <a:spcBef>
                          <a:spcPct val="0"/>
                        </a:spcBef>
                        <a:spcAft>
                          <a:spcPct val="0"/>
                        </a:spcAft>
                        <a:buClrTx/>
                        <a:buSzTx/>
                        <a:buFontTx/>
                        <a:buNone/>
                      </a:pPr>
                      <a:r>
                        <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江</a:t>
                      </a:r>
                      <a:endPar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p>
                      <a:pPr marL="0" marR="0" lvl="0" indent="0" algn="ctr" defTabSz="914400" rtl="0" eaLnBrk="1" fontAlgn="base" latinLnBrk="0" hangingPunct="1">
                        <a:lnSpc>
                          <a:spcPct val="145000"/>
                        </a:lnSpc>
                        <a:spcBef>
                          <a:spcPct val="0"/>
                        </a:spcBef>
                        <a:spcAft>
                          <a:spcPct val="0"/>
                        </a:spcAft>
                        <a:buClrTx/>
                        <a:buSzTx/>
                        <a:buFontTx/>
                        <a:buNone/>
                      </a:pPr>
                      <a:r>
                        <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花</a:t>
                      </a:r>
                      <a:endPar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p>
                      <a:pPr marL="0" marR="0" lvl="0" indent="0" algn="ctr" defTabSz="914400" rtl="0" eaLnBrk="1" fontAlgn="base" latinLnBrk="0" hangingPunct="1">
                        <a:lnSpc>
                          <a:spcPct val="145000"/>
                        </a:lnSpc>
                        <a:spcBef>
                          <a:spcPct val="0"/>
                        </a:spcBef>
                        <a:spcAft>
                          <a:spcPct val="0"/>
                        </a:spcAft>
                        <a:buClrTx/>
                        <a:buSzTx/>
                        <a:buFontTx/>
                        <a:buNone/>
                      </a:pPr>
                      <a:r>
                        <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月</a:t>
                      </a:r>
                      <a:endPar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p>
                      <a:pPr marL="0" marR="0" lvl="0" indent="0" algn="ctr" defTabSz="914400" rtl="0" eaLnBrk="1" fontAlgn="base" latinLnBrk="0" hangingPunct="1">
                        <a:lnSpc>
                          <a:spcPct val="145000"/>
                        </a:lnSpc>
                        <a:spcBef>
                          <a:spcPct val="0"/>
                        </a:spcBef>
                        <a:spcAft>
                          <a:spcPct val="0"/>
                        </a:spcAft>
                        <a:buClrTx/>
                        <a:buSzTx/>
                        <a:buFontTx/>
                        <a:buNone/>
                      </a:pPr>
                      <a:r>
                        <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rPr>
                        <a:t>夜</a:t>
                      </a:r>
                      <a:endParaRPr kumimoji="0" lang="zh-CN" altLang="en-US" sz="4400" b="1" i="0" u="none" strike="noStrike" cap="none" normalizeH="0" baseline="0" dirty="0" smtClean="0">
                        <a:ln>
                          <a:noFill/>
                        </a:ln>
                        <a:solidFill>
                          <a:srgbClr val="FF0000"/>
                        </a:solidFill>
                        <a:effectLst/>
                        <a:latin typeface="华文中宋" panose="02010600040101010101" pitchFamily="2" charset="-122"/>
                        <a:ea typeface="华文中宋" panose="0201060004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50000"/>
                        </a:lnSpc>
                        <a:spcBef>
                          <a:spcPct val="80000"/>
                        </a:spcBef>
                        <a:spcAft>
                          <a:spcPct val="0"/>
                        </a:spcAft>
                        <a:buClrTx/>
                        <a:buSzTx/>
                        <a:buFontTx/>
                        <a:buNone/>
                      </a:pPr>
                      <a:endParaRPr kumimoji="0" lang="zh-CN" altLang="en-US" sz="3200" b="1" i="0" u="none" strike="noStrike" cap="none" normalizeH="0" baseline="0" dirty="0" smtClean="0">
                        <a:ln>
                          <a:noFill/>
                        </a:ln>
                        <a:solidFill>
                          <a:srgbClr val="008000"/>
                        </a:solidFill>
                        <a:effectLst>
                          <a:outerShdw blurRad="38100" dist="38100" dir="2700000" algn="tl">
                            <a:srgbClr val="C0C0C0"/>
                          </a:outerShdw>
                        </a:effectLst>
                        <a:latin typeface="Arial" panose="020B0604020202020204" pitchFamily="34" charset="0"/>
                        <a:ea typeface="隶书" panose="020105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3200" b="0" i="0" u="none" strike="noStrike" cap="none" normalizeH="0" baseline="0" dirty="0" smtClean="0">
                        <a:ln>
                          <a:noFill/>
                        </a:ln>
                        <a:solidFill>
                          <a:schemeClr val="tx1"/>
                        </a:solidFill>
                        <a:effectLst/>
                        <a:latin typeface="Arial" panose="020B0604020202020204" pitchFamily="34" charset="0"/>
                        <a:ea typeface="隶书" panose="020105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50000"/>
                        </a:lnSpc>
                        <a:spcBef>
                          <a:spcPct val="80000"/>
                        </a:spcBef>
                        <a:spcAft>
                          <a:spcPct val="0"/>
                        </a:spcAft>
                        <a:buClrTx/>
                        <a:buSzTx/>
                        <a:buFontTx/>
                        <a:buNone/>
                      </a:pPr>
                      <a:endParaRPr kumimoji="0" lang="zh-CN" altLang="en-US" sz="3200" b="1" i="0" u="none" strike="noStrike" cap="none" normalizeH="0" baseline="0" dirty="0" smtClean="0">
                        <a:ln>
                          <a:noFill/>
                        </a:ln>
                        <a:solidFill>
                          <a:srgbClr val="FF3300"/>
                        </a:solidFill>
                        <a:effectLst>
                          <a:outerShdw blurRad="38100" dist="38100" dir="2700000" algn="tl">
                            <a:srgbClr val="C0C0C0"/>
                          </a:outerShdw>
                        </a:effectLst>
                        <a:latin typeface="Arial" panose="020B0604020202020204" pitchFamily="34" charset="0"/>
                        <a:ea typeface="隶书" panose="020105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891030">
                <a:tc vMerge="1">
                  <a:tcPr/>
                </a:tc>
                <a:tc>
                  <a:txBody>
                    <a:bodyPr/>
                    <a:lstStyle/>
                    <a:p>
                      <a:pPr marL="0" marR="0" lvl="0" indent="0" algn="ctr" defTabSz="914400" rtl="0" eaLnBrk="1" fontAlgn="base" latinLnBrk="0" hangingPunct="1">
                        <a:lnSpc>
                          <a:spcPct val="150000"/>
                        </a:lnSpc>
                        <a:spcBef>
                          <a:spcPct val="80000"/>
                        </a:spcBef>
                        <a:spcAft>
                          <a:spcPct val="0"/>
                        </a:spcAft>
                        <a:buClrTx/>
                        <a:buSzTx/>
                        <a:buFontTx/>
                        <a:buNone/>
                      </a:pPr>
                      <a:endParaRPr kumimoji="0" lang="zh-CN" altLang="en-US" sz="3200" b="1" i="0" u="none" strike="noStrike" cap="none" normalizeH="0" baseline="0" dirty="0" smtClean="0">
                        <a:ln>
                          <a:noFill/>
                        </a:ln>
                        <a:solidFill>
                          <a:srgbClr val="008000"/>
                        </a:solidFill>
                        <a:effectLst>
                          <a:outerShdw blurRad="38100" dist="38100" dir="2700000" algn="tl">
                            <a:srgbClr val="C0C0C0"/>
                          </a:outerShdw>
                        </a:effectLst>
                        <a:latin typeface="Arial" panose="020B0604020202020204" pitchFamily="34" charset="0"/>
                        <a:ea typeface="隶书" panose="020105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3200" b="0" i="0" u="none" strike="noStrike" cap="none" normalizeH="0" baseline="0" dirty="0" smtClean="0">
                        <a:ln>
                          <a:noFill/>
                        </a:ln>
                        <a:solidFill>
                          <a:schemeClr val="tx1"/>
                        </a:solidFill>
                        <a:effectLst/>
                        <a:latin typeface="Arial" panose="020B0604020202020204" pitchFamily="34" charset="0"/>
                        <a:ea typeface="隶书" panose="020105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50000"/>
                        </a:lnSpc>
                        <a:spcBef>
                          <a:spcPct val="80000"/>
                        </a:spcBef>
                        <a:spcAft>
                          <a:spcPct val="0"/>
                        </a:spcAft>
                        <a:buClrTx/>
                        <a:buSzTx/>
                        <a:buFontTx/>
                        <a:buNone/>
                      </a:pPr>
                      <a:endParaRPr kumimoji="0" lang="zh-CN" altLang="en-US" sz="3200" b="1" i="0" u="none" strike="noStrike" cap="none" normalizeH="0" baseline="0" dirty="0" smtClean="0">
                        <a:ln>
                          <a:noFill/>
                        </a:ln>
                        <a:solidFill>
                          <a:srgbClr val="FF3300"/>
                        </a:solidFill>
                        <a:effectLst>
                          <a:outerShdw blurRad="38100" dist="38100" dir="2700000" algn="tl">
                            <a:srgbClr val="C0C0C0"/>
                          </a:outerShdw>
                        </a:effectLst>
                        <a:latin typeface="Arial" panose="020B0604020202020204" pitchFamily="34" charset="0"/>
                        <a:ea typeface="隶书" panose="020105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645920">
                <a:tc vMerge="1">
                  <a:tcPr/>
                </a:tc>
                <a:tc>
                  <a:txBody>
                    <a:bodyPr/>
                    <a:lstStyle/>
                    <a:p>
                      <a:pPr marL="0" marR="0" lvl="0" indent="0" algn="ctr" defTabSz="914400" rtl="0" eaLnBrk="1" fontAlgn="base" latinLnBrk="0" hangingPunct="1">
                        <a:lnSpc>
                          <a:spcPct val="150000"/>
                        </a:lnSpc>
                        <a:spcBef>
                          <a:spcPct val="80000"/>
                        </a:spcBef>
                        <a:spcAft>
                          <a:spcPct val="0"/>
                        </a:spcAft>
                        <a:buClrTx/>
                        <a:buSzTx/>
                        <a:buFontTx/>
                        <a:buNone/>
                      </a:pPr>
                      <a:endParaRPr kumimoji="0" lang="zh-CN" altLang="en-US" sz="3200" b="1" i="0" u="none" strike="noStrike" cap="none" normalizeH="0" baseline="0" dirty="0" smtClean="0">
                        <a:ln>
                          <a:noFill/>
                        </a:ln>
                        <a:solidFill>
                          <a:srgbClr val="008000"/>
                        </a:solidFill>
                        <a:effectLst>
                          <a:outerShdw blurRad="38100" dist="38100" dir="2700000" algn="tl">
                            <a:srgbClr val="C0C0C0"/>
                          </a:outerShdw>
                        </a:effectLst>
                        <a:latin typeface="Arial" panose="020B0604020202020204" pitchFamily="34" charset="0"/>
                        <a:ea typeface="隶书" panose="020105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dirty="0" smtClean="0">
                        <a:ln>
                          <a:noFill/>
                        </a:ln>
                        <a:solidFill>
                          <a:schemeClr val="tx1"/>
                        </a:solidFill>
                        <a:effectLst>
                          <a:outerShdw blurRad="38100" dist="38100" dir="2700000" algn="tl">
                            <a:srgbClr val="C0C0C0"/>
                          </a:outerShdw>
                        </a:effectLst>
                        <a:latin typeface="Arial" panose="020B0604020202020204" pitchFamily="34" charset="0"/>
                        <a:ea typeface="隶书" panose="0201050906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50000"/>
                        </a:lnSpc>
                        <a:spcBef>
                          <a:spcPct val="80000"/>
                        </a:spcBef>
                        <a:spcAft>
                          <a:spcPct val="0"/>
                        </a:spcAft>
                        <a:buClrTx/>
                        <a:buSzTx/>
                        <a:buFontTx/>
                        <a:buNone/>
                      </a:pPr>
                      <a:endParaRPr kumimoji="0" lang="zh-CN" altLang="en-US" sz="3200" b="1" i="0" u="none" strike="noStrike" cap="none" normalizeH="0" baseline="0" dirty="0" smtClean="0">
                        <a:ln>
                          <a:noFill/>
                        </a:ln>
                        <a:solidFill>
                          <a:srgbClr val="FF3300"/>
                        </a:solidFill>
                        <a:effectLst>
                          <a:outerShdw blurRad="38100" dist="38100" dir="2700000" algn="tl">
                            <a:srgbClr val="C0C0C0"/>
                          </a:outerShdw>
                        </a:effectLst>
                        <a:latin typeface="Arial" panose="020B0604020202020204" pitchFamily="34" charset="0"/>
                        <a:ea typeface="隶书" panose="0201050906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3335" name="Text Box 23"/>
          <p:cNvSpPr txBox="1"/>
          <p:nvPr/>
        </p:nvSpPr>
        <p:spPr>
          <a:xfrm>
            <a:off x="2879725" y="2364423"/>
            <a:ext cx="2057400" cy="521970"/>
          </a:xfrm>
          <a:prstGeom prst="rect">
            <a:avLst/>
          </a:prstGeom>
          <a:noFill/>
          <a:ln w="9525">
            <a:noFill/>
          </a:ln>
        </p:spPr>
        <p:txBody>
          <a:bodyPr anchor="t" anchorCtr="0">
            <a:spAutoFit/>
          </a:bodyPr>
          <a:p>
            <a:pPr>
              <a:spcBef>
                <a:spcPct val="50000"/>
              </a:spcBef>
            </a:pPr>
            <a:r>
              <a:rPr lang="zh-CN" altLang="en-US" sz="2800" b="1" dirty="0">
                <a:solidFill>
                  <a:schemeClr val="accent2"/>
                </a:solidFill>
                <a:latin typeface="华文中宋" panose="02010600040101010101" pitchFamily="2" charset="-122"/>
                <a:ea typeface="华文中宋" panose="02010600040101010101" pitchFamily="2" charset="-122"/>
              </a:rPr>
              <a:t>（</a:t>
            </a:r>
            <a:r>
              <a:rPr lang="en-US" altLang="zh-CN" sz="2800" b="1" dirty="0">
                <a:solidFill>
                  <a:schemeClr val="accent2"/>
                </a:solidFill>
                <a:latin typeface="华文中宋" panose="02010600040101010101" pitchFamily="2" charset="-122"/>
                <a:ea typeface="华文中宋" panose="02010600040101010101" pitchFamily="2" charset="-122"/>
              </a:rPr>
              <a:t>1—8</a:t>
            </a:r>
            <a:r>
              <a:rPr lang="zh-CN" altLang="en-US" sz="2800" b="1" dirty="0">
                <a:solidFill>
                  <a:schemeClr val="accent2"/>
                </a:solidFill>
                <a:latin typeface="华文中宋" panose="02010600040101010101" pitchFamily="2" charset="-122"/>
                <a:ea typeface="华文中宋" panose="02010600040101010101" pitchFamily="2" charset="-122"/>
              </a:rPr>
              <a:t>句）</a:t>
            </a:r>
            <a:endParaRPr lang="zh-CN" altLang="en-US" sz="2800" b="1" dirty="0">
              <a:solidFill>
                <a:schemeClr val="accent2"/>
              </a:solidFill>
              <a:latin typeface="华文中宋" panose="02010600040101010101" pitchFamily="2" charset="-122"/>
              <a:ea typeface="华文中宋" panose="02010600040101010101" pitchFamily="2" charset="-122"/>
            </a:endParaRPr>
          </a:p>
        </p:txBody>
      </p:sp>
      <p:sp>
        <p:nvSpPr>
          <p:cNvPr id="13336" name="Text Box 24"/>
          <p:cNvSpPr txBox="1"/>
          <p:nvPr/>
        </p:nvSpPr>
        <p:spPr>
          <a:xfrm>
            <a:off x="2879725" y="4148455"/>
            <a:ext cx="2057400" cy="521970"/>
          </a:xfrm>
          <a:prstGeom prst="rect">
            <a:avLst/>
          </a:prstGeom>
          <a:noFill/>
          <a:ln w="9525">
            <a:noFill/>
          </a:ln>
        </p:spPr>
        <p:txBody>
          <a:bodyPr anchor="t" anchorCtr="0">
            <a:spAutoFit/>
          </a:bodyPr>
          <a:p>
            <a:pPr>
              <a:spcBef>
                <a:spcPct val="50000"/>
              </a:spcBef>
            </a:pPr>
            <a:r>
              <a:rPr lang="zh-CN" altLang="en-US" sz="2800" b="1" dirty="0">
                <a:solidFill>
                  <a:schemeClr val="accent2"/>
                </a:solidFill>
                <a:latin typeface="华文中宋" panose="02010600040101010101" pitchFamily="2" charset="-122"/>
                <a:ea typeface="华文中宋" panose="02010600040101010101" pitchFamily="2" charset="-122"/>
              </a:rPr>
              <a:t>（</a:t>
            </a:r>
            <a:r>
              <a:rPr lang="en-US" altLang="zh-CN" sz="2800" b="1" dirty="0">
                <a:solidFill>
                  <a:schemeClr val="accent2"/>
                </a:solidFill>
                <a:latin typeface="华文中宋" panose="02010600040101010101" pitchFamily="2" charset="-122"/>
                <a:ea typeface="华文中宋" panose="02010600040101010101" pitchFamily="2" charset="-122"/>
              </a:rPr>
              <a:t>9—16</a:t>
            </a:r>
            <a:r>
              <a:rPr lang="zh-CN" altLang="en-US" sz="2800" b="1" dirty="0">
                <a:solidFill>
                  <a:schemeClr val="accent2"/>
                </a:solidFill>
                <a:latin typeface="华文中宋" panose="02010600040101010101" pitchFamily="2" charset="-122"/>
                <a:ea typeface="华文中宋" panose="02010600040101010101" pitchFamily="2" charset="-122"/>
              </a:rPr>
              <a:t>句）</a:t>
            </a:r>
            <a:endParaRPr lang="zh-CN" altLang="en-US" sz="2800" b="1" dirty="0">
              <a:solidFill>
                <a:schemeClr val="accent2"/>
              </a:solidFill>
              <a:latin typeface="华文中宋" panose="02010600040101010101" pitchFamily="2" charset="-122"/>
              <a:ea typeface="华文中宋" panose="02010600040101010101" pitchFamily="2" charset="-122"/>
            </a:endParaRPr>
          </a:p>
        </p:txBody>
      </p:sp>
      <p:sp>
        <p:nvSpPr>
          <p:cNvPr id="13337" name="Text Box 25"/>
          <p:cNvSpPr txBox="1"/>
          <p:nvPr/>
        </p:nvSpPr>
        <p:spPr>
          <a:xfrm>
            <a:off x="2839085" y="5931853"/>
            <a:ext cx="2317750" cy="521970"/>
          </a:xfrm>
          <a:prstGeom prst="rect">
            <a:avLst/>
          </a:prstGeom>
          <a:noFill/>
          <a:ln w="9525">
            <a:noFill/>
          </a:ln>
        </p:spPr>
        <p:txBody>
          <a:bodyPr wrap="square" anchor="t" anchorCtr="0">
            <a:spAutoFit/>
          </a:bodyPr>
          <a:p>
            <a:pPr>
              <a:spcBef>
                <a:spcPct val="50000"/>
              </a:spcBef>
            </a:pPr>
            <a:r>
              <a:rPr lang="zh-CN" altLang="en-US" sz="2800" b="1" dirty="0">
                <a:solidFill>
                  <a:schemeClr val="accent2"/>
                </a:solidFill>
                <a:latin typeface="华文中宋" panose="02010600040101010101" pitchFamily="2" charset="-122"/>
                <a:ea typeface="华文中宋" panose="02010600040101010101" pitchFamily="2" charset="-122"/>
              </a:rPr>
              <a:t>（</a:t>
            </a:r>
            <a:r>
              <a:rPr lang="en-US" altLang="zh-CN" sz="2800" b="1" dirty="0">
                <a:solidFill>
                  <a:schemeClr val="accent2"/>
                </a:solidFill>
                <a:latin typeface="华文中宋" panose="02010600040101010101" pitchFamily="2" charset="-122"/>
                <a:ea typeface="华文中宋" panose="02010600040101010101" pitchFamily="2" charset="-122"/>
              </a:rPr>
              <a:t>17—36</a:t>
            </a:r>
            <a:r>
              <a:rPr lang="zh-CN" altLang="en-US" sz="2800" b="1" dirty="0">
                <a:solidFill>
                  <a:schemeClr val="accent2"/>
                </a:solidFill>
                <a:latin typeface="华文中宋" panose="02010600040101010101" pitchFamily="2" charset="-122"/>
                <a:ea typeface="华文中宋" panose="02010600040101010101" pitchFamily="2" charset="-122"/>
              </a:rPr>
              <a:t>句）</a:t>
            </a:r>
            <a:endParaRPr lang="zh-CN" altLang="en-US" sz="2800" b="1" dirty="0">
              <a:solidFill>
                <a:schemeClr val="accent2"/>
              </a:solidFill>
              <a:latin typeface="华文中宋" panose="02010600040101010101" pitchFamily="2" charset="-122"/>
              <a:ea typeface="华文中宋" panose="02010600040101010101" pitchFamily="2" charset="-122"/>
            </a:endParaRPr>
          </a:p>
        </p:txBody>
      </p:sp>
      <p:pic>
        <p:nvPicPr>
          <p:cNvPr id="25625" name="经典古筝曲_春江花月夜.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1981200" y="533400"/>
            <a:ext cx="76200" cy="76200"/>
          </a:xfrm>
          <a:prstGeom prst="rect">
            <a:avLst/>
          </a:prstGeom>
          <a:noFill/>
          <a:ln w="9525">
            <a:noFill/>
          </a:ln>
        </p:spPr>
      </p:pic>
      <p:sp>
        <p:nvSpPr>
          <p:cNvPr id="8" name="矩形 7"/>
          <p:cNvSpPr/>
          <p:nvPr/>
        </p:nvSpPr>
        <p:spPr>
          <a:xfrm>
            <a:off x="5884863" y="1570038"/>
            <a:ext cx="2214563" cy="1309370"/>
          </a:xfrm>
          <a:prstGeom prst="rect">
            <a:avLst/>
          </a:prstGeom>
        </p:spPr>
        <p:txBody>
          <a:bodyPr>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月色无垠</a:t>
            </a:r>
            <a:endPar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a:p>
            <a:pPr marL="0" marR="0" lvl="0" indent="0" algn="ctr" defTabSz="914400" rtl="0" eaLnBrk="1" fontAlgn="base" latinLnBrk="0" hangingPunct="1">
              <a:lnSpc>
                <a:spcPct val="100000"/>
              </a:lnSpc>
              <a:spcBef>
                <a:spcPct val="200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月色纯净</a:t>
            </a:r>
            <a:endParaRPr kumimoji="0" lang="zh-CN" altLang="en-US" sz="36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9" name="矩形 8"/>
          <p:cNvSpPr/>
          <p:nvPr/>
        </p:nvSpPr>
        <p:spPr>
          <a:xfrm>
            <a:off x="2879567" y="1666240"/>
            <a:ext cx="2014220" cy="700405"/>
          </a:xfrm>
          <a:prstGeom prst="rect">
            <a:avLst/>
          </a:prstGeom>
        </p:spPr>
        <p:txBody>
          <a:bodyPr wrap="none">
            <a:spAutoFit/>
          </a:bodyPr>
          <a:lstStyle/>
          <a:p>
            <a:pPr marL="0" marR="0" lvl="0" indent="0" algn="ctr" defTabSz="914400" rtl="0" eaLnBrk="1" fontAlgn="base" latinLnBrk="0" hangingPunct="1">
              <a:lnSpc>
                <a:spcPct val="110000"/>
              </a:lnSpc>
              <a:spcBef>
                <a:spcPct val="800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月下之</a:t>
            </a:r>
            <a:r>
              <a:rPr kumimoji="0" lang="zh-CN" altLang="en-US" sz="3600" b="1" i="0" u="none" strike="noStrike" kern="1200" cap="none" spc="0" normalizeH="0" baseline="0" noProof="0" dirty="0">
                <a:ln>
                  <a:noFill/>
                </a:ln>
                <a:solidFill>
                  <a:srgbClr val="008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景</a:t>
            </a:r>
            <a:endParaRPr kumimoji="0" lang="zh-CN" altLang="en-US" sz="3600" b="1" i="0" u="none" strike="noStrike" kern="1200" cap="none" spc="0" normalizeH="0" baseline="0" noProof="0" dirty="0">
              <a:ln>
                <a:noFill/>
              </a:ln>
              <a:solidFill>
                <a:srgbClr val="008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
        <p:nvSpPr>
          <p:cNvPr id="10" name="矩形 9"/>
          <p:cNvSpPr/>
          <p:nvPr/>
        </p:nvSpPr>
        <p:spPr>
          <a:xfrm>
            <a:off x="9392603" y="1757363"/>
            <a:ext cx="1200150" cy="706755"/>
          </a:xfrm>
          <a:prstGeom prst="rect">
            <a:avLst/>
          </a:prstGeom>
        </p:spPr>
        <p:txBody>
          <a:bodyPr wrap="none">
            <a:spAutoFit/>
          </a:bodyPr>
          <a:lstStyle/>
          <a:p>
            <a:pPr marL="0" marR="0" lvl="0" indent="0" algn="ctr" defTabSz="914400" rtl="0" eaLnBrk="1" fontAlgn="base" latinLnBrk="0" hangingPunct="1">
              <a:lnSpc>
                <a:spcPct val="100000"/>
              </a:lnSpc>
              <a:spcBef>
                <a:spcPct val="80000"/>
              </a:spcBef>
              <a:spcAft>
                <a:spcPct val="0"/>
              </a:spcAft>
              <a:buClrTx/>
              <a:buSzTx/>
              <a:buFontTx/>
              <a:buNone/>
              <a:defRPr/>
            </a:pPr>
            <a:r>
              <a:rPr kumimoji="0" lang="zh-CN" altLang="en-US" sz="40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绘景</a:t>
            </a:r>
            <a:endParaRPr kumimoji="0" lang="zh-CN" altLang="en-US" sz="40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
        <p:nvSpPr>
          <p:cNvPr id="11" name="矩形 10"/>
          <p:cNvSpPr/>
          <p:nvPr/>
        </p:nvSpPr>
        <p:spPr>
          <a:xfrm>
            <a:off x="2854802" y="3293745"/>
            <a:ext cx="2217420" cy="768350"/>
          </a:xfrm>
          <a:prstGeom prst="rect">
            <a:avLst/>
          </a:prstGeom>
        </p:spPr>
        <p:txBody>
          <a:bodyPr wrap="none">
            <a:spAutoFit/>
          </a:bodyPr>
          <a:lstStyle/>
          <a:p>
            <a:pPr marL="0" marR="0" lvl="0" indent="0" algn="ctr" defTabSz="914400" rtl="0" eaLnBrk="1" fontAlgn="base" latinLnBrk="0" hangingPunct="1">
              <a:lnSpc>
                <a:spcPct val="110000"/>
              </a:lnSpc>
              <a:spcBef>
                <a:spcPct val="80000"/>
              </a:spcBef>
              <a:spcAft>
                <a:spcPct val="0"/>
              </a:spcAft>
              <a:buClrTx/>
              <a:buSzTx/>
              <a:buFontTx/>
              <a:buNone/>
              <a:defRPr/>
            </a:pP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月下之</a:t>
            </a:r>
            <a:r>
              <a:rPr kumimoji="0" lang="zh-CN" altLang="en-US" sz="4000" b="1" i="0" u="none" strike="noStrike" kern="1200" cap="none" spc="0" normalizeH="0" baseline="0" noProof="0" dirty="0">
                <a:ln>
                  <a:noFill/>
                </a:ln>
                <a:solidFill>
                  <a:srgbClr val="008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思</a:t>
            </a:r>
            <a:endParaRPr kumimoji="0" lang="zh-CN" altLang="en-US" sz="4000" b="1" i="0" u="none" strike="noStrike" kern="1200" cap="none" spc="0" normalizeH="0" baseline="0" noProof="0" dirty="0">
              <a:ln>
                <a:noFill/>
              </a:ln>
              <a:solidFill>
                <a:srgbClr val="008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
        <p:nvSpPr>
          <p:cNvPr id="12" name="矩形 11"/>
          <p:cNvSpPr/>
          <p:nvPr/>
        </p:nvSpPr>
        <p:spPr>
          <a:xfrm>
            <a:off x="2879567" y="5164138"/>
            <a:ext cx="2217420" cy="768350"/>
          </a:xfrm>
          <a:prstGeom prst="rect">
            <a:avLst/>
          </a:prstGeom>
        </p:spPr>
        <p:txBody>
          <a:bodyPr wrap="none">
            <a:spAutoFit/>
          </a:bodyPr>
          <a:lstStyle/>
          <a:p>
            <a:pPr marL="0" marR="0" lvl="0" indent="0" algn="ctr" defTabSz="914400" rtl="0" eaLnBrk="1" fontAlgn="base" latinLnBrk="0" hangingPunct="1">
              <a:lnSpc>
                <a:spcPct val="110000"/>
              </a:lnSpc>
              <a:spcBef>
                <a:spcPct val="80000"/>
              </a:spcBef>
              <a:spcAft>
                <a:spcPct val="0"/>
              </a:spcAft>
              <a:buClrTx/>
              <a:buSzTx/>
              <a:buFontTx/>
              <a:buNone/>
              <a:defRPr/>
            </a:pPr>
            <a:r>
              <a:rPr kumimoji="0" lang="zh-CN" altLang="en-US" sz="40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月下之</a:t>
            </a:r>
            <a:r>
              <a:rPr kumimoji="0" lang="zh-CN" altLang="en-US" sz="4000" b="1" i="0" u="none" strike="noStrike" kern="1200" cap="none" spc="0" normalizeH="0" baseline="0" noProof="0" dirty="0">
                <a:ln>
                  <a:noFill/>
                </a:ln>
                <a:solidFill>
                  <a:srgbClr val="008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情</a:t>
            </a:r>
            <a:endParaRPr kumimoji="0" lang="zh-CN" altLang="en-US" sz="4000" b="1" i="0" u="none" strike="noStrike" kern="1200" cap="none" spc="0" normalizeH="0" baseline="0" noProof="0" dirty="0">
              <a:ln>
                <a:noFill/>
              </a:ln>
              <a:solidFill>
                <a:srgbClr val="008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
        <p:nvSpPr>
          <p:cNvPr id="13" name="矩形 12"/>
          <p:cNvSpPr/>
          <p:nvPr/>
        </p:nvSpPr>
        <p:spPr>
          <a:xfrm>
            <a:off x="5921375" y="3429000"/>
            <a:ext cx="2143125" cy="1197610"/>
          </a:xfrm>
          <a:prstGeom prst="rect">
            <a:avLst/>
          </a:prstGeom>
        </p:spPr>
        <p:txBody>
          <a:bodyPr>
            <a:spAutoFit/>
          </a:bodyPr>
          <a:lstStyle/>
          <a:p>
            <a:pPr marL="0" marR="0" lvl="0" indent="0" algn="ctr" defTabSz="914400" rtl="0" eaLnBrk="1" fontAlgn="base" latinLnBrk="0" hangingPunct="1">
              <a:lnSpc>
                <a:spcPct val="90000"/>
              </a:lnSpc>
              <a:spcBef>
                <a:spcPct val="200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人生无尽</a:t>
            </a:r>
            <a:endPar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a:p>
            <a:pPr marL="0" marR="0" lvl="0" indent="0" algn="ctr" defTabSz="914400" rtl="0" eaLnBrk="1" fontAlgn="base" latinLnBrk="0" hangingPunct="1">
              <a:lnSpc>
                <a:spcPct val="90000"/>
              </a:lnSpc>
              <a:spcBef>
                <a:spcPct val="200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宇宙永恒</a:t>
            </a:r>
            <a:endParaRPr kumimoji="0" lang="zh-CN" altLang="en-US" sz="36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mn-cs"/>
            </a:endParaRPr>
          </a:p>
        </p:txBody>
      </p:sp>
      <p:sp>
        <p:nvSpPr>
          <p:cNvPr id="14" name="矩形 13"/>
          <p:cNvSpPr/>
          <p:nvPr/>
        </p:nvSpPr>
        <p:spPr>
          <a:xfrm>
            <a:off x="5956300" y="5029200"/>
            <a:ext cx="2143125" cy="1309370"/>
          </a:xfrm>
          <a:prstGeom prst="rect">
            <a:avLst/>
          </a:prstGeom>
        </p:spPr>
        <p:txBody>
          <a:bodyPr>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思妇怀远</a:t>
            </a:r>
            <a:endPar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a:p>
            <a:pPr marL="0" marR="0" lvl="0" indent="0" algn="ctr" defTabSz="914400" rtl="0" eaLnBrk="1" fontAlgn="base" latinLnBrk="0" hangingPunct="1">
              <a:lnSpc>
                <a:spcPct val="100000"/>
              </a:lnSpc>
              <a:spcBef>
                <a:spcPct val="200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游子思归</a:t>
            </a:r>
            <a:endPar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
        <p:nvSpPr>
          <p:cNvPr id="16" name="矩形 15"/>
          <p:cNvSpPr/>
          <p:nvPr/>
        </p:nvSpPr>
        <p:spPr>
          <a:xfrm>
            <a:off x="9392920" y="3546793"/>
            <a:ext cx="1200150" cy="768350"/>
          </a:xfrm>
          <a:prstGeom prst="rect">
            <a:avLst/>
          </a:prstGeom>
        </p:spPr>
        <p:txBody>
          <a:bodyPr wrap="none">
            <a:spAutoFit/>
          </a:bodyPr>
          <a:lstStyle/>
          <a:p>
            <a:pPr marL="0" marR="0" lvl="0" indent="0" algn="ctr" defTabSz="914400" rtl="0" eaLnBrk="1" fontAlgn="base" latinLnBrk="0" hangingPunct="1">
              <a:lnSpc>
                <a:spcPct val="110000"/>
              </a:lnSpc>
              <a:spcBef>
                <a:spcPct val="80000"/>
              </a:spcBef>
              <a:spcAft>
                <a:spcPct val="0"/>
              </a:spcAft>
              <a:buClrTx/>
              <a:buSzTx/>
              <a:buFontTx/>
              <a:buNone/>
              <a:defRPr/>
            </a:pPr>
            <a:r>
              <a:rPr kumimoji="0" lang="zh-CN" altLang="en-US" sz="40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哲理</a:t>
            </a:r>
            <a:endParaRPr kumimoji="0" lang="zh-CN" altLang="en-US" sz="40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
        <p:nvSpPr>
          <p:cNvPr id="17" name="矩形 16"/>
          <p:cNvSpPr/>
          <p:nvPr/>
        </p:nvSpPr>
        <p:spPr>
          <a:xfrm>
            <a:off x="9392920" y="5225415"/>
            <a:ext cx="1200150" cy="706755"/>
          </a:xfrm>
          <a:prstGeom prst="rect">
            <a:avLst/>
          </a:prstGeom>
        </p:spPr>
        <p:txBody>
          <a:bodyPr wrap="none">
            <a:spAutoFit/>
          </a:bodyPr>
          <a:lstStyle/>
          <a:p>
            <a:pPr marL="0" marR="0" lvl="0" indent="0" algn="ctr" defTabSz="914400" rtl="0" eaLnBrk="1" fontAlgn="base" latinLnBrk="0" hangingPunct="1">
              <a:lnSpc>
                <a:spcPct val="100000"/>
              </a:lnSpc>
              <a:spcBef>
                <a:spcPct val="80000"/>
              </a:spcBef>
              <a:spcAft>
                <a:spcPct val="0"/>
              </a:spcAft>
              <a:buClrTx/>
              <a:buSzTx/>
              <a:buFontTx/>
              <a:buNone/>
              <a:defRPr/>
            </a:pPr>
            <a:r>
              <a:rPr kumimoji="0" lang="zh-CN" altLang="en-US" sz="40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诗情</a:t>
            </a:r>
            <a:endParaRPr kumimoji="0" lang="zh-CN" altLang="en-US" sz="40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ppt_x</p:attrName>
                                        </p:attrNameLst>
                                      </p:cBhvr>
                                      <p:tavLst>
                                        <p:tav tm="0">
                                          <p:val>
                                            <p:strVal val="#ppt_x"/>
                                          </p:val>
                                        </p:tav>
                                        <p:tav tm="100000">
                                          <p:val>
                                            <p:strVal val="#ppt_x"/>
                                          </p:val>
                                        </p:tav>
                                      </p:tavLst>
                                    </p:anim>
                                    <p:anim calcmode="lin" valueType="num">
                                      <p:cBhvr>
                                        <p:cTn id="8" dur="1000" fill="hold"/>
                                        <p:tgtEl>
                                          <p:spTgt spid="133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3315"/>
                                        </p:tgtEl>
                                        <p:attrNameLst>
                                          <p:attrName>style.visibility</p:attrName>
                                        </p:attrNameLst>
                                      </p:cBhvr>
                                      <p:to>
                                        <p:strVal val="visible"/>
                                      </p:to>
                                    </p:set>
                                    <p:anim calcmode="lin" valueType="num">
                                      <p:cBhvr>
                                        <p:cTn id="12" dur="1000" fill="hold"/>
                                        <p:tgtEl>
                                          <p:spTgt spid="13315"/>
                                        </p:tgtEl>
                                        <p:attrNameLst>
                                          <p:attrName>ppt_w</p:attrName>
                                        </p:attrNameLst>
                                      </p:cBhvr>
                                      <p:tavLst>
                                        <p:tav tm="0">
                                          <p:val>
                                            <p:strVal val="#ppt_w*0.70"/>
                                          </p:val>
                                        </p:tav>
                                        <p:tav tm="100000">
                                          <p:val>
                                            <p:strVal val="#ppt_w"/>
                                          </p:val>
                                        </p:tav>
                                      </p:tavLst>
                                    </p:anim>
                                    <p:anim calcmode="lin" valueType="num">
                                      <p:cBhvr>
                                        <p:cTn id="13" dur="1000" fill="hold"/>
                                        <p:tgtEl>
                                          <p:spTgt spid="13315"/>
                                        </p:tgtEl>
                                        <p:attrNameLst>
                                          <p:attrName>ppt_h</p:attrName>
                                        </p:attrNameLst>
                                      </p:cBhvr>
                                      <p:tavLst>
                                        <p:tav tm="0">
                                          <p:val>
                                            <p:strVal val="#ppt_h"/>
                                          </p:val>
                                        </p:tav>
                                        <p:tav tm="100000">
                                          <p:val>
                                            <p:strVal val="#ppt_h"/>
                                          </p:val>
                                        </p:tav>
                                      </p:tavLst>
                                    </p:anim>
                                    <p:animEffect transition="in" filter="fade">
                                      <p:cBhvr>
                                        <p:cTn id="14" dur="1000"/>
                                        <p:tgtEl>
                                          <p:spTgt spid="13315"/>
                                        </p:tgtEl>
                                      </p:cBhvr>
                                    </p:animEffect>
                                  </p:childTnLst>
                                </p:cTn>
                              </p:par>
                            </p:childTnLst>
                          </p:cTn>
                        </p:par>
                      </p:childTnLst>
                    </p:cTn>
                  </p:par>
                  <p:par>
                    <p:cTn id="15" fill="hold">
                      <p:stCondLst>
                        <p:cond delay="indefinite"/>
                      </p:stCondLst>
                      <p:childTnLst>
                        <p:par>
                          <p:cTn id="16" fill="hold">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800" decel="100000"/>
                                        <p:tgtEl>
                                          <p:spTgt spid="9"/>
                                        </p:tgtEl>
                                      </p:cBhvr>
                                    </p:animEffect>
                                    <p:anim calcmode="lin" valueType="num">
                                      <p:cBhvr>
                                        <p:cTn id="20" dur="800" decel="100000" fill="hold"/>
                                        <p:tgtEl>
                                          <p:spTgt spid="9"/>
                                        </p:tgtEl>
                                        <p:attrNameLst>
                                          <p:attrName>style.rotation</p:attrName>
                                        </p:attrNameLst>
                                      </p:cBhvr>
                                      <p:tavLst>
                                        <p:tav tm="0">
                                          <p:val>
                                            <p:fltVal val="-90.000000"/>
                                          </p:val>
                                        </p:tav>
                                        <p:tav tm="100000">
                                          <p:val>
                                            <p:fltVal val="0.000000"/>
                                          </p:val>
                                        </p:tav>
                                      </p:tavLst>
                                    </p:anim>
                                    <p:anim calcmode="lin" valueType="num">
                                      <p:cBhvr>
                                        <p:cTn id="21" dur="800" decel="100000" fill="hold"/>
                                        <p:tgtEl>
                                          <p:spTgt spid="9"/>
                                        </p:tgtEl>
                                        <p:attrNameLst>
                                          <p:attrName>ppt_x</p:attrName>
                                        </p:attrNameLst>
                                      </p:cBhvr>
                                      <p:tavLst>
                                        <p:tav tm="0">
                                          <p:val>
                                            <p:strVal val="#ppt_x+0.4"/>
                                          </p:val>
                                        </p:tav>
                                        <p:tav tm="100000">
                                          <p:val>
                                            <p:strVal val="#ppt_x-0.05"/>
                                          </p:val>
                                        </p:tav>
                                      </p:tavLst>
                                    </p:anim>
                                    <p:anim calcmode="lin" valueType="num">
                                      <p:cBhvr>
                                        <p:cTn id="22" dur="800" decel="100000" fill="hold"/>
                                        <p:tgtEl>
                                          <p:spTgt spid="9"/>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25" presetID="30" presetClass="entr" presetSubtype="0" fill="hold" grpId="0" nodeType="withEffect">
                                  <p:stCondLst>
                                    <p:cond delay="0"/>
                                  </p:stCondLst>
                                  <p:childTnLst>
                                    <p:set>
                                      <p:cBhvr>
                                        <p:cTn id="26" dur="1" fill="hold">
                                          <p:stCondLst>
                                            <p:cond delay="0"/>
                                          </p:stCondLst>
                                        </p:cTn>
                                        <p:tgtEl>
                                          <p:spTgt spid="13335"/>
                                        </p:tgtEl>
                                        <p:attrNameLst>
                                          <p:attrName>style.visibility</p:attrName>
                                        </p:attrNameLst>
                                      </p:cBhvr>
                                      <p:to>
                                        <p:strVal val="visible"/>
                                      </p:to>
                                    </p:set>
                                    <p:animEffect transition="in" filter="fade">
                                      <p:cBhvr>
                                        <p:cTn id="27" dur="800" decel="100000"/>
                                        <p:tgtEl>
                                          <p:spTgt spid="13335"/>
                                        </p:tgtEl>
                                      </p:cBhvr>
                                    </p:animEffect>
                                    <p:anim calcmode="lin" valueType="num">
                                      <p:cBhvr>
                                        <p:cTn id="28" dur="800" decel="100000" fill="hold"/>
                                        <p:tgtEl>
                                          <p:spTgt spid="13335"/>
                                        </p:tgtEl>
                                        <p:attrNameLst>
                                          <p:attrName>style.rotation</p:attrName>
                                        </p:attrNameLst>
                                      </p:cBhvr>
                                      <p:tavLst>
                                        <p:tav tm="0">
                                          <p:val>
                                            <p:fltVal val="-90.000000"/>
                                          </p:val>
                                        </p:tav>
                                        <p:tav tm="100000">
                                          <p:val>
                                            <p:fltVal val="0.000000"/>
                                          </p:val>
                                        </p:tav>
                                      </p:tavLst>
                                    </p:anim>
                                    <p:anim calcmode="lin" valueType="num">
                                      <p:cBhvr>
                                        <p:cTn id="29" dur="800" decel="100000" fill="hold"/>
                                        <p:tgtEl>
                                          <p:spTgt spid="13335"/>
                                        </p:tgtEl>
                                        <p:attrNameLst>
                                          <p:attrName>ppt_x</p:attrName>
                                        </p:attrNameLst>
                                      </p:cBhvr>
                                      <p:tavLst>
                                        <p:tav tm="0">
                                          <p:val>
                                            <p:strVal val="#ppt_x+0.4"/>
                                          </p:val>
                                        </p:tav>
                                        <p:tav tm="100000">
                                          <p:val>
                                            <p:strVal val="#ppt_x-0.05"/>
                                          </p:val>
                                        </p:tav>
                                      </p:tavLst>
                                    </p:anim>
                                    <p:anim calcmode="lin" valueType="num">
                                      <p:cBhvr>
                                        <p:cTn id="30" dur="800" decel="100000" fill="hold"/>
                                        <p:tgtEl>
                                          <p:spTgt spid="13335"/>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3335"/>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3335"/>
                                        </p:tgtEl>
                                        <p:attrNameLst>
                                          <p:attrName>ppt_y</p:attrName>
                                        </p:attrNameLst>
                                      </p:cBhvr>
                                      <p:tavLst>
                                        <p:tav tm="0">
                                          <p:val>
                                            <p:strVal val="#ppt_y+0.1"/>
                                          </p:val>
                                        </p:tav>
                                        <p:tav tm="100000">
                                          <p:val>
                                            <p:strVal val="#ppt_y"/>
                                          </p:val>
                                        </p:tav>
                                      </p:tavLst>
                                    </p:anim>
                                  </p:childTnLst>
                                </p:cTn>
                              </p:par>
                            </p:childTnLst>
                          </p:cTn>
                        </p:par>
                        <p:par>
                          <p:cTn id="33" fill="hold">
                            <p:stCondLst>
                              <p:cond delay="1000"/>
                            </p:stCondLst>
                            <p:childTnLst>
                              <p:par>
                                <p:cTn id="34" presetID="30" presetClass="entr" presetSubtype="0" fill="hold" nodeType="afterEffect">
                                  <p:stCondLst>
                                    <p:cond delay="0"/>
                                  </p:stCondLst>
                                  <p:childTnLst>
                                    <p:set>
                                      <p:cBhvr>
                                        <p:cTn id="35" dur="1" fill="hold">
                                          <p:stCondLst>
                                            <p:cond delay="0"/>
                                          </p:stCondLst>
                                        </p:cTn>
                                        <p:tgtEl>
                                          <p:spTgt spid="8">
                                            <p:txEl>
                                              <p:charRg st="0" end="5"/>
                                            </p:txEl>
                                          </p:spTgt>
                                        </p:tgtEl>
                                        <p:attrNameLst>
                                          <p:attrName>style.visibility</p:attrName>
                                        </p:attrNameLst>
                                      </p:cBhvr>
                                      <p:to>
                                        <p:strVal val="visible"/>
                                      </p:to>
                                    </p:set>
                                    <p:animEffect transition="in" filter="fade">
                                      <p:cBhvr>
                                        <p:cTn id="36" dur="800" decel="100000"/>
                                        <p:tgtEl>
                                          <p:spTgt spid="8">
                                            <p:txEl>
                                              <p:charRg st="0" end="5"/>
                                            </p:txEl>
                                          </p:spTgt>
                                        </p:tgtEl>
                                      </p:cBhvr>
                                    </p:animEffect>
                                    <p:anim calcmode="lin" valueType="num">
                                      <p:cBhvr>
                                        <p:cTn id="37" dur="800" decel="100000" fill="hold"/>
                                        <p:tgtEl>
                                          <p:spTgt spid="8">
                                            <p:txEl>
                                              <p:charRg st="0" end="5"/>
                                            </p:txEl>
                                          </p:spTgt>
                                        </p:tgtEl>
                                        <p:attrNameLst>
                                          <p:attrName>style.rotation</p:attrName>
                                        </p:attrNameLst>
                                      </p:cBhvr>
                                      <p:tavLst>
                                        <p:tav tm="0">
                                          <p:val>
                                            <p:fltVal val="-90.000000"/>
                                          </p:val>
                                        </p:tav>
                                        <p:tav tm="100000">
                                          <p:val>
                                            <p:fltVal val="0.000000"/>
                                          </p:val>
                                        </p:tav>
                                      </p:tavLst>
                                    </p:anim>
                                    <p:anim calcmode="lin" valueType="num">
                                      <p:cBhvr>
                                        <p:cTn id="38" dur="800" decel="100000" fill="hold"/>
                                        <p:tgtEl>
                                          <p:spTgt spid="8">
                                            <p:txEl>
                                              <p:charRg st="0" end="5"/>
                                            </p:txEl>
                                          </p:spTgt>
                                        </p:tgtEl>
                                        <p:attrNameLst>
                                          <p:attrName>ppt_x</p:attrName>
                                        </p:attrNameLst>
                                      </p:cBhvr>
                                      <p:tavLst>
                                        <p:tav tm="0">
                                          <p:val>
                                            <p:strVal val="#ppt_x+0.4"/>
                                          </p:val>
                                        </p:tav>
                                        <p:tav tm="100000">
                                          <p:val>
                                            <p:strVal val="#ppt_x-0.05"/>
                                          </p:val>
                                        </p:tav>
                                      </p:tavLst>
                                    </p:anim>
                                    <p:anim calcmode="lin" valueType="num">
                                      <p:cBhvr>
                                        <p:cTn id="39" dur="800" decel="100000" fill="hold"/>
                                        <p:tgtEl>
                                          <p:spTgt spid="8">
                                            <p:txEl>
                                              <p:charRg st="0" end="5"/>
                                            </p:txEl>
                                          </p:spTgt>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8">
                                            <p:txEl>
                                              <p:charRg st="0" end="5"/>
                                            </p:txEl>
                                          </p:spTgt>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8">
                                            <p:txEl>
                                              <p:charRg st="0" end="5"/>
                                            </p:txEl>
                                          </p:spTgt>
                                        </p:tgtEl>
                                        <p:attrNameLst>
                                          <p:attrName>ppt_y</p:attrName>
                                        </p:attrNameLst>
                                      </p:cBhvr>
                                      <p:tavLst>
                                        <p:tav tm="0">
                                          <p:val>
                                            <p:strVal val="#ppt_y+0.1"/>
                                          </p:val>
                                        </p:tav>
                                        <p:tav tm="100000">
                                          <p:val>
                                            <p:strVal val="#ppt_y"/>
                                          </p:val>
                                        </p:tav>
                                      </p:tavLst>
                                    </p:anim>
                                  </p:childTnLst>
                                </p:cTn>
                              </p:par>
                              <p:par>
                                <p:cTn id="42" presetID="30" presetClass="entr" presetSubtype="0" fill="hold" nodeType="withEffect">
                                  <p:stCondLst>
                                    <p:cond delay="0"/>
                                  </p:stCondLst>
                                  <p:childTnLst>
                                    <p:set>
                                      <p:cBhvr>
                                        <p:cTn id="43" dur="1" fill="hold">
                                          <p:stCondLst>
                                            <p:cond delay="0"/>
                                          </p:stCondLst>
                                        </p:cTn>
                                        <p:tgtEl>
                                          <p:spTgt spid="8">
                                            <p:txEl>
                                              <p:charRg st="5" end="10"/>
                                            </p:txEl>
                                          </p:spTgt>
                                        </p:tgtEl>
                                        <p:attrNameLst>
                                          <p:attrName>style.visibility</p:attrName>
                                        </p:attrNameLst>
                                      </p:cBhvr>
                                      <p:to>
                                        <p:strVal val="visible"/>
                                      </p:to>
                                    </p:set>
                                    <p:animEffect transition="in" filter="fade">
                                      <p:cBhvr>
                                        <p:cTn id="44" dur="800" decel="100000"/>
                                        <p:tgtEl>
                                          <p:spTgt spid="8">
                                            <p:txEl>
                                              <p:charRg st="5" end="10"/>
                                            </p:txEl>
                                          </p:spTgt>
                                        </p:tgtEl>
                                      </p:cBhvr>
                                    </p:animEffect>
                                    <p:anim calcmode="lin" valueType="num">
                                      <p:cBhvr>
                                        <p:cTn id="45" dur="800" decel="100000" fill="hold"/>
                                        <p:tgtEl>
                                          <p:spTgt spid="8">
                                            <p:txEl>
                                              <p:charRg st="5" end="10"/>
                                            </p:txEl>
                                          </p:spTgt>
                                        </p:tgtEl>
                                        <p:attrNameLst>
                                          <p:attrName>style.rotation</p:attrName>
                                        </p:attrNameLst>
                                      </p:cBhvr>
                                      <p:tavLst>
                                        <p:tav tm="0">
                                          <p:val>
                                            <p:fltVal val="-90.000000"/>
                                          </p:val>
                                        </p:tav>
                                        <p:tav tm="100000">
                                          <p:val>
                                            <p:fltVal val="0.000000"/>
                                          </p:val>
                                        </p:tav>
                                      </p:tavLst>
                                    </p:anim>
                                    <p:anim calcmode="lin" valueType="num">
                                      <p:cBhvr>
                                        <p:cTn id="46" dur="800" decel="100000" fill="hold"/>
                                        <p:tgtEl>
                                          <p:spTgt spid="8">
                                            <p:txEl>
                                              <p:charRg st="5" end="10"/>
                                            </p:txEl>
                                          </p:spTgt>
                                        </p:tgtEl>
                                        <p:attrNameLst>
                                          <p:attrName>ppt_x</p:attrName>
                                        </p:attrNameLst>
                                      </p:cBhvr>
                                      <p:tavLst>
                                        <p:tav tm="0">
                                          <p:val>
                                            <p:strVal val="#ppt_x+0.4"/>
                                          </p:val>
                                        </p:tav>
                                        <p:tav tm="100000">
                                          <p:val>
                                            <p:strVal val="#ppt_x-0.05"/>
                                          </p:val>
                                        </p:tav>
                                      </p:tavLst>
                                    </p:anim>
                                    <p:anim calcmode="lin" valueType="num">
                                      <p:cBhvr>
                                        <p:cTn id="47" dur="800" decel="100000" fill="hold"/>
                                        <p:tgtEl>
                                          <p:spTgt spid="8">
                                            <p:txEl>
                                              <p:charRg st="5" end="10"/>
                                            </p:txEl>
                                          </p:spTgt>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8">
                                            <p:txEl>
                                              <p:charRg st="5" end="10"/>
                                            </p:txEl>
                                          </p:spTgt>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8">
                                            <p:txEl>
                                              <p:charRg st="5" end="10"/>
                                            </p:txEl>
                                          </p:spTgt>
                                        </p:tgtEl>
                                        <p:attrNameLst>
                                          <p:attrName>ppt_y</p:attrName>
                                        </p:attrNameLst>
                                      </p:cBhvr>
                                      <p:tavLst>
                                        <p:tav tm="0">
                                          <p:val>
                                            <p:strVal val="#ppt_y+0.1"/>
                                          </p:val>
                                        </p:tav>
                                        <p:tav tm="100000">
                                          <p:val>
                                            <p:strVal val="#ppt_y"/>
                                          </p:val>
                                        </p:tav>
                                      </p:tavLst>
                                    </p:anim>
                                  </p:childTnLst>
                                </p:cTn>
                              </p:par>
                            </p:childTnLst>
                          </p:cTn>
                        </p:par>
                        <p:par>
                          <p:cTn id="50" fill="hold">
                            <p:stCondLst>
                              <p:cond delay="2000"/>
                            </p:stCondLst>
                            <p:childTnLst>
                              <p:par>
                                <p:cTn id="51" presetID="30" presetClass="entr" presetSubtype="0" fill="hold" nodeType="afterEffect">
                                  <p:stCondLst>
                                    <p:cond delay="0"/>
                                  </p:stCondLst>
                                  <p:childTnLst>
                                    <p:set>
                                      <p:cBhvr>
                                        <p:cTn id="52" dur="1" fill="hold">
                                          <p:stCondLst>
                                            <p:cond delay="0"/>
                                          </p:stCondLst>
                                        </p:cTn>
                                        <p:tgtEl>
                                          <p:spTgt spid="10">
                                            <p:txEl>
                                              <p:charRg st="0" end="3"/>
                                            </p:txEl>
                                          </p:spTgt>
                                        </p:tgtEl>
                                        <p:attrNameLst>
                                          <p:attrName>style.visibility</p:attrName>
                                        </p:attrNameLst>
                                      </p:cBhvr>
                                      <p:to>
                                        <p:strVal val="visible"/>
                                      </p:to>
                                    </p:set>
                                    <p:animEffect transition="in" filter="fade">
                                      <p:cBhvr>
                                        <p:cTn id="53" dur="800" decel="100000"/>
                                        <p:tgtEl>
                                          <p:spTgt spid="10">
                                            <p:txEl>
                                              <p:charRg st="0" end="3"/>
                                            </p:txEl>
                                          </p:spTgt>
                                        </p:tgtEl>
                                      </p:cBhvr>
                                    </p:animEffect>
                                    <p:anim calcmode="lin" valueType="num">
                                      <p:cBhvr>
                                        <p:cTn id="54" dur="800" decel="100000" fill="hold"/>
                                        <p:tgtEl>
                                          <p:spTgt spid="10">
                                            <p:txEl>
                                              <p:charRg st="0" end="3"/>
                                            </p:txEl>
                                          </p:spTgt>
                                        </p:tgtEl>
                                        <p:attrNameLst>
                                          <p:attrName>style.rotation</p:attrName>
                                        </p:attrNameLst>
                                      </p:cBhvr>
                                      <p:tavLst>
                                        <p:tav tm="0">
                                          <p:val>
                                            <p:fltVal val="-90.000000"/>
                                          </p:val>
                                        </p:tav>
                                        <p:tav tm="100000">
                                          <p:val>
                                            <p:fltVal val="0.000000"/>
                                          </p:val>
                                        </p:tav>
                                      </p:tavLst>
                                    </p:anim>
                                    <p:anim calcmode="lin" valueType="num">
                                      <p:cBhvr>
                                        <p:cTn id="55" dur="800" decel="100000" fill="hold"/>
                                        <p:tgtEl>
                                          <p:spTgt spid="10">
                                            <p:txEl>
                                              <p:charRg st="0" end="3"/>
                                            </p:txEl>
                                          </p:spTgt>
                                        </p:tgtEl>
                                        <p:attrNameLst>
                                          <p:attrName>ppt_x</p:attrName>
                                        </p:attrNameLst>
                                      </p:cBhvr>
                                      <p:tavLst>
                                        <p:tav tm="0">
                                          <p:val>
                                            <p:strVal val="#ppt_x+0.4"/>
                                          </p:val>
                                        </p:tav>
                                        <p:tav tm="100000">
                                          <p:val>
                                            <p:strVal val="#ppt_x-0.05"/>
                                          </p:val>
                                        </p:tav>
                                      </p:tavLst>
                                    </p:anim>
                                    <p:anim calcmode="lin" valueType="num">
                                      <p:cBhvr>
                                        <p:cTn id="56" dur="800" decel="100000" fill="hold"/>
                                        <p:tgtEl>
                                          <p:spTgt spid="10">
                                            <p:txEl>
                                              <p:charRg st="0" end="3"/>
                                            </p:txEl>
                                          </p:spTgt>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0">
                                            <p:txEl>
                                              <p:charRg st="0" end="3"/>
                                            </p:txEl>
                                          </p:spTgt>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0">
                                            <p:txEl>
                                              <p:charRg st="0" end="3"/>
                                            </p:txEl>
                                          </p:spTgt>
                                        </p:tgtEl>
                                        <p:attrNameLst>
                                          <p:attrName>ppt_y</p:attrName>
                                        </p:attrNameLst>
                                      </p:cBhvr>
                                      <p:tavLst>
                                        <p:tav tm="0">
                                          <p:val>
                                            <p:strVal val="#ppt_y+0.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checkerboard(across)">
                                      <p:cBhvr>
                                        <p:cTn id="63" dur="500"/>
                                        <p:tgtEl>
                                          <p:spTgt spid="11"/>
                                        </p:tgtEl>
                                      </p:cBhvr>
                                    </p:animEffect>
                                  </p:childTnLst>
                                </p:cTn>
                              </p:par>
                              <p:par>
                                <p:cTn id="64" presetID="5" presetClass="entr" presetSubtype="10" fill="hold" grpId="0" nodeType="withEffect">
                                  <p:stCondLst>
                                    <p:cond delay="0"/>
                                  </p:stCondLst>
                                  <p:childTnLst>
                                    <p:set>
                                      <p:cBhvr>
                                        <p:cTn id="65" dur="1" fill="hold">
                                          <p:stCondLst>
                                            <p:cond delay="0"/>
                                          </p:stCondLst>
                                        </p:cTn>
                                        <p:tgtEl>
                                          <p:spTgt spid="13336"/>
                                        </p:tgtEl>
                                        <p:attrNameLst>
                                          <p:attrName>style.visibility</p:attrName>
                                        </p:attrNameLst>
                                      </p:cBhvr>
                                      <p:to>
                                        <p:strVal val="visible"/>
                                      </p:to>
                                    </p:set>
                                    <p:animEffect transition="in" filter="checkerboard(across)">
                                      <p:cBhvr>
                                        <p:cTn id="66" dur="500"/>
                                        <p:tgtEl>
                                          <p:spTgt spid="13336"/>
                                        </p:tgtEl>
                                      </p:cBhvr>
                                    </p:animEffect>
                                  </p:childTnLst>
                                </p:cTn>
                              </p:par>
                            </p:childTnLst>
                          </p:cTn>
                        </p:par>
                        <p:par>
                          <p:cTn id="67" fill="hold">
                            <p:stCondLst>
                              <p:cond delay="500"/>
                            </p:stCondLst>
                            <p:childTnLst>
                              <p:par>
                                <p:cTn id="68" presetID="5" presetClass="entr" presetSubtype="1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checkerboard(across)">
                                      <p:cBhvr>
                                        <p:cTn id="70" dur="500"/>
                                        <p:tgtEl>
                                          <p:spTgt spid="13"/>
                                        </p:tgtEl>
                                      </p:cBhvr>
                                    </p:animEffect>
                                  </p:childTnLst>
                                </p:cTn>
                              </p:par>
                            </p:childTnLst>
                          </p:cTn>
                        </p:par>
                        <p:par>
                          <p:cTn id="71" fill="hold">
                            <p:stCondLst>
                              <p:cond delay="1000"/>
                            </p:stCondLst>
                            <p:childTnLst>
                              <p:par>
                                <p:cTn id="72" presetID="5" presetClass="entr" presetSubtype="10"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checkerboard(across)">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17" presetClass="entr" presetSubtype="10"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000000"/>
                                          </p:val>
                                        </p:tav>
                                        <p:tav tm="100000">
                                          <p:val>
                                            <p:strVal val="#ppt_w"/>
                                          </p:val>
                                        </p:tav>
                                      </p:tavLst>
                                    </p:anim>
                                    <p:anim calcmode="lin" valueType="num">
                                      <p:cBhvr>
                                        <p:cTn id="80" dur="500" fill="hold"/>
                                        <p:tgtEl>
                                          <p:spTgt spid="12"/>
                                        </p:tgtEl>
                                        <p:attrNameLst>
                                          <p:attrName>ppt_h</p:attrName>
                                        </p:attrNameLst>
                                      </p:cBhvr>
                                      <p:tavLst>
                                        <p:tav tm="0">
                                          <p:val>
                                            <p:strVal val="#ppt_h"/>
                                          </p:val>
                                        </p:tav>
                                        <p:tav tm="100000">
                                          <p:val>
                                            <p:strVal val="#ppt_h"/>
                                          </p:val>
                                        </p:tav>
                                      </p:tavLst>
                                    </p:anim>
                                  </p:childTnLst>
                                </p:cTn>
                              </p:par>
                              <p:par>
                                <p:cTn id="81" presetID="5" presetClass="entr" presetSubtype="10" fill="hold" grpId="0" nodeType="withEffect">
                                  <p:stCondLst>
                                    <p:cond delay="0"/>
                                  </p:stCondLst>
                                  <p:childTnLst>
                                    <p:set>
                                      <p:cBhvr>
                                        <p:cTn id="82" dur="1" fill="hold">
                                          <p:stCondLst>
                                            <p:cond delay="0"/>
                                          </p:stCondLst>
                                        </p:cTn>
                                        <p:tgtEl>
                                          <p:spTgt spid="13337"/>
                                        </p:tgtEl>
                                        <p:attrNameLst>
                                          <p:attrName>style.visibility</p:attrName>
                                        </p:attrNameLst>
                                      </p:cBhvr>
                                      <p:to>
                                        <p:strVal val="visible"/>
                                      </p:to>
                                    </p:set>
                                    <p:animEffect transition="in" filter="checkerboard(across)">
                                      <p:cBhvr>
                                        <p:cTn id="83" dur="500"/>
                                        <p:tgtEl>
                                          <p:spTgt spid="13337"/>
                                        </p:tgtEl>
                                      </p:cBhvr>
                                    </p:animEffect>
                                  </p:childTnLst>
                                </p:cTn>
                              </p:par>
                            </p:childTnLst>
                          </p:cTn>
                        </p:par>
                        <p:par>
                          <p:cTn id="84" fill="hold">
                            <p:stCondLst>
                              <p:cond delay="500"/>
                            </p:stCondLst>
                            <p:childTnLst>
                              <p:par>
                                <p:cTn id="85" presetID="17" presetClass="entr" presetSubtype="10"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000000"/>
                                          </p:val>
                                        </p:tav>
                                        <p:tav tm="100000">
                                          <p:val>
                                            <p:strVal val="#ppt_w"/>
                                          </p:val>
                                        </p:tav>
                                      </p:tavLst>
                                    </p:anim>
                                    <p:anim calcmode="lin" valueType="num">
                                      <p:cBhvr>
                                        <p:cTn id="88" dur="500" fill="hold"/>
                                        <p:tgtEl>
                                          <p:spTgt spid="14"/>
                                        </p:tgtEl>
                                        <p:attrNameLst>
                                          <p:attrName>ppt_h</p:attrName>
                                        </p:attrNameLst>
                                      </p:cBhvr>
                                      <p:tavLst>
                                        <p:tav tm="0">
                                          <p:val>
                                            <p:strVal val="#ppt_h"/>
                                          </p:val>
                                        </p:tav>
                                        <p:tav tm="100000">
                                          <p:val>
                                            <p:strVal val="#ppt_h"/>
                                          </p:val>
                                        </p:tav>
                                      </p:tavLst>
                                    </p:anim>
                                  </p:childTnLst>
                                </p:cTn>
                              </p:par>
                            </p:childTnLst>
                          </p:cTn>
                        </p:par>
                        <p:par>
                          <p:cTn id="89" fill="hold">
                            <p:stCondLst>
                              <p:cond delay="1000"/>
                            </p:stCondLst>
                            <p:childTnLst>
                              <p:par>
                                <p:cTn id="90" presetID="17" presetClass="entr" presetSubtype="10"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p:cTn id="92" dur="500" fill="hold"/>
                                        <p:tgtEl>
                                          <p:spTgt spid="17"/>
                                        </p:tgtEl>
                                        <p:attrNameLst>
                                          <p:attrName>ppt_w</p:attrName>
                                        </p:attrNameLst>
                                      </p:cBhvr>
                                      <p:tavLst>
                                        <p:tav tm="0">
                                          <p:val>
                                            <p:fltVal val="0.000000"/>
                                          </p:val>
                                        </p:tav>
                                        <p:tav tm="100000">
                                          <p:val>
                                            <p:strVal val="#ppt_w"/>
                                          </p:val>
                                        </p:tav>
                                      </p:tavLst>
                                    </p:anim>
                                    <p:anim calcmode="lin" valueType="num">
                                      <p:cBhvr>
                                        <p:cTn id="93"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94" fill="hold" display="0">
                  <p:stCondLst>
                    <p:cond delay="indefinite"/>
                  </p:stCondLst>
                  <p:endCondLst>
                    <p:cond evt="onNext" delay="0">
                      <p:tgtEl>
                        <p:sldTgt/>
                      </p:tgtEl>
                    </p:cond>
                    <p:cond evt="onPrev" delay="0">
                      <p:tgtEl>
                        <p:sldTgt/>
                      </p:tgtEl>
                    </p:cond>
                    <p:cond evt="onStopAudio" delay="0">
                      <p:tgtEl>
                        <p:sldTgt/>
                      </p:tgtEl>
                    </p:cond>
                  </p:endCondLst>
                </p:cTn>
                <p:tgtEl>
                  <p:spTgt spid="25625"/>
                </p:tgtEl>
              </p:cMediaNode>
            </p:audio>
          </p:childTnLst>
        </p:cTn>
      </p:par>
    </p:tnLst>
    <p:bldLst>
      <p:bldP spid="13314" grpId="0" bldLvl="0" animBg="1"/>
      <p:bldP spid="13335" grpId="0" bldLvl="0"/>
      <p:bldP spid="13336" grpId="0" bldLvl="0"/>
      <p:bldP spid="13337" grpId="0" bldLvl="0"/>
      <p:bldP spid="9" grpId="0"/>
      <p:bldP spid="11" grpId="0"/>
      <p:bldP spid="12" grpId="0"/>
      <p:bldP spid="13" grpId="0"/>
      <p:bldP spid="14"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文本框 99"/>
          <p:cNvSpPr txBox="1"/>
          <p:nvPr/>
        </p:nvSpPr>
        <p:spPr>
          <a:xfrm>
            <a:off x="413385" y="889000"/>
            <a:ext cx="11364595" cy="5631180"/>
          </a:xfrm>
          <a:prstGeom prst="rect">
            <a:avLst/>
          </a:prstGeom>
          <a:noFill/>
          <a:ln w="9525">
            <a:noFill/>
          </a:ln>
        </p:spPr>
        <p:txBody>
          <a:bodyPr wrap="square" anchor="t" anchorCtr="0">
            <a:spAutoFit/>
          </a:bodyPr>
          <a:p>
            <a:pPr>
              <a:lnSpc>
                <a:spcPct val="100000"/>
              </a:lnSpc>
            </a:pPr>
            <a:r>
              <a:rPr lang="zh-CN" altLang="zh-CN" sz="3600" b="1">
                <a:solidFill>
                  <a:srgbClr val="FF0000"/>
                </a:solidFill>
                <a:latin typeface="华文中宋" panose="02010600040101010101" pitchFamily="2" charset="-122"/>
                <a:ea typeface="华文中宋" panose="02010600040101010101" pitchFamily="2" charset="-122"/>
              </a:rPr>
              <a:t>第一部分：</a:t>
            </a:r>
            <a:r>
              <a:rPr lang="zh-CN" altLang="zh-CN" sz="3600" b="1">
                <a:solidFill>
                  <a:srgbClr val="1E1E1E"/>
                </a:solidFill>
                <a:latin typeface="华文中宋" panose="02010600040101010101" pitchFamily="2" charset="-122"/>
                <a:ea typeface="华文中宋" panose="02010600040101010101" pitchFamily="2" charset="-122"/>
              </a:rPr>
              <a:t>开头八句，摹写春、江、花、月、夜的幽美景色，侧重描绘皓月当空、光照整个江天、天地一派空明的美妙境界。</a:t>
            </a:r>
            <a:endParaRPr lang="zh-CN" altLang="zh-CN" sz="3600" b="1">
              <a:solidFill>
                <a:srgbClr val="1E1E1E"/>
              </a:solidFill>
              <a:latin typeface="华文中宋" panose="02010600040101010101" pitchFamily="2" charset="-122"/>
              <a:ea typeface="华文中宋" panose="02010600040101010101" pitchFamily="2" charset="-122"/>
            </a:endParaRPr>
          </a:p>
          <a:p>
            <a:pPr>
              <a:lnSpc>
                <a:spcPct val="100000"/>
              </a:lnSpc>
            </a:pPr>
            <a:r>
              <a:rPr lang="zh-CN" altLang="zh-CN" sz="3600" b="1">
                <a:solidFill>
                  <a:srgbClr val="FF0000"/>
                </a:solidFill>
                <a:latin typeface="华文中宋" panose="02010600040101010101" pitchFamily="2" charset="-122"/>
                <a:ea typeface="华文中宋" panose="02010600040101010101" pitchFamily="2" charset="-122"/>
              </a:rPr>
              <a:t>第二部分：</a:t>
            </a:r>
            <a:r>
              <a:rPr lang="zh-CN" altLang="zh-CN" sz="3600" b="1">
                <a:solidFill>
                  <a:srgbClr val="1E1E1E"/>
                </a:solidFill>
                <a:latin typeface="华文中宋" panose="02010600040101010101" pitchFamily="2" charset="-122"/>
                <a:ea typeface="华文中宋" panose="02010600040101010101" pitchFamily="2" charset="-122"/>
              </a:rPr>
              <a:t>接下八句，由月之“照”人，从描写景色转向观照人生，思索茫茫人生与漫漫宇宙之间的相互关系。</a:t>
            </a:r>
            <a:endParaRPr lang="zh-CN" altLang="zh-CN" sz="3600" b="1">
              <a:solidFill>
                <a:srgbClr val="1E1E1E"/>
              </a:solidFill>
              <a:latin typeface="华文中宋" panose="02010600040101010101" pitchFamily="2" charset="-122"/>
              <a:ea typeface="华文中宋" panose="02010600040101010101" pitchFamily="2" charset="-122"/>
            </a:endParaRPr>
          </a:p>
          <a:p>
            <a:pPr>
              <a:lnSpc>
                <a:spcPct val="100000"/>
              </a:lnSpc>
            </a:pPr>
            <a:r>
              <a:rPr lang="zh-CN" altLang="zh-CN" sz="3600" b="1">
                <a:solidFill>
                  <a:srgbClr val="FF0000"/>
                </a:solidFill>
                <a:latin typeface="华文中宋" panose="02010600040101010101" pitchFamily="2" charset="-122"/>
                <a:ea typeface="华文中宋" panose="02010600040101010101" pitchFamily="2" charset="-122"/>
              </a:rPr>
              <a:t>第三部分：</a:t>
            </a:r>
            <a:r>
              <a:rPr lang="zh-CN" altLang="zh-CN" sz="3600" b="1">
                <a:solidFill>
                  <a:srgbClr val="1E1E1E"/>
                </a:solidFill>
                <a:latin typeface="华文中宋" panose="02010600040101010101" pitchFamily="2" charset="-122"/>
                <a:ea typeface="华文中宋" panose="02010600040101010101" pitchFamily="2" charset="-122"/>
              </a:rPr>
              <a:t>余下二十句，抒写人间思妇游子的离愁别绪，讴歌人们对爱情的向往和对幸福的憧憬。</a:t>
            </a:r>
            <a:endParaRPr lang="zh-CN" altLang="zh-CN" sz="3600" b="1">
              <a:solidFill>
                <a:srgbClr val="1E1E1E"/>
              </a:solidFill>
              <a:latin typeface="华文中宋" panose="02010600040101010101" pitchFamily="2" charset="-122"/>
              <a:ea typeface="华文中宋" panose="02010600040101010101" pitchFamily="2" charset="-122"/>
            </a:endParaRPr>
          </a:p>
          <a:p>
            <a:pPr>
              <a:lnSpc>
                <a:spcPct val="100000"/>
              </a:lnSpc>
            </a:pPr>
            <a:r>
              <a:rPr lang="zh-CN" altLang="zh-CN" sz="3600" b="1">
                <a:solidFill>
                  <a:srgbClr val="1E1E1E"/>
                </a:solidFill>
                <a:latin typeface="华文中宋" panose="02010600040101010101" pitchFamily="2" charset="-122"/>
                <a:ea typeface="华文中宋" panose="02010600040101010101" pitchFamily="2" charset="-122"/>
              </a:rPr>
              <a:t>      </a:t>
            </a:r>
            <a:r>
              <a:rPr lang="zh-CN" altLang="zh-CN" sz="3600" b="1">
                <a:solidFill>
                  <a:srgbClr val="FF0000"/>
                </a:solidFill>
                <a:latin typeface="华文中宋" panose="02010600040101010101" pitchFamily="2" charset="-122"/>
                <a:ea typeface="华文中宋" panose="02010600040101010101" pitchFamily="2" charset="-122"/>
              </a:rPr>
              <a:t>一层：</a:t>
            </a:r>
            <a:r>
              <a:rPr lang="zh-CN" altLang="zh-CN" sz="3600" b="1">
                <a:solidFill>
                  <a:srgbClr val="1E1E1E"/>
                </a:solidFill>
                <a:latin typeface="华文中宋" panose="02010600040101010101" pitchFamily="2" charset="-122"/>
                <a:ea typeface="华文中宋" panose="02010600040101010101" pitchFamily="2" charset="-122"/>
              </a:rPr>
              <a:t>从“白云一片去悠悠”到“鱼龙潜跃水成文”，写思妇怀人；</a:t>
            </a:r>
            <a:endParaRPr lang="zh-CN" altLang="zh-CN" sz="3600" b="1">
              <a:solidFill>
                <a:srgbClr val="1E1E1E"/>
              </a:solidFill>
              <a:latin typeface="华文中宋" panose="02010600040101010101" pitchFamily="2" charset="-122"/>
              <a:ea typeface="华文中宋" panose="02010600040101010101" pitchFamily="2" charset="-122"/>
            </a:endParaRPr>
          </a:p>
          <a:p>
            <a:pPr>
              <a:lnSpc>
                <a:spcPct val="100000"/>
              </a:lnSpc>
            </a:pPr>
            <a:r>
              <a:rPr lang="zh-CN" altLang="zh-CN" sz="3600" b="1">
                <a:solidFill>
                  <a:srgbClr val="1E1E1E"/>
                </a:solidFill>
                <a:latin typeface="华文中宋" panose="02010600040101010101" pitchFamily="2" charset="-122"/>
                <a:ea typeface="华文中宋" panose="02010600040101010101" pitchFamily="2" charset="-122"/>
              </a:rPr>
              <a:t>      </a:t>
            </a:r>
            <a:r>
              <a:rPr lang="zh-CN" altLang="zh-CN" sz="3600" b="1">
                <a:solidFill>
                  <a:srgbClr val="FF0000"/>
                </a:solidFill>
                <a:latin typeface="华文中宋" panose="02010600040101010101" pitchFamily="2" charset="-122"/>
                <a:ea typeface="华文中宋" panose="02010600040101010101" pitchFamily="2" charset="-122"/>
              </a:rPr>
              <a:t>二层：</a:t>
            </a:r>
            <a:r>
              <a:rPr lang="zh-CN" altLang="zh-CN" sz="3600" b="1">
                <a:solidFill>
                  <a:srgbClr val="1E1E1E"/>
                </a:solidFill>
                <a:latin typeface="华文中宋" panose="02010600040101010101" pitchFamily="2" charset="-122"/>
                <a:ea typeface="华文中宋" panose="02010600040101010101" pitchFamily="2" charset="-122"/>
              </a:rPr>
              <a:t>从“昨夜闲潭梦落花”到最后，写游子想家。</a:t>
            </a:r>
            <a:endParaRPr lang="zh-CN" altLang="zh-CN" sz="3600" b="1">
              <a:solidFill>
                <a:srgbClr val="1E1E1E"/>
              </a:solidFill>
              <a:latin typeface="华文中宋" panose="02010600040101010101" pitchFamily="2" charset="-122"/>
              <a:ea typeface="华文中宋" panose="02010600040101010101" pitchFamily="2" charset="-122"/>
            </a:endParaRPr>
          </a:p>
        </p:txBody>
      </p:sp>
      <p:sp>
        <p:nvSpPr>
          <p:cNvPr id="17410" name="文本框 1"/>
          <p:cNvSpPr txBox="1"/>
          <p:nvPr/>
        </p:nvSpPr>
        <p:spPr>
          <a:xfrm>
            <a:off x="4784725" y="120650"/>
            <a:ext cx="2418080" cy="768350"/>
          </a:xfrm>
          <a:prstGeom prst="rect">
            <a:avLst/>
          </a:prstGeom>
          <a:noFill/>
          <a:ln w="9525">
            <a:noFill/>
          </a:ln>
        </p:spPr>
        <p:txBody>
          <a:bodyPr wrap="none" anchor="t" anchorCtr="0">
            <a:spAutoFit/>
          </a:bodyPr>
          <a:p>
            <a:r>
              <a:rPr lang="zh-CN" altLang="zh-CN" sz="4400" b="1">
                <a:solidFill>
                  <a:srgbClr val="FF0000"/>
                </a:solidFill>
                <a:latin typeface="微软雅黑" panose="020B0503020204020204" charset="-122"/>
                <a:ea typeface="微软雅黑" panose="020B0503020204020204" charset="-122"/>
              </a:rPr>
              <a:t>层次结构</a:t>
            </a:r>
            <a:endParaRPr lang="zh-CN" altLang="zh-CN" sz="44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7410"/>
                                        </p:tgtEl>
                                        <p:attrNameLst>
                                          <p:attrName>style.visibility</p:attrName>
                                        </p:attrNameLst>
                                      </p:cBhvr>
                                      <p:to>
                                        <p:strVal val="visible"/>
                                      </p:to>
                                    </p:set>
                                    <p:anim calcmode="lin" valueType="num">
                                      <p:cBhvr>
                                        <p:cTn id="7" dur="1000" fill="hold"/>
                                        <p:tgtEl>
                                          <p:spTgt spid="17410"/>
                                        </p:tgtEl>
                                        <p:attrNameLst>
                                          <p:attrName>ppt_x</p:attrName>
                                        </p:attrNameLst>
                                      </p:cBhvr>
                                      <p:tavLst>
                                        <p:tav tm="0">
                                          <p:val>
                                            <p:strVal val="#ppt_x"/>
                                          </p:val>
                                        </p:tav>
                                        <p:tav tm="100000">
                                          <p:val>
                                            <p:strVal val="#ppt_x"/>
                                          </p:val>
                                        </p:tav>
                                      </p:tavLst>
                                    </p:anim>
                                    <p:anim calcmode="lin" valueType="num">
                                      <p:cBhvr>
                                        <p:cTn id="8" dur="1000" fill="hold"/>
                                        <p:tgtEl>
                                          <p:spTgt spid="174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7409">
                                            <p:txEl>
                                              <p:pRg st="0" end="0"/>
                                            </p:txEl>
                                          </p:spTgt>
                                        </p:tgtEl>
                                        <p:attrNameLst>
                                          <p:attrName>style.visibility</p:attrName>
                                        </p:attrNameLst>
                                      </p:cBhvr>
                                      <p:to>
                                        <p:strVal val="visible"/>
                                      </p:to>
                                    </p:set>
                                    <p:anim calcmode="lin" valueType="num">
                                      <p:cBhvr>
                                        <p:cTn id="12" dur="1000" fill="hold"/>
                                        <p:tgtEl>
                                          <p:spTgt spid="17409">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7409">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7409">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7409">
                                            <p:txEl>
                                              <p:pRg st="1" end="1"/>
                                            </p:txEl>
                                          </p:spTgt>
                                        </p:tgtEl>
                                        <p:attrNameLst>
                                          <p:attrName>style.visibility</p:attrName>
                                        </p:attrNameLst>
                                      </p:cBhvr>
                                      <p:to>
                                        <p:strVal val="visible"/>
                                      </p:to>
                                    </p:set>
                                    <p:anim calcmode="lin" valueType="num">
                                      <p:cBhvr>
                                        <p:cTn id="18" dur="1000" fill="hold"/>
                                        <p:tgtEl>
                                          <p:spTgt spid="17409">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7409">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7409">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7409">
                                            <p:txEl>
                                              <p:pRg st="2" end="2"/>
                                            </p:txEl>
                                          </p:spTgt>
                                        </p:tgtEl>
                                        <p:attrNameLst>
                                          <p:attrName>style.visibility</p:attrName>
                                        </p:attrNameLst>
                                      </p:cBhvr>
                                      <p:to>
                                        <p:strVal val="visible"/>
                                      </p:to>
                                    </p:set>
                                    <p:anim calcmode="lin" valueType="num">
                                      <p:cBhvr>
                                        <p:cTn id="24" dur="1000" fill="hold"/>
                                        <p:tgtEl>
                                          <p:spTgt spid="17409">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7409">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7409">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7409">
                                            <p:txEl>
                                              <p:pRg st="3" end="3"/>
                                            </p:txEl>
                                          </p:spTgt>
                                        </p:tgtEl>
                                        <p:attrNameLst>
                                          <p:attrName>style.visibility</p:attrName>
                                        </p:attrNameLst>
                                      </p:cBhvr>
                                      <p:to>
                                        <p:strVal val="visible"/>
                                      </p:to>
                                    </p:set>
                                    <p:anim calcmode="lin" valueType="num">
                                      <p:cBhvr>
                                        <p:cTn id="30" dur="1000" fill="hold"/>
                                        <p:tgtEl>
                                          <p:spTgt spid="17409">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7409">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7409">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7409">
                                            <p:txEl>
                                              <p:pRg st="4" end="4"/>
                                            </p:txEl>
                                          </p:spTgt>
                                        </p:tgtEl>
                                        <p:attrNameLst>
                                          <p:attrName>style.visibility</p:attrName>
                                        </p:attrNameLst>
                                      </p:cBhvr>
                                      <p:to>
                                        <p:strVal val="visible"/>
                                      </p:to>
                                    </p:set>
                                    <p:anim calcmode="lin" valueType="num">
                                      <p:cBhvr>
                                        <p:cTn id="36" dur="1000" fill="hold"/>
                                        <p:tgtEl>
                                          <p:spTgt spid="17409">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7409">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740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9" name="Picture 6" descr="FJ壁纸-067"/>
          <p:cNvPicPr>
            <a:picLocks noChangeAspect="1"/>
          </p:cNvPicPr>
          <p:nvPr/>
        </p:nvPicPr>
        <p:blipFill>
          <a:blip r:embed="rId1"/>
          <a:stretch>
            <a:fillRect/>
          </a:stretch>
        </p:blipFill>
        <p:spPr>
          <a:xfrm>
            <a:off x="116205" y="70485"/>
            <a:ext cx="11958955" cy="6717665"/>
          </a:xfrm>
          <a:prstGeom prst="rect">
            <a:avLst/>
          </a:prstGeom>
          <a:noFill/>
          <a:ln w="9525">
            <a:noFill/>
          </a:ln>
        </p:spPr>
      </p:pic>
      <p:sp>
        <p:nvSpPr>
          <p:cNvPr id="13317" name="Rectangle 5"/>
          <p:cNvSpPr/>
          <p:nvPr/>
        </p:nvSpPr>
        <p:spPr>
          <a:xfrm>
            <a:off x="2278063" y="1125538"/>
            <a:ext cx="7942262" cy="3784600"/>
          </a:xfrm>
          <a:prstGeom prst="rect">
            <a:avLst/>
          </a:prstGeom>
          <a:noFill/>
          <a:ln w="9525">
            <a:noFill/>
          </a:ln>
        </p:spPr>
        <p:txBody>
          <a:bodyPr wrap="square" anchor="t" anchorCtr="0">
            <a:spAutoFit/>
          </a:bodyPr>
          <a:p>
            <a:pPr>
              <a:lnSpc>
                <a:spcPct val="150000"/>
              </a:lnSpc>
            </a:pPr>
            <a:r>
              <a:rPr lang="zh-CN" altLang="en-US" sz="4000" b="1" dirty="0">
                <a:solidFill>
                  <a:srgbClr val="FFFF00"/>
                </a:solidFill>
                <a:latin typeface="华文中宋" panose="02010600040101010101" pitchFamily="2" charset="-122"/>
                <a:ea typeface="华文中宋" panose="02010600040101010101" pitchFamily="2" charset="-122"/>
              </a:rPr>
              <a:t>春江潮水连海平，海上明月共潮生。</a:t>
            </a:r>
            <a:endParaRPr lang="zh-CN" altLang="en-US" sz="4000" b="1" dirty="0">
              <a:solidFill>
                <a:srgbClr val="FFFF00"/>
              </a:solidFill>
              <a:latin typeface="华文中宋" panose="02010600040101010101" pitchFamily="2" charset="-122"/>
              <a:ea typeface="华文中宋" panose="02010600040101010101" pitchFamily="2" charset="-122"/>
            </a:endParaRPr>
          </a:p>
          <a:p>
            <a:pPr>
              <a:lnSpc>
                <a:spcPct val="150000"/>
              </a:lnSpc>
            </a:pPr>
            <a:r>
              <a:rPr lang="zh-CN" altLang="en-US" sz="4000" b="1" dirty="0">
                <a:solidFill>
                  <a:srgbClr val="FFFF00"/>
                </a:solidFill>
                <a:latin typeface="华文中宋" panose="02010600040101010101" pitchFamily="2" charset="-122"/>
                <a:ea typeface="华文中宋" panose="02010600040101010101" pitchFamily="2" charset="-122"/>
              </a:rPr>
              <a:t>滟滟随波千万里，何处春江无月明。</a:t>
            </a:r>
            <a:endParaRPr lang="zh-CN" altLang="en-US" sz="4000" b="1" dirty="0">
              <a:solidFill>
                <a:srgbClr val="FFFF00"/>
              </a:solidFill>
              <a:latin typeface="华文中宋" panose="02010600040101010101" pitchFamily="2" charset="-122"/>
              <a:ea typeface="华文中宋" panose="02010600040101010101" pitchFamily="2" charset="-122"/>
            </a:endParaRPr>
          </a:p>
          <a:p>
            <a:pPr>
              <a:lnSpc>
                <a:spcPct val="150000"/>
              </a:lnSpc>
            </a:pPr>
            <a:r>
              <a:rPr lang="zh-CN" altLang="en-US" sz="4000" b="1" dirty="0">
                <a:solidFill>
                  <a:srgbClr val="FFFF00"/>
                </a:solidFill>
                <a:latin typeface="华文中宋" panose="02010600040101010101" pitchFamily="2" charset="-122"/>
                <a:ea typeface="华文中宋" panose="02010600040101010101" pitchFamily="2" charset="-122"/>
              </a:rPr>
              <a:t>江流宛转绕芳甸，月照花林皆似霰。</a:t>
            </a:r>
            <a:endParaRPr lang="zh-CN" altLang="en-US" sz="4000" b="1" dirty="0">
              <a:solidFill>
                <a:srgbClr val="FFFF00"/>
              </a:solidFill>
              <a:latin typeface="华文中宋" panose="02010600040101010101" pitchFamily="2" charset="-122"/>
              <a:ea typeface="华文中宋" panose="02010600040101010101" pitchFamily="2" charset="-122"/>
            </a:endParaRPr>
          </a:p>
          <a:p>
            <a:pPr>
              <a:lnSpc>
                <a:spcPct val="150000"/>
              </a:lnSpc>
            </a:pPr>
            <a:r>
              <a:rPr lang="zh-CN" altLang="en-US" sz="4000" b="1" dirty="0">
                <a:solidFill>
                  <a:srgbClr val="FFFF00"/>
                </a:solidFill>
                <a:latin typeface="华文中宋" panose="02010600040101010101" pitchFamily="2" charset="-122"/>
                <a:ea typeface="华文中宋" panose="02010600040101010101" pitchFamily="2" charset="-122"/>
              </a:rPr>
              <a:t>空里流霜不觉飞，汀上白沙看不见。</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
        <p:nvSpPr>
          <p:cNvPr id="13316" name="Text Box 4"/>
          <p:cNvSpPr txBox="1">
            <a:spLocks noChangeArrowheads="1"/>
          </p:cNvSpPr>
          <p:nvPr/>
        </p:nvSpPr>
        <p:spPr bwMode="auto">
          <a:xfrm>
            <a:off x="3656013" y="293688"/>
            <a:ext cx="5184775" cy="829945"/>
          </a:xfrm>
          <a:prstGeom prst="rect">
            <a:avLst/>
          </a:prstGeom>
          <a:noFill/>
          <a:ln w="9525">
            <a:noFill/>
            <a:miter lim="800000"/>
          </a:ln>
          <a:effectLst/>
        </p:spPr>
        <p:txBody>
          <a:bodyPr>
            <a:spAutoFit/>
          </a:bodyPr>
          <a:p>
            <a:pPr marR="0" defTabSz="914400">
              <a:spcBef>
                <a:spcPct val="50000"/>
              </a:spcBef>
              <a:buClrTx/>
              <a:buSzTx/>
              <a:buFontTx/>
              <a:defRPr/>
            </a:pPr>
            <a:r>
              <a:rPr kumimoji="1" lang="zh-CN" altLang="en-US" sz="4800" b="1" kern="1200" cap="none" spc="0" normalizeH="0" baseline="0" noProof="0" dirty="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第一部分</a:t>
            </a:r>
            <a:r>
              <a:rPr kumimoji="1" lang="en-US" altLang="zh-CN" sz="4800" b="1" kern="1200" cap="none" spc="0" normalizeH="0" baseline="0" noProof="0" dirty="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  </a:t>
            </a:r>
            <a:r>
              <a:rPr kumimoji="1" lang="zh-CN" altLang="en-US" sz="4800" b="1" kern="1200" cap="none" spc="0" normalizeH="0" baseline="0" noProof="0" dirty="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景色美</a:t>
            </a:r>
            <a:endParaRPr kumimoji="1" lang="zh-CN" altLang="en-US" sz="4800" b="1" kern="1200" cap="none" spc="0" normalizeH="0" baseline="0" noProof="0" dirty="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787525" y="5008563"/>
            <a:ext cx="8616950" cy="1753235"/>
          </a:xfrm>
          <a:prstGeom prst="rect">
            <a:avLst/>
          </a:prstGeom>
          <a:noFill/>
          <a:ln w="9525">
            <a:noFill/>
          </a:ln>
        </p:spPr>
        <p:txBody>
          <a:bodyPr wrap="square" anchor="t" anchorCtr="0">
            <a:spAutoFit/>
          </a:bodyPr>
          <a:p>
            <a:r>
              <a:rPr lang="en-US" altLang="zh-CN" sz="3600" b="1">
                <a:solidFill>
                  <a:srgbClr val="FF0000"/>
                </a:solidFill>
                <a:latin typeface="华文中宋" panose="02010600040101010101" pitchFamily="2" charset="-122"/>
                <a:ea typeface="华文中宋" panose="02010600040101010101" pitchFamily="2" charset="-122"/>
              </a:rPr>
              <a:t>      </a:t>
            </a:r>
            <a:r>
              <a:rPr lang="zh-CN" altLang="zh-CN" sz="3600" b="1">
                <a:solidFill>
                  <a:srgbClr val="FF0000"/>
                </a:solidFill>
                <a:latin typeface="华文中宋" panose="02010600040101010101" pitchFamily="2" charset="-122"/>
                <a:ea typeface="华文中宋" panose="02010600040101010101" pitchFamily="2" charset="-122"/>
              </a:rPr>
              <a:t>摹写春、江、花、月、夜的幽美景色，侧重描绘皓月当空、光照整个江天、天地一派空明的美妙境界。</a:t>
            </a:r>
            <a:endParaRPr lang="zh-CN" altLang="zh-CN" sz="3600" b="1">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1000" fill="hold"/>
                                        <p:tgtEl>
                                          <p:spTgt spid="24579"/>
                                        </p:tgtEl>
                                        <p:attrNameLst>
                                          <p:attrName>ppt_w</p:attrName>
                                        </p:attrNameLst>
                                      </p:cBhvr>
                                      <p:tavLst>
                                        <p:tav tm="0">
                                          <p:val>
                                            <p:strVal val="#ppt_w*0.70"/>
                                          </p:val>
                                        </p:tav>
                                        <p:tav tm="100000">
                                          <p:val>
                                            <p:strVal val="#ppt_w"/>
                                          </p:val>
                                        </p:tav>
                                      </p:tavLst>
                                    </p:anim>
                                    <p:anim calcmode="lin" valueType="num">
                                      <p:cBhvr>
                                        <p:cTn id="8" dur="1000" fill="hold"/>
                                        <p:tgtEl>
                                          <p:spTgt spid="24579"/>
                                        </p:tgtEl>
                                        <p:attrNameLst>
                                          <p:attrName>ppt_h</p:attrName>
                                        </p:attrNameLst>
                                      </p:cBhvr>
                                      <p:tavLst>
                                        <p:tav tm="0">
                                          <p:val>
                                            <p:strVal val="#ppt_h"/>
                                          </p:val>
                                        </p:tav>
                                        <p:tav tm="100000">
                                          <p:val>
                                            <p:strVal val="#ppt_h"/>
                                          </p:val>
                                        </p:tav>
                                      </p:tavLst>
                                    </p:anim>
                                    <p:animEffect transition="in" filter="fade">
                                      <p:cBhvr>
                                        <p:cTn id="9" dur="1000"/>
                                        <p:tgtEl>
                                          <p:spTgt spid="24579"/>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13316"/>
                                        </p:tgtEl>
                                        <p:attrNameLst>
                                          <p:attrName>style.visibility</p:attrName>
                                        </p:attrNameLst>
                                      </p:cBhvr>
                                      <p:to>
                                        <p:strVal val="visible"/>
                                      </p:to>
                                    </p:set>
                                    <p:anim calcmode="lin" valueType="num">
                                      <p:cBhvr>
                                        <p:cTn id="13" dur="1000" fill="hold"/>
                                        <p:tgtEl>
                                          <p:spTgt spid="13316"/>
                                        </p:tgtEl>
                                        <p:attrNameLst>
                                          <p:attrName>ppt_w</p:attrName>
                                        </p:attrNameLst>
                                      </p:cBhvr>
                                      <p:tavLst>
                                        <p:tav tm="0">
                                          <p:val>
                                            <p:fltVal val="0.000000"/>
                                          </p:val>
                                        </p:tav>
                                        <p:tav tm="100000">
                                          <p:val>
                                            <p:strVal val="#ppt_w"/>
                                          </p:val>
                                        </p:tav>
                                      </p:tavLst>
                                    </p:anim>
                                    <p:anim calcmode="lin" valueType="num">
                                      <p:cBhvr>
                                        <p:cTn id="14" dur="1000" fill="hold"/>
                                        <p:tgtEl>
                                          <p:spTgt spid="13316"/>
                                        </p:tgtEl>
                                        <p:attrNameLst>
                                          <p:attrName>ppt_h</p:attrName>
                                        </p:attrNameLst>
                                      </p:cBhvr>
                                      <p:tavLst>
                                        <p:tav tm="0">
                                          <p:val>
                                            <p:fltVal val="0.000000"/>
                                          </p:val>
                                        </p:tav>
                                        <p:tav tm="100000">
                                          <p:val>
                                            <p:strVal val="#ppt_h"/>
                                          </p:val>
                                        </p:tav>
                                      </p:tavLst>
                                    </p:anim>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13317"/>
                                        </p:tgtEl>
                                        <p:attrNameLst>
                                          <p:attrName>style.visibility</p:attrName>
                                        </p:attrNameLst>
                                      </p:cBhvr>
                                      <p:to>
                                        <p:strVal val="visible"/>
                                      </p:to>
                                    </p:set>
                                    <p:anim calcmode="lin" valueType="num">
                                      <p:cBhvr>
                                        <p:cTn id="18" dur="1000" fill="hold"/>
                                        <p:tgtEl>
                                          <p:spTgt spid="13317"/>
                                        </p:tgtEl>
                                        <p:attrNameLst>
                                          <p:attrName>ppt_w</p:attrName>
                                        </p:attrNameLst>
                                      </p:cBhvr>
                                      <p:tavLst>
                                        <p:tav tm="0">
                                          <p:val>
                                            <p:strVal val="#ppt_w*0.70"/>
                                          </p:val>
                                        </p:tav>
                                        <p:tav tm="100000">
                                          <p:val>
                                            <p:strVal val="#ppt_w"/>
                                          </p:val>
                                        </p:tav>
                                      </p:tavLst>
                                    </p:anim>
                                    <p:anim calcmode="lin" valueType="num">
                                      <p:cBhvr>
                                        <p:cTn id="19" dur="1000" fill="hold"/>
                                        <p:tgtEl>
                                          <p:spTgt spid="13317"/>
                                        </p:tgtEl>
                                        <p:attrNameLst>
                                          <p:attrName>ppt_h</p:attrName>
                                        </p:attrNameLst>
                                      </p:cBhvr>
                                      <p:tavLst>
                                        <p:tav tm="0">
                                          <p:val>
                                            <p:strVal val="#ppt_h"/>
                                          </p:val>
                                        </p:tav>
                                        <p:tav tm="100000">
                                          <p:val>
                                            <p:strVal val="#ppt_h"/>
                                          </p:val>
                                        </p:tav>
                                      </p:tavLst>
                                    </p:anim>
                                    <p:animEffect transition="in" filter="fade">
                                      <p:cBhvr>
                                        <p:cTn id="20" dur="1000"/>
                                        <p:tgtEl>
                                          <p:spTgt spid="13317"/>
                                        </p:tgtEl>
                                      </p:cBhvr>
                                    </p:animEffect>
                                  </p:childTnLst>
                                </p:cTn>
                              </p:par>
                            </p:childTnLst>
                          </p:cTn>
                        </p:par>
                        <p:par>
                          <p:cTn id="21" fill="hold">
                            <p:stCondLst>
                              <p:cond delay="3000"/>
                            </p:stCondLst>
                            <p:childTnLst>
                              <p:par>
                                <p:cTn id="22" presetID="2" presetClass="entr" presetSubtype="4" fill="hold" grpId="0" nodeType="afterEffect">
                                  <p:stCondLst>
                                    <p:cond delay="0"/>
                                  </p:stCondLst>
                                  <p:childTnLst>
                                    <p:set>
                                      <p:cBhvr>
                                        <p:cTn id="23" dur="1000"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P spid="13316" grpId="0" bldLvl="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文本框 99"/>
          <p:cNvSpPr txBox="1"/>
          <p:nvPr/>
        </p:nvSpPr>
        <p:spPr>
          <a:xfrm>
            <a:off x="2084388" y="1214438"/>
            <a:ext cx="8024812" cy="4521835"/>
          </a:xfrm>
          <a:prstGeom prst="rect">
            <a:avLst/>
          </a:prstGeom>
          <a:noFill/>
          <a:ln w="9525">
            <a:noFill/>
          </a:ln>
        </p:spPr>
        <p:txBody>
          <a:bodyPr wrap="square" anchor="t" anchorCtr="0">
            <a:spAutoFit/>
          </a:bodyPr>
          <a:p>
            <a:pPr>
              <a:lnSpc>
                <a:spcPct val="160000"/>
              </a:lnSpc>
            </a:pPr>
            <a:r>
              <a:rPr lang="zh-CN" altLang="zh-CN" sz="3600" b="1">
                <a:latin typeface="华文中宋" panose="02010600040101010101" pitchFamily="2" charset="-122"/>
                <a:ea typeface="华文中宋" panose="02010600040101010101" pitchFamily="2" charset="-122"/>
              </a:rPr>
              <a:t>1、赏析本诗的景、情、理，提高鉴赏诗歌的能力。　　</a:t>
            </a:r>
            <a:endParaRPr lang="zh-CN" altLang="zh-CN" sz="3600" b="1">
              <a:latin typeface="华文中宋" panose="02010600040101010101" pitchFamily="2" charset="-122"/>
              <a:ea typeface="华文中宋" panose="02010600040101010101" pitchFamily="2" charset="-122"/>
            </a:endParaRPr>
          </a:p>
          <a:p>
            <a:pPr>
              <a:lnSpc>
                <a:spcPct val="160000"/>
              </a:lnSpc>
            </a:pPr>
            <a:r>
              <a:rPr lang="zh-CN" altLang="zh-CN" sz="3600" b="1">
                <a:latin typeface="华文中宋" panose="02010600040101010101" pitchFamily="2" charset="-122"/>
                <a:ea typeface="华文中宋" panose="02010600040101010101" pitchFamily="2" charset="-122"/>
              </a:rPr>
              <a:t>2、提高学生联想和想象能力，进入诗歌意境。　　</a:t>
            </a:r>
            <a:endParaRPr lang="zh-CN" altLang="zh-CN" sz="3600" b="1">
              <a:latin typeface="华文中宋" panose="02010600040101010101" pitchFamily="2" charset="-122"/>
              <a:ea typeface="华文中宋" panose="02010600040101010101" pitchFamily="2" charset="-122"/>
            </a:endParaRPr>
          </a:p>
          <a:p>
            <a:pPr>
              <a:lnSpc>
                <a:spcPct val="160000"/>
              </a:lnSpc>
            </a:pPr>
            <a:r>
              <a:rPr lang="zh-CN" altLang="zh-CN" sz="3600" b="1">
                <a:latin typeface="华文中宋" panose="02010600040101010101" pitchFamily="2" charset="-122"/>
                <a:ea typeface="华文中宋" panose="02010600040101010101" pitchFamily="2" charset="-122"/>
              </a:rPr>
              <a:t>3、培养学生在诵读中感受诗歌的能力。</a:t>
            </a:r>
            <a:endParaRPr lang="zh-CN" altLang="zh-CN" sz="3600" b="1">
              <a:latin typeface="华文中宋" panose="02010600040101010101" pitchFamily="2" charset="-122"/>
              <a:ea typeface="华文中宋" panose="02010600040101010101" pitchFamily="2" charset="-122"/>
            </a:endParaRPr>
          </a:p>
        </p:txBody>
      </p:sp>
      <p:sp>
        <p:nvSpPr>
          <p:cNvPr id="4098" name="文本框 1"/>
          <p:cNvSpPr txBox="1"/>
          <p:nvPr/>
        </p:nvSpPr>
        <p:spPr>
          <a:xfrm>
            <a:off x="4754563" y="446088"/>
            <a:ext cx="2418080" cy="768350"/>
          </a:xfrm>
          <a:prstGeom prst="rect">
            <a:avLst/>
          </a:prstGeom>
          <a:noFill/>
          <a:ln w="9525">
            <a:noFill/>
          </a:ln>
        </p:spPr>
        <p:txBody>
          <a:bodyPr wrap="none" anchor="t" anchorCtr="0">
            <a:spAutoFit/>
          </a:bodyPr>
          <a:p>
            <a:r>
              <a:rPr lang="zh-CN" altLang="zh-CN" sz="4400" b="1">
                <a:solidFill>
                  <a:srgbClr val="FF0000"/>
                </a:solidFill>
                <a:latin typeface="微软雅黑" panose="020B0503020204020204" charset="-122"/>
                <a:ea typeface="微软雅黑" panose="020B0503020204020204" charset="-122"/>
              </a:rPr>
              <a:t>学习目标</a:t>
            </a:r>
            <a:endParaRPr lang="zh-CN" altLang="zh-CN" sz="44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098"/>
                                        </p:tgtEl>
                                        <p:attrNameLst>
                                          <p:attrName>style.visibility</p:attrName>
                                        </p:attrNameLst>
                                      </p:cBhvr>
                                      <p:to>
                                        <p:strVal val="visible"/>
                                      </p:to>
                                    </p:set>
                                    <p:anim calcmode="lin" valueType="num">
                                      <p:cBhvr>
                                        <p:cTn id="7" dur="1000" fill="hold"/>
                                        <p:tgtEl>
                                          <p:spTgt spid="4098"/>
                                        </p:tgtEl>
                                        <p:attrNameLst>
                                          <p:attrName>ppt_x</p:attrName>
                                        </p:attrNameLst>
                                      </p:cBhvr>
                                      <p:tavLst>
                                        <p:tav tm="0">
                                          <p:val>
                                            <p:strVal val="#ppt_x"/>
                                          </p:val>
                                        </p:tav>
                                        <p:tav tm="100000">
                                          <p:val>
                                            <p:strVal val="#ppt_x"/>
                                          </p:val>
                                        </p:tav>
                                      </p:tavLst>
                                    </p:anim>
                                    <p:anim calcmode="lin" valueType="num">
                                      <p:cBhvr>
                                        <p:cTn id="8" dur="1000" fill="hold"/>
                                        <p:tgtEl>
                                          <p:spTgt spid="409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097"/>
                                        </p:tgtEl>
                                        <p:attrNameLst>
                                          <p:attrName>style.visibility</p:attrName>
                                        </p:attrNameLst>
                                      </p:cBhvr>
                                      <p:to>
                                        <p:strVal val="visible"/>
                                      </p:to>
                                    </p:set>
                                    <p:anim calcmode="lin" valueType="num">
                                      <p:cBhvr>
                                        <p:cTn id="12" dur="1000" fill="hold"/>
                                        <p:tgtEl>
                                          <p:spTgt spid="4097"/>
                                        </p:tgtEl>
                                        <p:attrNameLst>
                                          <p:attrName>ppt_w</p:attrName>
                                        </p:attrNameLst>
                                      </p:cBhvr>
                                      <p:tavLst>
                                        <p:tav tm="0">
                                          <p:val>
                                            <p:strVal val="#ppt_w*0.70"/>
                                          </p:val>
                                        </p:tav>
                                        <p:tav tm="100000">
                                          <p:val>
                                            <p:strVal val="#ppt_w"/>
                                          </p:val>
                                        </p:tav>
                                      </p:tavLst>
                                    </p:anim>
                                    <p:anim calcmode="lin" valueType="num">
                                      <p:cBhvr>
                                        <p:cTn id="13" dur="1000" fill="hold"/>
                                        <p:tgtEl>
                                          <p:spTgt spid="4097"/>
                                        </p:tgtEl>
                                        <p:attrNameLst>
                                          <p:attrName>ppt_h</p:attrName>
                                        </p:attrNameLst>
                                      </p:cBhvr>
                                      <p:tavLst>
                                        <p:tav tm="0">
                                          <p:val>
                                            <p:strVal val="#ppt_h"/>
                                          </p:val>
                                        </p:tav>
                                        <p:tav tm="100000">
                                          <p:val>
                                            <p:strVal val="#ppt_h"/>
                                          </p:val>
                                        </p:tav>
                                      </p:tavLst>
                                    </p:anim>
                                    <p:animEffect transition="in" filter="fade">
                                      <p:cBhvr>
                                        <p:cTn id="14" dur="1000"/>
                                        <p:tgtEl>
                                          <p:spTgt spid="4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Picture 2" descr="海上明月共潮生"/>
          <p:cNvPicPr>
            <a:picLocks noChangeAspect="1"/>
          </p:cNvPicPr>
          <p:nvPr/>
        </p:nvPicPr>
        <p:blipFill>
          <a:blip r:embed="rId1"/>
          <a:srcRect r="-2" b="21"/>
          <a:stretch>
            <a:fillRect/>
          </a:stretch>
        </p:blipFill>
        <p:spPr>
          <a:xfrm>
            <a:off x="118745" y="132715"/>
            <a:ext cx="11954510" cy="6592570"/>
          </a:xfrm>
          <a:prstGeom prst="rect">
            <a:avLst/>
          </a:prstGeom>
          <a:noFill/>
          <a:ln w="9525">
            <a:noFill/>
          </a:ln>
        </p:spPr>
      </p:pic>
      <p:sp>
        <p:nvSpPr>
          <p:cNvPr id="28674" name="Text Box 3"/>
          <p:cNvSpPr txBox="1"/>
          <p:nvPr/>
        </p:nvSpPr>
        <p:spPr>
          <a:xfrm>
            <a:off x="1981200" y="762000"/>
            <a:ext cx="7924800" cy="368300"/>
          </a:xfrm>
          <a:prstGeom prst="rect">
            <a:avLst/>
          </a:prstGeom>
          <a:noFill/>
          <a:ln w="9525">
            <a:noFill/>
          </a:ln>
        </p:spPr>
        <p:txBody>
          <a:bodyPr anchor="t" anchorCtr="0">
            <a:spAutoFit/>
          </a:bodyPr>
          <a:p>
            <a:endParaRPr lang="zh-CN" altLang="zh-CN" dirty="0">
              <a:latin typeface="楷体_GB2312" pitchFamily="1" charset="-122"/>
              <a:ea typeface="楷体_GB2312" pitchFamily="1" charset="-122"/>
            </a:endParaRPr>
          </a:p>
        </p:txBody>
      </p:sp>
      <p:sp>
        <p:nvSpPr>
          <p:cNvPr id="8196" name="Text Box 4"/>
          <p:cNvSpPr txBox="1"/>
          <p:nvPr/>
        </p:nvSpPr>
        <p:spPr>
          <a:xfrm>
            <a:off x="1981200" y="3503613"/>
            <a:ext cx="8266113" cy="3046095"/>
          </a:xfrm>
          <a:prstGeom prst="rect">
            <a:avLst/>
          </a:prstGeom>
          <a:noFill/>
          <a:ln w="9525">
            <a:noFill/>
          </a:ln>
        </p:spPr>
        <p:txBody>
          <a:bodyPr wrap="square" anchor="t" anchorCtr="0">
            <a:spAutoFit/>
          </a:bodyPr>
          <a:p>
            <a:pPr>
              <a:lnSpc>
                <a:spcPct val="120000"/>
              </a:lnSpc>
            </a:pPr>
            <a:r>
              <a:rPr lang="en-US" altLang="zh-CN" dirty="0">
                <a:latin typeface="楷体_GB2312" pitchFamily="1" charset="-122"/>
                <a:ea typeface="楷体_GB2312" pitchFamily="1" charset="-122"/>
              </a:rPr>
              <a:t>   </a:t>
            </a:r>
            <a:r>
              <a:rPr lang="en-US" altLang="zh-CN" sz="2000" dirty="0">
                <a:latin typeface="楷体_GB2312" pitchFamily="1" charset="-122"/>
                <a:ea typeface="楷体_GB2312" pitchFamily="1" charset="-122"/>
              </a:rPr>
              <a:t>   </a:t>
            </a:r>
            <a:r>
              <a:rPr lang="en-US" altLang="zh-CN" sz="2000" b="1" dirty="0">
                <a:latin typeface="华文中宋" panose="02010600040101010101" pitchFamily="2" charset="-122"/>
                <a:ea typeface="华文中宋" panose="02010600040101010101" pitchFamily="2" charset="-122"/>
              </a:rPr>
              <a:t>  </a:t>
            </a:r>
            <a:r>
              <a:rPr lang="en-US" altLang="zh-CN" sz="2000" b="1" dirty="0">
                <a:solidFill>
                  <a:srgbClr val="FF00FF"/>
                </a:solidFill>
                <a:latin typeface="华文中宋" panose="02010600040101010101" pitchFamily="2" charset="-122"/>
                <a:ea typeface="华文中宋" panose="02010600040101010101" pitchFamily="2" charset="-122"/>
              </a:rPr>
              <a:t> </a:t>
            </a:r>
            <a:r>
              <a:rPr lang="zh-CN" altLang="en-US" sz="4000" b="1" dirty="0">
                <a:solidFill>
                  <a:srgbClr val="FF0000"/>
                </a:solidFill>
                <a:latin typeface="华文中宋" panose="02010600040101010101" pitchFamily="2" charset="-122"/>
                <a:ea typeface="华文中宋" panose="02010600040101010101" pitchFamily="2" charset="-122"/>
              </a:rPr>
              <a:t>一开篇便就题生发，勾勒出一幅春江月夜的壮丽画面。</a:t>
            </a:r>
            <a:endParaRPr lang="zh-CN" altLang="en-US" sz="4000" b="1" dirty="0">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en-US" sz="4000" b="1" dirty="0">
                <a:solidFill>
                  <a:srgbClr val="FF0000"/>
                </a:solidFill>
                <a:latin typeface="华文中宋" panose="02010600040101010101" pitchFamily="2" charset="-122"/>
                <a:ea typeface="华文中宋" panose="02010600040101010101" pitchFamily="2" charset="-122"/>
              </a:rPr>
              <a:t>      春江水涨，江海难分。月共潮生，光照万里。</a:t>
            </a:r>
            <a:endParaRPr lang="zh-CN" altLang="en-US" sz="4000" b="1" dirty="0">
              <a:solidFill>
                <a:srgbClr val="FF0000"/>
              </a:solidFill>
              <a:latin typeface="华文中宋" panose="02010600040101010101" pitchFamily="2" charset="-122"/>
              <a:ea typeface="华文中宋" panose="02010600040101010101" pitchFamily="2" charset="-122"/>
            </a:endParaRPr>
          </a:p>
        </p:txBody>
      </p:sp>
      <p:sp>
        <p:nvSpPr>
          <p:cNvPr id="8198" name="Text Box 6"/>
          <p:cNvSpPr txBox="1"/>
          <p:nvPr/>
        </p:nvSpPr>
        <p:spPr>
          <a:xfrm>
            <a:off x="1981200" y="619125"/>
            <a:ext cx="8532813" cy="1630045"/>
          </a:xfrm>
          <a:prstGeom prst="rect">
            <a:avLst/>
          </a:prstGeom>
          <a:noFill/>
          <a:ln w="9525">
            <a:noFill/>
          </a:ln>
        </p:spPr>
        <p:txBody>
          <a:bodyPr wrap="square" anchor="t" anchorCtr="0">
            <a:spAutoFit/>
          </a:bodyPr>
          <a:p>
            <a:pPr>
              <a:lnSpc>
                <a:spcPct val="125000"/>
              </a:lnSpc>
            </a:pPr>
            <a:r>
              <a:rPr lang="zh-CN" altLang="en-US" sz="4000" b="1" dirty="0">
                <a:solidFill>
                  <a:srgbClr val="FFFF00"/>
                </a:solidFill>
                <a:latin typeface="华文中宋" panose="02010600040101010101" pitchFamily="2" charset="-122"/>
                <a:ea typeface="华文中宋" panose="02010600040101010101" pitchFamily="2" charset="-122"/>
              </a:rPr>
              <a:t>春江潮水连海平，</a:t>
            </a:r>
            <a:r>
              <a:rPr lang="zh-CN" altLang="en-US" sz="4000" b="1" u="sng" dirty="0">
                <a:solidFill>
                  <a:srgbClr val="FFFF00"/>
                </a:solidFill>
                <a:latin typeface="华文中宋" panose="02010600040101010101" pitchFamily="2" charset="-122"/>
                <a:ea typeface="华文中宋" panose="02010600040101010101" pitchFamily="2" charset="-122"/>
              </a:rPr>
              <a:t>海上明月共潮生</a:t>
            </a:r>
            <a:r>
              <a:rPr lang="zh-CN" altLang="en-US" sz="4000" b="1" dirty="0">
                <a:solidFill>
                  <a:srgbClr val="FFFF00"/>
                </a:solidFill>
                <a:latin typeface="华文中宋" panose="02010600040101010101" pitchFamily="2" charset="-122"/>
                <a:ea typeface="华文中宋" panose="02010600040101010101" pitchFamily="2" charset="-122"/>
              </a:rPr>
              <a:t>。</a:t>
            </a:r>
            <a:endParaRPr lang="en-US" altLang="zh-CN" sz="4000" b="1" dirty="0">
              <a:solidFill>
                <a:srgbClr val="FFFF00"/>
              </a:solidFill>
              <a:latin typeface="华文中宋" panose="02010600040101010101" pitchFamily="2" charset="-122"/>
              <a:ea typeface="华文中宋" panose="02010600040101010101" pitchFamily="2" charset="-122"/>
            </a:endParaRPr>
          </a:p>
          <a:p>
            <a:pPr>
              <a:lnSpc>
                <a:spcPct val="125000"/>
              </a:lnSpc>
            </a:pPr>
            <a:r>
              <a:rPr lang="zh-CN" altLang="en-US" sz="4000" b="1" dirty="0">
                <a:solidFill>
                  <a:srgbClr val="FFFF00"/>
                </a:solidFill>
                <a:latin typeface="华文中宋" panose="02010600040101010101" pitchFamily="2" charset="-122"/>
                <a:ea typeface="华文中宋" panose="02010600040101010101" pitchFamily="2" charset="-122"/>
              </a:rPr>
              <a:t>滟滟随波千万里，何处春江无月明！</a:t>
            </a:r>
            <a:endParaRPr lang="en-US" altLang="zh-CN" sz="4000" b="1" dirty="0">
              <a:latin typeface="华文中宋" panose="02010600040101010101" pitchFamily="2" charset="-122"/>
              <a:ea typeface="华文中宋" panose="02010600040101010101" pitchFamily="2" charset="-122"/>
            </a:endParaRPr>
          </a:p>
        </p:txBody>
      </p:sp>
      <p:sp>
        <p:nvSpPr>
          <p:cNvPr id="2" name="文本框 1"/>
          <p:cNvSpPr txBox="1"/>
          <p:nvPr/>
        </p:nvSpPr>
        <p:spPr>
          <a:xfrm>
            <a:off x="2578100" y="2584450"/>
            <a:ext cx="3994150" cy="521970"/>
          </a:xfrm>
          <a:prstGeom prst="rect">
            <a:avLst/>
          </a:prstGeom>
          <a:noFill/>
          <a:ln w="9525">
            <a:noFill/>
          </a:ln>
        </p:spPr>
        <p:txBody>
          <a:bodyPr wrap="square" anchor="t" anchorCtr="0">
            <a:spAutoFit/>
          </a:bodyPr>
          <a:p>
            <a:r>
              <a:rPr lang="zh-CN" altLang="en-US" sz="2800" b="1" dirty="0">
                <a:solidFill>
                  <a:srgbClr val="FFFF66"/>
                </a:solidFill>
                <a:latin typeface="华文中宋" panose="02010600040101010101" pitchFamily="2" charset="-122"/>
                <a:ea typeface="华文中宋" panose="02010600040101010101" pitchFamily="2" charset="-122"/>
              </a:rPr>
              <a:t>滟滟：</a:t>
            </a:r>
            <a:r>
              <a:rPr lang="zh-CN" altLang="en-US" sz="2800" b="1" dirty="0">
                <a:solidFill>
                  <a:srgbClr val="FF0000"/>
                </a:solidFill>
                <a:latin typeface="华文中宋" panose="02010600040101010101" pitchFamily="2" charset="-122"/>
                <a:ea typeface="华文中宋" panose="02010600040101010101" pitchFamily="2" charset="-122"/>
              </a:rPr>
              <a:t>波光荡漾的样子。</a:t>
            </a:r>
            <a:endParaRPr lang="zh-CN" altLang="en-US" sz="28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advTm="3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p:cTn id="7" dur="1000" fill="hold"/>
                                        <p:tgtEl>
                                          <p:spTgt spid="19457"/>
                                        </p:tgtEl>
                                        <p:attrNameLst>
                                          <p:attrName>ppt_w</p:attrName>
                                        </p:attrNameLst>
                                      </p:cBhvr>
                                      <p:tavLst>
                                        <p:tav tm="0">
                                          <p:val>
                                            <p:strVal val="#ppt_w*0.70"/>
                                          </p:val>
                                        </p:tav>
                                        <p:tav tm="100000">
                                          <p:val>
                                            <p:strVal val="#ppt_w"/>
                                          </p:val>
                                        </p:tav>
                                      </p:tavLst>
                                    </p:anim>
                                    <p:anim calcmode="lin" valueType="num">
                                      <p:cBhvr>
                                        <p:cTn id="8" dur="1000" fill="hold"/>
                                        <p:tgtEl>
                                          <p:spTgt spid="19457"/>
                                        </p:tgtEl>
                                        <p:attrNameLst>
                                          <p:attrName>ppt_h</p:attrName>
                                        </p:attrNameLst>
                                      </p:cBhvr>
                                      <p:tavLst>
                                        <p:tav tm="0">
                                          <p:val>
                                            <p:strVal val="#ppt_h"/>
                                          </p:val>
                                        </p:tav>
                                        <p:tav tm="100000">
                                          <p:val>
                                            <p:strVal val="#ppt_h"/>
                                          </p:val>
                                        </p:tav>
                                      </p:tavLst>
                                    </p:anim>
                                    <p:animEffect transition="in" filter="fade">
                                      <p:cBhvr>
                                        <p:cTn id="9" dur="1000"/>
                                        <p:tgtEl>
                                          <p:spTgt spid="19457"/>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8198"/>
                                        </p:tgtEl>
                                        <p:attrNameLst>
                                          <p:attrName>style.visibility</p:attrName>
                                        </p:attrNameLst>
                                      </p:cBhvr>
                                      <p:to>
                                        <p:strVal val="visible"/>
                                      </p:to>
                                    </p:set>
                                    <p:anim calcmode="lin" valueType="num">
                                      <p:cBhvr>
                                        <p:cTn id="13" dur="1000" fill="hold"/>
                                        <p:tgtEl>
                                          <p:spTgt spid="8198"/>
                                        </p:tgtEl>
                                        <p:attrNameLst>
                                          <p:attrName>ppt_x</p:attrName>
                                        </p:attrNameLst>
                                      </p:cBhvr>
                                      <p:tavLst>
                                        <p:tav tm="0">
                                          <p:val>
                                            <p:strVal val="#ppt_x"/>
                                          </p:val>
                                        </p:tav>
                                        <p:tav tm="100000">
                                          <p:val>
                                            <p:strVal val="#ppt_x"/>
                                          </p:val>
                                        </p:tav>
                                      </p:tavLst>
                                    </p:anim>
                                    <p:anim calcmode="lin" valueType="num">
                                      <p:cBhvr>
                                        <p:cTn id="14" dur="1000" fill="hold"/>
                                        <p:tgtEl>
                                          <p:spTgt spid="8198"/>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55" presetClass="entr" presetSubtype="0" fill="hold" grpId="0" nodeType="afterEffect">
                                  <p:stCondLst>
                                    <p:cond delay="0"/>
                                  </p:stCondLst>
                                  <p:childTnLst>
                                    <p:set>
                                      <p:cBhvr>
                                        <p:cTn id="22" dur="1" fill="hold">
                                          <p:stCondLst>
                                            <p:cond delay="0"/>
                                          </p:stCondLst>
                                        </p:cTn>
                                        <p:tgtEl>
                                          <p:spTgt spid="8196"/>
                                        </p:tgtEl>
                                        <p:attrNameLst>
                                          <p:attrName>style.visibility</p:attrName>
                                        </p:attrNameLst>
                                      </p:cBhvr>
                                      <p:to>
                                        <p:strVal val="visible"/>
                                      </p:to>
                                    </p:set>
                                    <p:anim calcmode="lin" valueType="num">
                                      <p:cBhvr>
                                        <p:cTn id="23" dur="1000" fill="hold"/>
                                        <p:tgtEl>
                                          <p:spTgt spid="8196"/>
                                        </p:tgtEl>
                                        <p:attrNameLst>
                                          <p:attrName>ppt_w</p:attrName>
                                        </p:attrNameLst>
                                      </p:cBhvr>
                                      <p:tavLst>
                                        <p:tav tm="0">
                                          <p:val>
                                            <p:strVal val="#ppt_w*0.70"/>
                                          </p:val>
                                        </p:tav>
                                        <p:tav tm="100000">
                                          <p:val>
                                            <p:strVal val="#ppt_w"/>
                                          </p:val>
                                        </p:tav>
                                      </p:tavLst>
                                    </p:anim>
                                    <p:anim calcmode="lin" valueType="num">
                                      <p:cBhvr>
                                        <p:cTn id="24" dur="1000" fill="hold"/>
                                        <p:tgtEl>
                                          <p:spTgt spid="8196"/>
                                        </p:tgtEl>
                                        <p:attrNameLst>
                                          <p:attrName>ppt_h</p:attrName>
                                        </p:attrNameLst>
                                      </p:cBhvr>
                                      <p:tavLst>
                                        <p:tav tm="0">
                                          <p:val>
                                            <p:strVal val="#ppt_h"/>
                                          </p:val>
                                        </p:tav>
                                        <p:tav tm="100000">
                                          <p:val>
                                            <p:strVal val="#ppt_h"/>
                                          </p:val>
                                        </p:tav>
                                      </p:tavLst>
                                    </p:anim>
                                    <p:animEffect transition="in" filter="fade">
                                      <p:cBhvr>
                                        <p:cTn id="25"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P spid="8196"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4"/>
          <p:cNvSpPr>
            <a:spLocks noChangeArrowheads="1"/>
          </p:cNvSpPr>
          <p:nvPr/>
        </p:nvSpPr>
        <p:spPr bwMode="auto">
          <a:xfrm>
            <a:off x="4662488" y="206375"/>
            <a:ext cx="2868613" cy="947738"/>
          </a:xfrm>
          <a:prstGeom prst="rect">
            <a:avLst/>
          </a:prstGeom>
          <a:noFill/>
          <a:ln w="50800" cmpd="thinThick">
            <a:noFill/>
            <a:miter lim="800000"/>
          </a:ln>
          <a:effectLst/>
          <a:extLst>
            <a:ext uri="{909E8E84-426E-40DD-AFC4-6F175D3DCCD1}">
              <a14:hiddenFill xmlns:a14="http://schemas.microsoft.com/office/drawing/2010/main">
                <a:solidFill>
                  <a:srgbClr val="800000"/>
                </a:solidFill>
              </a14:hiddenFill>
            </a:ext>
          </a:ex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rPr>
              <a:t>赏析探究</a:t>
            </a:r>
            <a:endParaRPr kumimoji="1" lang="zh-CN" altLang="en-US" sz="4800" b="1" i="0" u="none" strike="noStrike" kern="1200" cap="none" spc="0" normalizeH="0" baseline="0" noProof="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n-cs"/>
            </a:endParaRPr>
          </a:p>
        </p:txBody>
      </p:sp>
      <p:sp>
        <p:nvSpPr>
          <p:cNvPr id="151558" name="Text Box 6"/>
          <p:cNvSpPr txBox="1"/>
          <p:nvPr/>
        </p:nvSpPr>
        <p:spPr>
          <a:xfrm>
            <a:off x="1217295" y="1154430"/>
            <a:ext cx="10048240" cy="1322070"/>
          </a:xfrm>
          <a:prstGeom prst="rect">
            <a:avLst/>
          </a:prstGeom>
          <a:noFill/>
          <a:ln w="9525">
            <a:noFill/>
          </a:ln>
        </p:spPr>
        <p:txBody>
          <a:bodyPr wrap="square" anchor="t" anchorCtr="0">
            <a:spAutoFit/>
          </a:bodyPr>
          <a:p>
            <a:r>
              <a:rPr lang="en-US" altLang="zh-CN" sz="4000" b="1" dirty="0">
                <a:solidFill>
                  <a:srgbClr val="0000CC"/>
                </a:solidFill>
                <a:latin typeface="华文中宋" panose="02010600040101010101" pitchFamily="2" charset="-122"/>
                <a:ea typeface="华文中宋" panose="02010600040101010101" pitchFamily="2" charset="-122"/>
              </a:rPr>
              <a:t>1</a:t>
            </a:r>
            <a:r>
              <a:rPr lang="zh-CN" altLang="en-US" sz="4000" b="1" dirty="0">
                <a:solidFill>
                  <a:srgbClr val="0000CC"/>
                </a:solidFill>
                <a:latin typeface="华文中宋" panose="02010600040101010101" pitchFamily="2" charset="-122"/>
                <a:ea typeface="华文中宋" panose="02010600040101010101" pitchFamily="2" charset="-122"/>
              </a:rPr>
              <a:t>、这四句描写一幅怎样的图画？为什么用“生”不用“升”？</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151559" name="Text Box 7"/>
          <p:cNvSpPr txBox="1">
            <a:spLocks noChangeArrowheads="1"/>
          </p:cNvSpPr>
          <p:nvPr/>
        </p:nvSpPr>
        <p:spPr bwMode="auto">
          <a:xfrm>
            <a:off x="748665" y="2770505"/>
            <a:ext cx="10648315" cy="3441700"/>
          </a:xfrm>
          <a:prstGeom prst="rect">
            <a:avLst/>
          </a:prstGeom>
          <a:noFill/>
          <a:ln w="9525">
            <a:noFill/>
            <a:miter lim="800000"/>
          </a:ln>
          <a:effectLst/>
        </p:spPr>
        <p:txBody>
          <a:bodyPr wrap="square">
            <a:spAutoFit/>
          </a:bodyPr>
          <a:p>
            <a:pPr marR="0" defTabSz="914400">
              <a:lnSpc>
                <a:spcPct val="130000"/>
              </a:lnSpc>
              <a:buClrTx/>
              <a:buSzTx/>
              <a:buFontTx/>
              <a:defRPr/>
            </a:pPr>
            <a:r>
              <a:rPr kumimoji="0" lang="en-US" altLang="zh-CN" sz="3200" b="1" kern="1200" cap="none" spc="0" normalizeH="0" baseline="0" noProof="0" dirty="0">
                <a:effectLst>
                  <a:outerShdw blurRad="38100" dist="38100" dir="2700000" algn="tl">
                    <a:srgbClr val="C0C0C0"/>
                  </a:outerShdw>
                </a:effectLst>
                <a:latin typeface="黑体" panose="02010609060101010101" pitchFamily="49" charset="-122"/>
                <a:ea typeface="黑体" panose="02010609060101010101" pitchFamily="49" charset="-122"/>
                <a:cs typeface="+mn-cs"/>
              </a:rPr>
              <a:t>  </a:t>
            </a:r>
            <a:r>
              <a:rPr kumimoji="0" lang="zh-CN" altLang="en-US"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0" lang="en-US" altLang="zh-CN"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1</a:t>
            </a:r>
            <a:r>
              <a:rPr kumimoji="0" lang="zh-CN" altLang="en-US"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描写出一幅</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江海相连、月共潮生、光照万里、春江月明</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的图画，境界开阔。</a:t>
            </a:r>
            <a:endParaRPr kumimoji="0" lang="zh-CN" altLang="en-US" sz="3600" b="1" kern="1200" cap="none" spc="0" normalizeH="0" baseline="0" noProof="0" dirty="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R="0" defTabSz="914400">
              <a:lnSpc>
                <a:spcPct val="115000"/>
              </a:lnSpc>
              <a:buClrTx/>
              <a:buSzTx/>
              <a:buFontTx/>
              <a:defRPr/>
            </a:pPr>
            <a:r>
              <a:rPr kumimoji="0" lang="zh-CN" altLang="en-US"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   （</a:t>
            </a:r>
            <a:r>
              <a:rPr kumimoji="0" lang="en-US" altLang="zh-CN"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2</a:t>
            </a:r>
            <a:r>
              <a:rPr kumimoji="0" lang="zh-CN" altLang="en-US"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）①</a:t>
            </a:r>
            <a:r>
              <a:rPr kumimoji="0" lang="zh-CN" altLang="en-US" sz="32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比</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拟</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②</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诗人赋予月亮和海潮以生命；</a:t>
            </a:r>
            <a:r>
              <a:rPr kumimoji="0" lang="zh-CN" altLang="en-US"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③</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用“生” 写出</a:t>
            </a:r>
            <a:r>
              <a:rPr kumimoji="0" lang="zh-CN" altLang="en-US" sz="3600" b="1" kern="1200" cap="none" spc="0" normalizeH="0" baseline="0" noProof="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明月随着奔腾的潮水喷薄而出的宏大气势。</a:t>
            </a:r>
            <a:endParaRPr kumimoji="0" lang="zh-CN" altLang="en-US" sz="3600" b="1" kern="1200" cap="none" spc="0" normalizeH="0" baseline="0" noProof="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
                                          </p:val>
                                        </p:tav>
                                        <p:tav tm="100000">
                                          <p:val>
                                            <p:strVal val="#ppt_x"/>
                                          </p:val>
                                        </p:tav>
                                      </p:tavLst>
                                    </p:anim>
                                    <p:anim calcmode="lin" valueType="num">
                                      <p:cBhvr>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51558"/>
                                        </p:tgtEl>
                                        <p:attrNameLst>
                                          <p:attrName>style.visibility</p:attrName>
                                        </p:attrNameLst>
                                      </p:cBhvr>
                                      <p:to>
                                        <p:strVal val="visible"/>
                                      </p:to>
                                    </p:set>
                                    <p:anim calcmode="lin" valueType="num">
                                      <p:cBhvr>
                                        <p:cTn id="12" dur="1000" fill="hold"/>
                                        <p:tgtEl>
                                          <p:spTgt spid="151558"/>
                                        </p:tgtEl>
                                        <p:attrNameLst>
                                          <p:attrName>ppt_w</p:attrName>
                                        </p:attrNameLst>
                                      </p:cBhvr>
                                      <p:tavLst>
                                        <p:tav tm="0">
                                          <p:val>
                                            <p:strVal val="#ppt_w*0.70"/>
                                          </p:val>
                                        </p:tav>
                                        <p:tav tm="100000">
                                          <p:val>
                                            <p:strVal val="#ppt_w"/>
                                          </p:val>
                                        </p:tav>
                                      </p:tavLst>
                                    </p:anim>
                                    <p:anim calcmode="lin" valueType="num">
                                      <p:cBhvr>
                                        <p:cTn id="13" dur="1000" fill="hold"/>
                                        <p:tgtEl>
                                          <p:spTgt spid="151558"/>
                                        </p:tgtEl>
                                        <p:attrNameLst>
                                          <p:attrName>ppt_h</p:attrName>
                                        </p:attrNameLst>
                                      </p:cBhvr>
                                      <p:tavLst>
                                        <p:tav tm="0">
                                          <p:val>
                                            <p:strVal val="#ppt_h"/>
                                          </p:val>
                                        </p:tav>
                                        <p:tav tm="100000">
                                          <p:val>
                                            <p:strVal val="#ppt_h"/>
                                          </p:val>
                                        </p:tav>
                                      </p:tavLst>
                                    </p:anim>
                                    <p:animEffect transition="in" filter="fade">
                                      <p:cBhvr>
                                        <p:cTn id="14" dur="1000"/>
                                        <p:tgtEl>
                                          <p:spTgt spid="15155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151559">
                                            <p:txEl>
                                              <p:pRg st="0" end="0"/>
                                            </p:txEl>
                                          </p:spTgt>
                                        </p:tgtEl>
                                        <p:attrNameLst>
                                          <p:attrName>style.visibility</p:attrName>
                                        </p:attrNameLst>
                                      </p:cBhvr>
                                      <p:to>
                                        <p:strVal val="visible"/>
                                      </p:to>
                                    </p:set>
                                    <p:anim calcmode="lin" valueType="num">
                                      <p:cBhvr additive="base">
                                        <p:cTn id="19" dur="1000" fill="hold"/>
                                        <p:tgtEl>
                                          <p:spTgt spid="151559">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51559">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151559">
                                            <p:txEl>
                                              <p:pRg st="1" end="1"/>
                                            </p:txEl>
                                          </p:spTgt>
                                        </p:tgtEl>
                                        <p:attrNameLst>
                                          <p:attrName>style.visibility</p:attrName>
                                        </p:attrNameLst>
                                      </p:cBhvr>
                                      <p:to>
                                        <p:strVal val="visible"/>
                                      </p:to>
                                    </p:set>
                                    <p:anim calcmode="lin" valueType="num">
                                      <p:cBhvr additive="base">
                                        <p:cTn id="24" dur="1000" fill="hold"/>
                                        <p:tgtEl>
                                          <p:spTgt spid="151559">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5155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515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Picture 2" descr="秋林伴水"/>
          <p:cNvPicPr>
            <a:picLocks noChangeAspect="1"/>
          </p:cNvPicPr>
          <p:nvPr/>
        </p:nvPicPr>
        <p:blipFill>
          <a:blip r:embed="rId1"/>
          <a:srcRect b="-43"/>
          <a:stretch>
            <a:fillRect/>
          </a:stretch>
        </p:blipFill>
        <p:spPr>
          <a:xfrm>
            <a:off x="100965" y="70485"/>
            <a:ext cx="11989435" cy="6717665"/>
          </a:xfrm>
          <a:prstGeom prst="rect">
            <a:avLst/>
          </a:prstGeom>
          <a:noFill/>
          <a:ln w="9525">
            <a:noFill/>
          </a:ln>
        </p:spPr>
      </p:pic>
      <p:sp>
        <p:nvSpPr>
          <p:cNvPr id="9219" name="Text Box 3"/>
          <p:cNvSpPr txBox="1"/>
          <p:nvPr/>
        </p:nvSpPr>
        <p:spPr>
          <a:xfrm>
            <a:off x="1828800" y="598488"/>
            <a:ext cx="8534400" cy="1322070"/>
          </a:xfrm>
          <a:prstGeom prst="rect">
            <a:avLst/>
          </a:prstGeom>
          <a:noFill/>
          <a:ln w="9525">
            <a:noFill/>
          </a:ln>
        </p:spPr>
        <p:txBody>
          <a:bodyPr wrap="square" anchor="t" anchorCtr="0">
            <a:spAutoFit/>
          </a:bodyPr>
          <a:p>
            <a:pPr algn="just" eaLnBrk="0" hangingPunct="0"/>
            <a:r>
              <a:rPr lang="zh-CN" altLang="en-US" sz="4000" b="1" dirty="0">
                <a:solidFill>
                  <a:srgbClr val="FFFF00"/>
                </a:solidFill>
                <a:latin typeface="华文中宋" panose="02010600040101010101" pitchFamily="2" charset="-122"/>
                <a:ea typeface="华文中宋" panose="02010600040101010101" pitchFamily="2" charset="-122"/>
              </a:rPr>
              <a:t>江流宛转绕芳甸，</a:t>
            </a:r>
            <a:r>
              <a:rPr lang="zh-CN" altLang="en-US" sz="4000" b="1" u="sng" dirty="0">
                <a:solidFill>
                  <a:srgbClr val="FFFF00"/>
                </a:solidFill>
                <a:latin typeface="华文中宋" panose="02010600040101010101" pitchFamily="2" charset="-122"/>
                <a:ea typeface="华文中宋" panose="02010600040101010101" pitchFamily="2" charset="-122"/>
              </a:rPr>
              <a:t>月照花林皆似霰</a:t>
            </a:r>
            <a:r>
              <a:rPr lang="zh-CN" altLang="en-US" sz="4000" b="1" dirty="0">
                <a:solidFill>
                  <a:srgbClr val="FFFF00"/>
                </a:solidFill>
                <a:latin typeface="华文中宋" panose="02010600040101010101" pitchFamily="2" charset="-122"/>
                <a:ea typeface="华文中宋" panose="02010600040101010101" pitchFamily="2" charset="-122"/>
              </a:rPr>
              <a:t>。</a:t>
            </a:r>
            <a:endParaRPr lang="zh-CN" altLang="en-US" sz="4000" b="1" dirty="0">
              <a:solidFill>
                <a:srgbClr val="FFFF00"/>
              </a:solidFill>
              <a:latin typeface="华文中宋" panose="02010600040101010101" pitchFamily="2" charset="-122"/>
              <a:ea typeface="华文中宋" panose="02010600040101010101" pitchFamily="2" charset="-122"/>
            </a:endParaRPr>
          </a:p>
          <a:p>
            <a:pPr algn="just" eaLnBrk="0" hangingPunct="0"/>
            <a:r>
              <a:rPr lang="zh-CN" altLang="en-US" sz="4000" b="1" u="sng" dirty="0">
                <a:solidFill>
                  <a:srgbClr val="FFFF00"/>
                </a:solidFill>
                <a:latin typeface="华文中宋" panose="02010600040101010101" pitchFamily="2" charset="-122"/>
                <a:ea typeface="华文中宋" panose="02010600040101010101" pitchFamily="2" charset="-122"/>
              </a:rPr>
              <a:t>空里流霜不觉飞</a:t>
            </a:r>
            <a:r>
              <a:rPr lang="zh-CN" altLang="en-US" sz="4000" b="1" dirty="0">
                <a:solidFill>
                  <a:srgbClr val="FFFF00"/>
                </a:solidFill>
                <a:latin typeface="华文中宋" panose="02010600040101010101" pitchFamily="2" charset="-122"/>
                <a:ea typeface="华文中宋" panose="02010600040101010101" pitchFamily="2" charset="-122"/>
              </a:rPr>
              <a:t>，</a:t>
            </a:r>
            <a:r>
              <a:rPr lang="zh-CN" altLang="en-US" sz="4000" b="1" u="sng" dirty="0">
                <a:solidFill>
                  <a:srgbClr val="FFFF00"/>
                </a:solidFill>
                <a:latin typeface="华文中宋" panose="02010600040101010101" pitchFamily="2" charset="-122"/>
                <a:ea typeface="华文中宋" panose="02010600040101010101" pitchFamily="2" charset="-122"/>
              </a:rPr>
              <a:t>汀上白沙看不见</a:t>
            </a:r>
            <a:r>
              <a:rPr lang="zh-CN" altLang="en-US" sz="4000" b="1" dirty="0">
                <a:solidFill>
                  <a:srgbClr val="FFFF00"/>
                </a:solidFill>
                <a:latin typeface="华文中宋" panose="02010600040101010101" pitchFamily="2" charset="-122"/>
                <a:ea typeface="华文中宋" panose="02010600040101010101" pitchFamily="2" charset="-122"/>
              </a:rPr>
              <a:t>。</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
        <p:nvSpPr>
          <p:cNvPr id="30723" name="Text Box 4"/>
          <p:cNvSpPr txBox="1"/>
          <p:nvPr/>
        </p:nvSpPr>
        <p:spPr>
          <a:xfrm>
            <a:off x="1828800" y="3689350"/>
            <a:ext cx="8534400" cy="675640"/>
          </a:xfrm>
          <a:prstGeom prst="rect">
            <a:avLst/>
          </a:prstGeom>
          <a:noFill/>
          <a:ln w="9525">
            <a:noFill/>
          </a:ln>
        </p:spPr>
        <p:txBody>
          <a:bodyPr anchor="t" anchorCtr="0">
            <a:spAutoFit/>
          </a:bodyPr>
          <a:p>
            <a:pPr>
              <a:lnSpc>
                <a:spcPct val="95000"/>
              </a:lnSpc>
            </a:pPr>
            <a:endParaRPr lang="zh-CN" altLang="en-US" sz="4000" b="1" dirty="0">
              <a:solidFill>
                <a:srgbClr val="FF0000"/>
              </a:solidFill>
              <a:latin typeface="楷体_GB2312" pitchFamily="1" charset="-122"/>
              <a:ea typeface="楷体_GB2312" pitchFamily="1" charset="-122"/>
            </a:endParaRPr>
          </a:p>
        </p:txBody>
      </p:sp>
      <p:sp>
        <p:nvSpPr>
          <p:cNvPr id="30724" name="Oval 5"/>
          <p:cNvSpPr/>
          <p:nvPr/>
        </p:nvSpPr>
        <p:spPr>
          <a:xfrm>
            <a:off x="9906000" y="685800"/>
            <a:ext cx="457200" cy="457200"/>
          </a:xfrm>
          <a:prstGeom prst="ellipse">
            <a:avLst/>
          </a:prstGeom>
          <a:gradFill rotWithShape="0">
            <a:gsLst>
              <a:gs pos="0">
                <a:srgbClr val="FFFFFF"/>
              </a:gs>
              <a:gs pos="100000">
                <a:srgbClr val="FFFFB1"/>
              </a:gs>
            </a:gsLst>
            <a:lin ang="18900000" scaled="1"/>
            <a:tileRect/>
          </a:gradFill>
          <a:ln w="9525">
            <a:noFill/>
          </a:ln>
        </p:spPr>
        <p:txBody>
          <a:bodyPr wrap="none" anchor="ctr" anchorCtr="0"/>
          <a:p>
            <a:endParaRPr lang="zh-CN" altLang="en-US" dirty="0">
              <a:latin typeface="Times New Roman" panose="02020603050405020304" pitchFamily="18" charset="0"/>
            </a:endParaRPr>
          </a:p>
        </p:txBody>
      </p:sp>
      <p:sp>
        <p:nvSpPr>
          <p:cNvPr id="2" name="文本框 1"/>
          <p:cNvSpPr txBox="1"/>
          <p:nvPr/>
        </p:nvSpPr>
        <p:spPr>
          <a:xfrm>
            <a:off x="1021080" y="3096895"/>
            <a:ext cx="10150475" cy="2822575"/>
          </a:xfrm>
          <a:prstGeom prst="rect">
            <a:avLst/>
          </a:prstGeom>
          <a:noFill/>
        </p:spPr>
        <p:txBody>
          <a:bodyPr wrap="square" rtlCol="0">
            <a:spAutoFit/>
          </a:bodyPr>
          <a:p>
            <a:pPr>
              <a:lnSpc>
                <a:spcPct val="120000"/>
              </a:lnSpc>
            </a:pPr>
            <a:r>
              <a:rPr lang="en-US" altLang="zh-CN" sz="4000" b="1" noProof="1" dirty="0">
                <a:solidFill>
                  <a:schemeClr val="accent3"/>
                </a:solidFill>
                <a:latin typeface="华文中宋" panose="02010600040101010101" pitchFamily="2" charset="-122"/>
                <a:ea typeface="华文中宋" panose="02010600040101010101" pitchFamily="2" charset="-122"/>
                <a:cs typeface="+mn-cs"/>
                <a:sym typeface="+mn-ea"/>
              </a:rPr>
              <a:t>     </a:t>
            </a:r>
            <a:r>
              <a:rPr lang="en-US" altLang="zh-CN" sz="3600" b="1" noProof="1" dirty="0">
                <a:solidFill>
                  <a:srgbClr val="0000CC"/>
                </a:solidFill>
                <a:latin typeface="华文中宋" panose="02010600040101010101" pitchFamily="2" charset="-122"/>
                <a:ea typeface="华文中宋" panose="02010600040101010101" pitchFamily="2" charset="-122"/>
                <a:cs typeface="+mn-cs"/>
                <a:sym typeface="+mn-ea"/>
              </a:rPr>
              <a:t> </a:t>
            </a:r>
            <a:r>
              <a:rPr lang="zh-CN" altLang="en-US" sz="3600" b="1" noProof="1" dirty="0">
                <a:solidFill>
                  <a:srgbClr val="0000CC"/>
                </a:solidFill>
                <a:latin typeface="华文中宋" panose="02010600040101010101" pitchFamily="2" charset="-122"/>
                <a:ea typeface="华文中宋" panose="02010600040101010101" pitchFamily="2" charset="-122"/>
                <a:cs typeface="+mn-cs"/>
                <a:sym typeface="+mn-ea"/>
              </a:rPr>
              <a:t>静谧、清新、隐秘、皎洁、美丽。</a:t>
            </a:r>
            <a:endParaRPr lang="zh-CN" altLang="en-US" sz="3600" b="1" noProof="1" dirty="0">
              <a:solidFill>
                <a:srgbClr val="FF00FF"/>
              </a:solidFill>
              <a:latin typeface="华文中宋" panose="02010600040101010101" pitchFamily="2" charset="-122"/>
              <a:ea typeface="华文中宋" panose="02010600040101010101" pitchFamily="2" charset="-122"/>
              <a:sym typeface="+mn-ea"/>
            </a:endParaRPr>
          </a:p>
          <a:p>
            <a:pPr>
              <a:lnSpc>
                <a:spcPct val="120000"/>
              </a:lnSpc>
            </a:pPr>
            <a:r>
              <a:rPr lang="zh-CN" altLang="en-US" sz="3600" noProof="1" dirty="0">
                <a:solidFill>
                  <a:srgbClr val="FF00FF"/>
                </a:solidFill>
                <a:latin typeface="华文中宋" panose="02010600040101010101" pitchFamily="2" charset="-122"/>
                <a:ea typeface="华文中宋" panose="02010600040101010101" pitchFamily="2" charset="-122"/>
                <a:cs typeface="+mn-cs"/>
                <a:sym typeface="+mn-ea"/>
              </a:rPr>
              <a:t>　　</a:t>
            </a:r>
            <a:r>
              <a:rPr lang="zh-CN" altLang="en-US" sz="3600" b="1" noProof="1" dirty="0">
                <a:solidFill>
                  <a:srgbClr val="FF0000"/>
                </a:solidFill>
                <a:latin typeface="华文中宋" panose="02010600040101010101" pitchFamily="2" charset="-122"/>
                <a:ea typeface="华文中宋" panose="02010600040101010101" pitchFamily="2" charset="-122"/>
                <a:cs typeface="+mn-cs"/>
                <a:sym typeface="+mn-ea"/>
              </a:rPr>
              <a:t>月光下的景色梦一般地神奇，它蕴含着宇宙人生的许多秘密。这一明净的春江月夜之美，使人沉浸于生命的美好的感受之中，进而思索人生。</a:t>
            </a:r>
            <a:endParaRPr lang="zh-CN" altLang="en-US" sz="3600" b="1" noProof="1" dirty="0">
              <a:solidFill>
                <a:srgbClr val="FF0000"/>
              </a:solidFill>
              <a:latin typeface="华文中宋" panose="02010600040101010101" pitchFamily="2" charset="-122"/>
              <a:ea typeface="华文中宋" panose="02010600040101010101" pitchFamily="2" charset="-122"/>
              <a:cs typeface="+mn-cs"/>
              <a:sym typeface="+mn-ea"/>
            </a:endParaRPr>
          </a:p>
        </p:txBody>
      </p:sp>
      <p:sp>
        <p:nvSpPr>
          <p:cNvPr id="3" name="文本框 2"/>
          <p:cNvSpPr txBox="1"/>
          <p:nvPr/>
        </p:nvSpPr>
        <p:spPr>
          <a:xfrm>
            <a:off x="2514600" y="2247900"/>
            <a:ext cx="4024313" cy="521970"/>
          </a:xfrm>
          <a:prstGeom prst="rect">
            <a:avLst/>
          </a:prstGeom>
          <a:noFill/>
          <a:ln w="9525">
            <a:noFill/>
          </a:ln>
        </p:spPr>
        <p:txBody>
          <a:bodyPr wrap="square" anchor="t" anchorCtr="0">
            <a:spAutoFit/>
          </a:bodyPr>
          <a:p>
            <a:r>
              <a:rPr lang="zh-CN" altLang="en-US" sz="2800" b="1" dirty="0">
                <a:solidFill>
                  <a:srgbClr val="FFFF00"/>
                </a:solidFill>
                <a:latin typeface="华文中宋" panose="02010600040101010101" pitchFamily="2" charset="-122"/>
                <a:ea typeface="华文中宋" panose="02010600040101010101" pitchFamily="2" charset="-122"/>
              </a:rPr>
              <a:t>芳甸：</a:t>
            </a:r>
            <a:r>
              <a:rPr lang="zh-CN" altLang="en-US" sz="2800" b="1" dirty="0">
                <a:solidFill>
                  <a:srgbClr val="FF0000"/>
                </a:solidFill>
                <a:latin typeface="华文中宋" panose="02010600040101010101" pitchFamily="2" charset="-122"/>
                <a:ea typeface="华文中宋" panose="02010600040101010101" pitchFamily="2" charset="-122"/>
              </a:rPr>
              <a:t>开满花草的郊野。</a:t>
            </a:r>
            <a:endParaRPr lang="zh-CN" altLang="en-US" sz="28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advTm="3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1505"/>
                                        </p:tgtEl>
                                        <p:attrNameLst>
                                          <p:attrName>style.visibility</p:attrName>
                                        </p:attrNameLst>
                                      </p:cBhvr>
                                      <p:to>
                                        <p:strVal val="visible"/>
                                      </p:to>
                                    </p:set>
                                    <p:anim calcmode="lin" valueType="num">
                                      <p:cBhvr>
                                        <p:cTn id="7" dur="1000" fill="hold"/>
                                        <p:tgtEl>
                                          <p:spTgt spid="21505"/>
                                        </p:tgtEl>
                                        <p:attrNameLst>
                                          <p:attrName>ppt_w</p:attrName>
                                        </p:attrNameLst>
                                      </p:cBhvr>
                                      <p:tavLst>
                                        <p:tav tm="0">
                                          <p:val>
                                            <p:strVal val="#ppt_w*0.70"/>
                                          </p:val>
                                        </p:tav>
                                        <p:tav tm="100000">
                                          <p:val>
                                            <p:strVal val="#ppt_w"/>
                                          </p:val>
                                        </p:tav>
                                      </p:tavLst>
                                    </p:anim>
                                    <p:anim calcmode="lin" valueType="num">
                                      <p:cBhvr>
                                        <p:cTn id="8" dur="1000" fill="hold"/>
                                        <p:tgtEl>
                                          <p:spTgt spid="21505"/>
                                        </p:tgtEl>
                                        <p:attrNameLst>
                                          <p:attrName>ppt_h</p:attrName>
                                        </p:attrNameLst>
                                      </p:cBhvr>
                                      <p:tavLst>
                                        <p:tav tm="0">
                                          <p:val>
                                            <p:strVal val="#ppt_h"/>
                                          </p:val>
                                        </p:tav>
                                        <p:tav tm="100000">
                                          <p:val>
                                            <p:strVal val="#ppt_h"/>
                                          </p:val>
                                        </p:tav>
                                      </p:tavLst>
                                    </p:anim>
                                    <p:animEffect transition="in" filter="fade">
                                      <p:cBhvr>
                                        <p:cTn id="9" dur="1000"/>
                                        <p:tgtEl>
                                          <p:spTgt spid="21505"/>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9219"/>
                                        </p:tgtEl>
                                        <p:attrNameLst>
                                          <p:attrName>style.visibility</p:attrName>
                                        </p:attrNameLst>
                                      </p:cBhvr>
                                      <p:to>
                                        <p:strVal val="visible"/>
                                      </p:to>
                                    </p:set>
                                    <p:anim calcmode="lin" valueType="num">
                                      <p:cBhvr>
                                        <p:cTn id="13" dur="1000" fill="hold"/>
                                        <p:tgtEl>
                                          <p:spTgt spid="9219"/>
                                        </p:tgtEl>
                                        <p:attrNameLst>
                                          <p:attrName>ppt_x</p:attrName>
                                        </p:attrNameLst>
                                      </p:cBhvr>
                                      <p:tavLst>
                                        <p:tav tm="0">
                                          <p:val>
                                            <p:strVal val="#ppt_x"/>
                                          </p:val>
                                        </p:tav>
                                        <p:tav tm="100000">
                                          <p:val>
                                            <p:strVal val="#ppt_x"/>
                                          </p:val>
                                        </p:tav>
                                      </p:tavLst>
                                    </p:anim>
                                    <p:anim calcmode="lin" valueType="num">
                                      <p:cBhvr>
                                        <p:cTn id="14" dur="1000" fill="hold"/>
                                        <p:tgtEl>
                                          <p:spTgt spid="9219"/>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55"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strVal val="#ppt_w*0.70"/>
                                          </p:val>
                                        </p:tav>
                                        <p:tav tm="100000">
                                          <p:val>
                                            <p:strVal val="#ppt_w"/>
                                          </p:val>
                                        </p:tav>
                                      </p:tavLst>
                                    </p:anim>
                                    <p:anim calcmode="lin" valueType="num">
                                      <p:cBhvr>
                                        <p:cTn id="24" dur="1000" fill="hold"/>
                                        <p:tgtEl>
                                          <p:spTgt spid="2"/>
                                        </p:tgtEl>
                                        <p:attrNameLst>
                                          <p:attrName>ppt_h</p:attrName>
                                        </p:attrNameLst>
                                      </p:cBhvr>
                                      <p:tavLst>
                                        <p:tav tm="0">
                                          <p:val>
                                            <p:strVal val="#ppt_h"/>
                                          </p:val>
                                        </p:tav>
                                        <p:tav tm="100000">
                                          <p:val>
                                            <p:strVal val="#ppt_h"/>
                                          </p:val>
                                        </p:tav>
                                      </p:tavLst>
                                    </p:anim>
                                    <p:animEffect transition="in" filter="fade">
                                      <p:cBhvr>
                                        <p:cTn id="2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P spid="9219" grpId="0"/>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03" name="Text Box 3"/>
          <p:cNvSpPr txBox="1"/>
          <p:nvPr/>
        </p:nvSpPr>
        <p:spPr>
          <a:xfrm>
            <a:off x="857250" y="330200"/>
            <a:ext cx="10603865" cy="2122805"/>
          </a:xfrm>
          <a:prstGeom prst="rect">
            <a:avLst/>
          </a:prstGeom>
          <a:noFill/>
          <a:ln w="9525">
            <a:noFill/>
          </a:ln>
        </p:spPr>
        <p:txBody>
          <a:bodyPr wrap="square" anchor="t" anchorCtr="0">
            <a:spAutoFit/>
          </a:bodyPr>
          <a:p>
            <a:pPr>
              <a:lnSpc>
                <a:spcPct val="110000"/>
              </a:lnSpc>
            </a:pPr>
            <a:r>
              <a:rPr lang="en-US" altLang="zh-CN" sz="4000" b="1" dirty="0">
                <a:solidFill>
                  <a:srgbClr val="0000CC"/>
                </a:solidFill>
                <a:latin typeface="华文中宋" panose="02010600040101010101" pitchFamily="2" charset="-122"/>
                <a:ea typeface="华文中宋" panose="02010600040101010101" pitchFamily="2" charset="-122"/>
              </a:rPr>
              <a:t>2</a:t>
            </a:r>
            <a:r>
              <a:rPr lang="zh-CN" altLang="en-US" sz="4000" b="1" dirty="0">
                <a:solidFill>
                  <a:srgbClr val="0000CC"/>
                </a:solidFill>
                <a:latin typeface="华文中宋" panose="02010600040101010101" pitchFamily="2" charset="-122"/>
                <a:ea typeface="华文中宋" panose="02010600040101010101" pitchFamily="2" charset="-122"/>
              </a:rPr>
              <a:t>、哪些诗句正面描写月光，哪些是侧面描写？诗人为什么说“空里流霜不觉飞，汀上白沙看不见”？</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153604" name="Text Box 4"/>
          <p:cNvSpPr txBox="1">
            <a:spLocks noChangeArrowheads="1"/>
          </p:cNvSpPr>
          <p:nvPr/>
        </p:nvSpPr>
        <p:spPr bwMode="auto">
          <a:xfrm>
            <a:off x="700405" y="2453005"/>
            <a:ext cx="10760710" cy="3691890"/>
          </a:xfrm>
          <a:prstGeom prst="rect">
            <a:avLst/>
          </a:prstGeom>
          <a:noFill/>
          <a:ln w="9525">
            <a:noFill/>
            <a:miter lim="800000"/>
          </a:ln>
          <a:effectLst/>
        </p:spPr>
        <p:txBody>
          <a:bodyPr wrap="square">
            <a:spAutoFit/>
          </a:bodyPr>
          <a:p>
            <a:pPr marR="0" defTabSz="914400">
              <a:lnSpc>
                <a:spcPct val="130000"/>
              </a:lnSpc>
              <a:buClrTx/>
              <a:buSzTx/>
              <a:buFontTx/>
              <a:defRPr/>
            </a:pPr>
            <a:r>
              <a:rPr kumimoji="0" lang="en-US" altLang="zh-CN"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①</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前四句是从</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侧面描写（衬托）</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月光的</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素淡</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。“江天一色无纤尘”、“皎皎”则是从</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正面描写月光的纯净明亮。</a:t>
            </a:r>
            <a:endPar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R="0" defTabSz="914400">
              <a:lnSpc>
                <a:spcPct val="130000"/>
              </a:lnSpc>
              <a:buClrTx/>
              <a:buSzTx/>
              <a:buFontTx/>
              <a:defRPr/>
            </a:pP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②飞霜和汀上白沙的</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颜色和月色</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一样，所以觉察不到霜的飞洒，看不清白沙的颜色。</a:t>
            </a:r>
            <a:endPar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53603"/>
                                        </p:tgtEl>
                                        <p:attrNameLst>
                                          <p:attrName>style.visibility</p:attrName>
                                        </p:attrNameLst>
                                      </p:cBhvr>
                                      <p:to>
                                        <p:strVal val="visible"/>
                                      </p:to>
                                    </p:set>
                                    <p:anim calcmode="lin" valueType="num">
                                      <p:cBhvr>
                                        <p:cTn id="7" dur="1000" fill="hold"/>
                                        <p:tgtEl>
                                          <p:spTgt spid="153603"/>
                                        </p:tgtEl>
                                        <p:attrNameLst>
                                          <p:attrName>ppt_w</p:attrName>
                                        </p:attrNameLst>
                                      </p:cBhvr>
                                      <p:tavLst>
                                        <p:tav tm="0">
                                          <p:val>
                                            <p:strVal val="#ppt_w*0.70"/>
                                          </p:val>
                                        </p:tav>
                                        <p:tav tm="100000">
                                          <p:val>
                                            <p:strVal val="#ppt_w"/>
                                          </p:val>
                                        </p:tav>
                                      </p:tavLst>
                                    </p:anim>
                                    <p:anim calcmode="lin" valueType="num">
                                      <p:cBhvr>
                                        <p:cTn id="8" dur="1000" fill="hold"/>
                                        <p:tgtEl>
                                          <p:spTgt spid="153603"/>
                                        </p:tgtEl>
                                        <p:attrNameLst>
                                          <p:attrName>ppt_h</p:attrName>
                                        </p:attrNameLst>
                                      </p:cBhvr>
                                      <p:tavLst>
                                        <p:tav tm="0">
                                          <p:val>
                                            <p:strVal val="#ppt_h"/>
                                          </p:val>
                                        </p:tav>
                                        <p:tav tm="100000">
                                          <p:val>
                                            <p:strVal val="#ppt_h"/>
                                          </p:val>
                                        </p:tav>
                                      </p:tavLst>
                                    </p:anim>
                                    <p:animEffect transition="in" filter="fade">
                                      <p:cBhvr>
                                        <p:cTn id="9" dur="1000"/>
                                        <p:tgtEl>
                                          <p:spTgt spid="15360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53604">
                                            <p:txEl>
                                              <p:charRg st="0" end="51"/>
                                            </p:txEl>
                                          </p:spTgt>
                                        </p:tgtEl>
                                        <p:attrNameLst>
                                          <p:attrName>style.visibility</p:attrName>
                                        </p:attrNameLst>
                                      </p:cBhvr>
                                      <p:to>
                                        <p:strVal val="visible"/>
                                      </p:to>
                                    </p:set>
                                    <p:anim calcmode="lin" valueType="num">
                                      <p:cBhvr>
                                        <p:cTn id="14" dur="1000" fill="hold"/>
                                        <p:tgtEl>
                                          <p:spTgt spid="153604">
                                            <p:txEl>
                                              <p:charRg st="0" end="51"/>
                                            </p:txEl>
                                          </p:spTgt>
                                        </p:tgtEl>
                                        <p:attrNameLst>
                                          <p:attrName>ppt_x</p:attrName>
                                        </p:attrNameLst>
                                      </p:cBhvr>
                                      <p:tavLst>
                                        <p:tav tm="0">
                                          <p:val>
                                            <p:strVal val="#ppt_x"/>
                                          </p:val>
                                        </p:tav>
                                        <p:tav tm="100000">
                                          <p:val>
                                            <p:strVal val="#ppt_x"/>
                                          </p:val>
                                        </p:tav>
                                      </p:tavLst>
                                    </p:anim>
                                    <p:anim calcmode="lin" valueType="num">
                                      <p:cBhvr>
                                        <p:cTn id="15" dur="1000" fill="hold"/>
                                        <p:tgtEl>
                                          <p:spTgt spid="153604">
                                            <p:txEl>
                                              <p:charRg st="0" end="5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53604">
                                            <p:txEl>
                                              <p:charRg st="51" end="89"/>
                                            </p:txEl>
                                          </p:spTgt>
                                        </p:tgtEl>
                                        <p:attrNameLst>
                                          <p:attrName>style.visibility</p:attrName>
                                        </p:attrNameLst>
                                      </p:cBhvr>
                                      <p:to>
                                        <p:strVal val="visible"/>
                                      </p:to>
                                    </p:set>
                                    <p:anim calcmode="lin" valueType="num">
                                      <p:cBhvr>
                                        <p:cTn id="19" dur="1000" fill="hold"/>
                                        <p:tgtEl>
                                          <p:spTgt spid="153604">
                                            <p:txEl>
                                              <p:charRg st="51" end="89"/>
                                            </p:txEl>
                                          </p:spTgt>
                                        </p:tgtEl>
                                        <p:attrNameLst>
                                          <p:attrName>ppt_x</p:attrName>
                                        </p:attrNameLst>
                                      </p:cBhvr>
                                      <p:tavLst>
                                        <p:tav tm="0">
                                          <p:val>
                                            <p:strVal val="#ppt_x"/>
                                          </p:val>
                                        </p:tav>
                                        <p:tav tm="100000">
                                          <p:val>
                                            <p:strVal val="#ppt_x"/>
                                          </p:val>
                                        </p:tav>
                                      </p:tavLst>
                                    </p:anim>
                                    <p:anim calcmode="lin" valueType="num">
                                      <p:cBhvr>
                                        <p:cTn id="20" dur="1000" fill="hold"/>
                                        <p:tgtEl>
                                          <p:spTgt spid="153604">
                                            <p:txEl>
                                              <p:charRg st="51" end="8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 Box 2"/>
          <p:cNvSpPr>
            <a:spLocks noGrp="1"/>
          </p:cNvSpPr>
          <p:nvPr>
            <p:ph type="title"/>
          </p:nvPr>
        </p:nvSpPr>
        <p:spPr>
          <a:xfrm>
            <a:off x="2341563" y="747713"/>
            <a:ext cx="7640637" cy="1143000"/>
          </a:xfrm>
        </p:spPr>
        <p:txBody>
          <a:bodyPr vert="horz" wrap="square" lIns="91440" tIns="45720" rIns="91440" bIns="45720" anchor="ctr" anchorCtr="0"/>
          <a:p>
            <a:pPr algn="l" eaLnBrk="1" hangingPunct="1"/>
            <a:r>
              <a:rPr lang="en-US" altLang="zh-CN" sz="4800" b="1" dirty="0">
                <a:solidFill>
                  <a:srgbClr val="0000CC"/>
                </a:solidFill>
                <a:latin typeface="华文中宋" panose="02010600040101010101" pitchFamily="2" charset="-122"/>
                <a:ea typeface="华文中宋" panose="02010600040101010101" pitchFamily="2" charset="-122"/>
              </a:rPr>
              <a:t>3</a:t>
            </a:r>
            <a:r>
              <a:rPr lang="zh-CN" altLang="en-US" sz="4800" b="1" dirty="0">
                <a:solidFill>
                  <a:srgbClr val="0000CC"/>
                </a:solidFill>
                <a:latin typeface="华文中宋" panose="02010600040101010101" pitchFamily="2" charset="-122"/>
                <a:ea typeface="华文中宋" panose="02010600040101010101" pitchFamily="2" charset="-122"/>
              </a:rPr>
              <a:t>、春江花月图有什么意境？</a:t>
            </a:r>
            <a:endParaRPr lang="zh-CN" altLang="en-US" sz="4800" b="1" dirty="0">
              <a:solidFill>
                <a:srgbClr val="0000CC"/>
              </a:solidFill>
              <a:latin typeface="华文中宋" panose="02010600040101010101" pitchFamily="2" charset="-122"/>
              <a:ea typeface="华文中宋" panose="02010600040101010101" pitchFamily="2" charset="-122"/>
            </a:endParaRPr>
          </a:p>
        </p:txBody>
      </p:sp>
      <p:sp>
        <p:nvSpPr>
          <p:cNvPr id="32770" name="Text Box 3"/>
          <p:cNvSpPr txBox="1"/>
          <p:nvPr/>
        </p:nvSpPr>
        <p:spPr>
          <a:xfrm>
            <a:off x="7083425" y="1339850"/>
            <a:ext cx="3384550" cy="1614805"/>
          </a:xfrm>
          <a:prstGeom prst="rect">
            <a:avLst/>
          </a:prstGeom>
          <a:noFill/>
          <a:ln w="9525">
            <a:noFill/>
          </a:ln>
        </p:spPr>
        <p:txBody>
          <a:bodyPr anchor="t" anchorCtr="0">
            <a:spAutoFit/>
          </a:bodyPr>
          <a:p>
            <a:r>
              <a:rPr lang="zh-CN" altLang="en-US" sz="7200" dirty="0">
                <a:solidFill>
                  <a:schemeClr val="bg1"/>
                </a:solidFill>
                <a:latin typeface="Times New Roman" panose="02020603050405020304" pitchFamily="18" charset="0"/>
                <a:ea typeface="华文行楷" panose="02010800040101010101" pitchFamily="2" charset="-122"/>
              </a:rPr>
              <a:t>　　</a:t>
            </a:r>
            <a:r>
              <a:rPr lang="zh-CN" altLang="en-US" sz="3600" b="1" dirty="0">
                <a:solidFill>
                  <a:schemeClr val="bg1"/>
                </a:solidFill>
                <a:latin typeface="Times New Roman" panose="02020603050405020304" pitchFamily="18" charset="0"/>
              </a:rPr>
              <a:t>　　　　　　　　　　　　　　　　　　</a:t>
            </a:r>
            <a:r>
              <a:rPr lang="zh-CN" altLang="en-US" sz="2800" b="1" dirty="0">
                <a:solidFill>
                  <a:schemeClr val="bg1"/>
                </a:solidFill>
                <a:latin typeface="Times New Roman" panose="02020603050405020304" pitchFamily="18" charset="0"/>
              </a:rPr>
              <a:t>　　　　　　　　　　　　　　　　　　　　　　　　　　　　　　　　　　　　　　　　　　　　　　　　　　　　　　　　　　　　　　　　　　　　　　　　　　　　　　　　　　　　　　　　　　　　　　　　　　　　　　　　　　　　　　　　　　　　　　　　　　　　　　　　　　　　　　　　　　　　　　　　　　　　　　　　　　　　　　　　　　　　　　　　　　　　　　　　　　　　　　　　　　　　　　　　　　　　　　　　　　　　　　　　　　　　　　　　　　　　　　　　　　　　　　　　　　　　　　　　　　　　　　　　　　　　　　　　　　　　　　　　　　　　　　　　　　　　　　　　　　　　　　　　　　　　　　　</a:t>
            </a:r>
            <a:endParaRPr lang="zh-CN" altLang="en-US" sz="2800" b="1" dirty="0">
              <a:solidFill>
                <a:schemeClr val="bg1"/>
              </a:solidFill>
              <a:latin typeface="Times New Roman" panose="02020603050405020304" pitchFamily="18" charset="0"/>
            </a:endParaRPr>
          </a:p>
          <a:p>
            <a:pPr>
              <a:spcBef>
                <a:spcPct val="50000"/>
              </a:spcBef>
            </a:pPr>
            <a:endParaRPr lang="en-US" altLang="zh-CN" dirty="0">
              <a:solidFill>
                <a:schemeClr val="bg1"/>
              </a:solidFill>
              <a:latin typeface="Times New Roman" panose="02020603050405020304" pitchFamily="18" charset="0"/>
            </a:endParaRPr>
          </a:p>
        </p:txBody>
      </p:sp>
      <p:sp>
        <p:nvSpPr>
          <p:cNvPr id="19461" name="Rectangle 5"/>
          <p:cNvSpPr>
            <a:spLocks noChangeArrowheads="1"/>
          </p:cNvSpPr>
          <p:nvPr/>
        </p:nvSpPr>
        <p:spPr bwMode="auto">
          <a:xfrm>
            <a:off x="2770188" y="2514600"/>
            <a:ext cx="6285230" cy="2306955"/>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4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壮丽高远、清幽静谧、</a:t>
            </a:r>
            <a:endParaRPr kumimoji="1" lang="en-US" altLang="zh-CN" sz="4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1" lang="zh-CN" altLang="en-US" sz="4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朦胧恬静、空灵梦幻。</a:t>
            </a:r>
            <a:endParaRPr kumimoji="1" lang="zh-CN" altLang="en-US" sz="4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Tree>
  </p:cSld>
  <p:clrMapOvr>
    <a:masterClrMapping/>
  </p:clrMapOvr>
  <p:transition advClick="0"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1000" fill="hold"/>
                                        <p:tgtEl>
                                          <p:spTgt spid="19458"/>
                                        </p:tgtEl>
                                        <p:attrNameLst>
                                          <p:attrName>ppt_w</p:attrName>
                                        </p:attrNameLst>
                                      </p:cBhvr>
                                      <p:tavLst>
                                        <p:tav tm="0">
                                          <p:val>
                                            <p:strVal val="#ppt_w*0.70"/>
                                          </p:val>
                                        </p:tav>
                                        <p:tav tm="100000">
                                          <p:val>
                                            <p:strVal val="#ppt_w"/>
                                          </p:val>
                                        </p:tav>
                                      </p:tavLst>
                                    </p:anim>
                                    <p:anim calcmode="lin" valueType="num">
                                      <p:cBhvr>
                                        <p:cTn id="8" dur="1000" fill="hold"/>
                                        <p:tgtEl>
                                          <p:spTgt spid="19458"/>
                                        </p:tgtEl>
                                        <p:attrNameLst>
                                          <p:attrName>ppt_h</p:attrName>
                                        </p:attrNameLst>
                                      </p:cBhvr>
                                      <p:tavLst>
                                        <p:tav tm="0">
                                          <p:val>
                                            <p:strVal val="#ppt_h"/>
                                          </p:val>
                                        </p:tav>
                                        <p:tav tm="100000">
                                          <p:val>
                                            <p:strVal val="#ppt_h"/>
                                          </p:val>
                                        </p:tav>
                                      </p:tavLst>
                                    </p:anim>
                                    <p:animEffect transition="in" filter="fade">
                                      <p:cBhvr>
                                        <p:cTn id="9" dur="1000"/>
                                        <p:tgtEl>
                                          <p:spTgt spid="1945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9461"/>
                                        </p:tgtEl>
                                        <p:attrNameLst>
                                          <p:attrName>style.visibility</p:attrName>
                                        </p:attrNameLst>
                                      </p:cBhvr>
                                      <p:to>
                                        <p:strVal val="visible"/>
                                      </p:to>
                                    </p:set>
                                    <p:anim calcmode="lin" valueType="num">
                                      <p:cBhvr>
                                        <p:cTn id="14" dur="1000" fill="hold"/>
                                        <p:tgtEl>
                                          <p:spTgt spid="19461"/>
                                        </p:tgtEl>
                                        <p:attrNameLst>
                                          <p:attrName>ppt_x</p:attrName>
                                        </p:attrNameLst>
                                      </p:cBhvr>
                                      <p:tavLst>
                                        <p:tav tm="0">
                                          <p:val>
                                            <p:strVal val="#ppt_x"/>
                                          </p:val>
                                        </p:tav>
                                        <p:tav tm="100000">
                                          <p:val>
                                            <p:strVal val="#ppt_x"/>
                                          </p:val>
                                        </p:tav>
                                      </p:tavLst>
                                    </p:anim>
                                    <p:anim calcmode="lin" valueType="num">
                                      <p:cBhvr>
                                        <p:cTn id="15" dur="1000" fill="hold"/>
                                        <p:tgtEl>
                                          <p:spTgt spid="194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6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9" name="Picture 6" descr="FJ壁纸-067"/>
          <p:cNvPicPr>
            <a:picLocks noChangeAspect="1"/>
          </p:cNvPicPr>
          <p:nvPr/>
        </p:nvPicPr>
        <p:blipFill>
          <a:blip r:embed="rId1"/>
          <a:stretch>
            <a:fillRect/>
          </a:stretch>
        </p:blipFill>
        <p:spPr>
          <a:xfrm>
            <a:off x="140970" y="132080"/>
            <a:ext cx="11910695" cy="6593205"/>
          </a:xfrm>
          <a:prstGeom prst="rect">
            <a:avLst/>
          </a:prstGeom>
          <a:noFill/>
          <a:ln w="9525">
            <a:noFill/>
          </a:ln>
        </p:spPr>
      </p:pic>
      <p:sp>
        <p:nvSpPr>
          <p:cNvPr id="8" name="Oval 12"/>
          <p:cNvSpPr/>
          <p:nvPr/>
        </p:nvSpPr>
        <p:spPr>
          <a:xfrm>
            <a:off x="4676775" y="623888"/>
            <a:ext cx="2438400" cy="1357312"/>
          </a:xfrm>
          <a:prstGeom prst="ellipse">
            <a:avLst/>
          </a:prstGeom>
          <a:solidFill>
            <a:schemeClr val="accent1"/>
          </a:solidFill>
          <a:ln w="9525" cap="flat" cmpd="sng">
            <a:solidFill>
              <a:schemeClr val="tx1"/>
            </a:solidFill>
            <a:prstDash val="solid"/>
            <a:miter/>
            <a:headEnd type="none" w="med" len="med"/>
            <a:tailEnd type="none" w="med" len="med"/>
          </a:ln>
        </p:spPr>
        <p:txBody>
          <a:bodyPr wrap="none" anchor="ctr" anchorCtr="0"/>
          <a:p>
            <a:pPr algn="ctr"/>
            <a:r>
              <a:rPr lang="zh-CN" altLang="en-US" sz="6000" b="1" dirty="0">
                <a:solidFill>
                  <a:srgbClr val="FF0000"/>
                </a:solidFill>
                <a:latin typeface="华文行楷" panose="02010800040101010101" pitchFamily="2" charset="-122"/>
                <a:ea typeface="华文行楷" panose="02010800040101010101" pitchFamily="2" charset="-122"/>
              </a:rPr>
              <a:t>景色美</a:t>
            </a:r>
            <a:endParaRPr lang="zh-CN" altLang="en-US" sz="6000" b="1" dirty="0">
              <a:solidFill>
                <a:srgbClr val="FF0000"/>
              </a:solidFill>
              <a:latin typeface="华文行楷" panose="02010800040101010101" pitchFamily="2" charset="-122"/>
              <a:ea typeface="华文行楷" panose="02010800040101010101" pitchFamily="2" charset="-122"/>
            </a:endParaRPr>
          </a:p>
        </p:txBody>
      </p:sp>
      <p:sp>
        <p:nvSpPr>
          <p:cNvPr id="24581" name="文本框 1"/>
          <p:cNvSpPr txBox="1"/>
          <p:nvPr/>
        </p:nvSpPr>
        <p:spPr>
          <a:xfrm>
            <a:off x="1508125" y="3076575"/>
            <a:ext cx="9517380" cy="2491740"/>
          </a:xfrm>
          <a:prstGeom prst="rect">
            <a:avLst/>
          </a:prstGeom>
          <a:noFill/>
          <a:ln w="9525">
            <a:noFill/>
          </a:ln>
        </p:spPr>
        <p:txBody>
          <a:bodyPr wrap="square" anchor="t" anchorCtr="0">
            <a:spAutoFit/>
          </a:bodyPr>
          <a:p>
            <a:pPr>
              <a:lnSpc>
                <a:spcPct val="130000"/>
              </a:lnSpc>
              <a:spcBef>
                <a:spcPct val="50000"/>
              </a:spcBef>
            </a:pPr>
            <a:r>
              <a:rPr lang="en-US" altLang="zh-CN" sz="4000" b="1" dirty="0">
                <a:solidFill>
                  <a:srgbClr val="FFFF00"/>
                </a:solidFill>
                <a:latin typeface="华文中宋" panose="02010600040101010101" pitchFamily="2" charset="-122"/>
                <a:ea typeface="华文中宋" panose="02010600040101010101" pitchFamily="2" charset="-122"/>
              </a:rPr>
              <a:t>    </a:t>
            </a:r>
            <a:r>
              <a:rPr lang="zh-CN" altLang="en-US" sz="4000" b="1" dirty="0">
                <a:solidFill>
                  <a:srgbClr val="FFFF00"/>
                </a:solidFill>
                <a:latin typeface="华文中宋" panose="02010600040101010101" pitchFamily="2" charset="-122"/>
                <a:ea typeface="华文中宋" panose="02010600040101010101" pitchFamily="2" charset="-122"/>
              </a:rPr>
              <a:t>依题目摹写春、江、花、月、夜的幽美景色，侧重描绘皓月当空、光照整个江天、天地一派空明的美妙境界。</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1000" fill="hold"/>
                                        <p:tgtEl>
                                          <p:spTgt spid="24579"/>
                                        </p:tgtEl>
                                        <p:attrNameLst>
                                          <p:attrName>ppt_w</p:attrName>
                                        </p:attrNameLst>
                                      </p:cBhvr>
                                      <p:tavLst>
                                        <p:tav tm="0">
                                          <p:val>
                                            <p:strVal val="#ppt_w*0.70"/>
                                          </p:val>
                                        </p:tav>
                                        <p:tav tm="100000">
                                          <p:val>
                                            <p:strVal val="#ppt_w"/>
                                          </p:val>
                                        </p:tav>
                                      </p:tavLst>
                                    </p:anim>
                                    <p:anim calcmode="lin" valueType="num">
                                      <p:cBhvr>
                                        <p:cTn id="8" dur="1000" fill="hold"/>
                                        <p:tgtEl>
                                          <p:spTgt spid="24579"/>
                                        </p:tgtEl>
                                        <p:attrNameLst>
                                          <p:attrName>ppt_h</p:attrName>
                                        </p:attrNameLst>
                                      </p:cBhvr>
                                      <p:tavLst>
                                        <p:tav tm="0">
                                          <p:val>
                                            <p:strVal val="#ppt_h"/>
                                          </p:val>
                                        </p:tav>
                                        <p:tav tm="100000">
                                          <p:val>
                                            <p:strVal val="#ppt_h"/>
                                          </p:val>
                                        </p:tav>
                                      </p:tavLst>
                                    </p:anim>
                                    <p:animEffect transition="in" filter="fade">
                                      <p:cBhvr>
                                        <p:cTn id="9" dur="1000"/>
                                        <p:tgtEl>
                                          <p:spTgt spid="24579"/>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000000"/>
                                          </p:val>
                                        </p:tav>
                                        <p:tav tm="100000">
                                          <p:val>
                                            <p:strVal val="#ppt_w"/>
                                          </p:val>
                                        </p:tav>
                                      </p:tavLst>
                                    </p:anim>
                                    <p:anim calcmode="lin" valueType="num">
                                      <p:cBhvr>
                                        <p:cTn id="14" dur="1000" fill="hold"/>
                                        <p:tgtEl>
                                          <p:spTgt spid="8"/>
                                        </p:tgtEl>
                                        <p:attrNameLst>
                                          <p:attrName>ppt_h</p:attrName>
                                        </p:attrNameLst>
                                      </p:cBhvr>
                                      <p:tavLst>
                                        <p:tav tm="0">
                                          <p:val>
                                            <p:fltVal val="0.000000"/>
                                          </p:val>
                                        </p:tav>
                                        <p:tav tm="100000">
                                          <p:val>
                                            <p:strVal val="#ppt_h"/>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24581"/>
                                        </p:tgtEl>
                                        <p:attrNameLst>
                                          <p:attrName>style.visibility</p:attrName>
                                        </p:attrNameLst>
                                      </p:cBhvr>
                                      <p:to>
                                        <p:strVal val="visible"/>
                                      </p:to>
                                    </p:set>
                                    <p:anim calcmode="lin" valueType="num">
                                      <p:cBhvr>
                                        <p:cTn id="18" dur="1000" fill="hold"/>
                                        <p:tgtEl>
                                          <p:spTgt spid="24581"/>
                                        </p:tgtEl>
                                        <p:attrNameLst>
                                          <p:attrName>ppt_x</p:attrName>
                                        </p:attrNameLst>
                                      </p:cBhvr>
                                      <p:tavLst>
                                        <p:tav tm="0">
                                          <p:val>
                                            <p:strVal val="#ppt_x"/>
                                          </p:val>
                                        </p:tav>
                                        <p:tav tm="100000">
                                          <p:val>
                                            <p:strVal val="#ppt_x"/>
                                          </p:val>
                                        </p:tav>
                                      </p:tavLst>
                                    </p:anim>
                                    <p:anim calcmode="lin" valueType="num">
                                      <p:cBhvr>
                                        <p:cTn id="19" dur="1000" fill="hold"/>
                                        <p:tgtEl>
                                          <p:spTgt spid="245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458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Picture 6" descr="5_103"/>
          <p:cNvPicPr>
            <a:picLocks noChangeAspect="1"/>
          </p:cNvPicPr>
          <p:nvPr/>
        </p:nvPicPr>
        <p:blipFill>
          <a:blip r:embed="rId1"/>
          <a:stretch>
            <a:fillRect/>
          </a:stretch>
        </p:blipFill>
        <p:spPr>
          <a:xfrm>
            <a:off x="147320" y="156210"/>
            <a:ext cx="11896725" cy="6545580"/>
          </a:xfrm>
          <a:prstGeom prst="rect">
            <a:avLst/>
          </a:prstGeom>
          <a:noFill/>
          <a:ln w="9525">
            <a:noFill/>
          </a:ln>
        </p:spPr>
      </p:pic>
      <p:sp>
        <p:nvSpPr>
          <p:cNvPr id="15364" name="Rectangle 4"/>
          <p:cNvSpPr>
            <a:spLocks noChangeArrowheads="1"/>
          </p:cNvSpPr>
          <p:nvPr/>
        </p:nvSpPr>
        <p:spPr bwMode="auto">
          <a:xfrm>
            <a:off x="3255963" y="312738"/>
            <a:ext cx="5679440" cy="922020"/>
          </a:xfrm>
          <a:prstGeom prst="rect">
            <a:avLst/>
          </a:prstGeom>
          <a:noFill/>
          <a:ln w="9525">
            <a:noFill/>
            <a:miter lim="800000"/>
          </a:ln>
          <a:effectLst/>
        </p:spPr>
        <p:txBody>
          <a:bodyPr wrap="non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5400" b="1" i="0" u="none" strike="noStrike" kern="1200" cap="none" spc="0" normalizeH="0" baseline="0" noProof="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第二部分：哲理美</a:t>
            </a:r>
            <a:endParaRPr kumimoji="1" lang="zh-CN" altLang="en-US" sz="5400" b="1" i="0" u="none" strike="noStrike" kern="1200" cap="none" spc="0" normalizeH="0" baseline="0" noProof="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
        <p:nvSpPr>
          <p:cNvPr id="15365" name="Rectangle 5"/>
          <p:cNvSpPr/>
          <p:nvPr/>
        </p:nvSpPr>
        <p:spPr>
          <a:xfrm>
            <a:off x="2143125" y="1377950"/>
            <a:ext cx="8143875" cy="3291840"/>
          </a:xfrm>
          <a:prstGeom prst="rect">
            <a:avLst/>
          </a:prstGeom>
          <a:noFill/>
          <a:ln w="9525">
            <a:noFill/>
          </a:ln>
        </p:spPr>
        <p:txBody>
          <a:bodyPr wrap="square" anchor="t" anchorCtr="0">
            <a:spAutoFit/>
          </a:bodyPr>
          <a:p>
            <a:pPr>
              <a:lnSpc>
                <a:spcPct val="130000"/>
              </a:lnSpc>
            </a:pPr>
            <a:r>
              <a:rPr lang="zh-CN" altLang="en-US" sz="4000" b="1" dirty="0">
                <a:solidFill>
                  <a:srgbClr val="FFFF00"/>
                </a:solidFill>
                <a:latin typeface="华文中宋" panose="02010600040101010101" pitchFamily="2" charset="-122"/>
                <a:ea typeface="华文中宋" panose="02010600040101010101" pitchFamily="2" charset="-122"/>
              </a:rPr>
              <a:t>江天一色无纤尘，皎皎空中孤月轮。</a:t>
            </a:r>
            <a:endParaRPr lang="zh-CN" altLang="en-US" sz="4000" b="1" dirty="0">
              <a:solidFill>
                <a:srgbClr val="FFFF00"/>
              </a:solidFill>
              <a:latin typeface="华文中宋" panose="02010600040101010101" pitchFamily="2" charset="-122"/>
              <a:ea typeface="华文中宋" panose="02010600040101010101" pitchFamily="2" charset="-122"/>
            </a:endParaRPr>
          </a:p>
          <a:p>
            <a:pPr>
              <a:lnSpc>
                <a:spcPct val="130000"/>
              </a:lnSpc>
            </a:pPr>
            <a:r>
              <a:rPr lang="zh-CN" altLang="en-US" sz="4000" b="1" dirty="0">
                <a:solidFill>
                  <a:srgbClr val="FFFF00"/>
                </a:solidFill>
                <a:latin typeface="华文中宋" panose="02010600040101010101" pitchFamily="2" charset="-122"/>
                <a:ea typeface="华文中宋" panose="02010600040101010101" pitchFamily="2" charset="-122"/>
              </a:rPr>
              <a:t>江畔何人初见月？江月何年初照人？</a:t>
            </a:r>
            <a:endParaRPr lang="zh-CN" altLang="en-US" sz="4000" b="1" dirty="0">
              <a:solidFill>
                <a:srgbClr val="FFFF00"/>
              </a:solidFill>
              <a:latin typeface="华文中宋" panose="02010600040101010101" pitchFamily="2" charset="-122"/>
              <a:ea typeface="华文中宋" panose="02010600040101010101" pitchFamily="2" charset="-122"/>
            </a:endParaRPr>
          </a:p>
          <a:p>
            <a:pPr>
              <a:lnSpc>
                <a:spcPct val="130000"/>
              </a:lnSpc>
            </a:pPr>
            <a:r>
              <a:rPr lang="zh-CN" altLang="en-US" sz="4000" b="1" dirty="0">
                <a:solidFill>
                  <a:srgbClr val="FFFF00"/>
                </a:solidFill>
                <a:latin typeface="华文中宋" panose="02010600040101010101" pitchFamily="2" charset="-122"/>
                <a:ea typeface="华文中宋" panose="02010600040101010101" pitchFamily="2" charset="-122"/>
              </a:rPr>
              <a:t>人生代代无穷已，江月年年望相似。</a:t>
            </a:r>
            <a:endParaRPr lang="zh-CN" altLang="en-US" sz="4000" b="1" dirty="0">
              <a:solidFill>
                <a:srgbClr val="FFFF00"/>
              </a:solidFill>
              <a:latin typeface="华文中宋" panose="02010600040101010101" pitchFamily="2" charset="-122"/>
              <a:ea typeface="华文中宋" panose="02010600040101010101" pitchFamily="2" charset="-122"/>
            </a:endParaRPr>
          </a:p>
          <a:p>
            <a:pPr>
              <a:lnSpc>
                <a:spcPct val="130000"/>
              </a:lnSpc>
            </a:pPr>
            <a:r>
              <a:rPr lang="zh-CN" altLang="en-US" sz="4000" b="1" dirty="0">
                <a:solidFill>
                  <a:srgbClr val="FFFF00"/>
                </a:solidFill>
                <a:latin typeface="华文中宋" panose="02010600040101010101" pitchFamily="2" charset="-122"/>
                <a:ea typeface="华文中宋" panose="02010600040101010101" pitchFamily="2" charset="-122"/>
              </a:rPr>
              <a:t>不知江月待何人，但见长江送流水。</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
        <p:nvSpPr>
          <p:cNvPr id="4" name="文本框 3"/>
          <p:cNvSpPr txBox="1"/>
          <p:nvPr/>
        </p:nvSpPr>
        <p:spPr>
          <a:xfrm>
            <a:off x="2143125" y="4851400"/>
            <a:ext cx="8078788" cy="1753235"/>
          </a:xfrm>
          <a:prstGeom prst="rect">
            <a:avLst/>
          </a:prstGeom>
          <a:noFill/>
          <a:ln w="9525">
            <a:noFill/>
          </a:ln>
        </p:spPr>
        <p:txBody>
          <a:bodyPr wrap="square" anchor="t" anchorCtr="0">
            <a:spAutoFit/>
          </a:bodyPr>
          <a:p>
            <a:pPr>
              <a:lnSpc>
                <a:spcPct val="90000"/>
              </a:lnSpc>
            </a:pPr>
            <a:r>
              <a:rPr lang="en-US" altLang="zh-CN" sz="4000" b="1">
                <a:solidFill>
                  <a:srgbClr val="FF0000"/>
                </a:solidFill>
                <a:latin typeface="华文中宋" panose="02010600040101010101" pitchFamily="2" charset="-122"/>
                <a:ea typeface="华文中宋" panose="02010600040101010101" pitchFamily="2" charset="-122"/>
              </a:rPr>
              <a:t>      </a:t>
            </a:r>
            <a:r>
              <a:rPr lang="zh-CN" altLang="zh-CN" sz="4000" b="1">
                <a:solidFill>
                  <a:srgbClr val="FF0000"/>
                </a:solidFill>
                <a:latin typeface="华文中宋" panose="02010600040101010101" pitchFamily="2" charset="-122"/>
                <a:ea typeface="华文中宋" panose="02010600040101010101" pitchFamily="2" charset="-122"/>
              </a:rPr>
              <a:t>由月之“照”人，从描写景色转向观照人生，思索茫茫人生与漫漫宇宙之间的相互关系。</a:t>
            </a:r>
            <a:endParaRPr lang="zh-CN" altLang="zh-CN" sz="4000" b="1">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9697"/>
                                        </p:tgtEl>
                                        <p:attrNameLst>
                                          <p:attrName>style.visibility</p:attrName>
                                        </p:attrNameLst>
                                      </p:cBhvr>
                                      <p:to>
                                        <p:strVal val="visible"/>
                                      </p:to>
                                    </p:set>
                                    <p:anim calcmode="lin" valueType="num">
                                      <p:cBhvr>
                                        <p:cTn id="7" dur="1000" fill="hold"/>
                                        <p:tgtEl>
                                          <p:spTgt spid="29697"/>
                                        </p:tgtEl>
                                        <p:attrNameLst>
                                          <p:attrName>ppt_w</p:attrName>
                                        </p:attrNameLst>
                                      </p:cBhvr>
                                      <p:tavLst>
                                        <p:tav tm="0">
                                          <p:val>
                                            <p:strVal val="#ppt_w*0.70"/>
                                          </p:val>
                                        </p:tav>
                                        <p:tav tm="100000">
                                          <p:val>
                                            <p:strVal val="#ppt_w"/>
                                          </p:val>
                                        </p:tav>
                                      </p:tavLst>
                                    </p:anim>
                                    <p:anim calcmode="lin" valueType="num">
                                      <p:cBhvr>
                                        <p:cTn id="8" dur="1000" fill="hold"/>
                                        <p:tgtEl>
                                          <p:spTgt spid="29697"/>
                                        </p:tgtEl>
                                        <p:attrNameLst>
                                          <p:attrName>ppt_h</p:attrName>
                                        </p:attrNameLst>
                                      </p:cBhvr>
                                      <p:tavLst>
                                        <p:tav tm="0">
                                          <p:val>
                                            <p:strVal val="#ppt_h"/>
                                          </p:val>
                                        </p:tav>
                                        <p:tav tm="100000">
                                          <p:val>
                                            <p:strVal val="#ppt_h"/>
                                          </p:val>
                                        </p:tav>
                                      </p:tavLst>
                                    </p:anim>
                                    <p:animEffect transition="in" filter="fade">
                                      <p:cBhvr>
                                        <p:cTn id="9" dur="1000"/>
                                        <p:tgtEl>
                                          <p:spTgt spid="29697"/>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15364"/>
                                        </p:tgtEl>
                                        <p:attrNameLst>
                                          <p:attrName>style.visibility</p:attrName>
                                        </p:attrNameLst>
                                      </p:cBhvr>
                                      <p:to>
                                        <p:strVal val="visible"/>
                                      </p:to>
                                    </p:set>
                                    <p:anim calcmode="lin" valueType="num">
                                      <p:cBhvr>
                                        <p:cTn id="13" dur="1000" fill="hold"/>
                                        <p:tgtEl>
                                          <p:spTgt spid="15364"/>
                                        </p:tgtEl>
                                        <p:attrNameLst>
                                          <p:attrName>ppt_w</p:attrName>
                                        </p:attrNameLst>
                                      </p:cBhvr>
                                      <p:tavLst>
                                        <p:tav tm="0">
                                          <p:val>
                                            <p:fltVal val="0.000000"/>
                                          </p:val>
                                        </p:tav>
                                        <p:tav tm="100000">
                                          <p:val>
                                            <p:strVal val="#ppt_w"/>
                                          </p:val>
                                        </p:tav>
                                      </p:tavLst>
                                    </p:anim>
                                    <p:anim calcmode="lin" valueType="num">
                                      <p:cBhvr>
                                        <p:cTn id="14" dur="1000" fill="hold"/>
                                        <p:tgtEl>
                                          <p:spTgt spid="15364"/>
                                        </p:tgtEl>
                                        <p:attrNameLst>
                                          <p:attrName>ppt_h</p:attrName>
                                        </p:attrNameLst>
                                      </p:cBhvr>
                                      <p:tavLst>
                                        <p:tav tm="0">
                                          <p:val>
                                            <p:fltVal val="0.000000"/>
                                          </p:val>
                                        </p:tav>
                                        <p:tav tm="100000">
                                          <p:val>
                                            <p:strVal val="#ppt_h"/>
                                          </p:val>
                                        </p:tav>
                                      </p:tavLst>
                                    </p:anim>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15365"/>
                                        </p:tgtEl>
                                        <p:attrNameLst>
                                          <p:attrName>style.visibility</p:attrName>
                                        </p:attrNameLst>
                                      </p:cBhvr>
                                      <p:to>
                                        <p:strVal val="visible"/>
                                      </p:to>
                                    </p:set>
                                    <p:anim calcmode="lin" valueType="num">
                                      <p:cBhvr>
                                        <p:cTn id="18" dur="1000" fill="hold"/>
                                        <p:tgtEl>
                                          <p:spTgt spid="15365"/>
                                        </p:tgtEl>
                                        <p:attrNameLst>
                                          <p:attrName>ppt_w</p:attrName>
                                        </p:attrNameLst>
                                      </p:cBhvr>
                                      <p:tavLst>
                                        <p:tav tm="0">
                                          <p:val>
                                            <p:strVal val="#ppt_w*0.70"/>
                                          </p:val>
                                        </p:tav>
                                        <p:tav tm="100000">
                                          <p:val>
                                            <p:strVal val="#ppt_w"/>
                                          </p:val>
                                        </p:tav>
                                      </p:tavLst>
                                    </p:anim>
                                    <p:anim calcmode="lin" valueType="num">
                                      <p:cBhvr>
                                        <p:cTn id="19" dur="1000" fill="hold"/>
                                        <p:tgtEl>
                                          <p:spTgt spid="15365"/>
                                        </p:tgtEl>
                                        <p:attrNameLst>
                                          <p:attrName>ppt_h</p:attrName>
                                        </p:attrNameLst>
                                      </p:cBhvr>
                                      <p:tavLst>
                                        <p:tav tm="0">
                                          <p:val>
                                            <p:strVal val="#ppt_h"/>
                                          </p:val>
                                        </p:tav>
                                        <p:tav tm="100000">
                                          <p:val>
                                            <p:strVal val="#ppt_h"/>
                                          </p:val>
                                        </p:tav>
                                      </p:tavLst>
                                    </p:anim>
                                    <p:animEffect transition="in" filter="fade">
                                      <p:cBhvr>
                                        <p:cTn id="20" dur="1000"/>
                                        <p:tgtEl>
                                          <p:spTgt spid="15365"/>
                                        </p:tgtEl>
                                      </p:cBhvr>
                                    </p:animEffect>
                                  </p:childTnLst>
                                </p:cTn>
                              </p:par>
                            </p:childTnLst>
                          </p:cTn>
                        </p:par>
                        <p:par>
                          <p:cTn id="21" fill="hold">
                            <p:stCondLst>
                              <p:cond delay="3000"/>
                            </p:stCondLst>
                            <p:childTnLst>
                              <p:par>
                                <p:cTn id="22" presetID="2" presetClass="entr" presetSubtype="4" fill="hold" grpId="0" nodeType="afterEffect">
                                  <p:stCondLst>
                                    <p:cond delay="0"/>
                                  </p:stCondLst>
                                  <p:childTnLst>
                                    <p:set>
                                      <p:cBhvr>
                                        <p:cTn id="23" dur="1000"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nimBg="1"/>
      <p:bldP spid="15365"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Picture 2" descr="海涌月升"/>
          <p:cNvPicPr>
            <a:picLocks noChangeAspect="1"/>
          </p:cNvPicPr>
          <p:nvPr/>
        </p:nvPicPr>
        <p:blipFill>
          <a:blip r:embed="rId1"/>
          <a:srcRect l="322" r="11916" b="587"/>
          <a:stretch>
            <a:fillRect/>
          </a:stretch>
        </p:blipFill>
        <p:spPr>
          <a:xfrm>
            <a:off x="132080" y="85725"/>
            <a:ext cx="11927840" cy="6686550"/>
          </a:xfrm>
          <a:prstGeom prst="rect">
            <a:avLst/>
          </a:prstGeom>
          <a:noFill/>
          <a:ln w="9525">
            <a:noFill/>
          </a:ln>
        </p:spPr>
      </p:pic>
      <p:sp>
        <p:nvSpPr>
          <p:cNvPr id="35843" name="Text Box 3"/>
          <p:cNvSpPr txBox="1"/>
          <p:nvPr/>
        </p:nvSpPr>
        <p:spPr>
          <a:xfrm>
            <a:off x="2085975" y="3298825"/>
            <a:ext cx="8235950" cy="2306955"/>
          </a:xfrm>
          <a:prstGeom prst="rect">
            <a:avLst/>
          </a:prstGeom>
          <a:noFill/>
          <a:ln w="9525">
            <a:noFill/>
          </a:ln>
        </p:spPr>
        <p:txBody>
          <a:bodyPr wrap="square" anchor="t" anchorCtr="0">
            <a:spAutoFit/>
          </a:bodyPr>
          <a:p>
            <a:pPr>
              <a:lnSpc>
                <a:spcPct val="120000"/>
              </a:lnSpc>
            </a:pPr>
            <a:r>
              <a:rPr lang="zh-CN" altLang="en-US" sz="2800" dirty="0">
                <a:solidFill>
                  <a:srgbClr val="FF0000"/>
                </a:solidFill>
                <a:latin typeface="楷体_GB2312" pitchFamily="1" charset="-122"/>
                <a:ea typeface="楷体_GB2312" pitchFamily="1" charset="-122"/>
              </a:rPr>
              <a:t>  </a:t>
            </a:r>
            <a:r>
              <a:rPr lang="zh-CN" altLang="en-US" sz="2800" dirty="0">
                <a:solidFill>
                  <a:srgbClr val="FF00FF"/>
                </a:solidFill>
                <a:latin typeface="楷体_GB2312" pitchFamily="1" charset="-122"/>
                <a:ea typeface="楷体_GB2312" pitchFamily="1" charset="-122"/>
              </a:rPr>
              <a:t>  </a:t>
            </a:r>
            <a:r>
              <a:rPr lang="zh-CN" altLang="en-US" sz="4000" b="1" dirty="0">
                <a:solidFill>
                  <a:srgbClr val="FF0000"/>
                </a:solidFill>
                <a:latin typeface="华文中宋" panose="02010600040101010101" pitchFamily="2" charset="-122"/>
                <a:ea typeface="华文中宋" panose="02010600040101010101" pitchFamily="2" charset="-122"/>
              </a:rPr>
              <a:t>此二句可看作承上启下的过渡句：总结月色的皎洁、夜空的明净。用一“孤”字显出天宇之广阔。</a:t>
            </a:r>
            <a:r>
              <a:rPr lang="zh-CN" altLang="en-US" sz="3200" dirty="0">
                <a:solidFill>
                  <a:srgbClr val="FF0000"/>
                </a:solidFill>
                <a:latin typeface="楷体_GB2312" pitchFamily="1" charset="-122"/>
                <a:ea typeface="楷体_GB2312" pitchFamily="1" charset="-122"/>
              </a:rPr>
              <a:t>  </a:t>
            </a:r>
            <a:endParaRPr lang="zh-CN" altLang="en-US" sz="3200" dirty="0">
              <a:solidFill>
                <a:srgbClr val="FF0000"/>
              </a:solidFill>
              <a:latin typeface="楷体_GB2312" pitchFamily="1" charset="-122"/>
              <a:ea typeface="楷体_GB2312" pitchFamily="1" charset="-122"/>
            </a:endParaRPr>
          </a:p>
        </p:txBody>
      </p:sp>
      <p:sp>
        <p:nvSpPr>
          <p:cNvPr id="25604" name="文本框 1"/>
          <p:cNvSpPr txBox="1"/>
          <p:nvPr/>
        </p:nvSpPr>
        <p:spPr>
          <a:xfrm>
            <a:off x="2200275" y="1609725"/>
            <a:ext cx="8321040" cy="706755"/>
          </a:xfrm>
          <a:prstGeom prst="rect">
            <a:avLst/>
          </a:prstGeom>
          <a:noFill/>
          <a:ln w="9525">
            <a:noFill/>
          </a:ln>
        </p:spPr>
        <p:txBody>
          <a:bodyPr wrap="none" anchor="t" anchorCtr="0">
            <a:spAutoFit/>
          </a:bodyPr>
          <a:p>
            <a:r>
              <a:rPr lang="zh-CN" altLang="en-US" sz="4000" b="1" dirty="0">
                <a:solidFill>
                  <a:srgbClr val="FFFF00"/>
                </a:solidFill>
                <a:latin typeface="华文中宋" panose="02010600040101010101" pitchFamily="2" charset="-122"/>
                <a:ea typeface="华文中宋" panose="02010600040101010101" pitchFamily="2" charset="-122"/>
              </a:rPr>
              <a:t>江天一色无纤尘，皎皎空中孤月轮。</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Tree>
  </p:cSld>
  <p:clrMapOvr>
    <a:masterClrMapping/>
  </p:clrMapOvr>
  <p:transition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5601"/>
                                        </p:tgtEl>
                                        <p:attrNameLst>
                                          <p:attrName>style.visibility</p:attrName>
                                        </p:attrNameLst>
                                      </p:cBhvr>
                                      <p:to>
                                        <p:strVal val="visible"/>
                                      </p:to>
                                    </p:set>
                                    <p:anim calcmode="lin" valueType="num">
                                      <p:cBhvr>
                                        <p:cTn id="7" dur="1000" fill="hold"/>
                                        <p:tgtEl>
                                          <p:spTgt spid="25601"/>
                                        </p:tgtEl>
                                        <p:attrNameLst>
                                          <p:attrName>ppt_w</p:attrName>
                                        </p:attrNameLst>
                                      </p:cBhvr>
                                      <p:tavLst>
                                        <p:tav tm="0">
                                          <p:val>
                                            <p:strVal val="#ppt_w*0.70"/>
                                          </p:val>
                                        </p:tav>
                                        <p:tav tm="100000">
                                          <p:val>
                                            <p:strVal val="#ppt_w"/>
                                          </p:val>
                                        </p:tav>
                                      </p:tavLst>
                                    </p:anim>
                                    <p:anim calcmode="lin" valueType="num">
                                      <p:cBhvr>
                                        <p:cTn id="8" dur="1000" fill="hold"/>
                                        <p:tgtEl>
                                          <p:spTgt spid="25601"/>
                                        </p:tgtEl>
                                        <p:attrNameLst>
                                          <p:attrName>ppt_h</p:attrName>
                                        </p:attrNameLst>
                                      </p:cBhvr>
                                      <p:tavLst>
                                        <p:tav tm="0">
                                          <p:val>
                                            <p:strVal val="#ppt_h"/>
                                          </p:val>
                                        </p:tav>
                                        <p:tav tm="100000">
                                          <p:val>
                                            <p:strVal val="#ppt_h"/>
                                          </p:val>
                                        </p:tav>
                                      </p:tavLst>
                                    </p:anim>
                                    <p:animEffect transition="in" filter="fade">
                                      <p:cBhvr>
                                        <p:cTn id="9" dur="1000"/>
                                        <p:tgtEl>
                                          <p:spTgt spid="25601"/>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5604"/>
                                        </p:tgtEl>
                                        <p:attrNameLst>
                                          <p:attrName>style.visibility</p:attrName>
                                        </p:attrNameLst>
                                      </p:cBhvr>
                                      <p:to>
                                        <p:strVal val="visible"/>
                                      </p:to>
                                    </p:set>
                                    <p:anim calcmode="lin" valueType="num">
                                      <p:cBhvr>
                                        <p:cTn id="13" dur="1000" fill="hold"/>
                                        <p:tgtEl>
                                          <p:spTgt spid="25604"/>
                                        </p:tgtEl>
                                        <p:attrNameLst>
                                          <p:attrName>ppt_w</p:attrName>
                                        </p:attrNameLst>
                                      </p:cBhvr>
                                      <p:tavLst>
                                        <p:tav tm="0">
                                          <p:val>
                                            <p:strVal val="#ppt_w*0.70"/>
                                          </p:val>
                                        </p:tav>
                                        <p:tav tm="100000">
                                          <p:val>
                                            <p:strVal val="#ppt_w"/>
                                          </p:val>
                                        </p:tav>
                                      </p:tavLst>
                                    </p:anim>
                                    <p:anim calcmode="lin" valueType="num">
                                      <p:cBhvr>
                                        <p:cTn id="14" dur="1000" fill="hold"/>
                                        <p:tgtEl>
                                          <p:spTgt spid="25604"/>
                                        </p:tgtEl>
                                        <p:attrNameLst>
                                          <p:attrName>ppt_h</p:attrName>
                                        </p:attrNameLst>
                                      </p:cBhvr>
                                      <p:tavLst>
                                        <p:tav tm="0">
                                          <p:val>
                                            <p:strVal val="#ppt_h"/>
                                          </p:val>
                                        </p:tav>
                                        <p:tav tm="100000">
                                          <p:val>
                                            <p:strVal val="#ppt_h"/>
                                          </p:val>
                                        </p:tav>
                                      </p:tavLst>
                                    </p:anim>
                                    <p:animEffect transition="in" filter="fade">
                                      <p:cBhvr>
                                        <p:cTn id="15" dur="1000"/>
                                        <p:tgtEl>
                                          <p:spTgt spid="25604"/>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000" fill="hold">
                                          <p:stCondLst>
                                            <p:cond delay="0"/>
                                          </p:stCondLst>
                                        </p:cTn>
                                        <p:tgtEl>
                                          <p:spTgt spid="35843"/>
                                        </p:tgtEl>
                                        <p:attrNameLst>
                                          <p:attrName>style.visibility</p:attrName>
                                        </p:attrNameLst>
                                      </p:cBhvr>
                                      <p:to>
                                        <p:strVal val="visible"/>
                                      </p:to>
                                    </p:set>
                                    <p:anim calcmode="lin" valueType="num">
                                      <p:cBhvr>
                                        <p:cTn id="19" dur="1000" fill="hold"/>
                                        <p:tgtEl>
                                          <p:spTgt spid="35843"/>
                                        </p:tgtEl>
                                        <p:attrNameLst>
                                          <p:attrName>ppt_x</p:attrName>
                                        </p:attrNameLst>
                                      </p:cBhvr>
                                      <p:tavLst>
                                        <p:tav tm="0">
                                          <p:val>
                                            <p:strVal val="#ppt_x"/>
                                          </p:val>
                                        </p:tav>
                                        <p:tav tm="100000">
                                          <p:val>
                                            <p:strVal val="#ppt_x"/>
                                          </p:val>
                                        </p:tav>
                                      </p:tavLst>
                                    </p:anim>
                                    <p:anim calcmode="lin" valueType="num">
                                      <p:cBhvr>
                                        <p:cTn id="20" dur="1000" fill="hold"/>
                                        <p:tgtEl>
                                          <p:spTgt spid="358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3584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Picture 2" descr="西藏的夜色"/>
          <p:cNvPicPr>
            <a:picLocks noChangeAspect="1"/>
          </p:cNvPicPr>
          <p:nvPr/>
        </p:nvPicPr>
        <p:blipFill>
          <a:blip r:embed="rId1">
            <a:lum bright="-6000"/>
          </a:blip>
          <a:stretch>
            <a:fillRect/>
          </a:stretch>
        </p:blipFill>
        <p:spPr>
          <a:xfrm>
            <a:off x="125095" y="147955"/>
            <a:ext cx="11941810" cy="6561455"/>
          </a:xfrm>
          <a:prstGeom prst="rect">
            <a:avLst/>
          </a:prstGeom>
          <a:noFill/>
          <a:ln w="9525">
            <a:noFill/>
          </a:ln>
        </p:spPr>
      </p:pic>
      <p:sp>
        <p:nvSpPr>
          <p:cNvPr id="26626" name="Text Box 3"/>
          <p:cNvSpPr txBox="1"/>
          <p:nvPr/>
        </p:nvSpPr>
        <p:spPr>
          <a:xfrm>
            <a:off x="2103438" y="2603500"/>
            <a:ext cx="7986712" cy="3415030"/>
          </a:xfrm>
          <a:prstGeom prst="rect">
            <a:avLst/>
          </a:prstGeom>
          <a:noFill/>
          <a:ln w="9525">
            <a:noFill/>
          </a:ln>
        </p:spPr>
        <p:txBody>
          <a:bodyPr wrap="square" anchor="t" anchorCtr="0">
            <a:spAutoFit/>
          </a:bodyPr>
          <a:p>
            <a:pPr algn="just" eaLnBrk="0" hangingPunct="0"/>
            <a:r>
              <a:rPr lang="zh-CN" altLang="en-US" sz="3600" b="1" dirty="0">
                <a:solidFill>
                  <a:srgbClr val="FF00FF"/>
                </a:solidFill>
                <a:latin typeface="华文中宋" panose="02010600040101010101" pitchFamily="2" charset="-122"/>
                <a:ea typeface="华文中宋" panose="02010600040101010101" pitchFamily="2" charset="-122"/>
              </a:rPr>
              <a:t>江畔上是何人首先看到月亮？</a:t>
            </a:r>
            <a:endParaRPr lang="en-US" altLang="zh-CN" sz="3600" b="1" dirty="0">
              <a:solidFill>
                <a:srgbClr val="FF00FF"/>
              </a:solidFill>
              <a:latin typeface="华文中宋" panose="02010600040101010101" pitchFamily="2" charset="-122"/>
              <a:ea typeface="华文中宋" panose="02010600040101010101" pitchFamily="2" charset="-122"/>
            </a:endParaRPr>
          </a:p>
          <a:p>
            <a:pPr algn="just" eaLnBrk="0" hangingPunct="0"/>
            <a:r>
              <a:rPr lang="zh-CN" altLang="en-US" sz="3600" b="1" dirty="0">
                <a:solidFill>
                  <a:srgbClr val="FF00FF"/>
                </a:solidFill>
                <a:latin typeface="华文中宋" panose="02010600040101010101" pitchFamily="2" charset="-122"/>
                <a:ea typeface="华文中宋" panose="02010600040101010101" pitchFamily="2" charset="-122"/>
              </a:rPr>
              <a:t>月亮又是在什么时候看见人的？</a:t>
            </a:r>
            <a:endParaRPr lang="zh-CN" altLang="en-US" sz="3600" b="1" dirty="0">
              <a:solidFill>
                <a:srgbClr val="FF00FF"/>
              </a:solidFill>
              <a:latin typeface="华文中宋" panose="02010600040101010101" pitchFamily="2" charset="-122"/>
              <a:ea typeface="华文中宋" panose="02010600040101010101" pitchFamily="2" charset="-122"/>
            </a:endParaRPr>
          </a:p>
          <a:p>
            <a:pPr algn="just" eaLnBrk="0" hangingPunct="0"/>
            <a:r>
              <a:rPr lang="zh-CN" altLang="en-US" sz="3600" b="1" dirty="0">
                <a:solidFill>
                  <a:srgbClr val="FF00FF"/>
                </a:solidFill>
                <a:latin typeface="华文中宋" panose="02010600040101010101" pitchFamily="2" charset="-122"/>
                <a:ea typeface="华文中宋" panose="02010600040101010101" pitchFamily="2" charset="-122"/>
              </a:rPr>
              <a:t>人类到底从何而来？  </a:t>
            </a:r>
            <a:endParaRPr lang="en-US" altLang="zh-CN" sz="3600" b="1" dirty="0">
              <a:solidFill>
                <a:srgbClr val="FF00FF"/>
              </a:solidFill>
              <a:latin typeface="华文中宋" panose="02010600040101010101" pitchFamily="2" charset="-122"/>
              <a:ea typeface="华文中宋" panose="02010600040101010101" pitchFamily="2" charset="-122"/>
            </a:endParaRPr>
          </a:p>
          <a:p>
            <a:pPr algn="just" eaLnBrk="0" hangingPunct="0"/>
            <a:r>
              <a:rPr lang="zh-CN" altLang="en-US" sz="3600" b="1" dirty="0">
                <a:solidFill>
                  <a:srgbClr val="FF00FF"/>
                </a:solidFill>
                <a:latin typeface="华文中宋" panose="02010600040101010101" pitchFamily="2" charset="-122"/>
                <a:ea typeface="华文中宋" panose="02010600040101010101" pitchFamily="2" charset="-122"/>
              </a:rPr>
              <a:t>宇宙万物又是什么时候开始出现的？</a:t>
            </a:r>
            <a:endParaRPr lang="zh-CN" altLang="en-US" sz="3600" b="1" dirty="0">
              <a:solidFill>
                <a:srgbClr val="FF00FF"/>
              </a:solidFill>
              <a:latin typeface="华文中宋" panose="02010600040101010101" pitchFamily="2" charset="-122"/>
              <a:ea typeface="华文中宋" panose="02010600040101010101" pitchFamily="2" charset="-122"/>
            </a:endParaRPr>
          </a:p>
          <a:p>
            <a:pPr algn="just" eaLnBrk="0" hangingPunct="0"/>
            <a:r>
              <a:rPr lang="zh-CN" altLang="en-US" sz="3600" b="1" dirty="0">
                <a:solidFill>
                  <a:srgbClr val="FF00FF"/>
                </a:solidFill>
                <a:latin typeface="华文中宋" panose="02010600040101010101" pitchFamily="2" charset="-122"/>
                <a:ea typeface="华文中宋" panose="02010600040101010101" pitchFamily="2" charset="-122"/>
              </a:rPr>
              <a:t>到底是月亮存在的时间长？</a:t>
            </a:r>
            <a:endParaRPr lang="en-US" altLang="zh-CN" sz="3600" b="1" dirty="0">
              <a:solidFill>
                <a:srgbClr val="FF00FF"/>
              </a:solidFill>
              <a:latin typeface="华文中宋" panose="02010600040101010101" pitchFamily="2" charset="-122"/>
              <a:ea typeface="华文中宋" panose="02010600040101010101" pitchFamily="2" charset="-122"/>
            </a:endParaRPr>
          </a:p>
          <a:p>
            <a:pPr algn="just" eaLnBrk="0" hangingPunct="0"/>
            <a:r>
              <a:rPr lang="zh-CN" altLang="en-US" sz="3600" b="1" dirty="0">
                <a:solidFill>
                  <a:srgbClr val="FF00FF"/>
                </a:solidFill>
                <a:latin typeface="华文中宋" panose="02010600040101010101" pitchFamily="2" charset="-122"/>
                <a:ea typeface="华文中宋" panose="02010600040101010101" pitchFamily="2" charset="-122"/>
              </a:rPr>
              <a:t>还是人类的历史更久？？？</a:t>
            </a:r>
            <a:endParaRPr lang="zh-CN" altLang="en-US" sz="3600" b="1" dirty="0">
              <a:solidFill>
                <a:srgbClr val="FF00FF"/>
              </a:solidFill>
              <a:latin typeface="华文中宋" panose="02010600040101010101" pitchFamily="2" charset="-122"/>
              <a:ea typeface="华文中宋" panose="02010600040101010101" pitchFamily="2" charset="-122"/>
            </a:endParaRPr>
          </a:p>
        </p:txBody>
      </p:sp>
      <p:sp>
        <p:nvSpPr>
          <p:cNvPr id="36867" name="Oval 4"/>
          <p:cNvSpPr/>
          <p:nvPr/>
        </p:nvSpPr>
        <p:spPr>
          <a:xfrm>
            <a:off x="5334000" y="1371600"/>
            <a:ext cx="533400" cy="533400"/>
          </a:xfrm>
          <a:prstGeom prst="ellipse">
            <a:avLst/>
          </a:prstGeom>
          <a:gradFill rotWithShape="0">
            <a:gsLst>
              <a:gs pos="0">
                <a:srgbClr val="FFFFEB"/>
              </a:gs>
              <a:gs pos="100000">
                <a:srgbClr val="FFFFFF"/>
              </a:gs>
            </a:gsLst>
            <a:lin ang="2700000" scaled="1"/>
            <a:tileRect/>
          </a:gradFill>
          <a:ln w="9525">
            <a:noFill/>
          </a:ln>
        </p:spPr>
        <p:txBody>
          <a:bodyPr wrap="none" anchor="ctr" anchorCtr="0"/>
          <a:p>
            <a:endParaRPr lang="zh-CN" altLang="en-US" dirty="0">
              <a:latin typeface="Times New Roman" panose="02020603050405020304" pitchFamily="18" charset="0"/>
            </a:endParaRPr>
          </a:p>
        </p:txBody>
      </p:sp>
      <p:sp>
        <p:nvSpPr>
          <p:cNvPr id="26628" name="文本框 1"/>
          <p:cNvSpPr txBox="1"/>
          <p:nvPr/>
        </p:nvSpPr>
        <p:spPr>
          <a:xfrm>
            <a:off x="2209800" y="727075"/>
            <a:ext cx="7508240" cy="645160"/>
          </a:xfrm>
          <a:prstGeom prst="rect">
            <a:avLst/>
          </a:prstGeom>
          <a:noFill/>
          <a:ln w="9525">
            <a:noFill/>
          </a:ln>
        </p:spPr>
        <p:txBody>
          <a:bodyPr wrap="none" anchor="t" anchorCtr="0">
            <a:spAutoFit/>
          </a:bodyPr>
          <a:p>
            <a:r>
              <a:rPr lang="zh-CN" altLang="en-US" sz="3600" b="1" dirty="0">
                <a:solidFill>
                  <a:srgbClr val="FFFF00"/>
                </a:solidFill>
                <a:latin typeface="华文中宋" panose="02010600040101010101" pitchFamily="2" charset="-122"/>
                <a:ea typeface="华文中宋" panose="02010600040101010101" pitchFamily="2" charset="-122"/>
              </a:rPr>
              <a:t>江畔何人初见月？江月何年初照人？</a:t>
            </a:r>
            <a:endParaRPr lang="zh-CN" altLang="en-US" sz="3200" dirty="0">
              <a:solidFill>
                <a:srgbClr val="FFFF00"/>
              </a:solidFill>
              <a:latin typeface="华文中宋" panose="02010600040101010101" pitchFamily="2" charset="-122"/>
              <a:ea typeface="华文中宋" panose="02010600040101010101" pitchFamily="2" charset="-122"/>
            </a:endParaRPr>
          </a:p>
        </p:txBody>
      </p:sp>
    </p:spTree>
  </p:cSld>
  <p:clrMapOvr>
    <a:masterClrMapping/>
  </p:clrMapOvr>
  <p:transition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6625"/>
                                        </p:tgtEl>
                                        <p:attrNameLst>
                                          <p:attrName>style.visibility</p:attrName>
                                        </p:attrNameLst>
                                      </p:cBhvr>
                                      <p:to>
                                        <p:strVal val="visible"/>
                                      </p:to>
                                    </p:set>
                                    <p:anim calcmode="lin" valueType="num">
                                      <p:cBhvr>
                                        <p:cTn id="7" dur="1000" fill="hold"/>
                                        <p:tgtEl>
                                          <p:spTgt spid="26625"/>
                                        </p:tgtEl>
                                        <p:attrNameLst>
                                          <p:attrName>ppt_w</p:attrName>
                                        </p:attrNameLst>
                                      </p:cBhvr>
                                      <p:tavLst>
                                        <p:tav tm="0">
                                          <p:val>
                                            <p:strVal val="#ppt_w*0.70"/>
                                          </p:val>
                                        </p:tav>
                                        <p:tav tm="100000">
                                          <p:val>
                                            <p:strVal val="#ppt_w"/>
                                          </p:val>
                                        </p:tav>
                                      </p:tavLst>
                                    </p:anim>
                                    <p:anim calcmode="lin" valueType="num">
                                      <p:cBhvr>
                                        <p:cTn id="8" dur="1000" fill="hold"/>
                                        <p:tgtEl>
                                          <p:spTgt spid="26625"/>
                                        </p:tgtEl>
                                        <p:attrNameLst>
                                          <p:attrName>ppt_h</p:attrName>
                                        </p:attrNameLst>
                                      </p:cBhvr>
                                      <p:tavLst>
                                        <p:tav tm="0">
                                          <p:val>
                                            <p:strVal val="#ppt_h"/>
                                          </p:val>
                                        </p:tav>
                                        <p:tav tm="100000">
                                          <p:val>
                                            <p:strVal val="#ppt_h"/>
                                          </p:val>
                                        </p:tav>
                                      </p:tavLst>
                                    </p:anim>
                                    <p:animEffect transition="in" filter="fade">
                                      <p:cBhvr>
                                        <p:cTn id="9" dur="1000"/>
                                        <p:tgtEl>
                                          <p:spTgt spid="26625"/>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6628"/>
                                        </p:tgtEl>
                                        <p:attrNameLst>
                                          <p:attrName>style.visibility</p:attrName>
                                        </p:attrNameLst>
                                      </p:cBhvr>
                                      <p:to>
                                        <p:strVal val="visible"/>
                                      </p:to>
                                    </p:set>
                                    <p:anim calcmode="lin" valueType="num">
                                      <p:cBhvr>
                                        <p:cTn id="13" dur="1000" fill="hold"/>
                                        <p:tgtEl>
                                          <p:spTgt spid="26628"/>
                                        </p:tgtEl>
                                        <p:attrNameLst>
                                          <p:attrName>ppt_w</p:attrName>
                                        </p:attrNameLst>
                                      </p:cBhvr>
                                      <p:tavLst>
                                        <p:tav tm="0">
                                          <p:val>
                                            <p:strVal val="#ppt_w*0.70"/>
                                          </p:val>
                                        </p:tav>
                                        <p:tav tm="100000">
                                          <p:val>
                                            <p:strVal val="#ppt_w"/>
                                          </p:val>
                                        </p:tav>
                                      </p:tavLst>
                                    </p:anim>
                                    <p:anim calcmode="lin" valueType="num">
                                      <p:cBhvr>
                                        <p:cTn id="14" dur="1000" fill="hold"/>
                                        <p:tgtEl>
                                          <p:spTgt spid="26628"/>
                                        </p:tgtEl>
                                        <p:attrNameLst>
                                          <p:attrName>ppt_h</p:attrName>
                                        </p:attrNameLst>
                                      </p:cBhvr>
                                      <p:tavLst>
                                        <p:tav tm="0">
                                          <p:val>
                                            <p:strVal val="#ppt_h"/>
                                          </p:val>
                                        </p:tav>
                                        <p:tav tm="100000">
                                          <p:val>
                                            <p:strVal val="#ppt_h"/>
                                          </p:val>
                                        </p:tav>
                                      </p:tavLst>
                                    </p:anim>
                                    <p:animEffect transition="in" filter="fade">
                                      <p:cBhvr>
                                        <p:cTn id="15" dur="1000"/>
                                        <p:tgtEl>
                                          <p:spTgt spid="26628"/>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000" fill="hold">
                                          <p:stCondLst>
                                            <p:cond delay="0"/>
                                          </p:stCondLst>
                                        </p:cTn>
                                        <p:tgtEl>
                                          <p:spTgt spid="26626"/>
                                        </p:tgtEl>
                                        <p:attrNameLst>
                                          <p:attrName>style.visibility</p:attrName>
                                        </p:attrNameLst>
                                      </p:cBhvr>
                                      <p:to>
                                        <p:strVal val="visible"/>
                                      </p:to>
                                    </p:set>
                                    <p:anim calcmode="lin" valueType="num">
                                      <p:cBhvr>
                                        <p:cTn id="19" dur="1000" fill="hold"/>
                                        <p:tgtEl>
                                          <p:spTgt spid="26626"/>
                                        </p:tgtEl>
                                        <p:attrNameLst>
                                          <p:attrName>ppt_x</p:attrName>
                                        </p:attrNameLst>
                                      </p:cBhvr>
                                      <p:tavLst>
                                        <p:tav tm="0">
                                          <p:val>
                                            <p:strVal val="#ppt_x"/>
                                          </p:val>
                                        </p:tav>
                                        <p:tav tm="100000">
                                          <p:val>
                                            <p:strVal val="#ppt_x"/>
                                          </p:val>
                                        </p:tav>
                                      </p:tavLst>
                                    </p:anim>
                                    <p:anim calcmode="lin" valueType="num">
                                      <p:cBhvr>
                                        <p:cTn id="20" dur="10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Picture 2" descr="蓝色海岸线"/>
          <p:cNvPicPr>
            <a:picLocks noChangeAspect="1"/>
          </p:cNvPicPr>
          <p:nvPr/>
        </p:nvPicPr>
        <p:blipFill>
          <a:blip r:embed="rId1"/>
          <a:srcRect r="-31" b="-32"/>
          <a:stretch>
            <a:fillRect/>
          </a:stretch>
        </p:blipFill>
        <p:spPr>
          <a:xfrm>
            <a:off x="139700" y="116840"/>
            <a:ext cx="11911330" cy="6624320"/>
          </a:xfrm>
          <a:prstGeom prst="rect">
            <a:avLst/>
          </a:prstGeom>
          <a:noFill/>
          <a:ln w="9525">
            <a:noFill/>
          </a:ln>
        </p:spPr>
      </p:pic>
      <p:sp>
        <p:nvSpPr>
          <p:cNvPr id="12291" name="Text Box 3"/>
          <p:cNvSpPr txBox="1"/>
          <p:nvPr/>
        </p:nvSpPr>
        <p:spPr>
          <a:xfrm>
            <a:off x="1862138" y="690563"/>
            <a:ext cx="8466137" cy="1691640"/>
          </a:xfrm>
          <a:prstGeom prst="rect">
            <a:avLst/>
          </a:prstGeom>
          <a:noFill/>
          <a:ln w="9525">
            <a:noFill/>
          </a:ln>
        </p:spPr>
        <p:txBody>
          <a:bodyPr wrap="square" anchor="t" anchorCtr="0">
            <a:spAutoFit/>
          </a:bodyPr>
          <a:p>
            <a:pPr algn="just" eaLnBrk="0" hangingPunct="0">
              <a:lnSpc>
                <a:spcPct val="130000"/>
              </a:lnSpc>
            </a:pPr>
            <a:r>
              <a:rPr lang="zh-CN" altLang="en-US" sz="4000" b="1" dirty="0">
                <a:solidFill>
                  <a:srgbClr val="FFFF00"/>
                </a:solidFill>
                <a:latin typeface="华文中宋" panose="02010600040101010101" pitchFamily="2" charset="-122"/>
                <a:ea typeface="华文中宋" panose="02010600040101010101" pitchFamily="2" charset="-122"/>
              </a:rPr>
              <a:t>人生代代无穷已，江月年年望相似。</a:t>
            </a:r>
            <a:endParaRPr lang="zh-CN" altLang="en-US" sz="4000" b="1" dirty="0">
              <a:solidFill>
                <a:srgbClr val="FFFF00"/>
              </a:solidFill>
              <a:latin typeface="华文中宋" panose="02010600040101010101" pitchFamily="2" charset="-122"/>
              <a:ea typeface="华文中宋" panose="02010600040101010101" pitchFamily="2" charset="-122"/>
            </a:endParaRPr>
          </a:p>
          <a:p>
            <a:pPr algn="just" eaLnBrk="0" hangingPunct="0">
              <a:lnSpc>
                <a:spcPct val="130000"/>
              </a:lnSpc>
            </a:pPr>
            <a:r>
              <a:rPr lang="zh-CN" altLang="en-US" sz="4000" b="1" dirty="0">
                <a:solidFill>
                  <a:srgbClr val="FFFF00"/>
                </a:solidFill>
                <a:latin typeface="华文中宋" panose="02010600040101010101" pitchFamily="2" charset="-122"/>
                <a:ea typeface="华文中宋" panose="02010600040101010101" pitchFamily="2" charset="-122"/>
              </a:rPr>
              <a:t>不知江月待何人，但见长江送流水。</a:t>
            </a:r>
            <a:endParaRPr lang="en-US" altLang="zh-CN" b="1" dirty="0">
              <a:solidFill>
                <a:srgbClr val="FFFF00"/>
              </a:solidFill>
              <a:latin typeface="华文中宋" panose="02010600040101010101" pitchFamily="2" charset="-122"/>
              <a:ea typeface="华文中宋" panose="02010600040101010101" pitchFamily="2" charset="-122"/>
            </a:endParaRPr>
          </a:p>
        </p:txBody>
      </p:sp>
      <p:sp>
        <p:nvSpPr>
          <p:cNvPr id="37891" name="Oval 5"/>
          <p:cNvSpPr/>
          <p:nvPr/>
        </p:nvSpPr>
        <p:spPr>
          <a:xfrm>
            <a:off x="5105400" y="457200"/>
            <a:ext cx="533400" cy="533400"/>
          </a:xfrm>
          <a:prstGeom prst="ellipse">
            <a:avLst/>
          </a:prstGeom>
          <a:gradFill rotWithShape="0">
            <a:gsLst>
              <a:gs pos="0">
                <a:srgbClr val="FFFFFF"/>
              </a:gs>
              <a:gs pos="100000">
                <a:srgbClr val="FFFFBD"/>
              </a:gs>
            </a:gsLst>
            <a:lin ang="18900000" scaled="1"/>
            <a:tileRect/>
          </a:gradFill>
          <a:ln w="9525">
            <a:noFill/>
          </a:ln>
        </p:spPr>
        <p:txBody>
          <a:bodyPr wrap="none" anchor="ctr" anchorCtr="0"/>
          <a:p>
            <a:endParaRPr lang="zh-CN" altLang="en-US" dirty="0">
              <a:latin typeface="Times New Roman" panose="02020603050405020304" pitchFamily="18" charset="0"/>
            </a:endParaRPr>
          </a:p>
        </p:txBody>
      </p:sp>
      <p:sp>
        <p:nvSpPr>
          <p:cNvPr id="12294" name="Text Box 6"/>
          <p:cNvSpPr txBox="1"/>
          <p:nvPr/>
        </p:nvSpPr>
        <p:spPr>
          <a:xfrm>
            <a:off x="1212215" y="2682240"/>
            <a:ext cx="9991090" cy="3291840"/>
          </a:xfrm>
          <a:prstGeom prst="rect">
            <a:avLst/>
          </a:prstGeom>
          <a:noFill/>
          <a:ln w="9525">
            <a:noFill/>
          </a:ln>
        </p:spPr>
        <p:txBody>
          <a:bodyPr wrap="square" anchor="t" anchorCtr="0">
            <a:spAutoFit/>
          </a:bodyPr>
          <a:p>
            <a:r>
              <a:rPr lang="zh-CN" altLang="en-US" sz="4400" b="1" dirty="0">
                <a:solidFill>
                  <a:srgbClr val="FF00FF"/>
                </a:solidFill>
                <a:latin typeface="华文中宋" panose="02010600040101010101" pitchFamily="2" charset="-122"/>
                <a:ea typeface="华文中宋" panose="02010600040101010101" pitchFamily="2" charset="-122"/>
              </a:rPr>
              <a:t>天问</a:t>
            </a:r>
            <a:endParaRPr lang="zh-CN" altLang="en-US" sz="4400" b="1" dirty="0">
              <a:solidFill>
                <a:srgbClr val="FF00FF"/>
              </a:solidFill>
              <a:latin typeface="华文中宋" panose="02010600040101010101" pitchFamily="2" charset="-122"/>
              <a:ea typeface="华文中宋" panose="02010600040101010101" pitchFamily="2" charset="-122"/>
            </a:endParaRPr>
          </a:p>
          <a:p>
            <a:r>
              <a:rPr lang="zh-CN" altLang="en-US" sz="3200" b="1" dirty="0">
                <a:solidFill>
                  <a:srgbClr val="FF00FF"/>
                </a:solidFill>
                <a:latin typeface="华文中宋" panose="02010600040101010101" pitchFamily="2" charset="-122"/>
                <a:ea typeface="华文中宋" panose="02010600040101010101" pitchFamily="2" charset="-122"/>
              </a:rPr>
              <a:t>       一番“天问”表现了诗人对宇宙奥秘的深思遐想和探索。</a:t>
            </a:r>
            <a:endParaRPr lang="zh-CN" altLang="en-US" sz="3200" b="1" dirty="0">
              <a:solidFill>
                <a:srgbClr val="FF00FF"/>
              </a:solidFill>
              <a:latin typeface="华文中宋" panose="02010600040101010101" pitchFamily="2" charset="-122"/>
              <a:ea typeface="华文中宋" panose="02010600040101010101" pitchFamily="2" charset="-122"/>
            </a:endParaRPr>
          </a:p>
          <a:p>
            <a:r>
              <a:rPr lang="zh-CN" altLang="en-US" sz="3600" b="1" dirty="0">
                <a:solidFill>
                  <a:srgbClr val="FF00FF"/>
                </a:solidFill>
                <a:latin typeface="华文中宋" panose="02010600040101010101" pitchFamily="2" charset="-122"/>
                <a:ea typeface="华文中宋" panose="02010600040101010101" pitchFamily="2" charset="-122"/>
              </a:rPr>
              <a:t>      </a:t>
            </a:r>
            <a:r>
              <a:rPr lang="zh-CN" altLang="en-US" sz="3200" b="1" dirty="0">
                <a:solidFill>
                  <a:srgbClr val="FF00FF"/>
                </a:solidFill>
                <a:latin typeface="华文中宋" panose="02010600040101010101" pitchFamily="2" charset="-122"/>
                <a:ea typeface="华文中宋" panose="02010600040101010101" pitchFamily="2" charset="-122"/>
              </a:rPr>
              <a:t>诗人写出了人生世代常改而江月千古永恒的不变规律以及强烈的生命意识。如对生命的留恋，对青春的珍惜，对“人生代代无穷已”的感慨。</a:t>
            </a:r>
            <a:endParaRPr lang="zh-CN" altLang="en-US" sz="3200" b="1" dirty="0">
              <a:solidFill>
                <a:srgbClr val="FF00FF"/>
              </a:solidFill>
              <a:latin typeface="华文中宋" panose="02010600040101010101" pitchFamily="2" charset="-122"/>
              <a:ea typeface="华文中宋" panose="02010600040101010101" pitchFamily="2" charset="-122"/>
            </a:endParaRPr>
          </a:p>
        </p:txBody>
      </p:sp>
    </p:spTree>
  </p:cSld>
  <p:clrMapOvr>
    <a:masterClrMapping/>
  </p:clrMapOvr>
  <p:transition advTm="2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7649"/>
                                        </p:tgtEl>
                                        <p:attrNameLst>
                                          <p:attrName>style.visibility</p:attrName>
                                        </p:attrNameLst>
                                      </p:cBhvr>
                                      <p:to>
                                        <p:strVal val="visible"/>
                                      </p:to>
                                    </p:set>
                                    <p:anim calcmode="lin" valueType="num">
                                      <p:cBhvr>
                                        <p:cTn id="7" dur="1000" fill="hold"/>
                                        <p:tgtEl>
                                          <p:spTgt spid="27649"/>
                                        </p:tgtEl>
                                        <p:attrNameLst>
                                          <p:attrName>ppt_w</p:attrName>
                                        </p:attrNameLst>
                                      </p:cBhvr>
                                      <p:tavLst>
                                        <p:tav tm="0">
                                          <p:val>
                                            <p:strVal val="#ppt_w*0.70"/>
                                          </p:val>
                                        </p:tav>
                                        <p:tav tm="100000">
                                          <p:val>
                                            <p:strVal val="#ppt_w"/>
                                          </p:val>
                                        </p:tav>
                                      </p:tavLst>
                                    </p:anim>
                                    <p:anim calcmode="lin" valueType="num">
                                      <p:cBhvr>
                                        <p:cTn id="8" dur="1000" fill="hold"/>
                                        <p:tgtEl>
                                          <p:spTgt spid="27649"/>
                                        </p:tgtEl>
                                        <p:attrNameLst>
                                          <p:attrName>ppt_h</p:attrName>
                                        </p:attrNameLst>
                                      </p:cBhvr>
                                      <p:tavLst>
                                        <p:tav tm="0">
                                          <p:val>
                                            <p:strVal val="#ppt_h"/>
                                          </p:val>
                                        </p:tav>
                                        <p:tav tm="100000">
                                          <p:val>
                                            <p:strVal val="#ppt_h"/>
                                          </p:val>
                                        </p:tav>
                                      </p:tavLst>
                                    </p:anim>
                                    <p:animEffect transition="in" filter="fade">
                                      <p:cBhvr>
                                        <p:cTn id="9" dur="1000"/>
                                        <p:tgtEl>
                                          <p:spTgt spid="27649"/>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2291"/>
                                        </p:tgtEl>
                                        <p:attrNameLst>
                                          <p:attrName>style.visibility</p:attrName>
                                        </p:attrNameLst>
                                      </p:cBhvr>
                                      <p:to>
                                        <p:strVal val="visible"/>
                                      </p:to>
                                    </p:set>
                                    <p:anim calcmode="lin" valueType="num">
                                      <p:cBhvr>
                                        <p:cTn id="13" dur="1000" fill="hold"/>
                                        <p:tgtEl>
                                          <p:spTgt spid="12291"/>
                                        </p:tgtEl>
                                        <p:attrNameLst>
                                          <p:attrName>ppt_w</p:attrName>
                                        </p:attrNameLst>
                                      </p:cBhvr>
                                      <p:tavLst>
                                        <p:tav tm="0">
                                          <p:val>
                                            <p:strVal val="#ppt_w*0.70"/>
                                          </p:val>
                                        </p:tav>
                                        <p:tav tm="100000">
                                          <p:val>
                                            <p:strVal val="#ppt_w"/>
                                          </p:val>
                                        </p:tav>
                                      </p:tavLst>
                                    </p:anim>
                                    <p:anim calcmode="lin" valueType="num">
                                      <p:cBhvr>
                                        <p:cTn id="14" dur="1000" fill="hold"/>
                                        <p:tgtEl>
                                          <p:spTgt spid="12291"/>
                                        </p:tgtEl>
                                        <p:attrNameLst>
                                          <p:attrName>ppt_h</p:attrName>
                                        </p:attrNameLst>
                                      </p:cBhvr>
                                      <p:tavLst>
                                        <p:tav tm="0">
                                          <p:val>
                                            <p:strVal val="#ppt_h"/>
                                          </p:val>
                                        </p:tav>
                                        <p:tav tm="100000">
                                          <p:val>
                                            <p:strVal val="#ppt_h"/>
                                          </p:val>
                                        </p:tav>
                                      </p:tavLst>
                                    </p:anim>
                                    <p:animEffect transition="in" filter="fade">
                                      <p:cBhvr>
                                        <p:cTn id="15" dur="1000"/>
                                        <p:tgtEl>
                                          <p:spTgt spid="12291"/>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000" fill="hold">
                                          <p:stCondLst>
                                            <p:cond delay="0"/>
                                          </p:stCondLst>
                                        </p:cTn>
                                        <p:tgtEl>
                                          <p:spTgt spid="12294"/>
                                        </p:tgtEl>
                                        <p:attrNameLst>
                                          <p:attrName>style.visibility</p:attrName>
                                        </p:attrNameLst>
                                      </p:cBhvr>
                                      <p:to>
                                        <p:strVal val="visible"/>
                                      </p:to>
                                    </p:set>
                                    <p:anim calcmode="lin" valueType="num">
                                      <p:cBhvr>
                                        <p:cTn id="19" dur="1000" fill="hold"/>
                                        <p:tgtEl>
                                          <p:spTgt spid="12294"/>
                                        </p:tgtEl>
                                        <p:attrNameLst>
                                          <p:attrName>ppt_x</p:attrName>
                                        </p:attrNameLst>
                                      </p:cBhvr>
                                      <p:tavLst>
                                        <p:tav tm="0">
                                          <p:val>
                                            <p:strVal val="#ppt_x"/>
                                          </p:val>
                                        </p:tav>
                                        <p:tav tm="100000">
                                          <p:val>
                                            <p:strVal val="#ppt_x"/>
                                          </p:val>
                                        </p:tav>
                                      </p:tavLst>
                                    </p:anim>
                                    <p:anim calcmode="lin" valueType="num">
                                      <p:cBhvr>
                                        <p:cTn id="20" dur="1000" fill="hold"/>
                                        <p:tgtEl>
                                          <p:spTgt spid="122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1" name="Text Box 5"/>
          <p:cNvSpPr txBox="1">
            <a:spLocks noChangeArrowheads="1"/>
          </p:cNvSpPr>
          <p:nvPr/>
        </p:nvSpPr>
        <p:spPr bwMode="auto">
          <a:xfrm>
            <a:off x="5003165" y="142875"/>
            <a:ext cx="6683375" cy="6572250"/>
          </a:xfrm>
          <a:prstGeom prst="rect">
            <a:avLst/>
          </a:prstGeom>
          <a:noFill/>
          <a:ln w="9525">
            <a:noFill/>
            <a:miter lim="800000"/>
          </a:ln>
          <a:effectLst/>
        </p:spPr>
        <p:txBody>
          <a:bodyPr wrap="square">
            <a:spAutoFit/>
          </a:bodyPr>
          <a:lstStyle/>
          <a:p>
            <a:pPr marR="0" defTabSz="914400">
              <a:lnSpc>
                <a:spcPct val="130000"/>
              </a:lnSpc>
              <a:buClrTx/>
              <a:buSzTx/>
              <a:buFontTx/>
              <a:defRPr/>
            </a:pPr>
            <a:r>
              <a:rPr kumimoji="1" lang="en-US" altLang="zh-CN" sz="3600" kern="1200" cap="none" spc="0" normalizeH="0" baseline="0" noProof="0" dirty="0">
                <a:latin typeface="Times New Roman" panose="02020603050405020304" pitchFamily="18" charset="0"/>
                <a:ea typeface="宋体" panose="02010600030101010101" pitchFamily="2" charset="-122"/>
                <a:cs typeface="+mn-cs"/>
              </a:rPr>
              <a:t>  </a:t>
            </a:r>
            <a:r>
              <a:rPr kumimoji="1" lang="en-US" altLang="zh-CN" sz="36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张若虚（约</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660</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－约</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720</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），扬州人，唐代诗人。曾以“文词俊秀”而名显长安，</a:t>
            </a:r>
            <a:r>
              <a:rPr kumimoji="1"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与贺知章、包融、张旭并称“吴中四士”</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。仅</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全唐诗</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录存</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代答闺梦还</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春江花月夜</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两首。</a:t>
            </a:r>
            <a:endPar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R="0" defTabSz="914400">
              <a:lnSpc>
                <a:spcPct val="130000"/>
              </a:lnSpc>
              <a:buClrTx/>
              <a:buSzTx/>
              <a:buFontTx/>
              <a:defRPr/>
            </a:pP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     </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春江花月夜</a:t>
            </a:r>
            <a:r>
              <a:rPr kumimoji="1" lang="en-US" altLang="zh-CN"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一千多年来为世人所倾倒，诗人因此名垂后世。</a:t>
            </a:r>
            <a:endParaRPr kumimoji="1"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5" name="Picture 3" descr="019"/>
          <p:cNvPicPr>
            <a:picLocks noChangeAspect="1"/>
          </p:cNvPicPr>
          <p:nvPr/>
        </p:nvPicPr>
        <p:blipFill>
          <a:blip r:embed="rId1"/>
          <a:stretch>
            <a:fillRect/>
          </a:stretch>
        </p:blipFill>
        <p:spPr>
          <a:xfrm>
            <a:off x="446405" y="1209675"/>
            <a:ext cx="4125595" cy="5419725"/>
          </a:xfrm>
          <a:prstGeom prst="rect">
            <a:avLst/>
          </a:prstGeom>
          <a:noFill/>
          <a:ln w="9525">
            <a:noFill/>
          </a:ln>
        </p:spPr>
      </p:pic>
      <p:sp>
        <p:nvSpPr>
          <p:cNvPr id="6" name="Text Box 7"/>
          <p:cNvSpPr txBox="1"/>
          <p:nvPr/>
        </p:nvSpPr>
        <p:spPr>
          <a:xfrm>
            <a:off x="1345565" y="441325"/>
            <a:ext cx="2514600" cy="768350"/>
          </a:xfrm>
          <a:prstGeom prst="rect">
            <a:avLst/>
          </a:prstGeom>
          <a:noFill/>
          <a:ln w="9525">
            <a:noFill/>
          </a:ln>
        </p:spPr>
        <p:txBody>
          <a:bodyPr wrap="square" anchor="t" anchorCtr="0">
            <a:spAutoFit/>
          </a:bodyPr>
          <a:p>
            <a:pPr>
              <a:spcBef>
                <a:spcPct val="50000"/>
              </a:spcBef>
            </a:pPr>
            <a:r>
              <a:rPr lang="zh-CN" altLang="en-US" sz="4400" b="1" dirty="0">
                <a:solidFill>
                  <a:srgbClr val="FF0000"/>
                </a:solidFill>
                <a:latin typeface="微软雅黑" panose="020B0503020204020204" charset="-122"/>
                <a:ea typeface="微软雅黑" panose="020B0503020204020204" charset="-122"/>
              </a:rPr>
              <a:t>作者简介</a:t>
            </a:r>
            <a:endParaRPr lang="zh-CN" altLang="en-US" sz="4400" b="1" dirty="0">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
                                          </p:val>
                                        </p:tav>
                                        <p:tav tm="100000">
                                          <p:val>
                                            <p:strVal val="#ppt_x"/>
                                          </p:val>
                                        </p:tav>
                                      </p:tavLst>
                                    </p:anim>
                                    <p:anim calcmode="lin" valueType="num">
                                      <p:cBhvr>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4101"/>
                                        </p:tgtEl>
                                        <p:attrNameLst>
                                          <p:attrName>style.visibility</p:attrName>
                                        </p:attrNameLst>
                                      </p:cBhvr>
                                      <p:to>
                                        <p:strVal val="visible"/>
                                      </p:to>
                                    </p:set>
                                    <p:animEffect transition="in" filter="circle(in)">
                                      <p:cBhvr>
                                        <p:cTn id="16" dur="1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bldLvl="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92" name="Text Box 4"/>
          <p:cNvSpPr txBox="1"/>
          <p:nvPr/>
        </p:nvSpPr>
        <p:spPr>
          <a:xfrm>
            <a:off x="993775" y="699770"/>
            <a:ext cx="9253220" cy="768350"/>
          </a:xfrm>
          <a:prstGeom prst="rect">
            <a:avLst/>
          </a:prstGeom>
          <a:noFill/>
          <a:ln w="9525">
            <a:noFill/>
          </a:ln>
        </p:spPr>
        <p:txBody>
          <a:bodyPr wrap="square" anchor="t" anchorCtr="0">
            <a:spAutoFit/>
          </a:bodyPr>
          <a:p>
            <a:pPr>
              <a:lnSpc>
                <a:spcPct val="110000"/>
              </a:lnSpc>
            </a:pPr>
            <a:r>
              <a:rPr lang="en-US" altLang="zh-CN" sz="4000" b="1" dirty="0">
                <a:solidFill>
                  <a:srgbClr val="0000CC"/>
                </a:solidFill>
                <a:latin typeface="华文中宋" panose="02010600040101010101" pitchFamily="2" charset="-122"/>
                <a:ea typeface="华文中宋" panose="02010600040101010101" pitchFamily="2" charset="-122"/>
              </a:rPr>
              <a:t>4</a:t>
            </a:r>
            <a:r>
              <a:rPr lang="zh-CN" altLang="en-US" sz="4000" b="1" dirty="0">
                <a:solidFill>
                  <a:srgbClr val="0000CC"/>
                </a:solidFill>
                <a:latin typeface="华文中宋" panose="02010600040101010101" pitchFamily="2" charset="-122"/>
                <a:ea typeface="华文中宋" panose="02010600040101010101" pitchFamily="2" charset="-122"/>
              </a:rPr>
              <a:t>、诗人对宇宙和人生悟出了怎样的哲理？</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165891" name="Text Box 3"/>
          <p:cNvSpPr txBox="1">
            <a:spLocks noChangeArrowheads="1"/>
          </p:cNvSpPr>
          <p:nvPr/>
        </p:nvSpPr>
        <p:spPr bwMode="auto">
          <a:xfrm>
            <a:off x="654685" y="1628775"/>
            <a:ext cx="10929620" cy="3476625"/>
          </a:xfrm>
          <a:prstGeom prst="rect">
            <a:avLst/>
          </a:prstGeom>
          <a:noFill/>
          <a:ln w="9525">
            <a:noFill/>
            <a:miter lim="800000"/>
          </a:ln>
          <a:effectLst/>
        </p:spPr>
        <p:txBody>
          <a:bodyPr wrap="square">
            <a:spAutoFit/>
          </a:bodyPr>
          <a:p>
            <a:pPr marR="0" defTabSz="914400">
              <a:buClrTx/>
              <a:buSzTx/>
              <a:buFontTx/>
              <a:defRPr/>
            </a:pPr>
            <a:r>
              <a:rPr kumimoji="0" lang="en-US" altLang="zh-CN" sz="4000" b="1" kern="1200" cap="none" spc="0" normalizeH="0" baseline="0" noProof="0" dirty="0">
                <a:solidFill>
                  <a:srgbClr val="003366"/>
                </a:solidFill>
                <a:effectLst>
                  <a:outerShdw blurRad="38100" dist="38100" dir="2700000" algn="tl">
                    <a:srgbClr val="C0C0C0"/>
                  </a:outerShdw>
                </a:effectLst>
                <a:latin typeface="华文行楷" panose="02010800040101010101" pitchFamily="2" charset="-122"/>
                <a:ea typeface="华文行楷" panose="02010800040101010101" pitchFamily="2" charset="-122"/>
                <a:cs typeface="+mn-cs"/>
              </a:rPr>
              <a:t>        </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诗人将明月永照与人生更替对照着来写，阐明了</a:t>
            </a:r>
            <a:r>
              <a:rPr kumimoji="0" lang="zh-CN" altLang="en-US" sz="3600" b="1" kern="1200" cap="none" spc="0" normalizeH="0" baseline="0" noProof="0" dirty="0">
                <a:solidFill>
                  <a:srgbClr val="A5002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宇宙是永恒的，个人的生命是短暂的，但作为整体的人类的存在是绵延长久的</a:t>
            </a:r>
            <a:r>
              <a:rPr kumimoji="0" lang="zh-CN" altLang="en-US" sz="3600" b="1" kern="1200" cap="none" spc="0" normalizeH="0" baseline="0" noProof="0" dirty="0">
                <a:solidFill>
                  <a:srgbClr val="A5002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这一哲理，虽有人生短暂的感伤，但并不颓废和绝望，缘于对人生的热爱。 “代代无穷已”的</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人生</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就和“年年望相似”的</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江月得以共存。</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基调哀而不伤。</a:t>
            </a:r>
            <a:endPar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Text Box 4"/>
          <p:cNvSpPr txBox="1"/>
          <p:nvPr/>
        </p:nvSpPr>
        <p:spPr>
          <a:xfrm>
            <a:off x="1484630" y="5266055"/>
            <a:ext cx="9597390" cy="1198880"/>
          </a:xfrm>
          <a:prstGeom prst="rect">
            <a:avLst/>
          </a:prstGeom>
          <a:noFill/>
          <a:ln w="9525">
            <a:noFill/>
          </a:ln>
        </p:spPr>
        <p:txBody>
          <a:bodyPr wrap="square" anchor="t" anchorCtr="0">
            <a:spAutoFit/>
          </a:bodyPr>
          <a:p>
            <a:r>
              <a:rPr lang="en-US" altLang="zh-CN" sz="3600" b="1" dirty="0">
                <a:solidFill>
                  <a:srgbClr val="7030A0"/>
                </a:solidFill>
                <a:latin typeface="华文中宋" panose="02010600040101010101" pitchFamily="2" charset="-122"/>
                <a:ea typeface="华文中宋" panose="02010600040101010101" pitchFamily="2" charset="-122"/>
              </a:rPr>
              <a:t>      </a:t>
            </a:r>
            <a:r>
              <a:rPr lang="zh-CN" altLang="en-US" sz="3600" b="1" dirty="0">
                <a:solidFill>
                  <a:srgbClr val="7030A0"/>
                </a:solidFill>
                <a:latin typeface="华文中宋" panose="02010600040101010101" pitchFamily="2" charset="-122"/>
                <a:ea typeface="华文中宋" panose="02010600040101010101" pitchFamily="2" charset="-122"/>
              </a:rPr>
              <a:t>不知青天有月来自何时，江畔有人又始自何时，人与月何时相遇。</a:t>
            </a:r>
            <a:endParaRPr lang="zh-CN" altLang="en-US" sz="3600" b="1" dirty="0">
              <a:solidFill>
                <a:srgbClr val="7030A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65892"/>
                                        </p:tgtEl>
                                        <p:attrNameLst>
                                          <p:attrName>style.visibility</p:attrName>
                                        </p:attrNameLst>
                                      </p:cBhvr>
                                      <p:to>
                                        <p:strVal val="visible"/>
                                      </p:to>
                                    </p:set>
                                    <p:anim calcmode="lin" valueType="num">
                                      <p:cBhvr>
                                        <p:cTn id="7" dur="1000" fill="hold"/>
                                        <p:tgtEl>
                                          <p:spTgt spid="165892"/>
                                        </p:tgtEl>
                                        <p:attrNameLst>
                                          <p:attrName>ppt_w</p:attrName>
                                        </p:attrNameLst>
                                      </p:cBhvr>
                                      <p:tavLst>
                                        <p:tav tm="0">
                                          <p:val>
                                            <p:strVal val="#ppt_w*0.70"/>
                                          </p:val>
                                        </p:tav>
                                        <p:tav tm="100000">
                                          <p:val>
                                            <p:strVal val="#ppt_w"/>
                                          </p:val>
                                        </p:tav>
                                      </p:tavLst>
                                    </p:anim>
                                    <p:anim calcmode="lin" valueType="num">
                                      <p:cBhvr>
                                        <p:cTn id="8" dur="1000" fill="hold"/>
                                        <p:tgtEl>
                                          <p:spTgt spid="165892"/>
                                        </p:tgtEl>
                                        <p:attrNameLst>
                                          <p:attrName>ppt_h</p:attrName>
                                        </p:attrNameLst>
                                      </p:cBhvr>
                                      <p:tavLst>
                                        <p:tav tm="0">
                                          <p:val>
                                            <p:strVal val="#ppt_h"/>
                                          </p:val>
                                        </p:tav>
                                        <p:tav tm="100000">
                                          <p:val>
                                            <p:strVal val="#ppt_h"/>
                                          </p:val>
                                        </p:tav>
                                      </p:tavLst>
                                    </p:anim>
                                    <p:animEffect transition="in" filter="fade">
                                      <p:cBhvr>
                                        <p:cTn id="9" dur="1000"/>
                                        <p:tgtEl>
                                          <p:spTgt spid="16589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65891"/>
                                        </p:tgtEl>
                                        <p:attrNameLst>
                                          <p:attrName>style.visibility</p:attrName>
                                        </p:attrNameLst>
                                      </p:cBhvr>
                                      <p:to>
                                        <p:strVal val="visible"/>
                                      </p:to>
                                    </p:set>
                                    <p:anim calcmode="lin" valueType="num">
                                      <p:cBhvr>
                                        <p:cTn id="14" dur="1000" fill="hold"/>
                                        <p:tgtEl>
                                          <p:spTgt spid="165891"/>
                                        </p:tgtEl>
                                        <p:attrNameLst>
                                          <p:attrName>ppt_x</p:attrName>
                                        </p:attrNameLst>
                                      </p:cBhvr>
                                      <p:tavLst>
                                        <p:tav tm="0">
                                          <p:val>
                                            <p:strVal val="#ppt_x"/>
                                          </p:val>
                                        </p:tav>
                                        <p:tav tm="100000">
                                          <p:val>
                                            <p:strVal val="#ppt_x"/>
                                          </p:val>
                                        </p:tav>
                                      </p:tavLst>
                                    </p:anim>
                                    <p:anim calcmode="lin" valueType="num">
                                      <p:cBhvr>
                                        <p:cTn id="15" dur="1000" fill="hold"/>
                                        <p:tgtEl>
                                          <p:spTgt spid="165891"/>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000"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bldLvl="0" animBg="1"/>
      <p:bldP spid="165891" grpId="0" bldLvl="0" animBg="1"/>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Picture 6" descr="5_103"/>
          <p:cNvPicPr>
            <a:picLocks noChangeAspect="1"/>
          </p:cNvPicPr>
          <p:nvPr/>
        </p:nvPicPr>
        <p:blipFill>
          <a:blip r:embed="rId1"/>
          <a:stretch>
            <a:fillRect/>
          </a:stretch>
        </p:blipFill>
        <p:spPr>
          <a:xfrm>
            <a:off x="140335" y="142875"/>
            <a:ext cx="11911330" cy="6536055"/>
          </a:xfrm>
          <a:prstGeom prst="rect">
            <a:avLst/>
          </a:prstGeom>
          <a:noFill/>
          <a:ln w="9525">
            <a:noFill/>
          </a:ln>
        </p:spPr>
      </p:pic>
      <p:sp>
        <p:nvSpPr>
          <p:cNvPr id="8204" name="Oval 12"/>
          <p:cNvSpPr/>
          <p:nvPr/>
        </p:nvSpPr>
        <p:spPr>
          <a:xfrm>
            <a:off x="3246438" y="142875"/>
            <a:ext cx="3022600" cy="1490663"/>
          </a:xfrm>
          <a:prstGeom prst="ellipse">
            <a:avLst/>
          </a:prstGeom>
          <a:solidFill>
            <a:srgbClr val="85FFE0"/>
          </a:solidFill>
          <a:ln w="9525" cap="flat" cmpd="sng">
            <a:solidFill>
              <a:schemeClr val="tx1"/>
            </a:solidFill>
            <a:prstDash val="solid"/>
            <a:miter/>
            <a:headEnd type="none" w="med" len="med"/>
            <a:tailEnd type="none" w="med" len="med"/>
          </a:ln>
        </p:spPr>
        <p:txBody>
          <a:bodyPr wrap="none" anchor="ctr" anchorCtr="0"/>
          <a:p>
            <a:r>
              <a:rPr lang="zh-CN" altLang="en-US" sz="5400" b="1" dirty="0">
                <a:solidFill>
                  <a:srgbClr val="FF0000"/>
                </a:solidFill>
                <a:latin typeface="华文中宋" panose="02010600040101010101" pitchFamily="2" charset="-122"/>
                <a:ea typeface="华文中宋" panose="02010600040101010101" pitchFamily="2" charset="-122"/>
              </a:rPr>
              <a:t>哲理美</a:t>
            </a:r>
            <a:endParaRPr lang="zh-CN" altLang="en-US" sz="5400" b="1" dirty="0">
              <a:solidFill>
                <a:srgbClr val="FF0000"/>
              </a:solidFill>
              <a:latin typeface="华文中宋" panose="02010600040101010101" pitchFamily="2" charset="-122"/>
              <a:ea typeface="华文中宋" panose="02010600040101010101" pitchFamily="2" charset="-122"/>
            </a:endParaRPr>
          </a:p>
        </p:txBody>
      </p:sp>
      <p:sp>
        <p:nvSpPr>
          <p:cNvPr id="6" name="TextBox 5"/>
          <p:cNvSpPr txBox="1"/>
          <p:nvPr/>
        </p:nvSpPr>
        <p:spPr>
          <a:xfrm>
            <a:off x="6483350" y="322263"/>
            <a:ext cx="3060700" cy="1445260"/>
          </a:xfrm>
          <a:prstGeom prst="rect">
            <a:avLst/>
          </a:prstGeom>
          <a:noFill/>
          <a:ln w="9525">
            <a:noFill/>
          </a:ln>
        </p:spPr>
        <p:txBody>
          <a:bodyPr wrap="square" anchor="t" anchorCtr="0">
            <a:spAutoFit/>
          </a:bodyPr>
          <a:p>
            <a:r>
              <a:rPr lang="zh-CN" altLang="en-US" sz="4400" b="1" dirty="0">
                <a:solidFill>
                  <a:srgbClr val="FF00FF"/>
                </a:solidFill>
                <a:latin typeface="华文琥珀" panose="02010800040101010101" pitchFamily="2" charset="-122"/>
                <a:ea typeface="华文琥珀" panose="02010800040101010101" pitchFamily="2" charset="-122"/>
              </a:rPr>
              <a:t>月下沉思图</a:t>
            </a:r>
            <a:endParaRPr lang="zh-CN" altLang="en-US" sz="4400" b="1" dirty="0">
              <a:solidFill>
                <a:srgbClr val="FF00FF"/>
              </a:solidFill>
              <a:latin typeface="华文琥珀" panose="02010800040101010101" pitchFamily="2" charset="-122"/>
              <a:ea typeface="华文琥珀" panose="02010800040101010101" pitchFamily="2" charset="-122"/>
            </a:endParaRPr>
          </a:p>
          <a:p>
            <a:pPr algn="ctr"/>
            <a:r>
              <a:rPr lang="zh-CN" altLang="en-US" sz="4400" b="1" dirty="0">
                <a:solidFill>
                  <a:srgbClr val="FFFF00"/>
                </a:solidFill>
                <a:latin typeface="华文行楷" panose="02010800040101010101" pitchFamily="2" charset="-122"/>
                <a:ea typeface="华文行楷" panose="02010800040101010101" pitchFamily="2" charset="-122"/>
              </a:rPr>
              <a:t>哀而不伤</a:t>
            </a:r>
            <a:endParaRPr lang="zh-CN" altLang="en-US" sz="4400" b="1" dirty="0">
              <a:solidFill>
                <a:srgbClr val="FFFF00"/>
              </a:solidFill>
              <a:latin typeface="华文行楷" panose="02010800040101010101" pitchFamily="2" charset="-122"/>
              <a:ea typeface="华文行楷" panose="02010800040101010101" pitchFamily="2" charset="-122"/>
            </a:endParaRPr>
          </a:p>
        </p:txBody>
      </p:sp>
      <p:sp>
        <p:nvSpPr>
          <p:cNvPr id="8197" name="Text Box 5"/>
          <p:cNvSpPr txBox="1"/>
          <p:nvPr/>
        </p:nvSpPr>
        <p:spPr>
          <a:xfrm>
            <a:off x="1752600" y="2027238"/>
            <a:ext cx="8686800" cy="4461510"/>
          </a:xfrm>
          <a:prstGeom prst="rect">
            <a:avLst/>
          </a:prstGeom>
          <a:noFill/>
          <a:ln w="9525">
            <a:noFill/>
          </a:ln>
        </p:spPr>
        <p:txBody>
          <a:bodyPr wrap="square" anchor="t" anchorCtr="0">
            <a:spAutoFit/>
          </a:bodyPr>
          <a:p>
            <a:pPr indent="457200">
              <a:spcBef>
                <a:spcPct val="50000"/>
              </a:spcBef>
            </a:pPr>
            <a:r>
              <a:rPr lang="zh-CN" altLang="en-US" sz="3600" b="1" dirty="0">
                <a:solidFill>
                  <a:srgbClr val="FFFF00"/>
                </a:solidFill>
                <a:latin typeface="华文中宋" panose="02010600040101010101" pitchFamily="2" charset="-122"/>
                <a:ea typeface="华文中宋" panose="02010600040101010101" pitchFamily="2" charset="-122"/>
              </a:rPr>
              <a:t>个体生命是短暂即逝的，而人类的存在则是绵延久长的，宇宙无穷，人类生生不息。所以“代代无穷已”的人生和“年年望相似”的江月得以共存。</a:t>
            </a:r>
            <a:endParaRPr lang="zh-CN" altLang="en-US" sz="3600" b="1" dirty="0">
              <a:solidFill>
                <a:srgbClr val="FFFF00"/>
              </a:solidFill>
              <a:latin typeface="华文中宋" panose="02010600040101010101" pitchFamily="2" charset="-122"/>
              <a:ea typeface="华文中宋" panose="02010600040101010101" pitchFamily="2" charset="-122"/>
            </a:endParaRPr>
          </a:p>
          <a:p>
            <a:pPr indent="457200">
              <a:spcBef>
                <a:spcPct val="50000"/>
              </a:spcBef>
            </a:pPr>
            <a:r>
              <a:rPr lang="zh-CN" altLang="en-US" sz="4000" b="1" dirty="0">
                <a:solidFill>
                  <a:srgbClr val="FFFF00"/>
                </a:solidFill>
                <a:latin typeface="华文中宋" panose="02010600040101010101" pitchFamily="2" charset="-122"/>
                <a:ea typeface="华文中宋" panose="02010600040101010101" pitchFamily="2" charset="-122"/>
              </a:rPr>
              <a:t>    </a:t>
            </a:r>
            <a:r>
              <a:rPr lang="zh-CN" altLang="en-US" sz="4000" b="1" dirty="0">
                <a:solidFill>
                  <a:srgbClr val="FF00FF"/>
                </a:solidFill>
                <a:latin typeface="华文中宋" panose="02010600040101010101" pitchFamily="2" charset="-122"/>
                <a:ea typeface="华文中宋" panose="02010600040101010101" pitchFamily="2" charset="-122"/>
              </a:rPr>
              <a:t>诗人虽有对人生短暂的感伤，但并不是颓废与绝望，这正是缘于对人生的追求与热爱。</a:t>
            </a:r>
            <a:endParaRPr lang="zh-CN" altLang="en-US" sz="4000" b="1" dirty="0">
              <a:solidFill>
                <a:srgbClr val="FF00FF"/>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9697"/>
                                        </p:tgtEl>
                                        <p:attrNameLst>
                                          <p:attrName>style.visibility</p:attrName>
                                        </p:attrNameLst>
                                      </p:cBhvr>
                                      <p:to>
                                        <p:strVal val="visible"/>
                                      </p:to>
                                    </p:set>
                                    <p:anim calcmode="lin" valueType="num">
                                      <p:cBhvr>
                                        <p:cTn id="7" dur="1000" fill="hold"/>
                                        <p:tgtEl>
                                          <p:spTgt spid="29697"/>
                                        </p:tgtEl>
                                        <p:attrNameLst>
                                          <p:attrName>ppt_w</p:attrName>
                                        </p:attrNameLst>
                                      </p:cBhvr>
                                      <p:tavLst>
                                        <p:tav tm="0">
                                          <p:val>
                                            <p:strVal val="#ppt_w*0.70"/>
                                          </p:val>
                                        </p:tav>
                                        <p:tav tm="100000">
                                          <p:val>
                                            <p:strVal val="#ppt_w"/>
                                          </p:val>
                                        </p:tav>
                                      </p:tavLst>
                                    </p:anim>
                                    <p:anim calcmode="lin" valueType="num">
                                      <p:cBhvr>
                                        <p:cTn id="8" dur="1000" fill="hold"/>
                                        <p:tgtEl>
                                          <p:spTgt spid="29697"/>
                                        </p:tgtEl>
                                        <p:attrNameLst>
                                          <p:attrName>ppt_h</p:attrName>
                                        </p:attrNameLst>
                                      </p:cBhvr>
                                      <p:tavLst>
                                        <p:tav tm="0">
                                          <p:val>
                                            <p:strVal val="#ppt_h"/>
                                          </p:val>
                                        </p:tav>
                                        <p:tav tm="100000">
                                          <p:val>
                                            <p:strVal val="#ppt_h"/>
                                          </p:val>
                                        </p:tav>
                                      </p:tavLst>
                                    </p:anim>
                                    <p:animEffect transition="in" filter="fade">
                                      <p:cBhvr>
                                        <p:cTn id="9" dur="1000"/>
                                        <p:tgtEl>
                                          <p:spTgt spid="29697"/>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8204"/>
                                        </p:tgtEl>
                                        <p:attrNameLst>
                                          <p:attrName>style.visibility</p:attrName>
                                        </p:attrNameLst>
                                      </p:cBhvr>
                                      <p:to>
                                        <p:strVal val="visible"/>
                                      </p:to>
                                    </p:set>
                                    <p:anim calcmode="lin" valueType="num">
                                      <p:cBhvr>
                                        <p:cTn id="13" dur="1000" fill="hold"/>
                                        <p:tgtEl>
                                          <p:spTgt spid="8204"/>
                                        </p:tgtEl>
                                        <p:attrNameLst>
                                          <p:attrName>ppt_w</p:attrName>
                                        </p:attrNameLst>
                                      </p:cBhvr>
                                      <p:tavLst>
                                        <p:tav tm="0">
                                          <p:val>
                                            <p:fltVal val="0.000000"/>
                                          </p:val>
                                        </p:tav>
                                        <p:tav tm="100000">
                                          <p:val>
                                            <p:strVal val="#ppt_w"/>
                                          </p:val>
                                        </p:tav>
                                      </p:tavLst>
                                    </p:anim>
                                    <p:anim calcmode="lin" valueType="num">
                                      <p:cBhvr>
                                        <p:cTn id="14" dur="1000" fill="hold"/>
                                        <p:tgtEl>
                                          <p:spTgt spid="8204"/>
                                        </p:tgtEl>
                                        <p:attrNameLst>
                                          <p:attrName>ppt_h</p:attrName>
                                        </p:attrNameLst>
                                      </p:cBhvr>
                                      <p:tavLst>
                                        <p:tav tm="0">
                                          <p:val>
                                            <p:fltVal val="0.000000"/>
                                          </p:val>
                                        </p:tav>
                                        <p:tav tm="100000">
                                          <p:val>
                                            <p:strVal val="#ppt_h"/>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55" presetClass="entr" presetSubtype="0" fill="hold" nodeType="afterEffect">
                                  <p:stCondLst>
                                    <p:cond delay="0"/>
                                  </p:stCondLst>
                                  <p:childTnLst>
                                    <p:set>
                                      <p:cBhvr>
                                        <p:cTn id="22" dur="1" fill="hold">
                                          <p:stCondLst>
                                            <p:cond delay="0"/>
                                          </p:stCondLst>
                                        </p:cTn>
                                        <p:tgtEl>
                                          <p:spTgt spid="8197">
                                            <p:txEl>
                                              <p:charRg st="0" end="66"/>
                                            </p:txEl>
                                          </p:spTgt>
                                        </p:tgtEl>
                                        <p:attrNameLst>
                                          <p:attrName>style.visibility</p:attrName>
                                        </p:attrNameLst>
                                      </p:cBhvr>
                                      <p:to>
                                        <p:strVal val="visible"/>
                                      </p:to>
                                    </p:set>
                                    <p:anim calcmode="lin" valueType="num">
                                      <p:cBhvr>
                                        <p:cTn id="23" dur="1000" fill="hold"/>
                                        <p:tgtEl>
                                          <p:spTgt spid="8197">
                                            <p:txEl>
                                              <p:charRg st="0" end="66"/>
                                            </p:txEl>
                                          </p:spTgt>
                                        </p:tgtEl>
                                        <p:attrNameLst>
                                          <p:attrName>ppt_w</p:attrName>
                                        </p:attrNameLst>
                                      </p:cBhvr>
                                      <p:tavLst>
                                        <p:tav tm="0">
                                          <p:val>
                                            <p:strVal val="#ppt_w*0.70"/>
                                          </p:val>
                                        </p:tav>
                                        <p:tav tm="100000">
                                          <p:val>
                                            <p:strVal val="#ppt_w"/>
                                          </p:val>
                                        </p:tav>
                                      </p:tavLst>
                                    </p:anim>
                                    <p:anim calcmode="lin" valueType="num">
                                      <p:cBhvr>
                                        <p:cTn id="24" dur="1000" fill="hold"/>
                                        <p:tgtEl>
                                          <p:spTgt spid="8197">
                                            <p:txEl>
                                              <p:charRg st="0" end="66"/>
                                            </p:txEl>
                                          </p:spTgt>
                                        </p:tgtEl>
                                        <p:attrNameLst>
                                          <p:attrName>ppt_h</p:attrName>
                                        </p:attrNameLst>
                                      </p:cBhvr>
                                      <p:tavLst>
                                        <p:tav tm="0">
                                          <p:val>
                                            <p:strVal val="#ppt_h"/>
                                          </p:val>
                                        </p:tav>
                                        <p:tav tm="100000">
                                          <p:val>
                                            <p:strVal val="#ppt_h"/>
                                          </p:val>
                                        </p:tav>
                                      </p:tavLst>
                                    </p:anim>
                                    <p:animEffect transition="in" filter="fade">
                                      <p:cBhvr>
                                        <p:cTn id="25" dur="1000"/>
                                        <p:tgtEl>
                                          <p:spTgt spid="8197">
                                            <p:txEl>
                                              <p:charRg st="0" end="66"/>
                                            </p:txEl>
                                          </p:spTgt>
                                        </p:tgtEl>
                                      </p:cBhvr>
                                    </p:animEffect>
                                  </p:childTnLst>
                                </p:cTn>
                              </p:par>
                              <p:par>
                                <p:cTn id="26" presetID="55" presetClass="entr" presetSubtype="0" fill="hold" nodeType="withEffect">
                                  <p:stCondLst>
                                    <p:cond delay="0"/>
                                  </p:stCondLst>
                                  <p:childTnLst>
                                    <p:set>
                                      <p:cBhvr>
                                        <p:cTn id="27" dur="1" fill="hold">
                                          <p:stCondLst>
                                            <p:cond delay="0"/>
                                          </p:stCondLst>
                                        </p:cTn>
                                        <p:tgtEl>
                                          <p:spTgt spid="8197">
                                            <p:txEl>
                                              <p:charRg st="66" end="110"/>
                                            </p:txEl>
                                          </p:spTgt>
                                        </p:tgtEl>
                                        <p:attrNameLst>
                                          <p:attrName>style.visibility</p:attrName>
                                        </p:attrNameLst>
                                      </p:cBhvr>
                                      <p:to>
                                        <p:strVal val="visible"/>
                                      </p:to>
                                    </p:set>
                                    <p:anim calcmode="lin" valueType="num">
                                      <p:cBhvr>
                                        <p:cTn id="28" dur="1000" fill="hold"/>
                                        <p:tgtEl>
                                          <p:spTgt spid="8197">
                                            <p:txEl>
                                              <p:charRg st="66" end="110"/>
                                            </p:txEl>
                                          </p:spTgt>
                                        </p:tgtEl>
                                        <p:attrNameLst>
                                          <p:attrName>ppt_w</p:attrName>
                                        </p:attrNameLst>
                                      </p:cBhvr>
                                      <p:tavLst>
                                        <p:tav tm="0">
                                          <p:val>
                                            <p:strVal val="#ppt_w*0.70"/>
                                          </p:val>
                                        </p:tav>
                                        <p:tav tm="100000">
                                          <p:val>
                                            <p:strVal val="#ppt_w"/>
                                          </p:val>
                                        </p:tav>
                                      </p:tavLst>
                                    </p:anim>
                                    <p:anim calcmode="lin" valueType="num">
                                      <p:cBhvr>
                                        <p:cTn id="29" dur="1000" fill="hold"/>
                                        <p:tgtEl>
                                          <p:spTgt spid="8197">
                                            <p:txEl>
                                              <p:charRg st="66" end="110"/>
                                            </p:txEl>
                                          </p:spTgt>
                                        </p:tgtEl>
                                        <p:attrNameLst>
                                          <p:attrName>ppt_h</p:attrName>
                                        </p:attrNameLst>
                                      </p:cBhvr>
                                      <p:tavLst>
                                        <p:tav tm="0">
                                          <p:val>
                                            <p:strVal val="#ppt_h"/>
                                          </p:val>
                                        </p:tav>
                                        <p:tav tm="100000">
                                          <p:val>
                                            <p:strVal val="#ppt_h"/>
                                          </p:val>
                                        </p:tav>
                                      </p:tavLst>
                                    </p:anim>
                                    <p:animEffect transition="in" filter="fade">
                                      <p:cBhvr>
                                        <p:cTn id="30" dur="1000"/>
                                        <p:tgtEl>
                                          <p:spTgt spid="8197">
                                            <p:txEl>
                                              <p:charRg st="66" end="1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4" grpId="0" bldLvl="0"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1" name="Picture 2" descr="0169"/>
          <p:cNvPicPr>
            <a:picLocks noChangeAspect="1"/>
          </p:cNvPicPr>
          <p:nvPr/>
        </p:nvPicPr>
        <p:blipFill>
          <a:blip r:embed="rId1"/>
          <a:srcRect r="27"/>
          <a:stretch>
            <a:fillRect/>
          </a:stretch>
        </p:blipFill>
        <p:spPr>
          <a:xfrm>
            <a:off x="156210" y="148590"/>
            <a:ext cx="11878945" cy="6561455"/>
          </a:xfrm>
          <a:prstGeom prst="rect">
            <a:avLst/>
          </a:prstGeom>
          <a:noFill/>
          <a:ln w="9525">
            <a:noFill/>
          </a:ln>
        </p:spPr>
      </p:pic>
      <p:sp>
        <p:nvSpPr>
          <p:cNvPr id="52227" name="Text Box 3"/>
          <p:cNvSpPr txBox="1"/>
          <p:nvPr/>
        </p:nvSpPr>
        <p:spPr>
          <a:xfrm>
            <a:off x="1981200" y="2895600"/>
            <a:ext cx="8467725" cy="2799715"/>
          </a:xfrm>
          <a:prstGeom prst="rect">
            <a:avLst/>
          </a:prstGeom>
          <a:noFill/>
          <a:ln w="9525">
            <a:noFill/>
          </a:ln>
        </p:spPr>
        <p:txBody>
          <a:bodyPr wrap="square" anchor="t" anchorCtr="0">
            <a:spAutoFit/>
          </a:bodyPr>
          <a:p>
            <a:r>
              <a:rPr lang="en-US" altLang="zh-CN" sz="4400" b="1" dirty="0">
                <a:solidFill>
                  <a:srgbClr val="FFFF00"/>
                </a:solidFill>
                <a:latin typeface="华文中宋" panose="02010600040101010101" pitchFamily="2" charset="-122"/>
                <a:ea typeface="华文中宋" panose="02010600040101010101" pitchFamily="2" charset="-122"/>
              </a:rPr>
              <a:t>      </a:t>
            </a:r>
            <a:r>
              <a:rPr lang="zh-CN" altLang="en-US" sz="4400" b="1" dirty="0">
                <a:solidFill>
                  <a:srgbClr val="FFFF00"/>
                </a:solidFill>
                <a:latin typeface="华文中宋" panose="02010600040101010101" pitchFamily="2" charset="-122"/>
                <a:ea typeface="华文中宋" panose="02010600040101010101" pitchFamily="2" charset="-122"/>
              </a:rPr>
              <a:t>张若虚笔下的月光，写出了一个全新的艺术境界。从张若虚开始，中国人对月华的审美和趣味上升到了一个纯艺术的境界。</a:t>
            </a:r>
            <a:endParaRPr lang="zh-CN" altLang="en-US" sz="1800" dirty="0">
              <a:latin typeface="宋体" panose="02010600030101010101" pitchFamily="2" charset="-122"/>
              <a:ea typeface="楷体_GB2312" pitchFamily="1" charset="-122"/>
            </a:endParaRPr>
          </a:p>
        </p:txBody>
      </p:sp>
      <p:sp>
        <p:nvSpPr>
          <p:cNvPr id="30723" name="Oval 4"/>
          <p:cNvSpPr/>
          <p:nvPr/>
        </p:nvSpPr>
        <p:spPr>
          <a:xfrm>
            <a:off x="4062413" y="777875"/>
            <a:ext cx="609600" cy="609600"/>
          </a:xfrm>
          <a:prstGeom prst="ellipse">
            <a:avLst/>
          </a:prstGeom>
          <a:gradFill rotWithShape="0">
            <a:gsLst>
              <a:gs pos="0">
                <a:srgbClr val="FFFFCC"/>
              </a:gs>
              <a:gs pos="100000">
                <a:srgbClr val="FFFFFF"/>
              </a:gs>
            </a:gsLst>
            <a:path path="rect">
              <a:fillToRect r="100000" b="100000"/>
            </a:path>
            <a:tileRect/>
          </a:gradFill>
          <a:ln w="9525">
            <a:noFill/>
          </a:ln>
        </p:spPr>
        <p:txBody>
          <a:bodyPr wrap="none" anchor="ctr" anchorCtr="0"/>
          <a:p>
            <a:endParaRPr lang="zh-CN" altLang="en-US" dirty="0">
              <a:latin typeface="Times New Roman" panose="02020603050405020304" pitchFamily="18" charset="0"/>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0721"/>
                                        </p:tgtEl>
                                        <p:attrNameLst>
                                          <p:attrName>style.visibility</p:attrName>
                                        </p:attrNameLst>
                                      </p:cBhvr>
                                      <p:to>
                                        <p:strVal val="visible"/>
                                      </p:to>
                                    </p:set>
                                    <p:anim calcmode="lin" valueType="num">
                                      <p:cBhvr>
                                        <p:cTn id="7" dur="1000" fill="hold"/>
                                        <p:tgtEl>
                                          <p:spTgt spid="30721"/>
                                        </p:tgtEl>
                                        <p:attrNameLst>
                                          <p:attrName>ppt_w</p:attrName>
                                        </p:attrNameLst>
                                      </p:cBhvr>
                                      <p:tavLst>
                                        <p:tav tm="0">
                                          <p:val>
                                            <p:strVal val="#ppt_w*0.70"/>
                                          </p:val>
                                        </p:tav>
                                        <p:tav tm="100000">
                                          <p:val>
                                            <p:strVal val="#ppt_w"/>
                                          </p:val>
                                        </p:tav>
                                      </p:tavLst>
                                    </p:anim>
                                    <p:anim calcmode="lin" valueType="num">
                                      <p:cBhvr>
                                        <p:cTn id="8" dur="1000" fill="hold"/>
                                        <p:tgtEl>
                                          <p:spTgt spid="30721"/>
                                        </p:tgtEl>
                                        <p:attrNameLst>
                                          <p:attrName>ppt_h</p:attrName>
                                        </p:attrNameLst>
                                      </p:cBhvr>
                                      <p:tavLst>
                                        <p:tav tm="0">
                                          <p:val>
                                            <p:strVal val="#ppt_h"/>
                                          </p:val>
                                        </p:tav>
                                        <p:tav tm="100000">
                                          <p:val>
                                            <p:strVal val="#ppt_h"/>
                                          </p:val>
                                        </p:tav>
                                      </p:tavLst>
                                    </p:anim>
                                    <p:animEffect transition="in" filter="fade">
                                      <p:cBhvr>
                                        <p:cTn id="9" dur="1000"/>
                                        <p:tgtEl>
                                          <p:spTgt spid="30721"/>
                                        </p:tgtEl>
                                      </p:cBhvr>
                                    </p:animEffect>
                                  </p:childTnLst>
                                </p:cTn>
                              </p:par>
                              <p:par>
                                <p:cTn id="10" presetID="2" presetClass="entr" presetSubtype="4" fill="hold" grpId="0" nodeType="withEffect">
                                  <p:stCondLst>
                                    <p:cond delay="0"/>
                                  </p:stCondLst>
                                  <p:childTnLst>
                                    <p:set>
                                      <p:cBhvr>
                                        <p:cTn id="11" dur="5000" fill="hold">
                                          <p:stCondLst>
                                            <p:cond delay="0"/>
                                          </p:stCondLst>
                                        </p:cTn>
                                        <p:tgtEl>
                                          <p:spTgt spid="30723"/>
                                        </p:tgtEl>
                                        <p:attrNameLst>
                                          <p:attrName>style.visibility</p:attrName>
                                        </p:attrNameLst>
                                      </p:cBhvr>
                                      <p:to>
                                        <p:strVal val="visible"/>
                                      </p:to>
                                    </p:set>
                                    <p:anim calcmode="lin" valueType="num">
                                      <p:cBhvr>
                                        <p:cTn id="12" dur="5000" fill="hold"/>
                                        <p:tgtEl>
                                          <p:spTgt spid="30723"/>
                                        </p:tgtEl>
                                        <p:attrNameLst>
                                          <p:attrName>ppt_x</p:attrName>
                                        </p:attrNameLst>
                                      </p:cBhvr>
                                      <p:tavLst>
                                        <p:tav tm="0">
                                          <p:val>
                                            <p:strVal val="#ppt_x"/>
                                          </p:val>
                                        </p:tav>
                                        <p:tav tm="100000">
                                          <p:val>
                                            <p:strVal val="#ppt_x"/>
                                          </p:val>
                                        </p:tav>
                                      </p:tavLst>
                                    </p:anim>
                                    <p:anim calcmode="lin" valueType="num">
                                      <p:cBhvr>
                                        <p:cTn id="13" dur="5000" fill="hold"/>
                                        <p:tgtEl>
                                          <p:spTgt spid="307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5" presetClass="entr" presetSubtype="0" fill="hold" grpId="0" nodeType="afterEffect">
                                  <p:stCondLst>
                                    <p:cond delay="0"/>
                                  </p:stCondLst>
                                  <p:childTnLst>
                                    <p:set>
                                      <p:cBhvr>
                                        <p:cTn id="16" dur="1" fill="hold">
                                          <p:stCondLst>
                                            <p:cond delay="0"/>
                                          </p:stCondLst>
                                        </p:cTn>
                                        <p:tgtEl>
                                          <p:spTgt spid="52227">
                                            <p:txEl>
                                              <p:charRg st="0" end="57"/>
                                            </p:txEl>
                                          </p:spTgt>
                                        </p:tgtEl>
                                        <p:attrNameLst>
                                          <p:attrName>style.visibility</p:attrName>
                                        </p:attrNameLst>
                                      </p:cBhvr>
                                      <p:to>
                                        <p:strVal val="visible"/>
                                      </p:to>
                                    </p:set>
                                    <p:anim calcmode="lin" valueType="num">
                                      <p:cBhvr>
                                        <p:cTn id="17" dur="1000" fill="hold"/>
                                        <p:tgtEl>
                                          <p:spTgt spid="52227">
                                            <p:txEl>
                                              <p:charRg st="0" end="57"/>
                                            </p:txEl>
                                          </p:spTgt>
                                        </p:tgtEl>
                                        <p:attrNameLst>
                                          <p:attrName>ppt_w</p:attrName>
                                        </p:attrNameLst>
                                      </p:cBhvr>
                                      <p:tavLst>
                                        <p:tav tm="0">
                                          <p:val>
                                            <p:strVal val="#ppt_w*0.70"/>
                                          </p:val>
                                        </p:tav>
                                        <p:tav tm="100000">
                                          <p:val>
                                            <p:strVal val="#ppt_w"/>
                                          </p:val>
                                        </p:tav>
                                      </p:tavLst>
                                    </p:anim>
                                    <p:anim calcmode="lin" valueType="num">
                                      <p:cBhvr>
                                        <p:cTn id="18" dur="1000" fill="hold"/>
                                        <p:tgtEl>
                                          <p:spTgt spid="52227">
                                            <p:txEl>
                                              <p:charRg st="0" end="57"/>
                                            </p:txEl>
                                          </p:spTgt>
                                        </p:tgtEl>
                                        <p:attrNameLst>
                                          <p:attrName>ppt_h</p:attrName>
                                        </p:attrNameLst>
                                      </p:cBhvr>
                                      <p:tavLst>
                                        <p:tav tm="0">
                                          <p:val>
                                            <p:strVal val="#ppt_h"/>
                                          </p:val>
                                        </p:tav>
                                        <p:tav tm="100000">
                                          <p:val>
                                            <p:strVal val="#ppt_h"/>
                                          </p:val>
                                        </p:tav>
                                      </p:tavLst>
                                    </p:anim>
                                    <p:animEffect transition="in" filter="fade">
                                      <p:cBhvr>
                                        <p:cTn id="19" dur="1000"/>
                                        <p:tgtEl>
                                          <p:spTgt spid="52227">
                                            <p:txEl>
                                              <p:charRg st="0" end="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P spid="30723"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4" name="Picture 4" descr="蓝色风景2"/>
          <p:cNvPicPr/>
          <p:nvPr/>
        </p:nvPicPr>
        <p:blipFill>
          <a:blip r:embed="rId1"/>
          <a:stretch>
            <a:fillRect/>
          </a:stretch>
        </p:blipFill>
        <p:spPr>
          <a:xfrm>
            <a:off x="155575" y="148590"/>
            <a:ext cx="11880215" cy="6561455"/>
          </a:xfrm>
          <a:prstGeom prst="rect">
            <a:avLst/>
          </a:prstGeom>
          <a:solidFill>
            <a:srgbClr val="DDDDDD"/>
          </a:solidFill>
          <a:ln w="9525">
            <a:noFill/>
          </a:ln>
        </p:spPr>
      </p:pic>
      <p:sp>
        <p:nvSpPr>
          <p:cNvPr id="17412" name="Rectangle 4"/>
          <p:cNvSpPr>
            <a:spLocks noChangeArrowheads="1"/>
          </p:cNvSpPr>
          <p:nvPr/>
        </p:nvSpPr>
        <p:spPr bwMode="auto">
          <a:xfrm>
            <a:off x="3440113" y="449263"/>
            <a:ext cx="5688013" cy="829945"/>
          </a:xfrm>
          <a:prstGeom prst="rect">
            <a:avLst/>
          </a:prstGeom>
          <a:noFill/>
          <a:ln w="9525">
            <a:noFill/>
            <a:miter lim="800000"/>
          </a:ln>
          <a:effectLst/>
        </p:spPr>
        <p:txBody>
          <a:bodyPr>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1200" cap="none" spc="0" normalizeH="0" baseline="0" noProof="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第三部分：情感美</a:t>
            </a:r>
            <a:endParaRPr kumimoji="1" lang="zh-CN" altLang="en-US" sz="4800" b="1" i="0" u="none" strike="noStrike" kern="1200" cap="none" spc="0" normalizeH="0" baseline="0" noProof="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
        <p:nvSpPr>
          <p:cNvPr id="3" name="文本框 2"/>
          <p:cNvSpPr txBox="1"/>
          <p:nvPr/>
        </p:nvSpPr>
        <p:spPr>
          <a:xfrm>
            <a:off x="2085975" y="1592263"/>
            <a:ext cx="8020050" cy="4896485"/>
          </a:xfrm>
          <a:prstGeom prst="rect">
            <a:avLst/>
          </a:prstGeom>
          <a:noFill/>
          <a:ln w="9525">
            <a:noFill/>
          </a:ln>
        </p:spPr>
        <p:txBody>
          <a:bodyPr wrap="square" anchor="t" anchorCtr="0">
            <a:spAutoFit/>
          </a:bodyPr>
          <a:p>
            <a:pPr>
              <a:lnSpc>
                <a:spcPct val="110000"/>
              </a:lnSpc>
            </a:pPr>
            <a:r>
              <a:rPr lang="en-US" altLang="zh-CN" sz="4400" b="1">
                <a:solidFill>
                  <a:srgbClr val="FFFF00"/>
                </a:solidFill>
                <a:latin typeface="华文中宋" panose="02010600040101010101" pitchFamily="2" charset="-122"/>
                <a:ea typeface="华文中宋" panose="02010600040101010101" pitchFamily="2" charset="-122"/>
              </a:rPr>
              <a:t>      </a:t>
            </a:r>
            <a:r>
              <a:rPr lang="zh-CN" altLang="zh-CN" sz="4400" b="1">
                <a:solidFill>
                  <a:srgbClr val="FFFF00"/>
                </a:solidFill>
                <a:latin typeface="华文中宋" panose="02010600040101010101" pitchFamily="2" charset="-122"/>
                <a:ea typeface="华文中宋" panose="02010600040101010101" pitchFamily="2" charset="-122"/>
              </a:rPr>
              <a:t>余下二十句，抒写人间思妇游子的离愁别绪，讴歌人们对爱情的向往和对幸福的憧憬。</a:t>
            </a:r>
            <a:endParaRPr lang="zh-CN" altLang="zh-CN" sz="4400" b="1">
              <a:solidFill>
                <a:srgbClr val="FFFF00"/>
              </a:solidFill>
              <a:latin typeface="华文中宋" panose="02010600040101010101" pitchFamily="2" charset="-122"/>
              <a:ea typeface="华文中宋" panose="02010600040101010101" pitchFamily="2" charset="-122"/>
            </a:endParaRPr>
          </a:p>
          <a:p>
            <a:pPr>
              <a:lnSpc>
                <a:spcPct val="110000"/>
              </a:lnSpc>
            </a:pPr>
            <a:r>
              <a:rPr lang="zh-CN" altLang="zh-CN" sz="4400" b="1">
                <a:solidFill>
                  <a:srgbClr val="FFFF00"/>
                </a:solidFill>
                <a:latin typeface="华文中宋" panose="02010600040101010101" pitchFamily="2" charset="-122"/>
                <a:ea typeface="华文中宋" panose="02010600040101010101" pitchFamily="2" charset="-122"/>
              </a:rPr>
              <a:t>     </a:t>
            </a:r>
            <a:r>
              <a:rPr lang="zh-CN" altLang="zh-CN" sz="3600" b="1">
                <a:solidFill>
                  <a:srgbClr val="FF0000"/>
                </a:solidFill>
                <a:latin typeface="华文中宋" panose="02010600040101010101" pitchFamily="2" charset="-122"/>
                <a:ea typeface="华文中宋" panose="02010600040101010101" pitchFamily="2" charset="-122"/>
              </a:rPr>
              <a:t>一层：</a:t>
            </a:r>
            <a:r>
              <a:rPr lang="zh-CN" altLang="zh-CN" sz="3600" b="1">
                <a:solidFill>
                  <a:srgbClr val="1E1E1E"/>
                </a:solidFill>
                <a:latin typeface="华文中宋" panose="02010600040101010101" pitchFamily="2" charset="-122"/>
                <a:ea typeface="华文中宋" panose="02010600040101010101" pitchFamily="2" charset="-122"/>
              </a:rPr>
              <a:t>从“白云一片去悠悠”到“鱼龙潜跃水成文”，写思妇怀人；</a:t>
            </a:r>
            <a:endParaRPr lang="zh-CN" altLang="zh-CN" sz="3600" b="1">
              <a:solidFill>
                <a:srgbClr val="1E1E1E"/>
              </a:solidFill>
              <a:latin typeface="华文中宋" panose="02010600040101010101" pitchFamily="2" charset="-122"/>
              <a:ea typeface="华文中宋" panose="02010600040101010101" pitchFamily="2" charset="-122"/>
            </a:endParaRPr>
          </a:p>
          <a:p>
            <a:pPr>
              <a:lnSpc>
                <a:spcPct val="110000"/>
              </a:lnSpc>
            </a:pPr>
            <a:r>
              <a:rPr lang="zh-CN" altLang="zh-CN" sz="3600" b="1">
                <a:solidFill>
                  <a:srgbClr val="1E1E1E"/>
                </a:solidFill>
                <a:latin typeface="华文中宋" panose="02010600040101010101" pitchFamily="2" charset="-122"/>
                <a:ea typeface="华文中宋" panose="02010600040101010101" pitchFamily="2" charset="-122"/>
              </a:rPr>
              <a:t>      </a:t>
            </a:r>
            <a:r>
              <a:rPr lang="zh-CN" altLang="zh-CN" sz="3600" b="1">
                <a:solidFill>
                  <a:srgbClr val="FF0000"/>
                </a:solidFill>
                <a:latin typeface="华文中宋" panose="02010600040101010101" pitchFamily="2" charset="-122"/>
                <a:ea typeface="华文中宋" panose="02010600040101010101" pitchFamily="2" charset="-122"/>
              </a:rPr>
              <a:t>二层：</a:t>
            </a:r>
            <a:r>
              <a:rPr lang="zh-CN" altLang="zh-CN" sz="3600" b="1">
                <a:solidFill>
                  <a:srgbClr val="1E1E1E"/>
                </a:solidFill>
                <a:latin typeface="华文中宋" panose="02010600040101010101" pitchFamily="2" charset="-122"/>
                <a:ea typeface="华文中宋" panose="02010600040101010101" pitchFamily="2" charset="-122"/>
              </a:rPr>
              <a:t>从“昨夜闲潭梦落花”到最后，写游子想家。</a:t>
            </a:r>
            <a:endParaRPr lang="zh-CN" altLang="zh-CN" sz="3600" b="1">
              <a:solidFill>
                <a:srgbClr val="1E1E1E"/>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1204"/>
                                        </p:tgtEl>
                                        <p:attrNameLst>
                                          <p:attrName>style.visibility</p:attrName>
                                        </p:attrNameLst>
                                      </p:cBhvr>
                                      <p:to>
                                        <p:strVal val="visible"/>
                                      </p:to>
                                    </p:set>
                                    <p:anim calcmode="lin" valueType="num">
                                      <p:cBhvr>
                                        <p:cTn id="7" dur="1000" fill="hold"/>
                                        <p:tgtEl>
                                          <p:spTgt spid="51204"/>
                                        </p:tgtEl>
                                        <p:attrNameLst>
                                          <p:attrName>ppt_w</p:attrName>
                                        </p:attrNameLst>
                                      </p:cBhvr>
                                      <p:tavLst>
                                        <p:tav tm="0">
                                          <p:val>
                                            <p:strVal val="#ppt_w*0.70"/>
                                          </p:val>
                                        </p:tav>
                                        <p:tav tm="100000">
                                          <p:val>
                                            <p:strVal val="#ppt_w"/>
                                          </p:val>
                                        </p:tav>
                                      </p:tavLst>
                                    </p:anim>
                                    <p:anim calcmode="lin" valueType="num">
                                      <p:cBhvr>
                                        <p:cTn id="8" dur="1000" fill="hold"/>
                                        <p:tgtEl>
                                          <p:spTgt spid="51204"/>
                                        </p:tgtEl>
                                        <p:attrNameLst>
                                          <p:attrName>ppt_h</p:attrName>
                                        </p:attrNameLst>
                                      </p:cBhvr>
                                      <p:tavLst>
                                        <p:tav tm="0">
                                          <p:val>
                                            <p:strVal val="#ppt_h"/>
                                          </p:val>
                                        </p:tav>
                                        <p:tav tm="100000">
                                          <p:val>
                                            <p:strVal val="#ppt_h"/>
                                          </p:val>
                                        </p:tav>
                                      </p:tavLst>
                                    </p:anim>
                                    <p:animEffect transition="in" filter="fade">
                                      <p:cBhvr>
                                        <p:cTn id="9" dur="1000"/>
                                        <p:tgtEl>
                                          <p:spTgt spid="51204"/>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17412"/>
                                        </p:tgtEl>
                                        <p:attrNameLst>
                                          <p:attrName>style.visibility</p:attrName>
                                        </p:attrNameLst>
                                      </p:cBhvr>
                                      <p:to>
                                        <p:strVal val="visible"/>
                                      </p:to>
                                    </p:set>
                                    <p:anim calcmode="lin" valueType="num">
                                      <p:cBhvr>
                                        <p:cTn id="13" dur="1000" fill="hold"/>
                                        <p:tgtEl>
                                          <p:spTgt spid="17412"/>
                                        </p:tgtEl>
                                        <p:attrNameLst>
                                          <p:attrName>ppt_w</p:attrName>
                                        </p:attrNameLst>
                                      </p:cBhvr>
                                      <p:tavLst>
                                        <p:tav tm="0">
                                          <p:val>
                                            <p:fltVal val="0.000000"/>
                                          </p:val>
                                        </p:tav>
                                        <p:tav tm="100000">
                                          <p:val>
                                            <p:strVal val="#ppt_w"/>
                                          </p:val>
                                        </p:tav>
                                      </p:tavLst>
                                    </p:anim>
                                    <p:anim calcmode="lin" valueType="num">
                                      <p:cBhvr>
                                        <p:cTn id="14" dur="1000" fill="hold"/>
                                        <p:tgtEl>
                                          <p:spTgt spid="17412"/>
                                        </p:tgtEl>
                                        <p:attrNameLst>
                                          <p:attrName>ppt_h</p:attrName>
                                        </p:attrNameLst>
                                      </p:cBhvr>
                                      <p:tavLst>
                                        <p:tav tm="0">
                                          <p:val>
                                            <p:fltVal val="0.000000"/>
                                          </p:val>
                                        </p:tav>
                                        <p:tav tm="100000">
                                          <p:val>
                                            <p:strVal val="#ppt_h"/>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ldLvl="0" animBg="1"/>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4" name="Picture 4" descr="蓝色风景2"/>
          <p:cNvPicPr/>
          <p:nvPr/>
        </p:nvPicPr>
        <p:blipFill>
          <a:blip r:embed="rId1"/>
          <a:stretch>
            <a:fillRect/>
          </a:stretch>
        </p:blipFill>
        <p:spPr>
          <a:xfrm>
            <a:off x="140335" y="148590"/>
            <a:ext cx="11911330" cy="6561455"/>
          </a:xfrm>
          <a:prstGeom prst="rect">
            <a:avLst/>
          </a:prstGeom>
          <a:solidFill>
            <a:srgbClr val="DDDDDD"/>
          </a:solidFill>
          <a:ln w="9525">
            <a:noFill/>
          </a:ln>
        </p:spPr>
      </p:pic>
      <p:sp>
        <p:nvSpPr>
          <p:cNvPr id="17413" name="Rectangle 5"/>
          <p:cNvSpPr/>
          <p:nvPr/>
        </p:nvSpPr>
        <p:spPr>
          <a:xfrm>
            <a:off x="2590800" y="1670050"/>
            <a:ext cx="7548563" cy="4076700"/>
          </a:xfrm>
          <a:prstGeom prst="rect">
            <a:avLst/>
          </a:prstGeom>
          <a:noFill/>
          <a:ln w="9525">
            <a:noFill/>
          </a:ln>
        </p:spPr>
        <p:txBody>
          <a:bodyPr wrap="square" anchor="t" anchorCtr="0">
            <a:spAutoFit/>
          </a:bodyPr>
          <a:p>
            <a:pPr>
              <a:lnSpc>
                <a:spcPct val="120000"/>
              </a:lnSpc>
            </a:pPr>
            <a:r>
              <a:rPr lang="zh-CN" altLang="en-US" sz="3600" b="1" dirty="0">
                <a:solidFill>
                  <a:srgbClr val="FFFF00"/>
                </a:solidFill>
                <a:latin typeface="华文中宋" panose="02010600040101010101" pitchFamily="2" charset="-122"/>
                <a:ea typeface="华文中宋" panose="02010600040101010101" pitchFamily="2" charset="-122"/>
              </a:rPr>
              <a:t>白云一片去悠悠，青枫浦上不胜愁。</a:t>
            </a:r>
            <a:endParaRPr lang="zh-CN" altLang="en-US" sz="3600" b="1" dirty="0">
              <a:solidFill>
                <a:srgbClr val="FFFF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FFFF00"/>
                </a:solidFill>
                <a:latin typeface="华文中宋" panose="02010600040101010101" pitchFamily="2" charset="-122"/>
                <a:ea typeface="华文中宋" panose="02010600040101010101" pitchFamily="2" charset="-122"/>
              </a:rPr>
              <a:t>谁家今夜扁舟子？何处相思明月楼？</a:t>
            </a:r>
            <a:endParaRPr lang="zh-CN" altLang="en-US" sz="3600" b="1" dirty="0">
              <a:solidFill>
                <a:srgbClr val="FFFF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FFFF00"/>
                </a:solidFill>
                <a:latin typeface="华文中宋" panose="02010600040101010101" pitchFamily="2" charset="-122"/>
                <a:ea typeface="华文中宋" panose="02010600040101010101" pitchFamily="2" charset="-122"/>
              </a:rPr>
              <a:t>可怜楼上月徘徊，应照离人妆镜台。</a:t>
            </a:r>
            <a:endParaRPr lang="zh-CN" altLang="en-US" sz="3600" b="1" dirty="0">
              <a:solidFill>
                <a:srgbClr val="FFFF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FFFF00"/>
                </a:solidFill>
                <a:latin typeface="华文中宋" panose="02010600040101010101" pitchFamily="2" charset="-122"/>
                <a:ea typeface="华文中宋" panose="02010600040101010101" pitchFamily="2" charset="-122"/>
              </a:rPr>
              <a:t>玉户帘中卷不去，捣衣砧上拂还来。</a:t>
            </a:r>
            <a:endParaRPr lang="zh-CN" altLang="en-US" sz="3600" b="1" dirty="0">
              <a:solidFill>
                <a:srgbClr val="FFFF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FFFF00"/>
                </a:solidFill>
                <a:latin typeface="华文中宋" panose="02010600040101010101" pitchFamily="2" charset="-122"/>
                <a:ea typeface="华文中宋" panose="02010600040101010101" pitchFamily="2" charset="-122"/>
              </a:rPr>
              <a:t>此时相望不相闻，愿逐月华流照君。</a:t>
            </a:r>
            <a:endParaRPr lang="zh-CN" altLang="en-US" sz="3600" b="1" dirty="0">
              <a:solidFill>
                <a:srgbClr val="FFFF00"/>
              </a:solidFill>
              <a:latin typeface="华文中宋" panose="02010600040101010101" pitchFamily="2" charset="-122"/>
              <a:ea typeface="华文中宋" panose="02010600040101010101" pitchFamily="2" charset="-122"/>
            </a:endParaRPr>
          </a:p>
          <a:p>
            <a:pPr>
              <a:lnSpc>
                <a:spcPct val="120000"/>
              </a:lnSpc>
            </a:pPr>
            <a:r>
              <a:rPr lang="zh-CN" altLang="en-US" sz="3600" b="1" dirty="0">
                <a:solidFill>
                  <a:srgbClr val="FFFF00"/>
                </a:solidFill>
                <a:latin typeface="华文中宋" panose="02010600040101010101" pitchFamily="2" charset="-122"/>
                <a:ea typeface="华文中宋" panose="02010600040101010101" pitchFamily="2" charset="-122"/>
              </a:rPr>
              <a:t>鸿雁长飞光不度，鱼龙潜跃水成文。</a:t>
            </a:r>
            <a:endParaRPr lang="zh-CN" altLang="en-US" sz="3600" b="1" dirty="0">
              <a:solidFill>
                <a:srgbClr val="FFFF00"/>
              </a:solidFill>
              <a:latin typeface="华文中宋" panose="02010600040101010101" pitchFamily="2" charset="-122"/>
              <a:ea typeface="华文中宋" panose="02010600040101010101" pitchFamily="2" charset="-122"/>
            </a:endParaRPr>
          </a:p>
        </p:txBody>
      </p:sp>
      <p:sp>
        <p:nvSpPr>
          <p:cNvPr id="17418" name="Rectangle 10"/>
          <p:cNvSpPr/>
          <p:nvPr/>
        </p:nvSpPr>
        <p:spPr>
          <a:xfrm>
            <a:off x="3595688" y="544513"/>
            <a:ext cx="5284787" cy="706755"/>
          </a:xfrm>
          <a:prstGeom prst="rect">
            <a:avLst/>
          </a:prstGeom>
          <a:noFill/>
          <a:ln w="9525">
            <a:noFill/>
          </a:ln>
        </p:spPr>
        <p:txBody>
          <a:bodyPr wrap="square" anchor="t" anchorCtr="0">
            <a:spAutoFit/>
          </a:bodyPr>
          <a:p>
            <a:pPr>
              <a:spcBef>
                <a:spcPct val="50000"/>
              </a:spcBef>
            </a:pPr>
            <a:r>
              <a:rPr lang="zh-CN" altLang="en-US" sz="4000" b="1">
                <a:solidFill>
                  <a:srgbClr val="FF0000"/>
                </a:solidFill>
                <a:latin typeface="华文中宋" panose="02010600040101010101" pitchFamily="2" charset="-122"/>
                <a:ea typeface="华文中宋" panose="02010600040101010101" pitchFamily="2" charset="-122"/>
              </a:rPr>
              <a:t>第一层：</a:t>
            </a:r>
            <a:r>
              <a:rPr lang="zh-CN" altLang="zh-CN" sz="4000" b="1">
                <a:solidFill>
                  <a:srgbClr val="FF0000"/>
                </a:solidFill>
                <a:latin typeface="华文中宋" panose="02010600040101010101" pitchFamily="2" charset="-122"/>
                <a:ea typeface="华文中宋" panose="02010600040101010101" pitchFamily="2" charset="-122"/>
                <a:sym typeface="宋体" panose="02010600030101010101" pitchFamily="2" charset="-122"/>
              </a:rPr>
              <a:t>写思妇怀人</a:t>
            </a:r>
            <a:r>
              <a:rPr lang="zh-CN" altLang="en-US" sz="4000" b="1" dirty="0">
                <a:solidFill>
                  <a:srgbClr val="FF0000"/>
                </a:solidFill>
                <a:latin typeface="华文中宋" panose="02010600040101010101" pitchFamily="2" charset="-122"/>
                <a:ea typeface="华文中宋" panose="02010600040101010101" pitchFamily="2" charset="-122"/>
              </a:rPr>
              <a:t>。</a:t>
            </a:r>
            <a:endParaRPr lang="zh-CN" altLang="en-US" sz="40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1204"/>
                                        </p:tgtEl>
                                        <p:attrNameLst>
                                          <p:attrName>style.visibility</p:attrName>
                                        </p:attrNameLst>
                                      </p:cBhvr>
                                      <p:to>
                                        <p:strVal val="visible"/>
                                      </p:to>
                                    </p:set>
                                    <p:anim calcmode="lin" valueType="num">
                                      <p:cBhvr>
                                        <p:cTn id="7" dur="1000" fill="hold"/>
                                        <p:tgtEl>
                                          <p:spTgt spid="51204"/>
                                        </p:tgtEl>
                                        <p:attrNameLst>
                                          <p:attrName>ppt_w</p:attrName>
                                        </p:attrNameLst>
                                      </p:cBhvr>
                                      <p:tavLst>
                                        <p:tav tm="0">
                                          <p:val>
                                            <p:strVal val="#ppt_w*0.70"/>
                                          </p:val>
                                        </p:tav>
                                        <p:tav tm="100000">
                                          <p:val>
                                            <p:strVal val="#ppt_w"/>
                                          </p:val>
                                        </p:tav>
                                      </p:tavLst>
                                    </p:anim>
                                    <p:anim calcmode="lin" valueType="num">
                                      <p:cBhvr>
                                        <p:cTn id="8" dur="1000" fill="hold"/>
                                        <p:tgtEl>
                                          <p:spTgt spid="51204"/>
                                        </p:tgtEl>
                                        <p:attrNameLst>
                                          <p:attrName>ppt_h</p:attrName>
                                        </p:attrNameLst>
                                      </p:cBhvr>
                                      <p:tavLst>
                                        <p:tav tm="0">
                                          <p:val>
                                            <p:strVal val="#ppt_h"/>
                                          </p:val>
                                        </p:tav>
                                        <p:tav tm="100000">
                                          <p:val>
                                            <p:strVal val="#ppt_h"/>
                                          </p:val>
                                        </p:tav>
                                      </p:tavLst>
                                    </p:anim>
                                    <p:animEffect transition="in" filter="fade">
                                      <p:cBhvr>
                                        <p:cTn id="9" dur="1000"/>
                                        <p:tgtEl>
                                          <p:spTgt spid="51204"/>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17418"/>
                                        </p:tgtEl>
                                        <p:attrNameLst>
                                          <p:attrName>style.visibility</p:attrName>
                                        </p:attrNameLst>
                                      </p:cBhvr>
                                      <p:to>
                                        <p:strVal val="visible"/>
                                      </p:to>
                                    </p:set>
                                    <p:anim calcmode="lin" valueType="num">
                                      <p:cBhvr>
                                        <p:cTn id="13" dur="1000" fill="hold"/>
                                        <p:tgtEl>
                                          <p:spTgt spid="17418"/>
                                        </p:tgtEl>
                                        <p:attrNameLst>
                                          <p:attrName>ppt_x</p:attrName>
                                        </p:attrNameLst>
                                      </p:cBhvr>
                                      <p:tavLst>
                                        <p:tav tm="0">
                                          <p:val>
                                            <p:strVal val="#ppt_x"/>
                                          </p:val>
                                        </p:tav>
                                        <p:tav tm="100000">
                                          <p:val>
                                            <p:strVal val="#ppt_x"/>
                                          </p:val>
                                        </p:tav>
                                      </p:tavLst>
                                    </p:anim>
                                    <p:anim calcmode="lin" valueType="num">
                                      <p:cBhvr>
                                        <p:cTn id="14" dur="1000" fill="hold"/>
                                        <p:tgtEl>
                                          <p:spTgt spid="17418"/>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17413"/>
                                        </p:tgtEl>
                                        <p:attrNameLst>
                                          <p:attrName>style.visibility</p:attrName>
                                        </p:attrNameLst>
                                      </p:cBhvr>
                                      <p:to>
                                        <p:strVal val="visible"/>
                                      </p:to>
                                    </p:set>
                                    <p:anim calcmode="lin" valueType="num">
                                      <p:cBhvr>
                                        <p:cTn id="18" dur="1000" fill="hold"/>
                                        <p:tgtEl>
                                          <p:spTgt spid="17413"/>
                                        </p:tgtEl>
                                        <p:attrNameLst>
                                          <p:attrName>ppt_w</p:attrName>
                                        </p:attrNameLst>
                                      </p:cBhvr>
                                      <p:tavLst>
                                        <p:tav tm="0">
                                          <p:val>
                                            <p:strVal val="#ppt_w*0.70"/>
                                          </p:val>
                                        </p:tav>
                                        <p:tav tm="100000">
                                          <p:val>
                                            <p:strVal val="#ppt_w"/>
                                          </p:val>
                                        </p:tav>
                                      </p:tavLst>
                                    </p:anim>
                                    <p:anim calcmode="lin" valueType="num">
                                      <p:cBhvr>
                                        <p:cTn id="19" dur="1000" fill="hold"/>
                                        <p:tgtEl>
                                          <p:spTgt spid="17413"/>
                                        </p:tgtEl>
                                        <p:attrNameLst>
                                          <p:attrName>ppt_h</p:attrName>
                                        </p:attrNameLst>
                                      </p:cBhvr>
                                      <p:tavLst>
                                        <p:tav tm="0">
                                          <p:val>
                                            <p:strVal val="#ppt_h"/>
                                          </p:val>
                                        </p:tav>
                                        <p:tav tm="100000">
                                          <p:val>
                                            <p:strVal val="#ppt_h"/>
                                          </p:val>
                                        </p:tav>
                                      </p:tavLst>
                                    </p:anim>
                                    <p:animEffect transition="in" filter="fade">
                                      <p:cBhvr>
                                        <p:cTn id="20" dur="10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69" name="Picture 2" descr="有气势的云3"/>
          <p:cNvPicPr>
            <a:picLocks noChangeAspect="1"/>
          </p:cNvPicPr>
          <p:nvPr/>
        </p:nvPicPr>
        <p:blipFill>
          <a:blip r:embed="rId1"/>
          <a:stretch>
            <a:fillRect/>
          </a:stretch>
        </p:blipFill>
        <p:spPr>
          <a:xfrm>
            <a:off x="140335" y="140970"/>
            <a:ext cx="11911330" cy="6576695"/>
          </a:xfrm>
          <a:prstGeom prst="rect">
            <a:avLst/>
          </a:prstGeom>
          <a:noFill/>
          <a:ln w="9525">
            <a:noFill/>
          </a:ln>
        </p:spPr>
      </p:pic>
      <p:sp>
        <p:nvSpPr>
          <p:cNvPr id="17411" name="Text Box 3"/>
          <p:cNvSpPr txBox="1"/>
          <p:nvPr/>
        </p:nvSpPr>
        <p:spPr>
          <a:xfrm>
            <a:off x="904240" y="3663950"/>
            <a:ext cx="10384155" cy="2416810"/>
          </a:xfrm>
          <a:prstGeom prst="rect">
            <a:avLst/>
          </a:prstGeom>
          <a:noFill/>
          <a:ln w="9525">
            <a:noFill/>
          </a:ln>
        </p:spPr>
        <p:txBody>
          <a:bodyPr wrap="square" anchor="t" anchorCtr="0">
            <a:spAutoFit/>
          </a:bodyPr>
          <a:p>
            <a:pPr algn="just" eaLnBrk="0" hangingPunct="0">
              <a:lnSpc>
                <a:spcPct val="140000"/>
              </a:lnSpc>
            </a:pPr>
            <a:r>
              <a:rPr lang="zh-CN" altLang="en-US" sz="3600" dirty="0">
                <a:solidFill>
                  <a:srgbClr val="FFFFCC"/>
                </a:solidFill>
                <a:latin typeface="宋体" panose="02010600030101010101" pitchFamily="2" charset="-122"/>
              </a:rPr>
              <a:t>    </a:t>
            </a:r>
            <a:r>
              <a:rPr lang="zh-CN" altLang="en-US" sz="2800" dirty="0">
                <a:solidFill>
                  <a:srgbClr val="FF00FF"/>
                </a:solidFill>
                <a:latin typeface="华文中宋" panose="02010600040101010101" pitchFamily="2" charset="-122"/>
                <a:ea typeface="华文中宋" panose="02010600040101010101" pitchFamily="2" charset="-122"/>
              </a:rPr>
              <a:t> </a:t>
            </a:r>
            <a:r>
              <a:rPr lang="zh-CN" altLang="en-US" sz="3600" b="1" dirty="0">
                <a:solidFill>
                  <a:srgbClr val="FF0000"/>
                </a:solidFill>
                <a:latin typeface="华文中宋" panose="02010600040101010101" pitchFamily="2" charset="-122"/>
                <a:ea typeface="华文中宋" panose="02010600040101010101" pitchFamily="2" charset="-122"/>
              </a:rPr>
              <a:t>这四句的巧妙之处在于：由眼前飘然而过的一片白云起兴，用白云的“去悠悠”暗寓游子的离家远游，从而巧妙地引出了月下的人物。</a:t>
            </a:r>
            <a:endParaRPr lang="zh-CN" altLang="en-US" sz="3600" b="1" dirty="0">
              <a:solidFill>
                <a:srgbClr val="FF0000"/>
              </a:solidFill>
              <a:latin typeface="华文中宋" panose="02010600040101010101" pitchFamily="2" charset="-122"/>
              <a:ea typeface="华文中宋" panose="02010600040101010101" pitchFamily="2" charset="-122"/>
            </a:endParaRPr>
          </a:p>
        </p:txBody>
      </p:sp>
      <p:sp>
        <p:nvSpPr>
          <p:cNvPr id="32771" name="文本框 1"/>
          <p:cNvSpPr txBox="1"/>
          <p:nvPr/>
        </p:nvSpPr>
        <p:spPr>
          <a:xfrm>
            <a:off x="2083118" y="429260"/>
            <a:ext cx="8321040" cy="1814830"/>
          </a:xfrm>
          <a:prstGeom prst="rect">
            <a:avLst/>
          </a:prstGeom>
          <a:noFill/>
          <a:ln w="9525">
            <a:noFill/>
          </a:ln>
        </p:spPr>
        <p:txBody>
          <a:bodyPr wrap="none" anchor="t" anchorCtr="0">
            <a:spAutoFit/>
          </a:bodyPr>
          <a:p>
            <a:pPr algn="just" eaLnBrk="0" hangingPunct="0">
              <a:lnSpc>
                <a:spcPct val="140000"/>
              </a:lnSpc>
            </a:pPr>
            <a:r>
              <a:rPr lang="zh-CN" altLang="en-US" sz="4000" b="1" dirty="0">
                <a:solidFill>
                  <a:srgbClr val="FFFF00"/>
                </a:solidFill>
                <a:latin typeface="华文中宋" panose="02010600040101010101" pitchFamily="2" charset="-122"/>
                <a:ea typeface="华文中宋" panose="02010600040101010101" pitchFamily="2" charset="-122"/>
              </a:rPr>
              <a:t>白云一片去悠悠，</a:t>
            </a:r>
            <a:r>
              <a:rPr lang="zh-CN" altLang="en-US" sz="4000" b="1" u="sng" dirty="0">
                <a:solidFill>
                  <a:srgbClr val="FFFF00"/>
                </a:solidFill>
                <a:latin typeface="华文中宋" panose="02010600040101010101" pitchFamily="2" charset="-122"/>
                <a:ea typeface="华文中宋" panose="02010600040101010101" pitchFamily="2" charset="-122"/>
              </a:rPr>
              <a:t>青枫浦上</a:t>
            </a:r>
            <a:r>
              <a:rPr lang="zh-CN" altLang="en-US" sz="4000" b="1" dirty="0">
                <a:solidFill>
                  <a:srgbClr val="FFFF00"/>
                </a:solidFill>
                <a:latin typeface="华文中宋" panose="02010600040101010101" pitchFamily="2" charset="-122"/>
                <a:ea typeface="华文中宋" panose="02010600040101010101" pitchFamily="2" charset="-122"/>
              </a:rPr>
              <a:t>不胜愁。</a:t>
            </a:r>
            <a:endParaRPr lang="zh-CN" altLang="en-US" sz="4000" b="1" dirty="0">
              <a:solidFill>
                <a:srgbClr val="FFFF00"/>
              </a:solidFill>
              <a:latin typeface="华文中宋" panose="02010600040101010101" pitchFamily="2" charset="-122"/>
              <a:ea typeface="华文中宋" panose="02010600040101010101" pitchFamily="2" charset="-122"/>
            </a:endParaRPr>
          </a:p>
          <a:p>
            <a:pPr algn="just">
              <a:lnSpc>
                <a:spcPct val="140000"/>
              </a:lnSpc>
            </a:pPr>
            <a:r>
              <a:rPr lang="zh-CN" altLang="en-US" sz="4000" b="1" dirty="0">
                <a:solidFill>
                  <a:srgbClr val="FFFF00"/>
                </a:solidFill>
                <a:latin typeface="华文中宋" panose="02010600040101010101" pitchFamily="2" charset="-122"/>
                <a:ea typeface="华文中宋" panose="02010600040101010101" pitchFamily="2" charset="-122"/>
              </a:rPr>
              <a:t>谁家今夜</a:t>
            </a:r>
            <a:r>
              <a:rPr lang="zh-CN" altLang="en-US" sz="4000" b="1" u="sng" dirty="0">
                <a:solidFill>
                  <a:srgbClr val="FFFF00"/>
                </a:solidFill>
                <a:latin typeface="华文中宋" panose="02010600040101010101" pitchFamily="2" charset="-122"/>
                <a:ea typeface="华文中宋" panose="02010600040101010101" pitchFamily="2" charset="-122"/>
              </a:rPr>
              <a:t>扁舟子</a:t>
            </a:r>
            <a:r>
              <a:rPr lang="zh-CN" altLang="en-US" sz="4000" b="1" dirty="0">
                <a:solidFill>
                  <a:srgbClr val="FFFF00"/>
                </a:solidFill>
                <a:latin typeface="华文中宋" panose="02010600040101010101" pitchFamily="2" charset="-122"/>
                <a:ea typeface="华文中宋" panose="02010600040101010101" pitchFamily="2" charset="-122"/>
              </a:rPr>
              <a:t>？何处相思</a:t>
            </a:r>
            <a:r>
              <a:rPr lang="zh-CN" altLang="en-US" sz="4000" b="1" u="sng" dirty="0">
                <a:solidFill>
                  <a:srgbClr val="FFFF00"/>
                </a:solidFill>
                <a:latin typeface="华文中宋" panose="02010600040101010101" pitchFamily="2" charset="-122"/>
                <a:ea typeface="华文中宋" panose="02010600040101010101" pitchFamily="2" charset="-122"/>
              </a:rPr>
              <a:t>明月楼</a:t>
            </a:r>
            <a:r>
              <a:rPr lang="zh-CN" altLang="en-US" sz="4000" b="1" dirty="0">
                <a:solidFill>
                  <a:srgbClr val="FFFF00"/>
                </a:solidFill>
                <a:latin typeface="华文中宋" panose="02010600040101010101" pitchFamily="2" charset="-122"/>
                <a:ea typeface="华文中宋" panose="02010600040101010101" pitchFamily="2" charset="-122"/>
              </a:rPr>
              <a:t>？</a:t>
            </a:r>
            <a:endParaRPr lang="zh-CN" altLang="en-US" sz="4400" b="1" dirty="0">
              <a:solidFill>
                <a:srgbClr val="FFFF00"/>
              </a:solidFill>
              <a:latin typeface="宋体" panose="02010600030101010101" pitchFamily="2" charset="-122"/>
              <a:ea typeface="华文中宋" panose="02010600040101010101" pitchFamily="2" charset="-122"/>
            </a:endParaRPr>
          </a:p>
        </p:txBody>
      </p:sp>
      <p:sp>
        <p:nvSpPr>
          <p:cNvPr id="2" name="文本框 1"/>
          <p:cNvSpPr txBox="1"/>
          <p:nvPr/>
        </p:nvSpPr>
        <p:spPr>
          <a:xfrm>
            <a:off x="2691448" y="2876550"/>
            <a:ext cx="7588250" cy="521970"/>
          </a:xfrm>
          <a:prstGeom prst="rect">
            <a:avLst/>
          </a:prstGeom>
          <a:noFill/>
          <a:ln w="9525">
            <a:noFill/>
          </a:ln>
        </p:spPr>
        <p:txBody>
          <a:bodyPr wrap="square" anchor="t" anchorCtr="0">
            <a:spAutoFit/>
          </a:bodyPr>
          <a:p>
            <a:r>
              <a:rPr lang="zh-CN" altLang="en-US" sz="2800" b="1" dirty="0">
                <a:solidFill>
                  <a:schemeClr val="tx1"/>
                </a:solidFill>
                <a:latin typeface="华文中宋" panose="02010600040101010101" pitchFamily="2" charset="-122"/>
                <a:ea typeface="华文中宋" panose="02010600040101010101" pitchFamily="2" charset="-122"/>
              </a:rPr>
              <a:t>浦上：</a:t>
            </a:r>
            <a:r>
              <a:rPr lang="zh-CN" altLang="en-US" sz="2800" b="1" dirty="0">
                <a:solidFill>
                  <a:srgbClr val="FF0000"/>
                </a:solidFill>
                <a:latin typeface="华文中宋" panose="02010600040101010101" pitchFamily="2" charset="-122"/>
                <a:ea typeface="华文中宋" panose="02010600040101010101" pitchFamily="2" charset="-122"/>
              </a:rPr>
              <a:t>水边。                </a:t>
            </a:r>
            <a:r>
              <a:rPr lang="zh-CN" altLang="en-US" sz="2800" b="1" dirty="0">
                <a:solidFill>
                  <a:schemeClr val="tx1"/>
                </a:solidFill>
                <a:latin typeface="华文中宋" panose="02010600040101010101" pitchFamily="2" charset="-122"/>
                <a:ea typeface="华文中宋" panose="02010600040101010101" pitchFamily="2" charset="-122"/>
              </a:rPr>
              <a:t>明月楼：</a:t>
            </a:r>
            <a:r>
              <a:rPr lang="zh-CN" altLang="en-US" sz="2800" b="1" dirty="0">
                <a:solidFill>
                  <a:srgbClr val="FF0000"/>
                </a:solidFill>
                <a:latin typeface="华文中宋" panose="02010600040101010101" pitchFamily="2" charset="-122"/>
                <a:ea typeface="华文中宋" panose="02010600040101010101" pitchFamily="2" charset="-122"/>
              </a:rPr>
              <a:t>思妇的闺楼。</a:t>
            </a:r>
            <a:endParaRPr lang="zh-CN" altLang="en-US" sz="28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advTm="2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2769"/>
                                        </p:tgtEl>
                                        <p:attrNameLst>
                                          <p:attrName>style.visibility</p:attrName>
                                        </p:attrNameLst>
                                      </p:cBhvr>
                                      <p:to>
                                        <p:strVal val="visible"/>
                                      </p:to>
                                    </p:set>
                                    <p:anim calcmode="lin" valueType="num">
                                      <p:cBhvr>
                                        <p:cTn id="7" dur="1000" fill="hold"/>
                                        <p:tgtEl>
                                          <p:spTgt spid="32769"/>
                                        </p:tgtEl>
                                        <p:attrNameLst>
                                          <p:attrName>ppt_w</p:attrName>
                                        </p:attrNameLst>
                                      </p:cBhvr>
                                      <p:tavLst>
                                        <p:tav tm="0">
                                          <p:val>
                                            <p:strVal val="#ppt_w*0.70"/>
                                          </p:val>
                                        </p:tav>
                                        <p:tav tm="100000">
                                          <p:val>
                                            <p:strVal val="#ppt_w"/>
                                          </p:val>
                                        </p:tav>
                                      </p:tavLst>
                                    </p:anim>
                                    <p:anim calcmode="lin" valueType="num">
                                      <p:cBhvr>
                                        <p:cTn id="8" dur="1000" fill="hold"/>
                                        <p:tgtEl>
                                          <p:spTgt spid="32769"/>
                                        </p:tgtEl>
                                        <p:attrNameLst>
                                          <p:attrName>ppt_h</p:attrName>
                                        </p:attrNameLst>
                                      </p:cBhvr>
                                      <p:tavLst>
                                        <p:tav tm="0">
                                          <p:val>
                                            <p:strVal val="#ppt_h"/>
                                          </p:val>
                                        </p:tav>
                                        <p:tav tm="100000">
                                          <p:val>
                                            <p:strVal val="#ppt_h"/>
                                          </p:val>
                                        </p:tav>
                                      </p:tavLst>
                                    </p:anim>
                                    <p:animEffect transition="in" filter="fade">
                                      <p:cBhvr>
                                        <p:cTn id="9" dur="1000"/>
                                        <p:tgtEl>
                                          <p:spTgt spid="32769"/>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2771"/>
                                        </p:tgtEl>
                                        <p:attrNameLst>
                                          <p:attrName>style.visibility</p:attrName>
                                        </p:attrNameLst>
                                      </p:cBhvr>
                                      <p:to>
                                        <p:strVal val="visible"/>
                                      </p:to>
                                    </p:set>
                                    <p:anim calcmode="lin" valueType="num">
                                      <p:cBhvr>
                                        <p:cTn id="13" dur="1000" fill="hold"/>
                                        <p:tgtEl>
                                          <p:spTgt spid="32771"/>
                                        </p:tgtEl>
                                        <p:attrNameLst>
                                          <p:attrName>ppt_w</p:attrName>
                                        </p:attrNameLst>
                                      </p:cBhvr>
                                      <p:tavLst>
                                        <p:tav tm="0">
                                          <p:val>
                                            <p:strVal val="#ppt_w*0.70"/>
                                          </p:val>
                                        </p:tav>
                                        <p:tav tm="100000">
                                          <p:val>
                                            <p:strVal val="#ppt_w"/>
                                          </p:val>
                                        </p:tav>
                                      </p:tavLst>
                                    </p:anim>
                                    <p:anim calcmode="lin" valueType="num">
                                      <p:cBhvr>
                                        <p:cTn id="14" dur="1000" fill="hold"/>
                                        <p:tgtEl>
                                          <p:spTgt spid="32771"/>
                                        </p:tgtEl>
                                        <p:attrNameLst>
                                          <p:attrName>ppt_h</p:attrName>
                                        </p:attrNameLst>
                                      </p:cBhvr>
                                      <p:tavLst>
                                        <p:tav tm="0">
                                          <p:val>
                                            <p:strVal val="#ppt_h"/>
                                          </p:val>
                                        </p:tav>
                                        <p:tav tm="100000">
                                          <p:val>
                                            <p:strVal val="#ppt_h"/>
                                          </p:val>
                                        </p:tav>
                                      </p:tavLst>
                                    </p:anim>
                                    <p:animEffect transition="in" filter="fade">
                                      <p:cBhvr>
                                        <p:cTn id="15" dur="1000"/>
                                        <p:tgtEl>
                                          <p:spTgt spid="32771"/>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000"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 presetClass="entr" presetSubtype="4" fill="hold" grpId="0" nodeType="afterEffect">
                                  <p:stCondLst>
                                    <p:cond delay="0"/>
                                  </p:stCondLst>
                                  <p:childTnLst>
                                    <p:set>
                                      <p:cBhvr>
                                        <p:cTn id="23" dur="1000" fill="hold">
                                          <p:stCondLst>
                                            <p:cond delay="0"/>
                                          </p:stCondLst>
                                        </p:cTn>
                                        <p:tgtEl>
                                          <p:spTgt spid="17411"/>
                                        </p:tgtEl>
                                        <p:attrNameLst>
                                          <p:attrName>style.visibility</p:attrName>
                                        </p:attrNameLst>
                                      </p:cBhvr>
                                      <p:to>
                                        <p:strVal val="visible"/>
                                      </p:to>
                                    </p:set>
                                    <p:anim calcmode="lin" valueType="num">
                                      <p:cBhvr>
                                        <p:cTn id="24" dur="1000" fill="hold"/>
                                        <p:tgtEl>
                                          <p:spTgt spid="17411"/>
                                        </p:tgtEl>
                                        <p:attrNameLst>
                                          <p:attrName>ppt_x</p:attrName>
                                        </p:attrNameLst>
                                      </p:cBhvr>
                                      <p:tavLst>
                                        <p:tav tm="0">
                                          <p:val>
                                            <p:strVal val="#ppt_x"/>
                                          </p:val>
                                        </p:tav>
                                        <p:tav tm="100000">
                                          <p:val>
                                            <p:strVal val="#ppt_x"/>
                                          </p:val>
                                        </p:tav>
                                      </p:tavLst>
                                    </p:anim>
                                    <p:anim calcmode="lin" valueType="num">
                                      <p:cBhvr>
                                        <p:cTn id="25" dur="1000" fill="hold"/>
                                        <p:tgtEl>
                                          <p:spTgt spid="174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17411"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9747" name="Text Box 3"/>
          <p:cNvSpPr txBox="1"/>
          <p:nvPr/>
        </p:nvSpPr>
        <p:spPr>
          <a:xfrm>
            <a:off x="1806575" y="1049020"/>
            <a:ext cx="8752205" cy="829945"/>
          </a:xfrm>
          <a:prstGeom prst="rect">
            <a:avLst/>
          </a:prstGeom>
          <a:noFill/>
          <a:ln w="9525">
            <a:noFill/>
          </a:ln>
        </p:spPr>
        <p:txBody>
          <a:bodyPr wrap="square" anchor="t" anchorCtr="0">
            <a:spAutoFit/>
          </a:bodyPr>
          <a:p>
            <a:pPr>
              <a:lnSpc>
                <a:spcPct val="120000"/>
              </a:lnSpc>
            </a:pPr>
            <a:r>
              <a:rPr lang="en-US" altLang="zh-CN" sz="4000" b="1" dirty="0">
                <a:solidFill>
                  <a:srgbClr val="0000CC"/>
                </a:solidFill>
                <a:latin typeface="华文中宋" panose="02010600040101010101" pitchFamily="2" charset="-122"/>
                <a:ea typeface="华文中宋" panose="02010600040101010101" pitchFamily="2" charset="-122"/>
              </a:rPr>
              <a:t>5</a:t>
            </a:r>
            <a:r>
              <a:rPr lang="zh-CN" altLang="en-US" sz="4000" b="1" dirty="0">
                <a:solidFill>
                  <a:srgbClr val="0000CC"/>
                </a:solidFill>
                <a:latin typeface="华文中宋" panose="02010600040101010101" pitchFamily="2" charset="-122"/>
                <a:ea typeface="华文中宋" panose="02010600040101010101" pitchFamily="2" charset="-122"/>
              </a:rPr>
              <a:t>、这四句用了哪些意象来表现感情？</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159748" name="Text Box 4"/>
          <p:cNvSpPr txBox="1">
            <a:spLocks noChangeArrowheads="1"/>
          </p:cNvSpPr>
          <p:nvPr/>
        </p:nvSpPr>
        <p:spPr bwMode="auto">
          <a:xfrm>
            <a:off x="1284605" y="2609215"/>
            <a:ext cx="9871710" cy="3192145"/>
          </a:xfrm>
          <a:prstGeom prst="rect">
            <a:avLst/>
          </a:prstGeom>
          <a:noFill/>
          <a:ln w="9525">
            <a:noFill/>
            <a:miter lim="800000"/>
          </a:ln>
          <a:effectLst/>
        </p:spPr>
        <p:txBody>
          <a:bodyPr wrap="square">
            <a:spAutoFit/>
          </a:bodyPr>
          <a:p>
            <a:pPr marR="0" defTabSz="914400">
              <a:lnSpc>
                <a:spcPct val="140000"/>
              </a:lnSpc>
              <a:buClrTx/>
              <a:buSzTx/>
              <a:buFontTx/>
              <a:defRPr/>
            </a:pPr>
            <a:r>
              <a:rPr kumimoji="0" lang="en-US" altLang="zh-CN"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白云”</a:t>
            </a:r>
            <a:r>
              <a:rPr kumimoji="0" lang="zh-CN" altLang="en-US" sz="3600" b="1" kern="1200" cap="none" spc="0" normalizeH="0" baseline="0" noProof="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飘忽其状比喻游子的萍踪不定；</a:t>
            </a:r>
            <a:endParaRPr kumimoji="0" lang="zh-CN" altLang="en-US" sz="3600" b="1" kern="1200" cap="none" spc="0" normalizeH="0" baseline="0" noProof="0" dirty="0">
              <a:solidFill>
                <a:schemeClr val="tx2"/>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R="0" defTabSz="914400">
              <a:lnSpc>
                <a:spcPct val="140000"/>
              </a:lnSpc>
              <a:buClrTx/>
              <a:buSzTx/>
              <a:buFontTx/>
              <a:defRPr/>
            </a:pPr>
            <a:r>
              <a:rPr kumimoji="0" lang="zh-CN" altLang="en-US" sz="3200" b="1" kern="1200" cap="none" spc="0" normalizeH="0" baseline="0" noProof="0" dirty="0">
                <a:solidFill>
                  <a:srgbClr val="003366"/>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“扁舟、明月”</a:t>
            </a:r>
            <a:r>
              <a:rPr kumimoji="0" lang="zh-CN" altLang="en-US" sz="3600" b="1" kern="1200" cap="none" spc="0" normalizeH="0" baseline="0" noProof="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引发相思之情</a:t>
            </a:r>
            <a:r>
              <a:rPr kumimoji="0" lang="zh-CN" altLang="en-US" sz="3200" b="1" kern="1200" cap="none" spc="0" normalizeH="0" baseline="0" noProof="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endParaRPr kumimoji="0" lang="zh-CN" altLang="en-US" sz="3200" b="1" kern="1200" cap="none" spc="0" normalizeH="0" baseline="0" noProof="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R="0" defTabSz="914400">
              <a:lnSpc>
                <a:spcPct val="140000"/>
              </a:lnSpc>
              <a:buClrTx/>
              <a:buSzTx/>
              <a:buFontTx/>
              <a:defRPr/>
            </a:pPr>
            <a:r>
              <a:rPr kumimoji="0" lang="zh-CN" altLang="en-US" sz="3600" b="1" kern="1200" cap="none" spc="0" normalizeH="0" baseline="0" noProof="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      这些意象具体形象地抒写游子和思妇的两地相思之情。</a:t>
            </a:r>
            <a:endParaRPr kumimoji="0" lang="zh-CN" altLang="en-US" sz="3600" b="1" kern="1200" cap="none" spc="0" normalizeH="0" baseline="0" noProof="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59747"/>
                                        </p:tgtEl>
                                        <p:attrNameLst>
                                          <p:attrName>style.visibility</p:attrName>
                                        </p:attrNameLst>
                                      </p:cBhvr>
                                      <p:to>
                                        <p:strVal val="visible"/>
                                      </p:to>
                                    </p:set>
                                    <p:anim calcmode="lin" valueType="num">
                                      <p:cBhvr>
                                        <p:cTn id="7" dur="1000" fill="hold"/>
                                        <p:tgtEl>
                                          <p:spTgt spid="159747"/>
                                        </p:tgtEl>
                                        <p:attrNameLst>
                                          <p:attrName>ppt_w</p:attrName>
                                        </p:attrNameLst>
                                      </p:cBhvr>
                                      <p:tavLst>
                                        <p:tav tm="0">
                                          <p:val>
                                            <p:strVal val="#ppt_w*0.70"/>
                                          </p:val>
                                        </p:tav>
                                        <p:tav tm="100000">
                                          <p:val>
                                            <p:strVal val="#ppt_w"/>
                                          </p:val>
                                        </p:tav>
                                      </p:tavLst>
                                    </p:anim>
                                    <p:anim calcmode="lin" valueType="num">
                                      <p:cBhvr>
                                        <p:cTn id="8" dur="1000" fill="hold"/>
                                        <p:tgtEl>
                                          <p:spTgt spid="159747"/>
                                        </p:tgtEl>
                                        <p:attrNameLst>
                                          <p:attrName>ppt_h</p:attrName>
                                        </p:attrNameLst>
                                      </p:cBhvr>
                                      <p:tavLst>
                                        <p:tav tm="0">
                                          <p:val>
                                            <p:strVal val="#ppt_h"/>
                                          </p:val>
                                        </p:tav>
                                        <p:tav tm="100000">
                                          <p:val>
                                            <p:strVal val="#ppt_h"/>
                                          </p:val>
                                        </p:tav>
                                      </p:tavLst>
                                    </p:anim>
                                    <p:animEffect transition="in" filter="fade">
                                      <p:cBhvr>
                                        <p:cTn id="9" dur="1000"/>
                                        <p:tgtEl>
                                          <p:spTgt spid="15974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59748"/>
                                        </p:tgtEl>
                                        <p:attrNameLst>
                                          <p:attrName>style.visibility</p:attrName>
                                        </p:attrNameLst>
                                      </p:cBhvr>
                                      <p:to>
                                        <p:strVal val="visible"/>
                                      </p:to>
                                    </p:set>
                                    <p:anim calcmode="lin" valueType="num">
                                      <p:cBhvr>
                                        <p:cTn id="14" dur="1000" fill="hold"/>
                                        <p:tgtEl>
                                          <p:spTgt spid="159748"/>
                                        </p:tgtEl>
                                        <p:attrNameLst>
                                          <p:attrName>ppt_x</p:attrName>
                                        </p:attrNameLst>
                                      </p:cBhvr>
                                      <p:tavLst>
                                        <p:tav tm="0">
                                          <p:val>
                                            <p:strVal val="#ppt_x"/>
                                          </p:val>
                                        </p:tav>
                                        <p:tav tm="100000">
                                          <p:val>
                                            <p:strVal val="#ppt_x"/>
                                          </p:val>
                                        </p:tav>
                                      </p:tavLst>
                                    </p:anim>
                                    <p:anim calcmode="lin" valueType="num">
                                      <p:cBhvr>
                                        <p:cTn id="15" dur="1000" fill="hold"/>
                                        <p:tgtEl>
                                          <p:spTgt spid="1597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ldLvl="0" animBg="1"/>
      <p:bldP spid="159748"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Picture 2" descr="海上升明月"/>
          <p:cNvPicPr>
            <a:picLocks noChangeAspect="1"/>
          </p:cNvPicPr>
          <p:nvPr/>
        </p:nvPicPr>
        <p:blipFill>
          <a:blip r:embed="rId1"/>
          <a:stretch>
            <a:fillRect/>
          </a:stretch>
        </p:blipFill>
        <p:spPr>
          <a:xfrm>
            <a:off x="104140" y="73025"/>
            <a:ext cx="11980545" cy="6712585"/>
          </a:xfrm>
          <a:prstGeom prst="rect">
            <a:avLst/>
          </a:prstGeom>
          <a:noFill/>
          <a:ln w="9525">
            <a:noFill/>
          </a:ln>
        </p:spPr>
      </p:pic>
      <p:sp>
        <p:nvSpPr>
          <p:cNvPr id="19459" name="Text Box 3"/>
          <p:cNvSpPr txBox="1"/>
          <p:nvPr/>
        </p:nvSpPr>
        <p:spPr>
          <a:xfrm>
            <a:off x="2211388" y="1433513"/>
            <a:ext cx="8074025" cy="706755"/>
          </a:xfrm>
          <a:prstGeom prst="rect">
            <a:avLst/>
          </a:prstGeom>
          <a:noFill/>
          <a:ln w="9525">
            <a:noFill/>
          </a:ln>
        </p:spPr>
        <p:txBody>
          <a:bodyPr wrap="square" anchor="t" anchorCtr="0">
            <a:spAutoFit/>
          </a:bodyPr>
          <a:p>
            <a:r>
              <a:rPr lang="zh-CN" altLang="en-US" sz="4000" b="1" dirty="0">
                <a:solidFill>
                  <a:srgbClr val="FFFF00"/>
                </a:solidFill>
                <a:latin typeface="华文中宋" panose="02010600040101010101" pitchFamily="2" charset="-122"/>
                <a:ea typeface="华文中宋" panose="02010600040101010101" pitchFamily="2" charset="-122"/>
              </a:rPr>
              <a:t>可怜楼上月徘徊，应照</a:t>
            </a:r>
            <a:r>
              <a:rPr lang="zh-CN" altLang="en-US" sz="4000" b="1" u="sng" dirty="0">
                <a:solidFill>
                  <a:srgbClr val="FFFF00"/>
                </a:solidFill>
                <a:latin typeface="华文中宋" panose="02010600040101010101" pitchFamily="2" charset="-122"/>
                <a:ea typeface="华文中宋" panose="02010600040101010101" pitchFamily="2" charset="-122"/>
              </a:rPr>
              <a:t>离人</a:t>
            </a:r>
            <a:r>
              <a:rPr lang="zh-CN" altLang="en-US" sz="4000" b="1" dirty="0">
                <a:solidFill>
                  <a:srgbClr val="FFFF00"/>
                </a:solidFill>
                <a:latin typeface="华文中宋" panose="02010600040101010101" pitchFamily="2" charset="-122"/>
                <a:ea typeface="华文中宋" panose="02010600040101010101" pitchFamily="2" charset="-122"/>
              </a:rPr>
              <a:t>妆镜台。</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
        <p:nvSpPr>
          <p:cNvPr id="19460" name="Text Box 4"/>
          <p:cNvSpPr txBox="1"/>
          <p:nvPr/>
        </p:nvSpPr>
        <p:spPr>
          <a:xfrm>
            <a:off x="1739900" y="2795588"/>
            <a:ext cx="8928100" cy="3131185"/>
          </a:xfrm>
          <a:prstGeom prst="rect">
            <a:avLst/>
          </a:prstGeom>
          <a:noFill/>
          <a:ln w="9525">
            <a:noFill/>
          </a:ln>
        </p:spPr>
        <p:txBody>
          <a:bodyPr wrap="square" anchor="t" anchorCtr="0">
            <a:spAutoFit/>
          </a:bodyPr>
          <a:p>
            <a:pPr>
              <a:lnSpc>
                <a:spcPct val="130000"/>
              </a:lnSpc>
            </a:pPr>
            <a:r>
              <a:rPr lang="en-US" altLang="zh-CN" sz="4400" b="1" dirty="0">
                <a:latin typeface="楷体_GB2312" pitchFamily="1" charset="-122"/>
                <a:ea typeface="楷体_GB2312" pitchFamily="1" charset="-122"/>
              </a:rPr>
              <a:t>    </a:t>
            </a:r>
            <a:r>
              <a:rPr lang="zh-CN" altLang="en-US" sz="3600" b="1" dirty="0">
                <a:solidFill>
                  <a:srgbClr val="FF0000"/>
                </a:solidFill>
                <a:latin typeface="华文中宋" panose="02010600040101010101" pitchFamily="2" charset="-122"/>
                <a:ea typeface="华文中宋" panose="02010600040101010101" pitchFamily="2" charset="-122"/>
              </a:rPr>
              <a:t>此二句化用曹植</a:t>
            </a:r>
            <a:r>
              <a:rPr lang="en-US" altLang="zh-CN"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rPr>
              <a:t>七哀</a:t>
            </a:r>
            <a:r>
              <a:rPr lang="en-US" altLang="zh-CN" sz="3600" b="1" dirty="0">
                <a:solidFill>
                  <a:srgbClr val="FF0000"/>
                </a:solidFill>
                <a:latin typeface="华文中宋" panose="02010600040101010101" pitchFamily="2" charset="-122"/>
                <a:ea typeface="华文中宋" panose="02010600040101010101" pitchFamily="2" charset="-122"/>
              </a:rPr>
              <a:t>》</a:t>
            </a:r>
            <a:r>
              <a:rPr lang="zh-CN" altLang="en-US" sz="3600" b="1" dirty="0">
                <a:solidFill>
                  <a:srgbClr val="FF0000"/>
                </a:solidFill>
                <a:latin typeface="华文中宋" panose="02010600040101010101" pitchFamily="2" charset="-122"/>
                <a:ea typeface="华文中宋" panose="02010600040101010101" pitchFamily="2" charset="-122"/>
              </a:rPr>
              <a:t>诗的诗意</a:t>
            </a:r>
            <a:r>
              <a:rPr lang="en-US" altLang="zh-CN" sz="3600" b="1" dirty="0">
                <a:solidFill>
                  <a:srgbClr val="FF0000"/>
                </a:solidFill>
                <a:latin typeface="华文中宋" panose="02010600040101010101" pitchFamily="2" charset="-122"/>
                <a:ea typeface="华文中宋" panose="02010600040101010101" pitchFamily="2" charset="-122"/>
              </a:rPr>
              <a:t>:</a:t>
            </a:r>
            <a:endParaRPr lang="en-US" altLang="zh-CN" sz="3600" b="1" dirty="0">
              <a:solidFill>
                <a:srgbClr val="FF0000"/>
              </a:solidFill>
              <a:latin typeface="华文中宋" panose="02010600040101010101" pitchFamily="2" charset="-122"/>
              <a:ea typeface="华文中宋" panose="02010600040101010101" pitchFamily="2" charset="-122"/>
            </a:endParaRPr>
          </a:p>
          <a:p>
            <a:pPr>
              <a:lnSpc>
                <a:spcPct val="130000"/>
              </a:lnSpc>
            </a:pPr>
            <a:r>
              <a:rPr lang="en-US" altLang="zh-CN" sz="3600" b="1" dirty="0">
                <a:solidFill>
                  <a:srgbClr val="FF0000"/>
                </a:solidFill>
                <a:latin typeface="华文中宋" panose="02010600040101010101" pitchFamily="2" charset="-122"/>
                <a:ea typeface="华文中宋" panose="02010600040101010101" pitchFamily="2" charset="-122"/>
              </a:rPr>
              <a:t>    “</a:t>
            </a:r>
            <a:r>
              <a:rPr lang="zh-CN" altLang="en-US" sz="3600" b="1" dirty="0">
                <a:solidFill>
                  <a:srgbClr val="FF0000"/>
                </a:solidFill>
                <a:latin typeface="华文中宋" panose="02010600040101010101" pitchFamily="2" charset="-122"/>
                <a:ea typeface="华文中宋" panose="02010600040101010101" pitchFamily="2" charset="-122"/>
              </a:rPr>
              <a:t>明月照高楼，流光正徘徊。</a:t>
            </a:r>
            <a:endParaRPr lang="zh-CN" altLang="en-US" sz="3600" b="1" dirty="0">
              <a:solidFill>
                <a:srgbClr val="FF0000"/>
              </a:solidFill>
              <a:latin typeface="华文中宋" panose="02010600040101010101" pitchFamily="2" charset="-122"/>
              <a:ea typeface="华文中宋" panose="02010600040101010101" pitchFamily="2" charset="-122"/>
            </a:endParaRPr>
          </a:p>
          <a:p>
            <a:pPr>
              <a:lnSpc>
                <a:spcPct val="130000"/>
              </a:lnSpc>
            </a:pPr>
            <a:r>
              <a:rPr lang="zh-CN" altLang="en-US" sz="3600" b="1" dirty="0">
                <a:solidFill>
                  <a:srgbClr val="FF0000"/>
                </a:solidFill>
                <a:latin typeface="华文中宋" panose="02010600040101010101" pitchFamily="2" charset="-122"/>
                <a:ea typeface="华文中宋" panose="02010600040101010101" pitchFamily="2" charset="-122"/>
              </a:rPr>
              <a:t>       上有愁思妇，悲叹有余哀。”</a:t>
            </a:r>
            <a:endParaRPr lang="zh-CN" altLang="en-US" sz="3600" b="1" dirty="0">
              <a:solidFill>
                <a:srgbClr val="FF0000"/>
              </a:solidFill>
              <a:latin typeface="华文中宋" panose="02010600040101010101" pitchFamily="2" charset="-122"/>
              <a:ea typeface="华文中宋" panose="02010600040101010101" pitchFamily="2" charset="-122"/>
            </a:endParaRPr>
          </a:p>
          <a:p>
            <a:pPr>
              <a:lnSpc>
                <a:spcPct val="130000"/>
              </a:lnSpc>
            </a:pPr>
            <a:r>
              <a:rPr lang="zh-CN" altLang="en-US" sz="3600" b="1" dirty="0">
                <a:solidFill>
                  <a:srgbClr val="FF0000"/>
                </a:solidFill>
                <a:latin typeface="华文中宋" panose="02010600040101010101" pitchFamily="2" charset="-122"/>
                <a:ea typeface="华文中宋" panose="02010600040101010101" pitchFamily="2" charset="-122"/>
              </a:rPr>
              <a:t>    由月鉴人，“月徘徊”也是人徘徊</a:t>
            </a:r>
            <a:r>
              <a:rPr lang="zh-CN" altLang="en-US" sz="3600" dirty="0">
                <a:solidFill>
                  <a:srgbClr val="FF0000"/>
                </a:solidFill>
                <a:latin typeface="华文中宋" panose="02010600040101010101" pitchFamily="2" charset="-122"/>
                <a:ea typeface="华文中宋" panose="02010600040101010101" pitchFamily="2" charset="-122"/>
              </a:rPr>
              <a:t>。</a:t>
            </a:r>
            <a:endParaRPr lang="zh-CN" altLang="en-US" sz="3600"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4817"/>
                                        </p:tgtEl>
                                        <p:attrNameLst>
                                          <p:attrName>style.visibility</p:attrName>
                                        </p:attrNameLst>
                                      </p:cBhvr>
                                      <p:to>
                                        <p:strVal val="visible"/>
                                      </p:to>
                                    </p:set>
                                    <p:anim calcmode="lin" valueType="num">
                                      <p:cBhvr>
                                        <p:cTn id="7" dur="1000" fill="hold"/>
                                        <p:tgtEl>
                                          <p:spTgt spid="34817"/>
                                        </p:tgtEl>
                                        <p:attrNameLst>
                                          <p:attrName>ppt_w</p:attrName>
                                        </p:attrNameLst>
                                      </p:cBhvr>
                                      <p:tavLst>
                                        <p:tav tm="0">
                                          <p:val>
                                            <p:strVal val="#ppt_w*0.70"/>
                                          </p:val>
                                        </p:tav>
                                        <p:tav tm="100000">
                                          <p:val>
                                            <p:strVal val="#ppt_w"/>
                                          </p:val>
                                        </p:tav>
                                      </p:tavLst>
                                    </p:anim>
                                    <p:anim calcmode="lin" valueType="num">
                                      <p:cBhvr>
                                        <p:cTn id="8" dur="1000" fill="hold"/>
                                        <p:tgtEl>
                                          <p:spTgt spid="34817"/>
                                        </p:tgtEl>
                                        <p:attrNameLst>
                                          <p:attrName>ppt_h</p:attrName>
                                        </p:attrNameLst>
                                      </p:cBhvr>
                                      <p:tavLst>
                                        <p:tav tm="0">
                                          <p:val>
                                            <p:strVal val="#ppt_h"/>
                                          </p:val>
                                        </p:tav>
                                        <p:tav tm="100000">
                                          <p:val>
                                            <p:strVal val="#ppt_h"/>
                                          </p:val>
                                        </p:tav>
                                      </p:tavLst>
                                    </p:anim>
                                    <p:animEffect transition="in" filter="fade">
                                      <p:cBhvr>
                                        <p:cTn id="9" dur="1000"/>
                                        <p:tgtEl>
                                          <p:spTgt spid="3481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19459">
                                            <p:txEl>
                                              <p:charRg st="0" end="21"/>
                                            </p:txEl>
                                          </p:spTgt>
                                        </p:tgtEl>
                                        <p:attrNameLst>
                                          <p:attrName>style.visibility</p:attrName>
                                        </p:attrNameLst>
                                      </p:cBhvr>
                                      <p:to>
                                        <p:strVal val="visible"/>
                                      </p:to>
                                    </p:set>
                                    <p:anim calcmode="lin" valueType="num">
                                      <p:cBhvr>
                                        <p:cTn id="13" dur="1000" fill="hold"/>
                                        <p:tgtEl>
                                          <p:spTgt spid="19459">
                                            <p:txEl>
                                              <p:charRg st="0" end="21"/>
                                            </p:txEl>
                                          </p:spTgt>
                                        </p:tgtEl>
                                        <p:attrNameLst>
                                          <p:attrName>ppt_w</p:attrName>
                                        </p:attrNameLst>
                                      </p:cBhvr>
                                      <p:tavLst>
                                        <p:tav tm="0">
                                          <p:val>
                                            <p:strVal val="#ppt_w*0.70"/>
                                          </p:val>
                                        </p:tav>
                                        <p:tav tm="100000">
                                          <p:val>
                                            <p:strVal val="#ppt_w"/>
                                          </p:val>
                                        </p:tav>
                                      </p:tavLst>
                                    </p:anim>
                                    <p:anim calcmode="lin" valueType="num">
                                      <p:cBhvr>
                                        <p:cTn id="14" dur="1000" fill="hold"/>
                                        <p:tgtEl>
                                          <p:spTgt spid="19459">
                                            <p:txEl>
                                              <p:charRg st="0" end="21"/>
                                            </p:txEl>
                                          </p:spTgt>
                                        </p:tgtEl>
                                        <p:attrNameLst>
                                          <p:attrName>ppt_h</p:attrName>
                                        </p:attrNameLst>
                                      </p:cBhvr>
                                      <p:tavLst>
                                        <p:tav tm="0">
                                          <p:val>
                                            <p:strVal val="#ppt_h"/>
                                          </p:val>
                                        </p:tav>
                                        <p:tav tm="100000">
                                          <p:val>
                                            <p:strVal val="#ppt_h"/>
                                          </p:val>
                                        </p:tav>
                                      </p:tavLst>
                                    </p:anim>
                                    <p:animEffect transition="in" filter="fade">
                                      <p:cBhvr>
                                        <p:cTn id="15" dur="1000"/>
                                        <p:tgtEl>
                                          <p:spTgt spid="19459">
                                            <p:txEl>
                                              <p:charRg st="0" end="21"/>
                                            </p:txEl>
                                          </p:spTgt>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000" fill="hold">
                                          <p:stCondLst>
                                            <p:cond delay="0"/>
                                          </p:stCondLst>
                                        </p:cTn>
                                        <p:tgtEl>
                                          <p:spTgt spid="19460">
                                            <p:txEl>
                                              <p:charRg st="0" end="21"/>
                                            </p:txEl>
                                          </p:spTgt>
                                        </p:tgtEl>
                                        <p:attrNameLst>
                                          <p:attrName>style.visibility</p:attrName>
                                        </p:attrNameLst>
                                      </p:cBhvr>
                                      <p:to>
                                        <p:strVal val="visible"/>
                                      </p:to>
                                    </p:set>
                                    <p:anim calcmode="lin" valueType="num">
                                      <p:cBhvr>
                                        <p:cTn id="19" dur="1000" fill="hold"/>
                                        <p:tgtEl>
                                          <p:spTgt spid="19460">
                                            <p:txEl>
                                              <p:charRg st="0" end="21"/>
                                            </p:txEl>
                                          </p:spTgt>
                                        </p:tgtEl>
                                        <p:attrNameLst>
                                          <p:attrName>ppt_x</p:attrName>
                                        </p:attrNameLst>
                                      </p:cBhvr>
                                      <p:tavLst>
                                        <p:tav tm="0">
                                          <p:val>
                                            <p:strVal val="#ppt_x"/>
                                          </p:val>
                                        </p:tav>
                                        <p:tav tm="100000">
                                          <p:val>
                                            <p:strVal val="#ppt_x"/>
                                          </p:val>
                                        </p:tav>
                                      </p:tavLst>
                                    </p:anim>
                                    <p:anim calcmode="lin" valueType="num">
                                      <p:cBhvr>
                                        <p:cTn id="20" dur="1000" fill="hold"/>
                                        <p:tgtEl>
                                          <p:spTgt spid="19460">
                                            <p:txEl>
                                              <p:charRg st="0" end="2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000" fill="hold">
                                          <p:stCondLst>
                                            <p:cond delay="0"/>
                                          </p:stCondLst>
                                        </p:cTn>
                                        <p:tgtEl>
                                          <p:spTgt spid="19460">
                                            <p:txEl>
                                              <p:charRg st="21" end="39"/>
                                            </p:txEl>
                                          </p:spTgt>
                                        </p:tgtEl>
                                        <p:attrNameLst>
                                          <p:attrName>style.visibility</p:attrName>
                                        </p:attrNameLst>
                                      </p:cBhvr>
                                      <p:to>
                                        <p:strVal val="visible"/>
                                      </p:to>
                                    </p:set>
                                    <p:anim calcmode="lin" valueType="num">
                                      <p:cBhvr>
                                        <p:cTn id="23" dur="1000" fill="hold"/>
                                        <p:tgtEl>
                                          <p:spTgt spid="19460">
                                            <p:txEl>
                                              <p:charRg st="21" end="39"/>
                                            </p:txEl>
                                          </p:spTgt>
                                        </p:tgtEl>
                                        <p:attrNameLst>
                                          <p:attrName>ppt_x</p:attrName>
                                        </p:attrNameLst>
                                      </p:cBhvr>
                                      <p:tavLst>
                                        <p:tav tm="0">
                                          <p:val>
                                            <p:strVal val="#ppt_x"/>
                                          </p:val>
                                        </p:tav>
                                        <p:tav tm="100000">
                                          <p:val>
                                            <p:strVal val="#ppt_x"/>
                                          </p:val>
                                        </p:tav>
                                      </p:tavLst>
                                    </p:anim>
                                    <p:anim calcmode="lin" valueType="num">
                                      <p:cBhvr>
                                        <p:cTn id="24" dur="1000" fill="hold"/>
                                        <p:tgtEl>
                                          <p:spTgt spid="19460">
                                            <p:txEl>
                                              <p:charRg st="21" end="39"/>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000" fill="hold">
                                          <p:stCondLst>
                                            <p:cond delay="0"/>
                                          </p:stCondLst>
                                        </p:cTn>
                                        <p:tgtEl>
                                          <p:spTgt spid="19460">
                                            <p:txEl>
                                              <p:charRg st="39" end="57"/>
                                            </p:txEl>
                                          </p:spTgt>
                                        </p:tgtEl>
                                        <p:attrNameLst>
                                          <p:attrName>style.visibility</p:attrName>
                                        </p:attrNameLst>
                                      </p:cBhvr>
                                      <p:to>
                                        <p:strVal val="visible"/>
                                      </p:to>
                                    </p:set>
                                    <p:anim calcmode="lin" valueType="num">
                                      <p:cBhvr>
                                        <p:cTn id="27" dur="1000" fill="hold"/>
                                        <p:tgtEl>
                                          <p:spTgt spid="19460">
                                            <p:txEl>
                                              <p:charRg st="39" end="57"/>
                                            </p:txEl>
                                          </p:spTgt>
                                        </p:tgtEl>
                                        <p:attrNameLst>
                                          <p:attrName>ppt_x</p:attrName>
                                        </p:attrNameLst>
                                      </p:cBhvr>
                                      <p:tavLst>
                                        <p:tav tm="0">
                                          <p:val>
                                            <p:strVal val="#ppt_x"/>
                                          </p:val>
                                        </p:tav>
                                        <p:tav tm="100000">
                                          <p:val>
                                            <p:strVal val="#ppt_x"/>
                                          </p:val>
                                        </p:tav>
                                      </p:tavLst>
                                    </p:anim>
                                    <p:anim calcmode="lin" valueType="num">
                                      <p:cBhvr>
                                        <p:cTn id="28" dur="1000" fill="hold"/>
                                        <p:tgtEl>
                                          <p:spTgt spid="19460">
                                            <p:txEl>
                                              <p:charRg st="39" end="57"/>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000" fill="hold">
                                          <p:stCondLst>
                                            <p:cond delay="0"/>
                                          </p:stCondLst>
                                        </p:cTn>
                                        <p:tgtEl>
                                          <p:spTgt spid="19460">
                                            <p:txEl>
                                              <p:charRg st="57" end="78"/>
                                            </p:txEl>
                                          </p:spTgt>
                                        </p:tgtEl>
                                        <p:attrNameLst>
                                          <p:attrName>style.visibility</p:attrName>
                                        </p:attrNameLst>
                                      </p:cBhvr>
                                      <p:to>
                                        <p:strVal val="visible"/>
                                      </p:to>
                                    </p:set>
                                    <p:anim calcmode="lin" valueType="num">
                                      <p:cBhvr>
                                        <p:cTn id="31" dur="1000" fill="hold"/>
                                        <p:tgtEl>
                                          <p:spTgt spid="19460">
                                            <p:txEl>
                                              <p:charRg st="57" end="78"/>
                                            </p:txEl>
                                          </p:spTgt>
                                        </p:tgtEl>
                                        <p:attrNameLst>
                                          <p:attrName>ppt_x</p:attrName>
                                        </p:attrNameLst>
                                      </p:cBhvr>
                                      <p:tavLst>
                                        <p:tav tm="0">
                                          <p:val>
                                            <p:strVal val="#ppt_x"/>
                                          </p:val>
                                        </p:tav>
                                        <p:tav tm="100000">
                                          <p:val>
                                            <p:strVal val="#ppt_x"/>
                                          </p:val>
                                        </p:tav>
                                      </p:tavLst>
                                    </p:anim>
                                    <p:anim calcmode="lin" valueType="num">
                                      <p:cBhvr>
                                        <p:cTn id="32" dur="1000" fill="hold"/>
                                        <p:tgtEl>
                                          <p:spTgt spid="19460">
                                            <p:txEl>
                                              <p:charRg st="57" end="7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P spid="19460"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1" name="Picture 1026" descr="树伴月"/>
          <p:cNvPicPr>
            <a:picLocks noChangeAspect="1"/>
          </p:cNvPicPr>
          <p:nvPr/>
        </p:nvPicPr>
        <p:blipFill>
          <a:blip r:embed="rId1"/>
          <a:stretch>
            <a:fillRect/>
          </a:stretch>
        </p:blipFill>
        <p:spPr>
          <a:xfrm>
            <a:off x="117475" y="132715"/>
            <a:ext cx="11910695" cy="6592570"/>
          </a:xfrm>
          <a:prstGeom prst="rect">
            <a:avLst/>
          </a:prstGeom>
          <a:noFill/>
          <a:ln w="9525">
            <a:noFill/>
          </a:ln>
        </p:spPr>
      </p:pic>
      <p:sp>
        <p:nvSpPr>
          <p:cNvPr id="33795" name="Text Box 1027"/>
          <p:cNvSpPr txBox="1"/>
          <p:nvPr/>
        </p:nvSpPr>
        <p:spPr>
          <a:xfrm>
            <a:off x="1701800" y="1149350"/>
            <a:ext cx="8789988" cy="706755"/>
          </a:xfrm>
          <a:prstGeom prst="rect">
            <a:avLst/>
          </a:prstGeom>
          <a:noFill/>
          <a:ln w="9525">
            <a:noFill/>
          </a:ln>
        </p:spPr>
        <p:txBody>
          <a:bodyPr wrap="square" anchor="t" anchorCtr="0">
            <a:spAutoFit/>
          </a:bodyPr>
          <a:p>
            <a:pPr lvl="1" indent="0" eaLnBrk="0" hangingPunct="0"/>
            <a:r>
              <a:rPr lang="zh-CN" altLang="en-US" sz="4000" b="1" u="sng" dirty="0">
                <a:solidFill>
                  <a:srgbClr val="FFFF00"/>
                </a:solidFill>
                <a:latin typeface="华文中宋" panose="02010600040101010101" pitchFamily="2" charset="-122"/>
                <a:ea typeface="华文中宋" panose="02010600040101010101" pitchFamily="2" charset="-122"/>
              </a:rPr>
              <a:t>玉户帘中卷不去</a:t>
            </a:r>
            <a:r>
              <a:rPr lang="zh-CN" altLang="en-US" sz="4000" b="1" dirty="0">
                <a:solidFill>
                  <a:srgbClr val="FFFF00"/>
                </a:solidFill>
                <a:latin typeface="华文中宋" panose="02010600040101010101" pitchFamily="2" charset="-122"/>
                <a:ea typeface="华文中宋" panose="02010600040101010101" pitchFamily="2" charset="-122"/>
              </a:rPr>
              <a:t>，</a:t>
            </a:r>
            <a:r>
              <a:rPr lang="zh-CN" altLang="en-US" sz="4000" b="1" u="sng" dirty="0">
                <a:solidFill>
                  <a:srgbClr val="FFFF00"/>
                </a:solidFill>
                <a:latin typeface="华文中宋" panose="02010600040101010101" pitchFamily="2" charset="-122"/>
                <a:ea typeface="华文中宋" panose="02010600040101010101" pitchFamily="2" charset="-122"/>
              </a:rPr>
              <a:t>捣衣砧上拂还来</a:t>
            </a:r>
            <a:r>
              <a:rPr lang="zh-CN" altLang="en-US" sz="4000" b="1" dirty="0">
                <a:solidFill>
                  <a:srgbClr val="FFFF00"/>
                </a:solidFill>
                <a:latin typeface="华文中宋" panose="02010600040101010101" pitchFamily="2" charset="-122"/>
                <a:ea typeface="华文中宋" panose="02010600040101010101" pitchFamily="2" charset="-122"/>
              </a:rPr>
              <a:t>。</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
        <p:nvSpPr>
          <p:cNvPr id="33796" name="Text Box 1028"/>
          <p:cNvSpPr txBox="1"/>
          <p:nvPr/>
        </p:nvSpPr>
        <p:spPr>
          <a:xfrm>
            <a:off x="1971675" y="3448050"/>
            <a:ext cx="8520113" cy="2861310"/>
          </a:xfrm>
          <a:prstGeom prst="rect">
            <a:avLst/>
          </a:prstGeom>
          <a:noFill/>
          <a:ln w="9525">
            <a:noFill/>
          </a:ln>
        </p:spPr>
        <p:txBody>
          <a:bodyPr wrap="square" anchor="t" anchorCtr="0">
            <a:spAutoFit/>
          </a:bodyPr>
          <a:p>
            <a:pPr eaLnBrk="0" hangingPunct="0">
              <a:lnSpc>
                <a:spcPct val="150000"/>
              </a:lnSpc>
            </a:pPr>
            <a:r>
              <a:rPr lang="en-US" altLang="zh-CN" sz="3600" b="1" dirty="0">
                <a:solidFill>
                  <a:srgbClr val="FF0000"/>
                </a:solidFill>
                <a:latin typeface="华文中宋" panose="02010600040101010101" pitchFamily="2" charset="-122"/>
                <a:ea typeface="华文中宋" panose="02010600040101010101" pitchFamily="2" charset="-122"/>
              </a:rPr>
              <a:t>      “</a:t>
            </a:r>
            <a:r>
              <a:rPr lang="zh-CN" altLang="en-US" sz="4000" b="1" dirty="0">
                <a:solidFill>
                  <a:srgbClr val="FF0000"/>
                </a:solidFill>
                <a:latin typeface="华文中宋" panose="02010600040101010101" pitchFamily="2" charset="-122"/>
                <a:ea typeface="华文中宋" panose="02010600040101010101" pitchFamily="2" charset="-122"/>
              </a:rPr>
              <a:t>玉户”二句，是明写月光普照大地，无处不在，暗喻思妇的愁思之深无法排遣。</a:t>
            </a:r>
            <a:endParaRPr lang="zh-CN" altLang="en-US" sz="40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5841"/>
                                        </p:tgtEl>
                                        <p:attrNameLst>
                                          <p:attrName>style.visibility</p:attrName>
                                        </p:attrNameLst>
                                      </p:cBhvr>
                                      <p:to>
                                        <p:strVal val="visible"/>
                                      </p:to>
                                    </p:set>
                                    <p:anim calcmode="lin" valueType="num">
                                      <p:cBhvr>
                                        <p:cTn id="7" dur="1000" fill="hold"/>
                                        <p:tgtEl>
                                          <p:spTgt spid="35841"/>
                                        </p:tgtEl>
                                        <p:attrNameLst>
                                          <p:attrName>ppt_w</p:attrName>
                                        </p:attrNameLst>
                                      </p:cBhvr>
                                      <p:tavLst>
                                        <p:tav tm="0">
                                          <p:val>
                                            <p:strVal val="#ppt_w*0.70"/>
                                          </p:val>
                                        </p:tav>
                                        <p:tav tm="100000">
                                          <p:val>
                                            <p:strVal val="#ppt_w"/>
                                          </p:val>
                                        </p:tav>
                                      </p:tavLst>
                                    </p:anim>
                                    <p:anim calcmode="lin" valueType="num">
                                      <p:cBhvr>
                                        <p:cTn id="8" dur="1000" fill="hold"/>
                                        <p:tgtEl>
                                          <p:spTgt spid="35841"/>
                                        </p:tgtEl>
                                        <p:attrNameLst>
                                          <p:attrName>ppt_h</p:attrName>
                                        </p:attrNameLst>
                                      </p:cBhvr>
                                      <p:tavLst>
                                        <p:tav tm="0">
                                          <p:val>
                                            <p:strVal val="#ppt_h"/>
                                          </p:val>
                                        </p:tav>
                                        <p:tav tm="100000">
                                          <p:val>
                                            <p:strVal val="#ppt_h"/>
                                          </p:val>
                                        </p:tav>
                                      </p:tavLst>
                                    </p:anim>
                                    <p:animEffect transition="in" filter="fade">
                                      <p:cBhvr>
                                        <p:cTn id="9" dur="1000"/>
                                        <p:tgtEl>
                                          <p:spTgt spid="35841"/>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3795">
                                            <p:txEl>
                                              <p:charRg st="0" end="9"/>
                                            </p:txEl>
                                          </p:spTgt>
                                        </p:tgtEl>
                                        <p:attrNameLst>
                                          <p:attrName>style.visibility</p:attrName>
                                        </p:attrNameLst>
                                      </p:cBhvr>
                                      <p:to>
                                        <p:strVal val="visible"/>
                                      </p:to>
                                    </p:set>
                                    <p:anim calcmode="lin" valueType="num">
                                      <p:cBhvr>
                                        <p:cTn id="13" dur="1000" fill="hold"/>
                                        <p:tgtEl>
                                          <p:spTgt spid="33795">
                                            <p:txEl>
                                              <p:charRg st="0" end="9"/>
                                            </p:txEl>
                                          </p:spTgt>
                                        </p:tgtEl>
                                        <p:attrNameLst>
                                          <p:attrName>ppt_w</p:attrName>
                                        </p:attrNameLst>
                                      </p:cBhvr>
                                      <p:tavLst>
                                        <p:tav tm="0">
                                          <p:val>
                                            <p:strVal val="#ppt_w*0.70"/>
                                          </p:val>
                                        </p:tav>
                                        <p:tav tm="100000">
                                          <p:val>
                                            <p:strVal val="#ppt_w"/>
                                          </p:val>
                                        </p:tav>
                                      </p:tavLst>
                                    </p:anim>
                                    <p:anim calcmode="lin" valueType="num">
                                      <p:cBhvr>
                                        <p:cTn id="14" dur="1000" fill="hold"/>
                                        <p:tgtEl>
                                          <p:spTgt spid="33795">
                                            <p:txEl>
                                              <p:charRg st="0" end="9"/>
                                            </p:txEl>
                                          </p:spTgt>
                                        </p:tgtEl>
                                        <p:attrNameLst>
                                          <p:attrName>ppt_h</p:attrName>
                                        </p:attrNameLst>
                                      </p:cBhvr>
                                      <p:tavLst>
                                        <p:tav tm="0">
                                          <p:val>
                                            <p:strVal val="#ppt_h"/>
                                          </p:val>
                                        </p:tav>
                                        <p:tav tm="100000">
                                          <p:val>
                                            <p:strVal val="#ppt_h"/>
                                          </p:val>
                                        </p:tav>
                                      </p:tavLst>
                                    </p:anim>
                                    <p:animEffect transition="in" filter="fade">
                                      <p:cBhvr>
                                        <p:cTn id="15" dur="1000"/>
                                        <p:tgtEl>
                                          <p:spTgt spid="33795">
                                            <p:txEl>
                                              <p:charRg st="0" end="9"/>
                                            </p:txEl>
                                          </p:spTgt>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000" fill="hold">
                                          <p:stCondLst>
                                            <p:cond delay="0"/>
                                          </p:stCondLst>
                                        </p:cTn>
                                        <p:tgtEl>
                                          <p:spTgt spid="33796">
                                            <p:txEl>
                                              <p:charRg st="0" end="38"/>
                                            </p:txEl>
                                          </p:spTgt>
                                        </p:tgtEl>
                                        <p:attrNameLst>
                                          <p:attrName>style.visibility</p:attrName>
                                        </p:attrNameLst>
                                      </p:cBhvr>
                                      <p:to>
                                        <p:strVal val="visible"/>
                                      </p:to>
                                    </p:set>
                                    <p:anim calcmode="lin" valueType="num">
                                      <p:cBhvr>
                                        <p:cTn id="19" dur="1000" fill="hold"/>
                                        <p:tgtEl>
                                          <p:spTgt spid="33796">
                                            <p:txEl>
                                              <p:charRg st="0" end="38"/>
                                            </p:txEl>
                                          </p:spTgt>
                                        </p:tgtEl>
                                        <p:attrNameLst>
                                          <p:attrName>ppt_x</p:attrName>
                                        </p:attrNameLst>
                                      </p:cBhvr>
                                      <p:tavLst>
                                        <p:tav tm="0">
                                          <p:val>
                                            <p:strVal val="#ppt_x"/>
                                          </p:val>
                                        </p:tav>
                                        <p:tav tm="100000">
                                          <p:val>
                                            <p:strVal val="#ppt_x"/>
                                          </p:val>
                                        </p:tav>
                                      </p:tavLst>
                                    </p:anim>
                                    <p:anim calcmode="lin" valueType="num">
                                      <p:cBhvr>
                                        <p:cTn id="20" dur="1000" fill="hold"/>
                                        <p:tgtEl>
                                          <p:spTgt spid="33796">
                                            <p:txEl>
                                              <p:charRg st="0" end="3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P spid="3379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04" name="Text Box 8"/>
          <p:cNvSpPr txBox="1"/>
          <p:nvPr/>
        </p:nvSpPr>
        <p:spPr>
          <a:xfrm>
            <a:off x="969010" y="802005"/>
            <a:ext cx="10212705" cy="1814830"/>
          </a:xfrm>
          <a:prstGeom prst="rect">
            <a:avLst/>
          </a:prstGeom>
          <a:noFill/>
          <a:ln w="9525">
            <a:noFill/>
          </a:ln>
        </p:spPr>
        <p:txBody>
          <a:bodyPr wrap="square" anchor="t" anchorCtr="0">
            <a:spAutoFit/>
          </a:bodyPr>
          <a:p>
            <a:pPr>
              <a:lnSpc>
                <a:spcPct val="140000"/>
              </a:lnSpc>
              <a:spcBef>
                <a:spcPct val="50000"/>
              </a:spcBef>
            </a:pPr>
            <a:r>
              <a:rPr lang="en-US" altLang="zh-CN" sz="4000" b="1" dirty="0">
                <a:solidFill>
                  <a:srgbClr val="0000CC"/>
                </a:solidFill>
                <a:latin typeface="华文中宋" panose="02010600040101010101" pitchFamily="2" charset="-122"/>
                <a:ea typeface="华文中宋" panose="02010600040101010101" pitchFamily="2" charset="-122"/>
              </a:rPr>
              <a:t>6</a:t>
            </a:r>
            <a:r>
              <a:rPr lang="zh-CN" altLang="en-US" sz="4000" b="1" dirty="0">
                <a:solidFill>
                  <a:srgbClr val="0000CC"/>
                </a:solidFill>
                <a:latin typeface="华文中宋" panose="02010600040101010101" pitchFamily="2" charset="-122"/>
                <a:ea typeface="华文中宋" panose="02010600040101010101" pitchFamily="2" charset="-122"/>
              </a:rPr>
              <a:t>、“卷不去”“拂还来”表达了思妇怎样的思想感情？</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29705" name="Text Box 9"/>
          <p:cNvSpPr txBox="1"/>
          <p:nvPr/>
        </p:nvSpPr>
        <p:spPr>
          <a:xfrm>
            <a:off x="969010" y="2842895"/>
            <a:ext cx="10051415" cy="2749550"/>
          </a:xfrm>
          <a:prstGeom prst="rect">
            <a:avLst/>
          </a:prstGeom>
          <a:noFill/>
          <a:ln w="9525">
            <a:noFill/>
          </a:ln>
        </p:spPr>
        <p:txBody>
          <a:bodyPr wrap="square" anchor="t" anchorCtr="0">
            <a:spAutoFit/>
          </a:bodyPr>
          <a:p>
            <a:pPr>
              <a:lnSpc>
                <a:spcPct val="160000"/>
              </a:lnSpc>
              <a:spcBef>
                <a:spcPct val="50000"/>
              </a:spcBef>
            </a:pPr>
            <a:r>
              <a:rPr lang="en-US" altLang="zh-CN" sz="3600" b="1" dirty="0">
                <a:latin typeface="华文中宋" panose="02010600040101010101" pitchFamily="2" charset="-122"/>
                <a:ea typeface="华文中宋" panose="02010600040101010101" pitchFamily="2" charset="-122"/>
              </a:rPr>
              <a:t>      </a:t>
            </a:r>
            <a:r>
              <a:rPr lang="zh-CN" altLang="en-US" sz="3600" b="1" dirty="0">
                <a:latin typeface="华文中宋" panose="02010600040101010101" pitchFamily="2" charset="-122"/>
                <a:ea typeface="华文中宋" panose="02010600040101010101" pitchFamily="2" charset="-122"/>
              </a:rPr>
              <a:t>“卷不去”和“拂还来”明指月光洒在门帘和捣衣砧上不忍离去，暗指思妇的愁思无法排遣，反衬出游子的离愁别恨。</a:t>
            </a:r>
            <a:endParaRPr lang="zh-CN" altLang="en-US" sz="3600"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9704"/>
                                        </p:tgtEl>
                                        <p:attrNameLst>
                                          <p:attrName>style.visibility</p:attrName>
                                        </p:attrNameLst>
                                      </p:cBhvr>
                                      <p:to>
                                        <p:strVal val="visible"/>
                                      </p:to>
                                    </p:set>
                                    <p:anim calcmode="lin" valueType="num">
                                      <p:cBhvr>
                                        <p:cTn id="7" dur="1000" fill="hold"/>
                                        <p:tgtEl>
                                          <p:spTgt spid="29704"/>
                                        </p:tgtEl>
                                        <p:attrNameLst>
                                          <p:attrName>ppt_w</p:attrName>
                                        </p:attrNameLst>
                                      </p:cBhvr>
                                      <p:tavLst>
                                        <p:tav tm="0">
                                          <p:val>
                                            <p:strVal val="#ppt_w*0.70"/>
                                          </p:val>
                                        </p:tav>
                                        <p:tav tm="100000">
                                          <p:val>
                                            <p:strVal val="#ppt_w"/>
                                          </p:val>
                                        </p:tav>
                                      </p:tavLst>
                                    </p:anim>
                                    <p:anim calcmode="lin" valueType="num">
                                      <p:cBhvr>
                                        <p:cTn id="8" dur="1000" fill="hold"/>
                                        <p:tgtEl>
                                          <p:spTgt spid="29704"/>
                                        </p:tgtEl>
                                        <p:attrNameLst>
                                          <p:attrName>ppt_h</p:attrName>
                                        </p:attrNameLst>
                                      </p:cBhvr>
                                      <p:tavLst>
                                        <p:tav tm="0">
                                          <p:val>
                                            <p:strVal val="#ppt_h"/>
                                          </p:val>
                                        </p:tav>
                                        <p:tav tm="100000">
                                          <p:val>
                                            <p:strVal val="#ppt_h"/>
                                          </p:val>
                                        </p:tav>
                                      </p:tavLst>
                                    </p:anim>
                                    <p:animEffect transition="in" filter="fade">
                                      <p:cBhvr>
                                        <p:cTn id="9" dur="1000"/>
                                        <p:tgtEl>
                                          <p:spTgt spid="2970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9705"/>
                                        </p:tgtEl>
                                        <p:attrNameLst>
                                          <p:attrName>style.visibility</p:attrName>
                                        </p:attrNameLst>
                                      </p:cBhvr>
                                      <p:to>
                                        <p:strVal val="visible"/>
                                      </p:to>
                                    </p:set>
                                    <p:anim calcmode="lin" valueType="num">
                                      <p:cBhvr>
                                        <p:cTn id="14" dur="1000" fill="hold"/>
                                        <p:tgtEl>
                                          <p:spTgt spid="29705"/>
                                        </p:tgtEl>
                                        <p:attrNameLst>
                                          <p:attrName>ppt_x</p:attrName>
                                        </p:attrNameLst>
                                      </p:cBhvr>
                                      <p:tavLst>
                                        <p:tav tm="0">
                                          <p:val>
                                            <p:strVal val="#ppt_x"/>
                                          </p:val>
                                        </p:tav>
                                        <p:tav tm="100000">
                                          <p:val>
                                            <p:strVal val="#ppt_x"/>
                                          </p:val>
                                        </p:tav>
                                      </p:tavLst>
                                    </p:anim>
                                    <p:anim calcmode="lin" valueType="num">
                                      <p:cBhvr>
                                        <p:cTn id="15" dur="1000" fill="hold"/>
                                        <p:tgtEl>
                                          <p:spTgt spid="297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p:bldP spid="2970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文本框 99"/>
          <p:cNvSpPr txBox="1"/>
          <p:nvPr/>
        </p:nvSpPr>
        <p:spPr>
          <a:xfrm>
            <a:off x="652780" y="1139825"/>
            <a:ext cx="10820400" cy="5077460"/>
          </a:xfrm>
          <a:prstGeom prst="rect">
            <a:avLst/>
          </a:prstGeom>
          <a:noFill/>
          <a:ln w="9525">
            <a:noFill/>
          </a:ln>
        </p:spPr>
        <p:txBody>
          <a:bodyPr wrap="square" anchor="t" anchorCtr="0">
            <a:spAutoFit/>
          </a:bodyPr>
          <a:p>
            <a:pPr>
              <a:lnSpc>
                <a:spcPct val="150000"/>
              </a:lnSpc>
            </a:pPr>
            <a:r>
              <a:rPr lang="en-US" altLang="zh-CN" sz="3600" b="1">
                <a:latin typeface="华文中宋" panose="02010600040101010101" pitchFamily="2" charset="-122"/>
                <a:ea typeface="华文中宋" panose="02010600040101010101" pitchFamily="2" charset="-122"/>
              </a:rPr>
              <a:t>      </a:t>
            </a:r>
            <a:r>
              <a:rPr lang="zh-CN" altLang="zh-CN" sz="3600" b="1">
                <a:latin typeface="华文中宋" panose="02010600040101010101" pitchFamily="2" charset="-122"/>
                <a:ea typeface="华文中宋" panose="02010600040101010101" pitchFamily="2" charset="-122"/>
              </a:rPr>
              <a:t>《春江花月夜》为</a:t>
            </a:r>
            <a:r>
              <a:rPr lang="zh-CN" altLang="zh-CN" sz="3600" b="1">
                <a:solidFill>
                  <a:srgbClr val="FF0000"/>
                </a:solidFill>
                <a:latin typeface="华文中宋" panose="02010600040101010101" pitchFamily="2" charset="-122"/>
                <a:ea typeface="华文中宋" panose="02010600040101010101" pitchFamily="2" charset="-122"/>
              </a:rPr>
              <a:t>乐府诗</a:t>
            </a:r>
            <a:r>
              <a:rPr lang="zh-CN" altLang="zh-CN" sz="3600" b="1">
                <a:latin typeface="华文中宋" panose="02010600040101010101" pitchFamily="2" charset="-122"/>
                <a:ea typeface="华文中宋" panose="02010600040101010101" pitchFamily="2" charset="-122"/>
              </a:rPr>
              <a:t>。作者吸取了南朝民歌的内容形式，以和谐的歌调，</a:t>
            </a:r>
            <a:r>
              <a:rPr lang="zh-CN" altLang="zh-CN" sz="3600" b="1">
                <a:solidFill>
                  <a:srgbClr val="FF0000"/>
                </a:solidFill>
                <a:latin typeface="华文中宋" panose="02010600040101010101" pitchFamily="2" charset="-122"/>
                <a:ea typeface="华文中宋" panose="02010600040101010101" pitchFamily="2" charset="-122"/>
              </a:rPr>
              <a:t>点染出祖国锦绣的江山，描述了动人心弦的春江花月夜之景，抒写了游子思妇离恨闺怨之情</a:t>
            </a:r>
            <a:r>
              <a:rPr lang="zh-CN" altLang="zh-CN" sz="3600" b="1">
                <a:latin typeface="华文中宋" panose="02010600040101010101" pitchFamily="2" charset="-122"/>
                <a:ea typeface="华文中宋" panose="02010600040101010101" pitchFamily="2" charset="-122"/>
              </a:rPr>
              <a:t>。使诗歌的</a:t>
            </a:r>
            <a:r>
              <a:rPr lang="zh-CN" altLang="zh-CN" sz="3600" b="1">
                <a:solidFill>
                  <a:srgbClr val="0000CC"/>
                </a:solidFill>
                <a:latin typeface="华文中宋" panose="02010600040101010101" pitchFamily="2" charset="-122"/>
                <a:ea typeface="华文中宋" panose="02010600040101010101" pitchFamily="2" charset="-122"/>
              </a:rPr>
              <a:t>内容和形式达到了完美统一</a:t>
            </a:r>
            <a:r>
              <a:rPr lang="zh-CN" altLang="zh-CN" sz="3600" b="1">
                <a:latin typeface="华文中宋" panose="02010600040101010101" pitchFamily="2" charset="-122"/>
                <a:ea typeface="华文中宋" panose="02010600040101010101" pitchFamily="2" charset="-122"/>
              </a:rPr>
              <a:t>。为写景、叙事、抒情融合一体的诗歌，铺垫了基础。对诗歌的继承和发展，影响极为深远。</a:t>
            </a:r>
            <a:endParaRPr lang="zh-CN" altLang="en-US" sz="3600" b="1">
              <a:latin typeface="华文中宋" panose="02010600040101010101" pitchFamily="2" charset="-122"/>
              <a:ea typeface="华文中宋" panose="02010600040101010101" pitchFamily="2" charset="-122"/>
            </a:endParaRPr>
          </a:p>
        </p:txBody>
      </p:sp>
      <p:sp>
        <p:nvSpPr>
          <p:cNvPr id="7170" name="文本框 3"/>
          <p:cNvSpPr txBox="1"/>
          <p:nvPr/>
        </p:nvSpPr>
        <p:spPr>
          <a:xfrm>
            <a:off x="5022850" y="309563"/>
            <a:ext cx="1765300" cy="829945"/>
          </a:xfrm>
          <a:prstGeom prst="rect">
            <a:avLst/>
          </a:prstGeom>
          <a:noFill/>
          <a:ln w="9525">
            <a:noFill/>
          </a:ln>
        </p:spPr>
        <p:txBody>
          <a:bodyPr wrap="none" anchor="t" anchorCtr="0">
            <a:spAutoFit/>
          </a:bodyPr>
          <a:p>
            <a:r>
              <a:rPr lang="zh-CN" altLang="zh-CN" sz="4800" b="1">
                <a:solidFill>
                  <a:srgbClr val="FF0000"/>
                </a:solidFill>
                <a:latin typeface="微软雅黑" panose="020B0503020204020204" charset="-122"/>
                <a:ea typeface="微软雅黑" panose="020B0503020204020204" charset="-122"/>
              </a:rPr>
              <a:t>解  题</a:t>
            </a:r>
            <a:endParaRPr lang="zh-CN" altLang="zh-CN" sz="48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ppt_x</p:attrName>
                                        </p:attrNameLst>
                                      </p:cBhvr>
                                      <p:tavLst>
                                        <p:tav tm="0">
                                          <p:val>
                                            <p:strVal val="#ppt_x"/>
                                          </p:val>
                                        </p:tav>
                                        <p:tav tm="100000">
                                          <p:val>
                                            <p:strVal val="#ppt_x"/>
                                          </p:val>
                                        </p:tav>
                                      </p:tavLst>
                                    </p:anim>
                                    <p:anim calcmode="lin" valueType="num">
                                      <p:cBhvr>
                                        <p:cTn id="8" dur="1000" fill="hold"/>
                                        <p:tgtEl>
                                          <p:spTgt spid="717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7169"/>
                                        </p:tgtEl>
                                        <p:attrNameLst>
                                          <p:attrName>style.visibility</p:attrName>
                                        </p:attrNameLst>
                                      </p:cBhvr>
                                      <p:to>
                                        <p:strVal val="visible"/>
                                      </p:to>
                                    </p:set>
                                    <p:anim calcmode="lin" valueType="num">
                                      <p:cBhvr>
                                        <p:cTn id="12" dur="1000" fill="hold"/>
                                        <p:tgtEl>
                                          <p:spTgt spid="7169"/>
                                        </p:tgtEl>
                                        <p:attrNameLst>
                                          <p:attrName>ppt_w</p:attrName>
                                        </p:attrNameLst>
                                      </p:cBhvr>
                                      <p:tavLst>
                                        <p:tav tm="0">
                                          <p:val>
                                            <p:strVal val="#ppt_w*0.70"/>
                                          </p:val>
                                        </p:tav>
                                        <p:tav tm="100000">
                                          <p:val>
                                            <p:strVal val="#ppt_w"/>
                                          </p:val>
                                        </p:tav>
                                      </p:tavLst>
                                    </p:anim>
                                    <p:anim calcmode="lin" valueType="num">
                                      <p:cBhvr>
                                        <p:cTn id="13" dur="1000" fill="hold"/>
                                        <p:tgtEl>
                                          <p:spTgt spid="7169"/>
                                        </p:tgtEl>
                                        <p:attrNameLst>
                                          <p:attrName>ppt_h</p:attrName>
                                        </p:attrNameLst>
                                      </p:cBhvr>
                                      <p:tavLst>
                                        <p:tav tm="0">
                                          <p:val>
                                            <p:strVal val="#ppt_h"/>
                                          </p:val>
                                        </p:tav>
                                        <p:tav tm="100000">
                                          <p:val>
                                            <p:strVal val="#ppt_h"/>
                                          </p:val>
                                        </p:tav>
                                      </p:tavLst>
                                    </p:anim>
                                    <p:animEffect transition="in" filter="fade">
                                      <p:cBhvr>
                                        <p:cTn id="14" dur="10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6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Picture 2" descr="愿逐月华流照君"/>
          <p:cNvPicPr>
            <a:picLocks noChangeAspect="1"/>
          </p:cNvPicPr>
          <p:nvPr/>
        </p:nvPicPr>
        <p:blipFill>
          <a:blip r:embed="rId1"/>
          <a:stretch>
            <a:fillRect/>
          </a:stretch>
        </p:blipFill>
        <p:spPr>
          <a:xfrm>
            <a:off x="179705" y="117475"/>
            <a:ext cx="11894820" cy="6623685"/>
          </a:xfrm>
          <a:prstGeom prst="rect">
            <a:avLst/>
          </a:prstGeom>
          <a:noFill/>
          <a:ln w="9525">
            <a:noFill/>
          </a:ln>
        </p:spPr>
      </p:pic>
      <p:sp>
        <p:nvSpPr>
          <p:cNvPr id="31747" name="Text Box 3"/>
          <p:cNvSpPr txBox="1"/>
          <p:nvPr/>
        </p:nvSpPr>
        <p:spPr>
          <a:xfrm>
            <a:off x="2135188" y="909638"/>
            <a:ext cx="8174037" cy="1568450"/>
          </a:xfrm>
          <a:prstGeom prst="rect">
            <a:avLst/>
          </a:prstGeom>
          <a:noFill/>
          <a:ln w="9525">
            <a:noFill/>
          </a:ln>
        </p:spPr>
        <p:txBody>
          <a:bodyPr wrap="square" anchor="t" anchorCtr="0">
            <a:spAutoFit/>
          </a:bodyPr>
          <a:p>
            <a:pPr>
              <a:lnSpc>
                <a:spcPct val="120000"/>
              </a:lnSpc>
            </a:pPr>
            <a:r>
              <a:rPr lang="zh-CN" altLang="en-US" sz="4000" b="1" dirty="0">
                <a:solidFill>
                  <a:srgbClr val="FFFF00"/>
                </a:solidFill>
                <a:latin typeface="华文中宋" panose="02010600040101010101" pitchFamily="2" charset="-122"/>
                <a:ea typeface="华文中宋" panose="02010600040101010101" pitchFamily="2" charset="-122"/>
              </a:rPr>
              <a:t>此时</a:t>
            </a:r>
            <a:r>
              <a:rPr lang="zh-CN" altLang="en-US" sz="4000" b="1" u="sng" dirty="0">
                <a:solidFill>
                  <a:srgbClr val="FFFF00"/>
                </a:solidFill>
                <a:latin typeface="华文中宋" panose="02010600040101010101" pitchFamily="2" charset="-122"/>
                <a:ea typeface="华文中宋" panose="02010600040101010101" pitchFamily="2" charset="-122"/>
              </a:rPr>
              <a:t>相望不相闻</a:t>
            </a:r>
            <a:r>
              <a:rPr lang="zh-CN" altLang="en-US" sz="4000" b="1" dirty="0">
                <a:solidFill>
                  <a:srgbClr val="FFFF00"/>
                </a:solidFill>
                <a:latin typeface="华文中宋" panose="02010600040101010101" pitchFamily="2" charset="-122"/>
                <a:ea typeface="华文中宋" panose="02010600040101010101" pitchFamily="2" charset="-122"/>
              </a:rPr>
              <a:t>，愿逐月华流照君。</a:t>
            </a:r>
            <a:endParaRPr lang="zh-CN" altLang="en-US" sz="4000" b="1" dirty="0">
              <a:solidFill>
                <a:srgbClr val="FFFF00"/>
              </a:solidFill>
              <a:latin typeface="华文中宋" panose="02010600040101010101" pitchFamily="2" charset="-122"/>
              <a:ea typeface="华文中宋" panose="02010600040101010101" pitchFamily="2" charset="-122"/>
            </a:endParaRPr>
          </a:p>
          <a:p>
            <a:pPr>
              <a:lnSpc>
                <a:spcPct val="120000"/>
              </a:lnSpc>
            </a:pPr>
            <a:r>
              <a:rPr lang="zh-CN" altLang="en-US" sz="4000" b="1" u="sng" dirty="0">
                <a:solidFill>
                  <a:srgbClr val="FFFF00"/>
                </a:solidFill>
                <a:latin typeface="华文中宋" panose="02010600040101010101" pitchFamily="2" charset="-122"/>
                <a:ea typeface="华文中宋" panose="02010600040101010101" pitchFamily="2" charset="-122"/>
              </a:rPr>
              <a:t>鸿雁长飞光不度</a:t>
            </a:r>
            <a:r>
              <a:rPr lang="zh-CN" altLang="en-US" sz="4000" b="1" dirty="0">
                <a:solidFill>
                  <a:srgbClr val="FFFF00"/>
                </a:solidFill>
                <a:latin typeface="华文中宋" panose="02010600040101010101" pitchFamily="2" charset="-122"/>
                <a:ea typeface="华文中宋" panose="02010600040101010101" pitchFamily="2" charset="-122"/>
              </a:rPr>
              <a:t>，</a:t>
            </a:r>
            <a:r>
              <a:rPr lang="zh-CN" altLang="en-US" sz="4000" b="1" u="sng" dirty="0">
                <a:solidFill>
                  <a:srgbClr val="FFFF00"/>
                </a:solidFill>
                <a:latin typeface="华文中宋" panose="02010600040101010101" pitchFamily="2" charset="-122"/>
                <a:ea typeface="华文中宋" panose="02010600040101010101" pitchFamily="2" charset="-122"/>
              </a:rPr>
              <a:t>鱼龙潜跃水成文</a:t>
            </a:r>
            <a:r>
              <a:rPr lang="zh-CN" altLang="en-US" sz="4000" b="1" dirty="0">
                <a:solidFill>
                  <a:srgbClr val="FFFF00"/>
                </a:solidFill>
                <a:latin typeface="华文中宋" panose="02010600040101010101" pitchFamily="2" charset="-122"/>
                <a:ea typeface="华文中宋" panose="02010600040101010101" pitchFamily="2" charset="-122"/>
              </a:rPr>
              <a:t>。</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
        <p:nvSpPr>
          <p:cNvPr id="31748" name="Text Box 4"/>
          <p:cNvSpPr txBox="1"/>
          <p:nvPr/>
        </p:nvSpPr>
        <p:spPr>
          <a:xfrm>
            <a:off x="2135188" y="3792538"/>
            <a:ext cx="7921625" cy="2084070"/>
          </a:xfrm>
          <a:prstGeom prst="rect">
            <a:avLst/>
          </a:prstGeom>
          <a:noFill/>
          <a:ln w="9525">
            <a:noFill/>
          </a:ln>
        </p:spPr>
        <p:txBody>
          <a:bodyPr wrap="square" anchor="t" anchorCtr="0">
            <a:spAutoFit/>
          </a:bodyPr>
          <a:p>
            <a:pPr algn="just" eaLnBrk="0" hangingPunct="0">
              <a:lnSpc>
                <a:spcPct val="120000"/>
              </a:lnSpc>
            </a:pPr>
            <a:r>
              <a:rPr lang="en-US" altLang="zh-CN" sz="3600" dirty="0">
                <a:solidFill>
                  <a:srgbClr val="FFFF00"/>
                </a:solidFill>
                <a:latin typeface="楷体_GB2312" pitchFamily="1" charset="-122"/>
                <a:ea typeface="楷体_GB2312" pitchFamily="1" charset="-122"/>
              </a:rPr>
              <a:t>    </a:t>
            </a:r>
            <a:r>
              <a:rPr lang="zh-CN" altLang="en-US" sz="3600" b="1" dirty="0">
                <a:solidFill>
                  <a:srgbClr val="FF0000"/>
                </a:solidFill>
                <a:latin typeface="华文中宋" panose="02010600040101010101" pitchFamily="2" charset="-122"/>
                <a:ea typeface="华文中宋" panose="02010600040101010101" pitchFamily="2" charset="-122"/>
              </a:rPr>
              <a:t>此时此刻，明月可以共望，音讯却不相通。但愿我能跟随这流水似的月光，来到远方亲人的身旁。</a:t>
            </a:r>
            <a:endParaRPr lang="zh-CN" altLang="en-US" sz="3600" b="1" dirty="0">
              <a:solidFill>
                <a:srgbClr val="FF0000"/>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3629025" y="3019425"/>
            <a:ext cx="4932363" cy="521970"/>
          </a:xfrm>
          <a:prstGeom prst="rect">
            <a:avLst/>
          </a:prstGeom>
          <a:noFill/>
          <a:ln w="9525">
            <a:noFill/>
          </a:ln>
        </p:spPr>
        <p:txBody>
          <a:bodyPr wrap="square" anchor="t" anchorCtr="0">
            <a:spAutoFit/>
          </a:bodyPr>
          <a:p>
            <a:r>
              <a:rPr lang="zh-CN" altLang="en-US" sz="2800" b="1" dirty="0">
                <a:solidFill>
                  <a:srgbClr val="FFFF00"/>
                </a:solidFill>
                <a:latin typeface="华文中宋" panose="02010600040101010101" pitchFamily="2" charset="-122"/>
                <a:ea typeface="华文中宋" panose="02010600040101010101" pitchFamily="2" charset="-122"/>
              </a:rPr>
              <a:t>逐：</a:t>
            </a:r>
            <a:r>
              <a:rPr lang="zh-CN" altLang="en-US" sz="2800" b="1" dirty="0">
                <a:solidFill>
                  <a:srgbClr val="FF0000"/>
                </a:solidFill>
                <a:latin typeface="华文中宋" panose="02010600040101010101" pitchFamily="2" charset="-122"/>
                <a:ea typeface="华文中宋" panose="02010600040101010101" pitchFamily="2" charset="-122"/>
              </a:rPr>
              <a:t>追随。         </a:t>
            </a:r>
            <a:r>
              <a:rPr lang="zh-CN" altLang="en-US" sz="2800" b="1" dirty="0">
                <a:solidFill>
                  <a:srgbClr val="FFFF00"/>
                </a:solidFill>
                <a:latin typeface="华文中宋" panose="02010600040101010101" pitchFamily="2" charset="-122"/>
                <a:ea typeface="华文中宋" panose="02010600040101010101" pitchFamily="2" charset="-122"/>
              </a:rPr>
              <a:t>月华：</a:t>
            </a:r>
            <a:r>
              <a:rPr lang="zh-CN" altLang="en-US" sz="2800" b="1" dirty="0">
                <a:solidFill>
                  <a:srgbClr val="FF0000"/>
                </a:solidFill>
                <a:latin typeface="华文中宋" panose="02010600040101010101" pitchFamily="2" charset="-122"/>
                <a:ea typeface="华文中宋" panose="02010600040101010101" pitchFamily="2" charset="-122"/>
              </a:rPr>
              <a:t>月光。</a:t>
            </a:r>
            <a:endParaRPr lang="zh-CN" altLang="en-US" sz="2800" b="1"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advTm="1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7889"/>
                                        </p:tgtEl>
                                        <p:attrNameLst>
                                          <p:attrName>style.visibility</p:attrName>
                                        </p:attrNameLst>
                                      </p:cBhvr>
                                      <p:to>
                                        <p:strVal val="visible"/>
                                      </p:to>
                                    </p:set>
                                    <p:anim calcmode="lin" valueType="num">
                                      <p:cBhvr>
                                        <p:cTn id="7" dur="1000" fill="hold"/>
                                        <p:tgtEl>
                                          <p:spTgt spid="37889"/>
                                        </p:tgtEl>
                                        <p:attrNameLst>
                                          <p:attrName>ppt_w</p:attrName>
                                        </p:attrNameLst>
                                      </p:cBhvr>
                                      <p:tavLst>
                                        <p:tav tm="0">
                                          <p:val>
                                            <p:strVal val="#ppt_w*0.70"/>
                                          </p:val>
                                        </p:tav>
                                        <p:tav tm="100000">
                                          <p:val>
                                            <p:strVal val="#ppt_w"/>
                                          </p:val>
                                        </p:tav>
                                      </p:tavLst>
                                    </p:anim>
                                    <p:anim calcmode="lin" valueType="num">
                                      <p:cBhvr>
                                        <p:cTn id="8" dur="1000" fill="hold"/>
                                        <p:tgtEl>
                                          <p:spTgt spid="37889"/>
                                        </p:tgtEl>
                                        <p:attrNameLst>
                                          <p:attrName>ppt_h</p:attrName>
                                        </p:attrNameLst>
                                      </p:cBhvr>
                                      <p:tavLst>
                                        <p:tav tm="0">
                                          <p:val>
                                            <p:strVal val="#ppt_h"/>
                                          </p:val>
                                        </p:tav>
                                        <p:tav tm="100000">
                                          <p:val>
                                            <p:strVal val="#ppt_h"/>
                                          </p:val>
                                        </p:tav>
                                      </p:tavLst>
                                    </p:anim>
                                    <p:animEffect transition="in" filter="fade">
                                      <p:cBhvr>
                                        <p:cTn id="9" dur="1000"/>
                                        <p:tgtEl>
                                          <p:spTgt spid="37889"/>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1747"/>
                                        </p:tgtEl>
                                        <p:attrNameLst>
                                          <p:attrName>style.visibility</p:attrName>
                                        </p:attrNameLst>
                                      </p:cBhvr>
                                      <p:to>
                                        <p:strVal val="visible"/>
                                      </p:to>
                                    </p:set>
                                    <p:anim calcmode="lin" valueType="num">
                                      <p:cBhvr>
                                        <p:cTn id="13" dur="1000" fill="hold"/>
                                        <p:tgtEl>
                                          <p:spTgt spid="31747"/>
                                        </p:tgtEl>
                                        <p:attrNameLst>
                                          <p:attrName>ppt_w</p:attrName>
                                        </p:attrNameLst>
                                      </p:cBhvr>
                                      <p:tavLst>
                                        <p:tav tm="0">
                                          <p:val>
                                            <p:strVal val="#ppt_w*0.70"/>
                                          </p:val>
                                        </p:tav>
                                        <p:tav tm="100000">
                                          <p:val>
                                            <p:strVal val="#ppt_w"/>
                                          </p:val>
                                        </p:tav>
                                      </p:tavLst>
                                    </p:anim>
                                    <p:anim calcmode="lin" valueType="num">
                                      <p:cBhvr>
                                        <p:cTn id="14" dur="1000" fill="hold"/>
                                        <p:tgtEl>
                                          <p:spTgt spid="31747"/>
                                        </p:tgtEl>
                                        <p:attrNameLst>
                                          <p:attrName>ppt_h</p:attrName>
                                        </p:attrNameLst>
                                      </p:cBhvr>
                                      <p:tavLst>
                                        <p:tav tm="0">
                                          <p:val>
                                            <p:strVal val="#ppt_h"/>
                                          </p:val>
                                        </p:tav>
                                        <p:tav tm="100000">
                                          <p:val>
                                            <p:strVal val="#ppt_h"/>
                                          </p:val>
                                        </p:tav>
                                      </p:tavLst>
                                    </p:anim>
                                    <p:animEffect transition="in" filter="fade">
                                      <p:cBhvr>
                                        <p:cTn id="15" dur="1000"/>
                                        <p:tgtEl>
                                          <p:spTgt spid="3174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000"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000" fill="hold">
                                          <p:stCondLst>
                                            <p:cond delay="0"/>
                                          </p:stCondLst>
                                        </p:cTn>
                                        <p:tgtEl>
                                          <p:spTgt spid="31748">
                                            <p:txEl>
                                              <p:charRg st="0" end="44"/>
                                            </p:txEl>
                                          </p:spTgt>
                                        </p:tgtEl>
                                        <p:attrNameLst>
                                          <p:attrName>style.visibility</p:attrName>
                                        </p:attrNameLst>
                                      </p:cBhvr>
                                      <p:to>
                                        <p:strVal val="visible"/>
                                      </p:to>
                                    </p:set>
                                    <p:anim calcmode="lin" valueType="num">
                                      <p:cBhvr>
                                        <p:cTn id="25" dur="1000" fill="hold"/>
                                        <p:tgtEl>
                                          <p:spTgt spid="31748">
                                            <p:txEl>
                                              <p:charRg st="0" end="44"/>
                                            </p:txEl>
                                          </p:spTgt>
                                        </p:tgtEl>
                                        <p:attrNameLst>
                                          <p:attrName>ppt_x</p:attrName>
                                        </p:attrNameLst>
                                      </p:cBhvr>
                                      <p:tavLst>
                                        <p:tav tm="0">
                                          <p:val>
                                            <p:strVal val="#ppt_x"/>
                                          </p:val>
                                        </p:tav>
                                        <p:tav tm="100000">
                                          <p:val>
                                            <p:strVal val="#ppt_x"/>
                                          </p:val>
                                        </p:tav>
                                      </p:tavLst>
                                    </p:anim>
                                    <p:anim calcmode="lin" valueType="num">
                                      <p:cBhvr>
                                        <p:cTn id="26" dur="1000" fill="hold"/>
                                        <p:tgtEl>
                                          <p:spTgt spid="31748">
                                            <p:txEl>
                                              <p:charRg st="0" end="4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uild="p"/>
      <p:bldP spid="2" grpId="0"/>
      <p:bldP spid="3174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6" name="Text Box 4"/>
          <p:cNvSpPr txBox="1"/>
          <p:nvPr/>
        </p:nvSpPr>
        <p:spPr>
          <a:xfrm>
            <a:off x="828675" y="677545"/>
            <a:ext cx="10402570" cy="1691640"/>
          </a:xfrm>
          <a:prstGeom prst="rect">
            <a:avLst/>
          </a:prstGeom>
          <a:noFill/>
          <a:ln w="9525">
            <a:noFill/>
          </a:ln>
        </p:spPr>
        <p:txBody>
          <a:bodyPr wrap="square" anchor="t" anchorCtr="0">
            <a:spAutoFit/>
          </a:bodyPr>
          <a:p>
            <a:pPr>
              <a:lnSpc>
                <a:spcPct val="130000"/>
              </a:lnSpc>
              <a:spcBef>
                <a:spcPct val="50000"/>
              </a:spcBef>
              <a:buSzTx/>
            </a:pPr>
            <a:r>
              <a:rPr lang="en-US" altLang="zh-CN" sz="4000" b="1" dirty="0">
                <a:latin typeface="Times New Roman" panose="02020603050405020304" pitchFamily="18" charset="0"/>
              </a:rPr>
              <a:t> </a:t>
            </a:r>
            <a:r>
              <a:rPr lang="en-US" altLang="zh-CN" sz="4000" b="1" dirty="0">
                <a:solidFill>
                  <a:srgbClr val="0000CC"/>
                </a:solidFill>
                <a:latin typeface="华文中宋" panose="02010600040101010101" pitchFamily="2" charset="-122"/>
                <a:ea typeface="华文中宋" panose="02010600040101010101" pitchFamily="2" charset="-122"/>
              </a:rPr>
              <a:t>7</a:t>
            </a:r>
            <a:r>
              <a:rPr lang="zh-CN" altLang="en-US" sz="4000" b="1" dirty="0">
                <a:solidFill>
                  <a:srgbClr val="0000CC"/>
                </a:solidFill>
                <a:latin typeface="华文中宋" panose="02010600040101010101" pitchFamily="2" charset="-122"/>
                <a:ea typeface="华文中宋" panose="02010600040101010101" pitchFamily="2" charset="-122"/>
              </a:rPr>
              <a:t>、“鱼龙”、“鸿雁”两词用了什么表现手法？</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18437" name="Text Box 5"/>
          <p:cNvSpPr txBox="1"/>
          <p:nvPr/>
        </p:nvSpPr>
        <p:spPr>
          <a:xfrm>
            <a:off x="962025" y="2614295"/>
            <a:ext cx="10269220" cy="3691890"/>
          </a:xfrm>
          <a:prstGeom prst="rect">
            <a:avLst/>
          </a:prstGeom>
          <a:noFill/>
          <a:ln w="9525">
            <a:noFill/>
          </a:ln>
        </p:spPr>
        <p:txBody>
          <a:bodyPr wrap="square" anchor="t" anchorCtr="0">
            <a:spAutoFit/>
          </a:bodyPr>
          <a:p>
            <a:pPr>
              <a:lnSpc>
                <a:spcPct val="130000"/>
              </a:lnSpc>
              <a:spcBef>
                <a:spcPct val="50000"/>
              </a:spcBef>
            </a:pPr>
            <a:r>
              <a:rPr lang="en-US" altLang="zh-CN" sz="3600" b="1" dirty="0">
                <a:latin typeface="华文中宋" panose="02010600040101010101" pitchFamily="2" charset="-122"/>
                <a:ea typeface="华文中宋" panose="02010600040101010101" pitchFamily="2" charset="-122"/>
              </a:rPr>
              <a:t>       </a:t>
            </a:r>
            <a:r>
              <a:rPr lang="zh-CN" altLang="en-US" sz="3600" b="1" dirty="0">
                <a:latin typeface="华文中宋" panose="02010600040101010101" pitchFamily="2" charset="-122"/>
                <a:ea typeface="华文中宋" panose="02010600040101010101" pitchFamily="2" charset="-122"/>
              </a:rPr>
              <a:t>鱼龙、鸿雁本来是月光下的景物，此处写出了月光的清澈。但也是</a:t>
            </a:r>
            <a:r>
              <a:rPr lang="zh-CN" altLang="en-US" sz="3600" b="1" dirty="0">
                <a:solidFill>
                  <a:srgbClr val="FF0000"/>
                </a:solidFill>
                <a:latin typeface="华文中宋" panose="02010600040101010101" pitchFamily="2" charset="-122"/>
                <a:ea typeface="华文中宋" panose="02010600040101010101" pitchFamily="2" charset="-122"/>
              </a:rPr>
              <a:t>用典</a:t>
            </a:r>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尺素在鱼肠，寸心凭雁足”，鱼龙、鸿雁是古代用于互传音讯的载体，此处暗含有鱼雁不能传音讯之意。可见二人音讯断绝，相思无着落。</a:t>
            </a:r>
            <a:endParaRPr lang="zh-CN" altLang="en-US" sz="3600"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p:cTn id="7" dur="1000" fill="hold"/>
                                        <p:tgtEl>
                                          <p:spTgt spid="18436"/>
                                        </p:tgtEl>
                                        <p:attrNameLst>
                                          <p:attrName>ppt_w</p:attrName>
                                        </p:attrNameLst>
                                      </p:cBhvr>
                                      <p:tavLst>
                                        <p:tav tm="0">
                                          <p:val>
                                            <p:strVal val="#ppt_w*0.70"/>
                                          </p:val>
                                        </p:tav>
                                        <p:tav tm="100000">
                                          <p:val>
                                            <p:strVal val="#ppt_w"/>
                                          </p:val>
                                        </p:tav>
                                      </p:tavLst>
                                    </p:anim>
                                    <p:anim calcmode="lin" valueType="num">
                                      <p:cBhvr>
                                        <p:cTn id="8" dur="1000" fill="hold"/>
                                        <p:tgtEl>
                                          <p:spTgt spid="18436"/>
                                        </p:tgtEl>
                                        <p:attrNameLst>
                                          <p:attrName>ppt_h</p:attrName>
                                        </p:attrNameLst>
                                      </p:cBhvr>
                                      <p:tavLst>
                                        <p:tav tm="0">
                                          <p:val>
                                            <p:strVal val="#ppt_h"/>
                                          </p:val>
                                        </p:tav>
                                        <p:tav tm="100000">
                                          <p:val>
                                            <p:strVal val="#ppt_h"/>
                                          </p:val>
                                        </p:tav>
                                      </p:tavLst>
                                    </p:anim>
                                    <p:animEffect transition="in" filter="fade">
                                      <p:cBhvr>
                                        <p:cTn id="9" dur="1000"/>
                                        <p:tgtEl>
                                          <p:spTgt spid="1843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8437"/>
                                        </p:tgtEl>
                                        <p:attrNameLst>
                                          <p:attrName>style.visibility</p:attrName>
                                        </p:attrNameLst>
                                      </p:cBhvr>
                                      <p:to>
                                        <p:strVal val="visible"/>
                                      </p:to>
                                    </p:set>
                                    <p:anim calcmode="lin" valueType="num">
                                      <p:cBhvr>
                                        <p:cTn id="14" dur="1000" fill="hold"/>
                                        <p:tgtEl>
                                          <p:spTgt spid="18437"/>
                                        </p:tgtEl>
                                        <p:attrNameLst>
                                          <p:attrName>ppt_x</p:attrName>
                                        </p:attrNameLst>
                                      </p:cBhvr>
                                      <p:tavLst>
                                        <p:tav tm="0">
                                          <p:val>
                                            <p:strVal val="#ppt_x"/>
                                          </p:val>
                                        </p:tav>
                                        <p:tav tm="100000">
                                          <p:val>
                                            <p:strVal val="#ppt_x"/>
                                          </p:val>
                                        </p:tav>
                                      </p:tavLst>
                                    </p:anim>
                                    <p:anim calcmode="lin" valueType="num">
                                      <p:cBhvr>
                                        <p:cTn id="15" dur="1000" fill="hold"/>
                                        <p:tgtEl>
                                          <p:spTgt spid="184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nimBg="1"/>
      <p:bldP spid="1843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819" name="Text Box 3"/>
          <p:cNvSpPr txBox="1"/>
          <p:nvPr/>
        </p:nvSpPr>
        <p:spPr>
          <a:xfrm>
            <a:off x="563245" y="265430"/>
            <a:ext cx="11076305" cy="1309370"/>
          </a:xfrm>
          <a:prstGeom prst="rect">
            <a:avLst/>
          </a:prstGeom>
          <a:noFill/>
          <a:ln w="9525">
            <a:noFill/>
          </a:ln>
        </p:spPr>
        <p:txBody>
          <a:bodyPr wrap="square" anchor="t" anchorCtr="0">
            <a:spAutoFit/>
          </a:bodyPr>
          <a:p>
            <a:pPr>
              <a:lnSpc>
                <a:spcPct val="110000"/>
              </a:lnSpc>
            </a:pPr>
            <a:r>
              <a:rPr lang="en-US" altLang="zh-CN" sz="3600" b="1" dirty="0">
                <a:solidFill>
                  <a:srgbClr val="0000CC"/>
                </a:solidFill>
                <a:latin typeface="华文中宋" panose="02010600040101010101" pitchFamily="2" charset="-122"/>
                <a:ea typeface="华文中宋" panose="02010600040101010101" pitchFamily="2" charset="-122"/>
              </a:rPr>
              <a:t>8</a:t>
            </a:r>
            <a:r>
              <a:rPr lang="zh-CN" altLang="en-US" sz="3600" b="1" dirty="0">
                <a:solidFill>
                  <a:srgbClr val="0000CC"/>
                </a:solidFill>
                <a:latin typeface="华文中宋" panose="02010600040101010101" pitchFamily="2" charset="-122"/>
                <a:ea typeface="华文中宋" panose="02010600040101010101" pitchFamily="2" charset="-122"/>
              </a:rPr>
              <a:t>、请结合“徘徊”、“卷”、“拂”等词分析怎样细腻地表现思妇对游子的相思之苦。</a:t>
            </a:r>
            <a:endParaRPr lang="zh-CN" altLang="en-US" sz="3600" b="1" dirty="0">
              <a:solidFill>
                <a:srgbClr val="0000CC"/>
              </a:solidFill>
              <a:latin typeface="华文中宋" panose="02010600040101010101" pitchFamily="2" charset="-122"/>
              <a:ea typeface="华文中宋" panose="02010600040101010101" pitchFamily="2" charset="-122"/>
            </a:endParaRPr>
          </a:p>
        </p:txBody>
      </p:sp>
      <p:sp>
        <p:nvSpPr>
          <p:cNvPr id="162821" name="Text Box 5"/>
          <p:cNvSpPr txBox="1"/>
          <p:nvPr/>
        </p:nvSpPr>
        <p:spPr>
          <a:xfrm>
            <a:off x="563245" y="1574800"/>
            <a:ext cx="11174095" cy="5077460"/>
          </a:xfrm>
          <a:prstGeom prst="rect">
            <a:avLst/>
          </a:prstGeom>
          <a:noFill/>
          <a:ln w="9525">
            <a:noFill/>
          </a:ln>
        </p:spPr>
        <p:txBody>
          <a:bodyPr wrap="square" anchor="t">
            <a:spAutoFit/>
          </a:bodyPr>
          <a:p>
            <a:pPr marR="0" defTabSz="914400">
              <a:buClrTx/>
              <a:buSzTx/>
              <a:buFontTx/>
              <a:defRPr/>
            </a:pPr>
            <a:r>
              <a:rPr lang="zh-CN" altLang="en-US" sz="3200" b="1" noProof="1" dirty="0">
                <a:latin typeface="华文中宋" panose="02010600040101010101" pitchFamily="2" charset="-122"/>
                <a:ea typeface="华文中宋" panose="02010600040101010101" pitchFamily="2" charset="-122"/>
                <a:cs typeface="华文中宋" panose="02010600040101010101" pitchFamily="2" charset="-122"/>
              </a:rPr>
              <a:t>     </a:t>
            </a:r>
            <a:r>
              <a:rPr lang="en-US" altLang="zh-CN" sz="3200" b="1" noProof="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noProof="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徘徊”将明月</a:t>
            </a:r>
            <a:r>
              <a:rPr lang="zh-CN" altLang="en-US" sz="3200" b="1" noProof="0">
                <a:solidFill>
                  <a:srgbClr val="000099"/>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拟人</a:t>
            </a:r>
            <a:r>
              <a:rPr lang="zh-CN" altLang="en-US" sz="3200" b="1" noProof="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化，既写出明月光影明灭的自然属性，又将明月人性化，它好像怜悯思妇的孤独寂寞，因而陪伴在思妇身旁，久久徘徊，不忍离去。</a:t>
            </a:r>
            <a:endParaRPr lang="zh-CN" altLang="en-US" sz="3200" b="1" noProof="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marR="0" defTabSz="914400">
              <a:buClrTx/>
              <a:buSzTx/>
              <a:buFontTx/>
              <a:defRPr/>
            </a:pPr>
            <a:r>
              <a:rPr lang="en-US" altLang="zh-CN" sz="3600" b="1" noProof="1" dirty="0">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3200" b="1" noProof="1" dirty="0">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200" b="1" noProof="1" dirty="0">
                <a:latin typeface="华文中宋" panose="02010600040101010101" pitchFamily="2" charset="-122"/>
                <a:ea typeface="华文中宋" panose="02010600040101010101" pitchFamily="2" charset="-122"/>
                <a:cs typeface="华文中宋" panose="02010600040101010101" pitchFamily="2" charset="-122"/>
                <a:sym typeface="+mn-ea"/>
              </a:rPr>
              <a:t>卷”和“拂”两个痴情的动作，生动地表现出思妇内心的</a:t>
            </a:r>
            <a:r>
              <a:rPr lang="zh-CN" altLang="en-US" sz="3200" b="1" noProof="1"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愁怅和迷惘</a:t>
            </a:r>
            <a:r>
              <a:rPr lang="zh-CN" altLang="en-US" sz="3200" b="1" noProof="1" dirty="0">
                <a:latin typeface="华文中宋" panose="02010600040101010101" pitchFamily="2" charset="-122"/>
                <a:ea typeface="华文中宋" panose="02010600040101010101" pitchFamily="2" charset="-122"/>
                <a:cs typeface="华文中宋" panose="02010600040101010101" pitchFamily="2" charset="-122"/>
                <a:sym typeface="+mn-ea"/>
              </a:rPr>
              <a:t>。月光引起的情思在深深地搅扰着她，此时此刻，月色不也照着远方的爱人吗？共望月光而无法相知，只好依托明月遥寄相思之情。</a:t>
            </a:r>
            <a:endParaRPr lang="zh-CN" altLang="en-US" sz="3200" b="1" noProof="1" dirty="0">
              <a:latin typeface="华文中宋" panose="02010600040101010101" pitchFamily="2" charset="-122"/>
              <a:ea typeface="华文中宋" panose="02010600040101010101" pitchFamily="2" charset="-122"/>
              <a:cs typeface="华文中宋" panose="02010600040101010101" pitchFamily="2" charset="-122"/>
            </a:endParaRPr>
          </a:p>
          <a:p>
            <a:pPr marR="0" defTabSz="914400">
              <a:buClrTx/>
              <a:buSzTx/>
              <a:buFontTx/>
              <a:defRPr/>
            </a:pPr>
            <a:r>
              <a:rPr lang="zh-CN" altLang="en-US" sz="3200" b="1" noProof="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      但思妇似乎并不领情，思妇因明月增添相思之苦，想“卷”去和“拂”走惹人愁思的清辉，但卷而不去，拂之还来。“卷”、“拂”二字生动地表现出思妇内心的惆怅和迷惘。</a:t>
            </a:r>
            <a:endParaRPr kumimoji="0" lang="zh-CN" altLang="en-US" sz="32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62819"/>
                                        </p:tgtEl>
                                        <p:attrNameLst>
                                          <p:attrName>style.visibility</p:attrName>
                                        </p:attrNameLst>
                                      </p:cBhvr>
                                      <p:to>
                                        <p:strVal val="visible"/>
                                      </p:to>
                                    </p:set>
                                    <p:anim calcmode="lin" valueType="num">
                                      <p:cBhvr>
                                        <p:cTn id="7" dur="1000" fill="hold"/>
                                        <p:tgtEl>
                                          <p:spTgt spid="162819"/>
                                        </p:tgtEl>
                                        <p:attrNameLst>
                                          <p:attrName>ppt_w</p:attrName>
                                        </p:attrNameLst>
                                      </p:cBhvr>
                                      <p:tavLst>
                                        <p:tav tm="0">
                                          <p:val>
                                            <p:strVal val="#ppt_w*0.70"/>
                                          </p:val>
                                        </p:tav>
                                        <p:tav tm="100000">
                                          <p:val>
                                            <p:strVal val="#ppt_w"/>
                                          </p:val>
                                        </p:tav>
                                      </p:tavLst>
                                    </p:anim>
                                    <p:anim calcmode="lin" valueType="num">
                                      <p:cBhvr>
                                        <p:cTn id="8" dur="1000" fill="hold"/>
                                        <p:tgtEl>
                                          <p:spTgt spid="162819"/>
                                        </p:tgtEl>
                                        <p:attrNameLst>
                                          <p:attrName>ppt_h</p:attrName>
                                        </p:attrNameLst>
                                      </p:cBhvr>
                                      <p:tavLst>
                                        <p:tav tm="0">
                                          <p:val>
                                            <p:strVal val="#ppt_h"/>
                                          </p:val>
                                        </p:tav>
                                        <p:tav tm="100000">
                                          <p:val>
                                            <p:strVal val="#ppt_h"/>
                                          </p:val>
                                        </p:tav>
                                      </p:tavLst>
                                    </p:anim>
                                    <p:animEffect transition="in" filter="fade">
                                      <p:cBhvr>
                                        <p:cTn id="9" dur="1000"/>
                                        <p:tgtEl>
                                          <p:spTgt spid="162819"/>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000" fill="hold">
                                          <p:stCondLst>
                                            <p:cond delay="0"/>
                                          </p:stCondLst>
                                        </p:cTn>
                                        <p:tgtEl>
                                          <p:spTgt spid="162821"/>
                                        </p:tgtEl>
                                        <p:attrNameLst>
                                          <p:attrName>style.visibility</p:attrName>
                                        </p:attrNameLst>
                                      </p:cBhvr>
                                      <p:to>
                                        <p:strVal val="visible"/>
                                      </p:to>
                                    </p:set>
                                    <p:animEffect transition="in" filter="slide(fromBottom)">
                                      <p:cBhvr>
                                        <p:cTn id="14" dur="1000"/>
                                        <p:tgtEl>
                                          <p:spTgt spid="162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bldLvl="0" animBg="1"/>
      <p:bldP spid="1628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4" name="Picture 4" descr="蓝色风景2"/>
          <p:cNvPicPr/>
          <p:nvPr/>
        </p:nvPicPr>
        <p:blipFill>
          <a:blip r:embed="rId1"/>
          <a:stretch>
            <a:fillRect/>
          </a:stretch>
        </p:blipFill>
        <p:spPr>
          <a:xfrm>
            <a:off x="148590" y="116840"/>
            <a:ext cx="11894820" cy="6623685"/>
          </a:xfrm>
          <a:prstGeom prst="rect">
            <a:avLst/>
          </a:prstGeom>
          <a:solidFill>
            <a:srgbClr val="DDDDDD"/>
          </a:solidFill>
          <a:ln w="9525">
            <a:noFill/>
          </a:ln>
        </p:spPr>
      </p:pic>
      <p:sp>
        <p:nvSpPr>
          <p:cNvPr id="17418" name="Rectangle 10"/>
          <p:cNvSpPr/>
          <p:nvPr/>
        </p:nvSpPr>
        <p:spPr>
          <a:xfrm>
            <a:off x="3565525" y="592138"/>
            <a:ext cx="5345113" cy="706755"/>
          </a:xfrm>
          <a:prstGeom prst="rect">
            <a:avLst/>
          </a:prstGeom>
          <a:noFill/>
          <a:ln w="9525">
            <a:noFill/>
          </a:ln>
        </p:spPr>
        <p:txBody>
          <a:bodyPr wrap="square" anchor="t" anchorCtr="0">
            <a:spAutoFit/>
          </a:bodyPr>
          <a:p>
            <a:pPr>
              <a:spcBef>
                <a:spcPct val="50000"/>
              </a:spcBef>
            </a:pPr>
            <a:r>
              <a:rPr lang="zh-CN" altLang="en-US" sz="4000" b="1">
                <a:solidFill>
                  <a:srgbClr val="FF0000"/>
                </a:solidFill>
                <a:latin typeface="华文中宋" panose="02010600040101010101" pitchFamily="2" charset="-122"/>
                <a:ea typeface="华文中宋" panose="02010600040101010101" pitchFamily="2" charset="-122"/>
              </a:rPr>
              <a:t>第</a:t>
            </a:r>
            <a:r>
              <a:rPr lang="zh-CN" altLang="zh-CN" sz="4000" b="1">
                <a:solidFill>
                  <a:srgbClr val="FF0000"/>
                </a:solidFill>
                <a:latin typeface="华文中宋" panose="02010600040101010101" pitchFamily="2" charset="-122"/>
                <a:ea typeface="华文中宋" panose="02010600040101010101" pitchFamily="2" charset="-122"/>
              </a:rPr>
              <a:t>二层：写游子想家。</a:t>
            </a:r>
            <a:endParaRPr lang="zh-CN" altLang="zh-CN" sz="4000" b="1" dirty="0">
              <a:solidFill>
                <a:srgbClr val="FF0000"/>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2700338" y="1611313"/>
            <a:ext cx="7394575" cy="4300220"/>
          </a:xfrm>
          <a:prstGeom prst="rect">
            <a:avLst/>
          </a:prstGeom>
          <a:noFill/>
          <a:ln w="9525">
            <a:noFill/>
          </a:ln>
        </p:spPr>
        <p:txBody>
          <a:bodyPr wrap="square" anchor="t" anchorCtr="0">
            <a:spAutoFit/>
          </a:bodyPr>
          <a:p>
            <a:pPr>
              <a:lnSpc>
                <a:spcPct val="190000"/>
              </a:lnSpc>
            </a:pPr>
            <a:r>
              <a:rPr lang="zh-CN" altLang="zh-CN" sz="3600" b="1">
                <a:solidFill>
                  <a:srgbClr val="FFFF00"/>
                </a:solidFill>
                <a:latin typeface="华文中宋" panose="02010600040101010101" pitchFamily="2" charset="-122"/>
                <a:ea typeface="华文中宋" panose="02010600040101010101" pitchFamily="2" charset="-122"/>
              </a:rPr>
              <a:t>昨夜闲潭梦落花，可怜春半不还家。江水流春去欲尽，江潭落月复西斜。</a:t>
            </a:r>
            <a:endParaRPr lang="zh-CN" altLang="zh-CN" sz="3600" b="1">
              <a:solidFill>
                <a:srgbClr val="FFFF00"/>
              </a:solidFill>
              <a:latin typeface="华文中宋" panose="02010600040101010101" pitchFamily="2" charset="-122"/>
              <a:ea typeface="华文中宋" panose="02010600040101010101" pitchFamily="2" charset="-122"/>
            </a:endParaRPr>
          </a:p>
          <a:p>
            <a:pPr>
              <a:lnSpc>
                <a:spcPct val="190000"/>
              </a:lnSpc>
            </a:pPr>
            <a:r>
              <a:rPr lang="zh-CN" altLang="zh-CN" sz="3600" b="1">
                <a:solidFill>
                  <a:srgbClr val="FFFF00"/>
                </a:solidFill>
                <a:latin typeface="华文中宋" panose="02010600040101010101" pitchFamily="2" charset="-122"/>
                <a:ea typeface="华文中宋" panose="02010600040101010101" pitchFamily="2" charset="-122"/>
              </a:rPr>
              <a:t>斜月沉沉藏海雾，碣石潇湘无限路。不知乘月几人归，落月摇情满江树。</a:t>
            </a:r>
            <a:endParaRPr lang="zh-CN" altLang="zh-CN" sz="3600" b="1">
              <a:solidFill>
                <a:srgbClr val="FFFF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1204"/>
                                        </p:tgtEl>
                                        <p:attrNameLst>
                                          <p:attrName>style.visibility</p:attrName>
                                        </p:attrNameLst>
                                      </p:cBhvr>
                                      <p:to>
                                        <p:strVal val="visible"/>
                                      </p:to>
                                    </p:set>
                                    <p:anim calcmode="lin" valueType="num">
                                      <p:cBhvr>
                                        <p:cTn id="7" dur="1000" fill="hold"/>
                                        <p:tgtEl>
                                          <p:spTgt spid="51204"/>
                                        </p:tgtEl>
                                        <p:attrNameLst>
                                          <p:attrName>ppt_w</p:attrName>
                                        </p:attrNameLst>
                                      </p:cBhvr>
                                      <p:tavLst>
                                        <p:tav tm="0">
                                          <p:val>
                                            <p:strVal val="#ppt_w*0.70"/>
                                          </p:val>
                                        </p:tav>
                                        <p:tav tm="100000">
                                          <p:val>
                                            <p:strVal val="#ppt_w"/>
                                          </p:val>
                                        </p:tav>
                                      </p:tavLst>
                                    </p:anim>
                                    <p:anim calcmode="lin" valueType="num">
                                      <p:cBhvr>
                                        <p:cTn id="8" dur="1000" fill="hold"/>
                                        <p:tgtEl>
                                          <p:spTgt spid="51204"/>
                                        </p:tgtEl>
                                        <p:attrNameLst>
                                          <p:attrName>ppt_h</p:attrName>
                                        </p:attrNameLst>
                                      </p:cBhvr>
                                      <p:tavLst>
                                        <p:tav tm="0">
                                          <p:val>
                                            <p:strVal val="#ppt_h"/>
                                          </p:val>
                                        </p:tav>
                                        <p:tav tm="100000">
                                          <p:val>
                                            <p:strVal val="#ppt_h"/>
                                          </p:val>
                                        </p:tav>
                                      </p:tavLst>
                                    </p:anim>
                                    <p:animEffect transition="in" filter="fade">
                                      <p:cBhvr>
                                        <p:cTn id="9" dur="1000"/>
                                        <p:tgtEl>
                                          <p:spTgt spid="51204"/>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17418"/>
                                        </p:tgtEl>
                                        <p:attrNameLst>
                                          <p:attrName>style.visibility</p:attrName>
                                        </p:attrNameLst>
                                      </p:cBhvr>
                                      <p:to>
                                        <p:strVal val="visible"/>
                                      </p:to>
                                    </p:set>
                                    <p:anim calcmode="lin" valueType="num">
                                      <p:cBhvr>
                                        <p:cTn id="13" dur="1000" fill="hold"/>
                                        <p:tgtEl>
                                          <p:spTgt spid="17418"/>
                                        </p:tgtEl>
                                        <p:attrNameLst>
                                          <p:attrName>ppt_x</p:attrName>
                                        </p:attrNameLst>
                                      </p:cBhvr>
                                      <p:tavLst>
                                        <p:tav tm="0">
                                          <p:val>
                                            <p:strVal val="#ppt_x"/>
                                          </p:val>
                                        </p:tav>
                                        <p:tav tm="100000">
                                          <p:val>
                                            <p:strVal val="#ppt_x"/>
                                          </p:val>
                                        </p:tav>
                                      </p:tavLst>
                                    </p:anim>
                                    <p:anim calcmode="lin" valueType="num">
                                      <p:cBhvr>
                                        <p:cTn id="14" dur="1000" fill="hold"/>
                                        <p:tgtEl>
                                          <p:spTgt spid="17418"/>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strVal val="#ppt_w*0.70"/>
                                          </p:val>
                                        </p:tav>
                                        <p:tav tm="100000">
                                          <p:val>
                                            <p:strVal val="#ppt_w"/>
                                          </p:val>
                                        </p:tav>
                                      </p:tavLst>
                                    </p:anim>
                                    <p:anim calcmode="lin" valueType="num">
                                      <p:cBhvr>
                                        <p:cTn id="19" dur="1000" fill="hold"/>
                                        <p:tgtEl>
                                          <p:spTgt spid="2"/>
                                        </p:tgtEl>
                                        <p:attrNameLst>
                                          <p:attrName>ppt_h</p:attrName>
                                        </p:attrNameLst>
                                      </p:cBhvr>
                                      <p:tavLst>
                                        <p:tav tm="0">
                                          <p:val>
                                            <p:strVal val="#ppt_h"/>
                                          </p:val>
                                        </p:tav>
                                        <p:tav tm="100000">
                                          <p:val>
                                            <p:strVal val="#ppt_h"/>
                                          </p:val>
                                        </p:tav>
                                      </p:tavLst>
                                    </p:anim>
                                    <p:animEffect transition="in" filter="fade">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8"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Picture 2" descr="落红无数"/>
          <p:cNvPicPr>
            <a:picLocks noChangeAspect="1"/>
          </p:cNvPicPr>
          <p:nvPr/>
        </p:nvPicPr>
        <p:blipFill>
          <a:blip r:embed="rId1"/>
          <a:stretch>
            <a:fillRect/>
          </a:stretch>
        </p:blipFill>
        <p:spPr>
          <a:xfrm>
            <a:off x="133350" y="140335"/>
            <a:ext cx="11905615" cy="6577330"/>
          </a:xfrm>
          <a:prstGeom prst="rect">
            <a:avLst/>
          </a:prstGeom>
          <a:noFill/>
          <a:ln w="9525">
            <a:noFill/>
          </a:ln>
        </p:spPr>
      </p:pic>
      <p:sp>
        <p:nvSpPr>
          <p:cNvPr id="21507" name="Text Box 3"/>
          <p:cNvSpPr txBox="1"/>
          <p:nvPr/>
        </p:nvSpPr>
        <p:spPr>
          <a:xfrm>
            <a:off x="2117725" y="939800"/>
            <a:ext cx="8305800" cy="706755"/>
          </a:xfrm>
          <a:prstGeom prst="rect">
            <a:avLst/>
          </a:prstGeom>
          <a:noFill/>
          <a:ln w="9525">
            <a:noFill/>
          </a:ln>
        </p:spPr>
        <p:txBody>
          <a:bodyPr anchor="t" anchorCtr="0">
            <a:spAutoFit/>
          </a:bodyPr>
          <a:p>
            <a:r>
              <a:rPr lang="zh-CN" altLang="en-US" sz="4000" b="1" u="sng" dirty="0">
                <a:solidFill>
                  <a:srgbClr val="FFFF00"/>
                </a:solidFill>
                <a:latin typeface="华文中宋" panose="02010600040101010101" pitchFamily="2" charset="-122"/>
                <a:ea typeface="华文中宋" panose="02010600040101010101" pitchFamily="2" charset="-122"/>
              </a:rPr>
              <a:t>昨夜闲潭梦落花</a:t>
            </a:r>
            <a:r>
              <a:rPr lang="zh-CN" altLang="en-US" sz="4000" b="1" dirty="0">
                <a:solidFill>
                  <a:srgbClr val="FFFF00"/>
                </a:solidFill>
                <a:latin typeface="华文中宋" panose="02010600040101010101" pitchFamily="2" charset="-122"/>
                <a:ea typeface="华文中宋" panose="02010600040101010101" pitchFamily="2" charset="-122"/>
              </a:rPr>
              <a:t>，可怜春半不还家。</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
        <p:nvSpPr>
          <p:cNvPr id="21508" name="Text Box 4"/>
          <p:cNvSpPr txBox="1"/>
          <p:nvPr/>
        </p:nvSpPr>
        <p:spPr>
          <a:xfrm>
            <a:off x="1984375" y="2887663"/>
            <a:ext cx="8439150" cy="3119755"/>
          </a:xfrm>
          <a:prstGeom prst="rect">
            <a:avLst/>
          </a:prstGeom>
          <a:noFill/>
          <a:ln w="9525">
            <a:noFill/>
          </a:ln>
        </p:spPr>
        <p:txBody>
          <a:bodyPr wrap="square" anchor="t" anchorCtr="0">
            <a:spAutoFit/>
          </a:bodyPr>
          <a:p>
            <a:pPr>
              <a:lnSpc>
                <a:spcPct val="120000"/>
              </a:lnSpc>
            </a:pPr>
            <a:r>
              <a:rPr lang="en-US" altLang="zh-CN" sz="4400" b="1" dirty="0">
                <a:solidFill>
                  <a:srgbClr val="FFFF00"/>
                </a:solidFill>
                <a:latin typeface="Times New Roman" panose="02020603050405020304" pitchFamily="18" charset="0"/>
              </a:rPr>
              <a:t>     </a:t>
            </a:r>
            <a:r>
              <a:rPr lang="en-US" altLang="zh-CN" sz="4400" b="1" dirty="0">
                <a:solidFill>
                  <a:srgbClr val="00B050"/>
                </a:solidFill>
                <a:latin typeface="Times New Roman" panose="02020603050405020304" pitchFamily="18" charset="0"/>
              </a:rPr>
              <a:t> </a:t>
            </a:r>
            <a:r>
              <a:rPr lang="en-US" altLang="zh-CN" sz="4000" b="1" dirty="0">
                <a:solidFill>
                  <a:srgbClr val="47FFD1"/>
                </a:solidFill>
                <a:latin typeface="华文中宋" panose="02010600040101010101" pitchFamily="2" charset="-122"/>
                <a:ea typeface="华文中宋" panose="02010600040101010101" pitchFamily="2" charset="-122"/>
              </a:rPr>
              <a:t>“</a:t>
            </a:r>
            <a:r>
              <a:rPr lang="zh-CN" altLang="en-US" sz="4000" b="1" dirty="0">
                <a:solidFill>
                  <a:srgbClr val="47FFD1"/>
                </a:solidFill>
                <a:latin typeface="华文中宋" panose="02010600040101010101" pitchFamily="2" charset="-122"/>
                <a:ea typeface="华文中宋" panose="02010600040101010101" pitchFamily="2" charset="-122"/>
              </a:rPr>
              <a:t>闲潭梦落花”是“梦闲潭落花”的倒文，可看作游子的怀想之词。</a:t>
            </a:r>
            <a:endParaRPr lang="zh-CN" altLang="en-US" sz="4000" b="1" dirty="0">
              <a:solidFill>
                <a:srgbClr val="47FFD1"/>
              </a:solidFill>
              <a:latin typeface="华文中宋" panose="02010600040101010101" pitchFamily="2" charset="-122"/>
              <a:ea typeface="华文中宋" panose="02010600040101010101" pitchFamily="2" charset="-122"/>
            </a:endParaRPr>
          </a:p>
          <a:p>
            <a:pPr>
              <a:lnSpc>
                <a:spcPct val="120000"/>
              </a:lnSpc>
            </a:pPr>
            <a:r>
              <a:rPr lang="zh-CN" altLang="en-US" sz="4000" b="1" dirty="0">
                <a:solidFill>
                  <a:srgbClr val="47FFD1"/>
                </a:solidFill>
                <a:latin typeface="华文中宋" panose="02010600040101010101" pitchFamily="2" charset="-122"/>
                <a:ea typeface="华文中宋" panose="02010600040101010101" pitchFamily="2" charset="-122"/>
              </a:rPr>
              <a:t>      “梦落花”暗示春将去，故有“可怜”（可惜）之说。</a:t>
            </a:r>
            <a:endParaRPr lang="zh-CN" altLang="en-US" sz="4000" b="1" dirty="0">
              <a:solidFill>
                <a:srgbClr val="47FFD1"/>
              </a:solidFill>
              <a:latin typeface="华文中宋" panose="02010600040101010101" pitchFamily="2" charset="-122"/>
              <a:ea typeface="华文中宋" panose="02010600040101010101" pitchFamily="2" charset="-122"/>
            </a:endParaRPr>
          </a:p>
        </p:txBody>
      </p:sp>
    </p:spTree>
  </p:cSld>
  <p:clrMapOvr>
    <a:masterClrMapping/>
  </p:clrMapOvr>
  <p:transition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0961"/>
                                        </p:tgtEl>
                                        <p:attrNameLst>
                                          <p:attrName>style.visibility</p:attrName>
                                        </p:attrNameLst>
                                      </p:cBhvr>
                                      <p:to>
                                        <p:strVal val="visible"/>
                                      </p:to>
                                    </p:set>
                                    <p:anim calcmode="lin" valueType="num">
                                      <p:cBhvr>
                                        <p:cTn id="7" dur="1000" fill="hold"/>
                                        <p:tgtEl>
                                          <p:spTgt spid="40961"/>
                                        </p:tgtEl>
                                        <p:attrNameLst>
                                          <p:attrName>ppt_w</p:attrName>
                                        </p:attrNameLst>
                                      </p:cBhvr>
                                      <p:tavLst>
                                        <p:tav tm="0">
                                          <p:val>
                                            <p:strVal val="#ppt_w*0.70"/>
                                          </p:val>
                                        </p:tav>
                                        <p:tav tm="100000">
                                          <p:val>
                                            <p:strVal val="#ppt_w"/>
                                          </p:val>
                                        </p:tav>
                                      </p:tavLst>
                                    </p:anim>
                                    <p:anim calcmode="lin" valueType="num">
                                      <p:cBhvr>
                                        <p:cTn id="8" dur="1000" fill="hold"/>
                                        <p:tgtEl>
                                          <p:spTgt spid="40961"/>
                                        </p:tgtEl>
                                        <p:attrNameLst>
                                          <p:attrName>ppt_h</p:attrName>
                                        </p:attrNameLst>
                                      </p:cBhvr>
                                      <p:tavLst>
                                        <p:tav tm="0">
                                          <p:val>
                                            <p:strVal val="#ppt_h"/>
                                          </p:val>
                                        </p:tav>
                                        <p:tav tm="100000">
                                          <p:val>
                                            <p:strVal val="#ppt_h"/>
                                          </p:val>
                                        </p:tav>
                                      </p:tavLst>
                                    </p:anim>
                                    <p:animEffect transition="in" filter="fade">
                                      <p:cBhvr>
                                        <p:cTn id="9" dur="1000"/>
                                        <p:tgtEl>
                                          <p:spTgt spid="40961"/>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1507">
                                            <p:txEl>
                                              <p:charRg st="0" end="9"/>
                                            </p:txEl>
                                          </p:spTgt>
                                        </p:tgtEl>
                                        <p:attrNameLst>
                                          <p:attrName>style.visibility</p:attrName>
                                        </p:attrNameLst>
                                      </p:cBhvr>
                                      <p:to>
                                        <p:strVal val="visible"/>
                                      </p:to>
                                    </p:set>
                                    <p:anim calcmode="lin" valueType="num">
                                      <p:cBhvr>
                                        <p:cTn id="13" dur="1000" fill="hold"/>
                                        <p:tgtEl>
                                          <p:spTgt spid="21507">
                                            <p:txEl>
                                              <p:charRg st="0" end="9"/>
                                            </p:txEl>
                                          </p:spTgt>
                                        </p:tgtEl>
                                        <p:attrNameLst>
                                          <p:attrName>ppt_w</p:attrName>
                                        </p:attrNameLst>
                                      </p:cBhvr>
                                      <p:tavLst>
                                        <p:tav tm="0">
                                          <p:val>
                                            <p:strVal val="#ppt_w*0.70"/>
                                          </p:val>
                                        </p:tav>
                                        <p:tav tm="100000">
                                          <p:val>
                                            <p:strVal val="#ppt_w"/>
                                          </p:val>
                                        </p:tav>
                                      </p:tavLst>
                                    </p:anim>
                                    <p:anim calcmode="lin" valueType="num">
                                      <p:cBhvr>
                                        <p:cTn id="14" dur="1000" fill="hold"/>
                                        <p:tgtEl>
                                          <p:spTgt spid="21507">
                                            <p:txEl>
                                              <p:charRg st="0" end="9"/>
                                            </p:txEl>
                                          </p:spTgt>
                                        </p:tgtEl>
                                        <p:attrNameLst>
                                          <p:attrName>ppt_h</p:attrName>
                                        </p:attrNameLst>
                                      </p:cBhvr>
                                      <p:tavLst>
                                        <p:tav tm="0">
                                          <p:val>
                                            <p:strVal val="#ppt_h"/>
                                          </p:val>
                                        </p:tav>
                                        <p:tav tm="100000">
                                          <p:val>
                                            <p:strVal val="#ppt_h"/>
                                          </p:val>
                                        </p:tav>
                                      </p:tavLst>
                                    </p:anim>
                                    <p:animEffect transition="in" filter="fade">
                                      <p:cBhvr>
                                        <p:cTn id="15" dur="1000"/>
                                        <p:tgtEl>
                                          <p:spTgt spid="21507">
                                            <p:txEl>
                                              <p:charRg st="0" end="9"/>
                                            </p:txEl>
                                          </p:spTgt>
                                        </p:tgtEl>
                                      </p:cBhvr>
                                    </p:animEffect>
                                  </p:childTnLst>
                                </p:cTn>
                              </p:par>
                            </p:childTnLst>
                          </p:cTn>
                        </p:par>
                        <p:par>
                          <p:cTn id="16" fill="hold">
                            <p:stCondLst>
                              <p:cond delay="2000"/>
                            </p:stCondLst>
                            <p:childTnLst>
                              <p:par>
                                <p:cTn id="17" presetID="2" presetClass="entr" presetSubtype="4" fill="hold" nodeType="afterEffect">
                                  <p:stCondLst>
                                    <p:cond delay="0"/>
                                  </p:stCondLst>
                                  <p:childTnLst>
                                    <p:set>
                                      <p:cBhvr>
                                        <p:cTn id="18" dur="1000" fill="hold">
                                          <p:stCondLst>
                                            <p:cond delay="0"/>
                                          </p:stCondLst>
                                        </p:cTn>
                                        <p:tgtEl>
                                          <p:spTgt spid="21508">
                                            <p:txEl>
                                              <p:charRg st="0" end="37"/>
                                            </p:txEl>
                                          </p:spTgt>
                                        </p:tgtEl>
                                        <p:attrNameLst>
                                          <p:attrName>style.visibility</p:attrName>
                                        </p:attrNameLst>
                                      </p:cBhvr>
                                      <p:to>
                                        <p:strVal val="visible"/>
                                      </p:to>
                                    </p:set>
                                    <p:anim calcmode="lin" valueType="num">
                                      <p:cBhvr>
                                        <p:cTn id="19" dur="1000" fill="hold"/>
                                        <p:tgtEl>
                                          <p:spTgt spid="21508">
                                            <p:txEl>
                                              <p:charRg st="0" end="37"/>
                                            </p:txEl>
                                          </p:spTgt>
                                        </p:tgtEl>
                                        <p:attrNameLst>
                                          <p:attrName>ppt_x</p:attrName>
                                        </p:attrNameLst>
                                      </p:cBhvr>
                                      <p:tavLst>
                                        <p:tav tm="0">
                                          <p:val>
                                            <p:strVal val="#ppt_x"/>
                                          </p:val>
                                        </p:tav>
                                        <p:tav tm="100000">
                                          <p:val>
                                            <p:strVal val="#ppt_x"/>
                                          </p:val>
                                        </p:tav>
                                      </p:tavLst>
                                    </p:anim>
                                    <p:anim calcmode="lin" valueType="num">
                                      <p:cBhvr>
                                        <p:cTn id="20" dur="1000" fill="hold"/>
                                        <p:tgtEl>
                                          <p:spTgt spid="21508">
                                            <p:txEl>
                                              <p:charRg st="0" end="37"/>
                                            </p:txEl>
                                          </p:spTgt>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 presetClass="entr" presetSubtype="4" fill="hold" nodeType="afterEffect">
                                  <p:stCondLst>
                                    <p:cond delay="0"/>
                                  </p:stCondLst>
                                  <p:childTnLst>
                                    <p:set>
                                      <p:cBhvr>
                                        <p:cTn id="23" dur="1000" fill="hold">
                                          <p:stCondLst>
                                            <p:cond delay="0"/>
                                          </p:stCondLst>
                                        </p:cTn>
                                        <p:tgtEl>
                                          <p:spTgt spid="21508">
                                            <p:txEl>
                                              <p:charRg st="37" end="68"/>
                                            </p:txEl>
                                          </p:spTgt>
                                        </p:tgtEl>
                                        <p:attrNameLst>
                                          <p:attrName>style.visibility</p:attrName>
                                        </p:attrNameLst>
                                      </p:cBhvr>
                                      <p:to>
                                        <p:strVal val="visible"/>
                                      </p:to>
                                    </p:set>
                                    <p:anim calcmode="lin" valueType="num">
                                      <p:cBhvr>
                                        <p:cTn id="24" dur="1000" fill="hold"/>
                                        <p:tgtEl>
                                          <p:spTgt spid="21508">
                                            <p:txEl>
                                              <p:charRg st="37" end="68"/>
                                            </p:txEl>
                                          </p:spTgt>
                                        </p:tgtEl>
                                        <p:attrNameLst>
                                          <p:attrName>ppt_x</p:attrName>
                                        </p:attrNameLst>
                                      </p:cBhvr>
                                      <p:tavLst>
                                        <p:tav tm="0">
                                          <p:val>
                                            <p:strVal val="#ppt_x"/>
                                          </p:val>
                                        </p:tav>
                                        <p:tav tm="100000">
                                          <p:val>
                                            <p:strVal val="#ppt_x"/>
                                          </p:val>
                                        </p:tav>
                                      </p:tavLst>
                                    </p:anim>
                                    <p:anim calcmode="lin" valueType="num">
                                      <p:cBhvr>
                                        <p:cTn id="25" dur="1000" fill="hold"/>
                                        <p:tgtEl>
                                          <p:spTgt spid="21508">
                                            <p:txEl>
                                              <p:charRg st="37" end="6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Picture 2" descr="聚散两依依之秋叶"/>
          <p:cNvPicPr>
            <a:picLocks noChangeAspect="1"/>
          </p:cNvPicPr>
          <p:nvPr/>
        </p:nvPicPr>
        <p:blipFill>
          <a:blip r:embed="rId1">
            <a:lum bright="-6000" contrast="35999"/>
          </a:blip>
          <a:stretch>
            <a:fillRect/>
          </a:stretch>
        </p:blipFill>
        <p:spPr>
          <a:xfrm>
            <a:off x="163830" y="147955"/>
            <a:ext cx="11879580" cy="6562090"/>
          </a:xfrm>
          <a:prstGeom prst="rect">
            <a:avLst/>
          </a:prstGeom>
          <a:noFill/>
          <a:ln w="9525">
            <a:noFill/>
          </a:ln>
        </p:spPr>
      </p:pic>
      <p:sp>
        <p:nvSpPr>
          <p:cNvPr id="43011" name="Text Box 3"/>
          <p:cNvSpPr txBox="1"/>
          <p:nvPr/>
        </p:nvSpPr>
        <p:spPr>
          <a:xfrm>
            <a:off x="1853565" y="3459480"/>
            <a:ext cx="8659495" cy="2984500"/>
          </a:xfrm>
          <a:prstGeom prst="rect">
            <a:avLst/>
          </a:prstGeom>
          <a:noFill/>
          <a:ln w="9525">
            <a:noFill/>
          </a:ln>
        </p:spPr>
        <p:txBody>
          <a:bodyPr wrap="square" anchor="t" anchorCtr="0">
            <a:spAutoFit/>
          </a:bodyPr>
          <a:p>
            <a:r>
              <a:rPr lang="en-US" altLang="zh-CN" sz="3200" dirty="0">
                <a:solidFill>
                  <a:srgbClr val="FFFF00"/>
                </a:solidFill>
                <a:latin typeface="Times New Roman" panose="02020603050405020304" pitchFamily="18" charset="0"/>
                <a:ea typeface="楷体_GB2312" pitchFamily="1" charset="-122"/>
              </a:rPr>
              <a:t>      </a:t>
            </a:r>
            <a:r>
              <a:rPr lang="en-US" altLang="zh-CN" sz="3600" b="1" dirty="0">
                <a:solidFill>
                  <a:srgbClr val="FF0000"/>
                </a:solidFill>
                <a:latin typeface="华文中宋" panose="02010600040101010101" pitchFamily="2" charset="-122"/>
                <a:ea typeface="华文中宋" panose="02010600040101010101" pitchFamily="2" charset="-122"/>
              </a:rPr>
              <a:t>  </a:t>
            </a:r>
            <a:r>
              <a:rPr lang="zh-CN" altLang="en-US" sz="3600" b="1" dirty="0">
                <a:solidFill>
                  <a:srgbClr val="FF00FF"/>
                </a:solidFill>
                <a:latin typeface="华文中宋" panose="02010600040101010101" pitchFamily="2" charset="-122"/>
                <a:ea typeface="华文中宋" panose="02010600040101010101" pitchFamily="2" charset="-122"/>
              </a:rPr>
              <a:t>江水流掉了春天，也流掉了游子思妇的青春和幸福，实在是辜负了这大好的“春江花月夜”！</a:t>
            </a:r>
            <a:endParaRPr lang="zh-CN" altLang="en-US" sz="3600" b="1" dirty="0">
              <a:solidFill>
                <a:srgbClr val="FF0000"/>
              </a:solidFill>
              <a:latin typeface="华文中宋" panose="02010600040101010101" pitchFamily="2" charset="-122"/>
              <a:ea typeface="华文中宋" panose="02010600040101010101" pitchFamily="2" charset="-122"/>
            </a:endParaRPr>
          </a:p>
          <a:p>
            <a:r>
              <a:rPr lang="zh-CN" altLang="en-US" sz="3600" b="1" dirty="0">
                <a:solidFill>
                  <a:srgbClr val="FF0000"/>
                </a:solidFill>
                <a:latin typeface="华文中宋" panose="02010600040101010101" pitchFamily="2" charset="-122"/>
                <a:ea typeface="华文中宋" panose="02010600040101010101" pitchFamily="2" charset="-122"/>
              </a:rPr>
              <a:t>    </a:t>
            </a:r>
            <a:r>
              <a:rPr lang="zh-CN" altLang="en-US" sz="4000" b="1" dirty="0">
                <a:solidFill>
                  <a:srgbClr val="FF00FF"/>
                </a:solidFill>
                <a:latin typeface="华文中宋" panose="02010600040101010101" pitchFamily="2" charset="-122"/>
                <a:ea typeface="华文中宋" panose="02010600040101010101" pitchFamily="2" charset="-122"/>
              </a:rPr>
              <a:t> </a:t>
            </a:r>
            <a:r>
              <a:rPr lang="zh-CN" altLang="en-US" sz="4000" b="1" dirty="0">
                <a:solidFill>
                  <a:srgbClr val="FF0000"/>
                </a:solidFill>
                <a:latin typeface="华文中宋" panose="02010600040101010101" pitchFamily="2" charset="-122"/>
                <a:ea typeface="华文中宋" panose="02010600040101010101" pitchFamily="2" charset="-122"/>
              </a:rPr>
              <a:t>月已斜，花已谢，春已去，但人不能归。</a:t>
            </a:r>
            <a:endParaRPr lang="zh-CN" altLang="en-US" sz="4000" b="1" dirty="0">
              <a:solidFill>
                <a:srgbClr val="FF0000"/>
              </a:solidFill>
              <a:latin typeface="华文中宋" panose="02010600040101010101" pitchFamily="2" charset="-122"/>
              <a:ea typeface="华文中宋" panose="02010600040101010101" pitchFamily="2" charset="-122"/>
            </a:endParaRPr>
          </a:p>
        </p:txBody>
      </p:sp>
      <p:sp>
        <p:nvSpPr>
          <p:cNvPr id="40963" name="文本框 1"/>
          <p:cNvSpPr txBox="1"/>
          <p:nvPr/>
        </p:nvSpPr>
        <p:spPr>
          <a:xfrm>
            <a:off x="2119313" y="782638"/>
            <a:ext cx="8269605" cy="706755"/>
          </a:xfrm>
          <a:prstGeom prst="rect">
            <a:avLst/>
          </a:prstGeom>
          <a:noFill/>
          <a:ln w="9525">
            <a:noFill/>
          </a:ln>
        </p:spPr>
        <p:txBody>
          <a:bodyPr wrap="none" anchor="t" anchorCtr="0">
            <a:spAutoFit/>
          </a:bodyPr>
          <a:p>
            <a:r>
              <a:rPr lang="zh-CN" altLang="en-US" sz="4000" b="1" dirty="0">
                <a:solidFill>
                  <a:srgbClr val="FFFF00"/>
                </a:solidFill>
                <a:latin typeface="华文中宋" panose="02010600040101010101" pitchFamily="2" charset="-122"/>
                <a:ea typeface="华文中宋" panose="02010600040101010101" pitchFamily="2" charset="-122"/>
              </a:rPr>
              <a:t>江水流春去欲尽，江潭落月复西斜</a:t>
            </a:r>
            <a:r>
              <a:rPr lang="zh-CN" altLang="en-US" sz="3600" dirty="0">
                <a:solidFill>
                  <a:srgbClr val="FFFF00"/>
                </a:solidFill>
                <a:latin typeface="华文中宋" panose="02010600040101010101" pitchFamily="2" charset="-122"/>
                <a:ea typeface="华文中宋" panose="02010600040101010101" pitchFamily="2" charset="-122"/>
              </a:rPr>
              <a:t>。</a:t>
            </a:r>
            <a:endParaRPr lang="zh-CN" altLang="en-US" sz="3600" dirty="0">
              <a:solidFill>
                <a:srgbClr val="FFFF00"/>
              </a:solidFill>
              <a:latin typeface="华文中宋" panose="02010600040101010101" pitchFamily="2" charset="-122"/>
              <a:ea typeface="华文中宋" panose="02010600040101010101" pitchFamily="2" charset="-122"/>
            </a:endParaRPr>
          </a:p>
        </p:txBody>
      </p:sp>
    </p:spTree>
  </p:cSld>
  <p:clrMapOvr>
    <a:masterClrMapping/>
  </p:clrMapOvr>
  <p:transition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0961"/>
                                        </p:tgtEl>
                                        <p:attrNameLst>
                                          <p:attrName>style.visibility</p:attrName>
                                        </p:attrNameLst>
                                      </p:cBhvr>
                                      <p:to>
                                        <p:strVal val="visible"/>
                                      </p:to>
                                    </p:set>
                                    <p:anim calcmode="lin" valueType="num">
                                      <p:cBhvr>
                                        <p:cTn id="7" dur="1000" fill="hold"/>
                                        <p:tgtEl>
                                          <p:spTgt spid="40961"/>
                                        </p:tgtEl>
                                        <p:attrNameLst>
                                          <p:attrName>ppt_w</p:attrName>
                                        </p:attrNameLst>
                                      </p:cBhvr>
                                      <p:tavLst>
                                        <p:tav tm="0">
                                          <p:val>
                                            <p:strVal val="#ppt_w*0.70"/>
                                          </p:val>
                                        </p:tav>
                                        <p:tav tm="100000">
                                          <p:val>
                                            <p:strVal val="#ppt_w"/>
                                          </p:val>
                                        </p:tav>
                                      </p:tavLst>
                                    </p:anim>
                                    <p:anim calcmode="lin" valueType="num">
                                      <p:cBhvr>
                                        <p:cTn id="8" dur="1000" fill="hold"/>
                                        <p:tgtEl>
                                          <p:spTgt spid="40961"/>
                                        </p:tgtEl>
                                        <p:attrNameLst>
                                          <p:attrName>ppt_h</p:attrName>
                                        </p:attrNameLst>
                                      </p:cBhvr>
                                      <p:tavLst>
                                        <p:tav tm="0">
                                          <p:val>
                                            <p:strVal val="#ppt_h"/>
                                          </p:val>
                                        </p:tav>
                                        <p:tav tm="100000">
                                          <p:val>
                                            <p:strVal val="#ppt_h"/>
                                          </p:val>
                                        </p:tav>
                                      </p:tavLst>
                                    </p:anim>
                                    <p:animEffect transition="in" filter="fade">
                                      <p:cBhvr>
                                        <p:cTn id="9" dur="1000"/>
                                        <p:tgtEl>
                                          <p:spTgt spid="40961"/>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40963"/>
                                        </p:tgtEl>
                                        <p:attrNameLst>
                                          <p:attrName>style.visibility</p:attrName>
                                        </p:attrNameLst>
                                      </p:cBhvr>
                                      <p:to>
                                        <p:strVal val="visible"/>
                                      </p:to>
                                    </p:set>
                                    <p:anim calcmode="lin" valueType="num">
                                      <p:cBhvr>
                                        <p:cTn id="13" dur="1000" fill="hold"/>
                                        <p:tgtEl>
                                          <p:spTgt spid="40963"/>
                                        </p:tgtEl>
                                        <p:attrNameLst>
                                          <p:attrName>ppt_w</p:attrName>
                                        </p:attrNameLst>
                                      </p:cBhvr>
                                      <p:tavLst>
                                        <p:tav tm="0">
                                          <p:val>
                                            <p:strVal val="#ppt_w*0.70"/>
                                          </p:val>
                                        </p:tav>
                                        <p:tav tm="100000">
                                          <p:val>
                                            <p:strVal val="#ppt_w"/>
                                          </p:val>
                                        </p:tav>
                                      </p:tavLst>
                                    </p:anim>
                                    <p:anim calcmode="lin" valueType="num">
                                      <p:cBhvr>
                                        <p:cTn id="14" dur="1000" fill="hold"/>
                                        <p:tgtEl>
                                          <p:spTgt spid="40963"/>
                                        </p:tgtEl>
                                        <p:attrNameLst>
                                          <p:attrName>ppt_h</p:attrName>
                                        </p:attrNameLst>
                                      </p:cBhvr>
                                      <p:tavLst>
                                        <p:tav tm="0">
                                          <p:val>
                                            <p:strVal val="#ppt_h"/>
                                          </p:val>
                                        </p:tav>
                                        <p:tav tm="100000">
                                          <p:val>
                                            <p:strVal val="#ppt_h"/>
                                          </p:val>
                                        </p:tav>
                                      </p:tavLst>
                                    </p:anim>
                                    <p:animEffect transition="in" filter="fade">
                                      <p:cBhvr>
                                        <p:cTn id="15" dur="1000"/>
                                        <p:tgtEl>
                                          <p:spTgt spid="40963"/>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000" fill="hold">
                                          <p:stCondLst>
                                            <p:cond delay="0"/>
                                          </p:stCondLst>
                                        </p:cTn>
                                        <p:tgtEl>
                                          <p:spTgt spid="43011"/>
                                        </p:tgtEl>
                                        <p:attrNameLst>
                                          <p:attrName>style.visibility</p:attrName>
                                        </p:attrNameLst>
                                      </p:cBhvr>
                                      <p:to>
                                        <p:strVal val="visible"/>
                                      </p:to>
                                    </p:set>
                                    <p:anim calcmode="lin" valueType="num">
                                      <p:cBhvr>
                                        <p:cTn id="19" dur="1000" fill="hold"/>
                                        <p:tgtEl>
                                          <p:spTgt spid="43011"/>
                                        </p:tgtEl>
                                        <p:attrNameLst>
                                          <p:attrName>ppt_x</p:attrName>
                                        </p:attrNameLst>
                                      </p:cBhvr>
                                      <p:tavLst>
                                        <p:tav tm="0">
                                          <p:val>
                                            <p:strVal val="#ppt_x"/>
                                          </p:val>
                                        </p:tav>
                                        <p:tav tm="100000">
                                          <p:val>
                                            <p:strVal val="#ppt_x"/>
                                          </p:val>
                                        </p:tav>
                                      </p:tavLst>
                                    </p:anim>
                                    <p:anim calcmode="lin" valueType="num">
                                      <p:cBhvr>
                                        <p:cTn id="20" dur="1000" fill="hold"/>
                                        <p:tgtEl>
                                          <p:spTgt spid="430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30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5" name="Picture 2" descr="0163"/>
          <p:cNvPicPr>
            <a:picLocks noChangeAspect="1"/>
          </p:cNvPicPr>
          <p:nvPr/>
        </p:nvPicPr>
        <p:blipFill>
          <a:blip r:embed="rId1"/>
          <a:srcRect b="95"/>
          <a:stretch>
            <a:fillRect/>
          </a:stretch>
        </p:blipFill>
        <p:spPr>
          <a:xfrm>
            <a:off x="163830" y="148590"/>
            <a:ext cx="11895455" cy="6560820"/>
          </a:xfrm>
          <a:prstGeom prst="rect">
            <a:avLst/>
          </a:prstGeom>
          <a:noFill/>
          <a:ln w="9525">
            <a:noFill/>
          </a:ln>
        </p:spPr>
      </p:pic>
      <p:sp>
        <p:nvSpPr>
          <p:cNvPr id="22531" name="Text Box 3"/>
          <p:cNvSpPr txBox="1"/>
          <p:nvPr/>
        </p:nvSpPr>
        <p:spPr>
          <a:xfrm>
            <a:off x="1908175" y="4371975"/>
            <a:ext cx="8375650" cy="1531620"/>
          </a:xfrm>
          <a:prstGeom prst="rect">
            <a:avLst/>
          </a:prstGeom>
          <a:noFill/>
          <a:ln w="9525">
            <a:noFill/>
          </a:ln>
        </p:spPr>
        <p:txBody>
          <a:bodyPr wrap="square" anchor="t" anchorCtr="0">
            <a:spAutoFit/>
          </a:bodyPr>
          <a:p>
            <a:pPr algn="just" eaLnBrk="0" hangingPunct="0">
              <a:lnSpc>
                <a:spcPct val="130000"/>
              </a:lnSpc>
            </a:pPr>
            <a:r>
              <a:rPr lang="zh-CN" altLang="en-US" sz="3600" b="1" dirty="0">
                <a:solidFill>
                  <a:srgbClr val="FF0000"/>
                </a:solidFill>
                <a:latin typeface="华文中宋" panose="02010600040101010101" pitchFamily="2" charset="-122"/>
                <a:ea typeface="华文中宋" panose="02010600040101010101" pitchFamily="2" charset="-122"/>
              </a:rPr>
              <a:t>     明月终于慢慢沉落藏于海雾之中，双方仍相隔天涯。</a:t>
            </a:r>
            <a:r>
              <a:rPr lang="zh-CN" altLang="en-US" b="1" dirty="0">
                <a:latin typeface="华文中宋" panose="02010600040101010101" pitchFamily="2" charset="-122"/>
                <a:ea typeface="华文中宋" panose="02010600040101010101" pitchFamily="2" charset="-122"/>
              </a:rPr>
              <a:t>    </a:t>
            </a:r>
            <a:endParaRPr lang="zh-CN" altLang="en-US" b="1" dirty="0">
              <a:latin typeface="华文中宋" panose="02010600040101010101" pitchFamily="2" charset="-122"/>
              <a:ea typeface="华文中宋" panose="02010600040101010101" pitchFamily="2" charset="-122"/>
            </a:endParaRPr>
          </a:p>
        </p:txBody>
      </p:sp>
      <p:sp>
        <p:nvSpPr>
          <p:cNvPr id="41987" name="文本框 1"/>
          <p:cNvSpPr txBox="1"/>
          <p:nvPr/>
        </p:nvSpPr>
        <p:spPr>
          <a:xfrm>
            <a:off x="2138681" y="1339850"/>
            <a:ext cx="8321040" cy="706755"/>
          </a:xfrm>
          <a:prstGeom prst="rect">
            <a:avLst/>
          </a:prstGeom>
          <a:noFill/>
          <a:ln w="9525">
            <a:noFill/>
          </a:ln>
        </p:spPr>
        <p:txBody>
          <a:bodyPr wrap="none" anchor="t" anchorCtr="0">
            <a:spAutoFit/>
          </a:bodyPr>
          <a:p>
            <a:pPr algn="just" eaLnBrk="0" hangingPunct="0"/>
            <a:r>
              <a:rPr lang="zh-CN" altLang="en-US" sz="4000" b="1" dirty="0">
                <a:solidFill>
                  <a:srgbClr val="FFFF00"/>
                </a:solidFill>
                <a:latin typeface="华文中宋" panose="02010600040101010101" pitchFamily="2" charset="-122"/>
                <a:ea typeface="华文中宋" panose="02010600040101010101" pitchFamily="2" charset="-122"/>
              </a:rPr>
              <a:t>斜月沉沉藏海雾，碣石潇湘无限路。</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3028950" y="2597150"/>
            <a:ext cx="5014913" cy="1124585"/>
          </a:xfrm>
          <a:prstGeom prst="rect">
            <a:avLst/>
          </a:prstGeom>
          <a:noFill/>
          <a:ln w="9525">
            <a:noFill/>
          </a:ln>
        </p:spPr>
        <p:txBody>
          <a:bodyPr wrap="square" anchor="t" anchorCtr="0">
            <a:spAutoFit/>
          </a:bodyPr>
          <a:p>
            <a:pPr algn="just" eaLnBrk="0" hangingPunct="0">
              <a:lnSpc>
                <a:spcPct val="120000"/>
              </a:lnSpc>
            </a:pPr>
            <a:r>
              <a:rPr lang="zh-CN" altLang="en-US" sz="2800" b="1" dirty="0">
                <a:solidFill>
                  <a:srgbClr val="FFFF00"/>
                </a:solidFill>
                <a:latin typeface="华文中宋" panose="02010600040101010101" pitchFamily="2" charset="-122"/>
                <a:ea typeface="华文中宋" panose="02010600040101010101" pitchFamily="2" charset="-122"/>
              </a:rPr>
              <a:t>碣石、潇湘</a:t>
            </a:r>
            <a:r>
              <a:rPr lang="en-US" altLang="zh-CN" sz="2800" b="1" dirty="0">
                <a:solidFill>
                  <a:srgbClr val="FFFF00"/>
                </a:solidFill>
                <a:latin typeface="华文中宋" panose="02010600040101010101" pitchFamily="2" charset="-122"/>
                <a:ea typeface="华文中宋" panose="02010600040101010101" pitchFamily="2" charset="-122"/>
              </a:rPr>
              <a:t>:</a:t>
            </a:r>
            <a:r>
              <a:rPr lang="en-US" altLang="zh-CN" sz="2800" b="1" dirty="0">
                <a:solidFill>
                  <a:srgbClr val="FF0000"/>
                </a:solidFill>
                <a:latin typeface="华文中宋" panose="02010600040101010101" pitchFamily="2" charset="-122"/>
                <a:ea typeface="华文中宋" panose="02010600040101010101" pitchFamily="2" charset="-122"/>
              </a:rPr>
              <a:t> </a:t>
            </a:r>
            <a:r>
              <a:rPr lang="zh-CN" altLang="en-US" sz="2800" b="1" dirty="0">
                <a:solidFill>
                  <a:srgbClr val="FF0000"/>
                </a:solidFill>
                <a:latin typeface="华文中宋" panose="02010600040101010101" pitchFamily="2" charset="-122"/>
                <a:ea typeface="华文中宋" panose="02010600040101010101" pitchFamily="2" charset="-122"/>
              </a:rPr>
              <a:t>泛指天南地北。</a:t>
            </a:r>
            <a:endParaRPr lang="zh-CN" altLang="en-US" sz="2800" b="1" dirty="0">
              <a:solidFill>
                <a:srgbClr val="FF0000"/>
              </a:solidFill>
              <a:latin typeface="华文中宋" panose="02010600040101010101" pitchFamily="2" charset="-122"/>
              <a:ea typeface="华文中宋" panose="02010600040101010101" pitchFamily="2" charset="-122"/>
            </a:endParaRPr>
          </a:p>
          <a:p>
            <a:pPr algn="just" eaLnBrk="0" hangingPunct="0">
              <a:lnSpc>
                <a:spcPct val="120000"/>
              </a:lnSpc>
            </a:pPr>
            <a:r>
              <a:rPr lang="zh-CN" altLang="en-US" sz="2800" b="1" dirty="0">
                <a:solidFill>
                  <a:srgbClr val="FFFF00"/>
                </a:solidFill>
                <a:latin typeface="华文中宋" panose="02010600040101010101" pitchFamily="2" charset="-122"/>
                <a:ea typeface="华文中宋" panose="02010600040101010101" pitchFamily="2" charset="-122"/>
                <a:sym typeface="宋体" panose="02010600030101010101" pitchFamily="2" charset="-122"/>
              </a:rPr>
              <a:t>无限路：</a:t>
            </a:r>
            <a:r>
              <a:rPr lang="zh-CN" altLang="en-US" sz="2800" b="1" dirty="0">
                <a:solidFill>
                  <a:srgbClr val="FF0000"/>
                </a:solidFill>
                <a:latin typeface="华文中宋" panose="02010600040101010101" pitchFamily="2" charset="-122"/>
                <a:ea typeface="华文中宋" panose="02010600040101010101" pitchFamily="2" charset="-122"/>
                <a:sym typeface="宋体" panose="02010600030101010101" pitchFamily="2" charset="-122"/>
              </a:rPr>
              <a:t>极言离人相距之远。</a:t>
            </a:r>
            <a:endParaRPr lang="zh-CN" altLang="en-US" sz="2800" b="1" dirty="0">
              <a:solidFill>
                <a:srgbClr val="FF0000"/>
              </a:solidFill>
              <a:latin typeface="华文中宋" panose="02010600040101010101" pitchFamily="2" charset="-122"/>
              <a:ea typeface="华文中宋" panose="02010600040101010101" pitchFamily="2" charset="-122"/>
              <a:sym typeface="宋体" panose="02010600030101010101" pitchFamily="2" charset="-122"/>
            </a:endParaRPr>
          </a:p>
        </p:txBody>
      </p:sp>
    </p:spTree>
  </p:cSld>
  <p:clrMapOvr>
    <a:masterClrMapping/>
  </p:clrMapOvr>
  <p:transition advTm="1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1985"/>
                                        </p:tgtEl>
                                        <p:attrNameLst>
                                          <p:attrName>style.visibility</p:attrName>
                                        </p:attrNameLst>
                                      </p:cBhvr>
                                      <p:to>
                                        <p:strVal val="visible"/>
                                      </p:to>
                                    </p:set>
                                    <p:anim calcmode="lin" valueType="num">
                                      <p:cBhvr>
                                        <p:cTn id="7" dur="1000" fill="hold"/>
                                        <p:tgtEl>
                                          <p:spTgt spid="41985"/>
                                        </p:tgtEl>
                                        <p:attrNameLst>
                                          <p:attrName>ppt_w</p:attrName>
                                        </p:attrNameLst>
                                      </p:cBhvr>
                                      <p:tavLst>
                                        <p:tav tm="0">
                                          <p:val>
                                            <p:strVal val="#ppt_w*0.70"/>
                                          </p:val>
                                        </p:tav>
                                        <p:tav tm="100000">
                                          <p:val>
                                            <p:strVal val="#ppt_w"/>
                                          </p:val>
                                        </p:tav>
                                      </p:tavLst>
                                    </p:anim>
                                    <p:anim calcmode="lin" valueType="num">
                                      <p:cBhvr>
                                        <p:cTn id="8" dur="1000" fill="hold"/>
                                        <p:tgtEl>
                                          <p:spTgt spid="41985"/>
                                        </p:tgtEl>
                                        <p:attrNameLst>
                                          <p:attrName>ppt_h</p:attrName>
                                        </p:attrNameLst>
                                      </p:cBhvr>
                                      <p:tavLst>
                                        <p:tav tm="0">
                                          <p:val>
                                            <p:strVal val="#ppt_h"/>
                                          </p:val>
                                        </p:tav>
                                        <p:tav tm="100000">
                                          <p:val>
                                            <p:strVal val="#ppt_h"/>
                                          </p:val>
                                        </p:tav>
                                      </p:tavLst>
                                    </p:anim>
                                    <p:animEffect transition="in" filter="fade">
                                      <p:cBhvr>
                                        <p:cTn id="9" dur="1000"/>
                                        <p:tgtEl>
                                          <p:spTgt spid="41985"/>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41987"/>
                                        </p:tgtEl>
                                        <p:attrNameLst>
                                          <p:attrName>style.visibility</p:attrName>
                                        </p:attrNameLst>
                                      </p:cBhvr>
                                      <p:to>
                                        <p:strVal val="visible"/>
                                      </p:to>
                                    </p:set>
                                    <p:anim calcmode="lin" valueType="num">
                                      <p:cBhvr>
                                        <p:cTn id="13" dur="1000" fill="hold"/>
                                        <p:tgtEl>
                                          <p:spTgt spid="41987"/>
                                        </p:tgtEl>
                                        <p:attrNameLst>
                                          <p:attrName>ppt_w</p:attrName>
                                        </p:attrNameLst>
                                      </p:cBhvr>
                                      <p:tavLst>
                                        <p:tav tm="0">
                                          <p:val>
                                            <p:strVal val="#ppt_w*0.70"/>
                                          </p:val>
                                        </p:tav>
                                        <p:tav tm="100000">
                                          <p:val>
                                            <p:strVal val="#ppt_w"/>
                                          </p:val>
                                        </p:tav>
                                      </p:tavLst>
                                    </p:anim>
                                    <p:anim calcmode="lin" valueType="num">
                                      <p:cBhvr>
                                        <p:cTn id="14" dur="1000" fill="hold"/>
                                        <p:tgtEl>
                                          <p:spTgt spid="41987"/>
                                        </p:tgtEl>
                                        <p:attrNameLst>
                                          <p:attrName>ppt_h</p:attrName>
                                        </p:attrNameLst>
                                      </p:cBhvr>
                                      <p:tavLst>
                                        <p:tav tm="0">
                                          <p:val>
                                            <p:strVal val="#ppt_h"/>
                                          </p:val>
                                        </p:tav>
                                        <p:tav tm="100000">
                                          <p:val>
                                            <p:strVal val="#ppt_h"/>
                                          </p:val>
                                        </p:tav>
                                      </p:tavLst>
                                    </p:anim>
                                    <p:animEffect transition="in" filter="fade">
                                      <p:cBhvr>
                                        <p:cTn id="15" dur="1000"/>
                                        <p:tgtEl>
                                          <p:spTgt spid="41987"/>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000"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 presetClass="entr" presetSubtype="4" fill="hold" grpId="0" nodeType="afterEffect">
                                  <p:stCondLst>
                                    <p:cond delay="0"/>
                                  </p:stCondLst>
                                  <p:childTnLst>
                                    <p:set>
                                      <p:cBhvr>
                                        <p:cTn id="23" dur="1000" fill="hold">
                                          <p:stCondLst>
                                            <p:cond delay="0"/>
                                          </p:stCondLst>
                                        </p:cTn>
                                        <p:tgtEl>
                                          <p:spTgt spid="22531"/>
                                        </p:tgtEl>
                                        <p:attrNameLst>
                                          <p:attrName>style.visibility</p:attrName>
                                        </p:attrNameLst>
                                      </p:cBhvr>
                                      <p:to>
                                        <p:strVal val="visible"/>
                                      </p:to>
                                    </p:set>
                                    <p:anim calcmode="lin" valueType="num">
                                      <p:cBhvr>
                                        <p:cTn id="24" dur="1000" fill="hold"/>
                                        <p:tgtEl>
                                          <p:spTgt spid="22531"/>
                                        </p:tgtEl>
                                        <p:attrNameLst>
                                          <p:attrName>ppt_x</p:attrName>
                                        </p:attrNameLst>
                                      </p:cBhvr>
                                      <p:tavLst>
                                        <p:tav tm="0">
                                          <p:val>
                                            <p:strVal val="#ppt_x"/>
                                          </p:val>
                                        </p:tav>
                                        <p:tav tm="100000">
                                          <p:val>
                                            <p:strVal val="#ppt_x"/>
                                          </p:val>
                                        </p:tav>
                                      </p:tavLst>
                                    </p:anim>
                                    <p:anim calcmode="lin" valueType="num">
                                      <p:cBhvr>
                                        <p:cTn id="25" dur="1000" fill="hold"/>
                                        <p:tgtEl>
                                          <p:spTgt spid="22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22531"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09" name="Picture 1026" descr="落月摇情满江树"/>
          <p:cNvPicPr>
            <a:picLocks noChangeAspect="1"/>
          </p:cNvPicPr>
          <p:nvPr/>
        </p:nvPicPr>
        <p:blipFill>
          <a:blip r:embed="rId1"/>
          <a:stretch>
            <a:fillRect/>
          </a:stretch>
        </p:blipFill>
        <p:spPr>
          <a:xfrm>
            <a:off x="133350" y="110490"/>
            <a:ext cx="11910695" cy="6636385"/>
          </a:xfrm>
          <a:prstGeom prst="rect">
            <a:avLst/>
          </a:prstGeom>
          <a:noFill/>
          <a:ln w="9525">
            <a:noFill/>
          </a:ln>
        </p:spPr>
      </p:pic>
      <p:sp>
        <p:nvSpPr>
          <p:cNvPr id="32771" name="Text Box 1027"/>
          <p:cNvSpPr txBox="1"/>
          <p:nvPr/>
        </p:nvSpPr>
        <p:spPr>
          <a:xfrm>
            <a:off x="1905000" y="1225550"/>
            <a:ext cx="8377238" cy="706755"/>
          </a:xfrm>
          <a:prstGeom prst="rect">
            <a:avLst/>
          </a:prstGeom>
          <a:noFill/>
          <a:ln w="9525">
            <a:noFill/>
          </a:ln>
        </p:spPr>
        <p:txBody>
          <a:bodyPr wrap="square" anchor="t" anchorCtr="0">
            <a:spAutoFit/>
          </a:bodyPr>
          <a:p>
            <a:pPr algn="just" eaLnBrk="0" hangingPunct="0"/>
            <a:r>
              <a:rPr lang="zh-CN" altLang="en-US" sz="4000" b="1" dirty="0">
                <a:solidFill>
                  <a:srgbClr val="FFFF00"/>
                </a:solidFill>
                <a:latin typeface="华文中宋" panose="02010600040101010101" pitchFamily="2" charset="-122"/>
                <a:ea typeface="华文中宋" panose="02010600040101010101" pitchFamily="2" charset="-122"/>
              </a:rPr>
              <a:t>不知乘月几人归，</a:t>
            </a:r>
            <a:r>
              <a:rPr lang="zh-CN" altLang="en-US" sz="4000" b="1" u="sng" dirty="0">
                <a:solidFill>
                  <a:srgbClr val="FFFF00"/>
                </a:solidFill>
                <a:latin typeface="华文中宋" panose="02010600040101010101" pitchFamily="2" charset="-122"/>
                <a:ea typeface="华文中宋" panose="02010600040101010101" pitchFamily="2" charset="-122"/>
              </a:rPr>
              <a:t>落月摇情满江树</a:t>
            </a:r>
            <a:r>
              <a:rPr lang="zh-CN" altLang="en-US" sz="4000" b="1" dirty="0">
                <a:solidFill>
                  <a:srgbClr val="FFFF00"/>
                </a:solidFill>
                <a:latin typeface="华文中宋" panose="02010600040101010101" pitchFamily="2" charset="-122"/>
                <a:ea typeface="华文中宋" panose="02010600040101010101" pitchFamily="2" charset="-122"/>
              </a:rPr>
              <a:t>。</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
        <p:nvSpPr>
          <p:cNvPr id="32772" name="Text Box 1028"/>
          <p:cNvSpPr txBox="1"/>
          <p:nvPr/>
        </p:nvSpPr>
        <p:spPr>
          <a:xfrm>
            <a:off x="1905000" y="2836863"/>
            <a:ext cx="8143875" cy="2584450"/>
          </a:xfrm>
          <a:prstGeom prst="rect">
            <a:avLst/>
          </a:prstGeom>
          <a:noFill/>
          <a:ln w="9525">
            <a:noFill/>
          </a:ln>
        </p:spPr>
        <p:txBody>
          <a:bodyPr wrap="square" anchor="t" anchorCtr="0">
            <a:spAutoFit/>
          </a:bodyPr>
          <a:p>
            <a:pPr algn="just" eaLnBrk="0" hangingPunct="0">
              <a:lnSpc>
                <a:spcPct val="150000"/>
              </a:lnSpc>
            </a:pPr>
            <a:r>
              <a:rPr lang="en-US" altLang="zh-CN" sz="3600" b="1" dirty="0">
                <a:solidFill>
                  <a:srgbClr val="FF0000"/>
                </a:solidFill>
                <a:latin typeface="华文中宋" panose="02010600040101010101" pitchFamily="2" charset="-122"/>
                <a:ea typeface="华文中宋" panose="02010600040101010101" pitchFamily="2" charset="-122"/>
              </a:rPr>
              <a:t>      </a:t>
            </a:r>
            <a:r>
              <a:rPr lang="zh-CN" altLang="en-US" sz="3600" b="1" dirty="0">
                <a:solidFill>
                  <a:srgbClr val="FF0000"/>
                </a:solidFill>
                <a:latin typeface="华文中宋" panose="02010600040101010101" pitchFamily="2" charset="-122"/>
                <a:ea typeface="华文中宋" panose="02010600040101010101" pitchFamily="2" charset="-122"/>
              </a:rPr>
              <a:t>不知在这美好的月夜，能有几个游子乘月归家？只有那落月的余晖，带着人间的离情洒满了江边的花树。</a:t>
            </a:r>
            <a:endParaRPr lang="en-US" altLang="zh-CN" sz="2800" dirty="0">
              <a:solidFill>
                <a:schemeClr val="bg1"/>
              </a:solidFill>
              <a:latin typeface="华文中宋" panose="02010600040101010101" pitchFamily="2" charset="-122"/>
              <a:ea typeface="华文中宋" panose="02010600040101010101" pitchFamily="2" charset="-122"/>
            </a:endParaRPr>
          </a:p>
        </p:txBody>
      </p:sp>
    </p:spTree>
  </p:cSld>
  <p:clrMapOvr>
    <a:masterClrMapping/>
  </p:clrMapOvr>
  <p:transition advTm="22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3009"/>
                                        </p:tgtEl>
                                        <p:attrNameLst>
                                          <p:attrName>style.visibility</p:attrName>
                                        </p:attrNameLst>
                                      </p:cBhvr>
                                      <p:to>
                                        <p:strVal val="visible"/>
                                      </p:to>
                                    </p:set>
                                    <p:anim calcmode="lin" valueType="num">
                                      <p:cBhvr>
                                        <p:cTn id="7" dur="1000" fill="hold"/>
                                        <p:tgtEl>
                                          <p:spTgt spid="43009"/>
                                        </p:tgtEl>
                                        <p:attrNameLst>
                                          <p:attrName>ppt_w</p:attrName>
                                        </p:attrNameLst>
                                      </p:cBhvr>
                                      <p:tavLst>
                                        <p:tav tm="0">
                                          <p:val>
                                            <p:strVal val="#ppt_w*0.70"/>
                                          </p:val>
                                        </p:tav>
                                        <p:tav tm="100000">
                                          <p:val>
                                            <p:strVal val="#ppt_w"/>
                                          </p:val>
                                        </p:tav>
                                      </p:tavLst>
                                    </p:anim>
                                    <p:anim calcmode="lin" valueType="num">
                                      <p:cBhvr>
                                        <p:cTn id="8" dur="1000" fill="hold"/>
                                        <p:tgtEl>
                                          <p:spTgt spid="43009"/>
                                        </p:tgtEl>
                                        <p:attrNameLst>
                                          <p:attrName>ppt_h</p:attrName>
                                        </p:attrNameLst>
                                      </p:cBhvr>
                                      <p:tavLst>
                                        <p:tav tm="0">
                                          <p:val>
                                            <p:strVal val="#ppt_h"/>
                                          </p:val>
                                        </p:tav>
                                        <p:tav tm="100000">
                                          <p:val>
                                            <p:strVal val="#ppt_h"/>
                                          </p:val>
                                        </p:tav>
                                      </p:tavLst>
                                    </p:anim>
                                    <p:animEffect transition="in" filter="fade">
                                      <p:cBhvr>
                                        <p:cTn id="9" dur="1000"/>
                                        <p:tgtEl>
                                          <p:spTgt spid="43009"/>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32771"/>
                                        </p:tgtEl>
                                        <p:attrNameLst>
                                          <p:attrName>style.visibility</p:attrName>
                                        </p:attrNameLst>
                                      </p:cBhvr>
                                      <p:to>
                                        <p:strVal val="visible"/>
                                      </p:to>
                                    </p:set>
                                    <p:anim calcmode="lin" valueType="num">
                                      <p:cBhvr>
                                        <p:cTn id="13" dur="1000" fill="hold"/>
                                        <p:tgtEl>
                                          <p:spTgt spid="32771"/>
                                        </p:tgtEl>
                                        <p:attrNameLst>
                                          <p:attrName>ppt_w</p:attrName>
                                        </p:attrNameLst>
                                      </p:cBhvr>
                                      <p:tavLst>
                                        <p:tav tm="0">
                                          <p:val>
                                            <p:strVal val="#ppt_w*0.70"/>
                                          </p:val>
                                        </p:tav>
                                        <p:tav tm="100000">
                                          <p:val>
                                            <p:strVal val="#ppt_w"/>
                                          </p:val>
                                        </p:tav>
                                      </p:tavLst>
                                    </p:anim>
                                    <p:anim calcmode="lin" valueType="num">
                                      <p:cBhvr>
                                        <p:cTn id="14" dur="1000" fill="hold"/>
                                        <p:tgtEl>
                                          <p:spTgt spid="32771"/>
                                        </p:tgtEl>
                                        <p:attrNameLst>
                                          <p:attrName>ppt_h</p:attrName>
                                        </p:attrNameLst>
                                      </p:cBhvr>
                                      <p:tavLst>
                                        <p:tav tm="0">
                                          <p:val>
                                            <p:strVal val="#ppt_h"/>
                                          </p:val>
                                        </p:tav>
                                        <p:tav tm="100000">
                                          <p:val>
                                            <p:strVal val="#ppt_h"/>
                                          </p:val>
                                        </p:tav>
                                      </p:tavLst>
                                    </p:anim>
                                    <p:animEffect transition="in" filter="fade">
                                      <p:cBhvr>
                                        <p:cTn id="15" dur="1000"/>
                                        <p:tgtEl>
                                          <p:spTgt spid="32771"/>
                                        </p:tgtEl>
                                      </p:cBhvr>
                                    </p:animEffect>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000" fill="hold">
                                          <p:stCondLst>
                                            <p:cond delay="0"/>
                                          </p:stCondLst>
                                        </p:cTn>
                                        <p:tgtEl>
                                          <p:spTgt spid="32772"/>
                                        </p:tgtEl>
                                        <p:attrNameLst>
                                          <p:attrName>style.visibility</p:attrName>
                                        </p:attrNameLst>
                                      </p:cBhvr>
                                      <p:to>
                                        <p:strVal val="visible"/>
                                      </p:to>
                                    </p:set>
                                    <p:anim calcmode="lin" valueType="num">
                                      <p:cBhvr>
                                        <p:cTn id="19" dur="1000" fill="hold"/>
                                        <p:tgtEl>
                                          <p:spTgt spid="32772"/>
                                        </p:tgtEl>
                                        <p:attrNameLst>
                                          <p:attrName>ppt_x</p:attrName>
                                        </p:attrNameLst>
                                      </p:cBhvr>
                                      <p:tavLst>
                                        <p:tav tm="0">
                                          <p:val>
                                            <p:strVal val="#ppt_x"/>
                                          </p:val>
                                        </p:tav>
                                        <p:tav tm="100000">
                                          <p:val>
                                            <p:strVal val="#ppt_x"/>
                                          </p:val>
                                        </p:tav>
                                      </p:tavLst>
                                    </p:anim>
                                    <p:anim calcmode="lin" valueType="num">
                                      <p:cBhvr>
                                        <p:cTn id="20" dur="1000" fill="hold"/>
                                        <p:tgtEl>
                                          <p:spTgt spid="32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277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 Box 5"/>
          <p:cNvSpPr txBox="1"/>
          <p:nvPr/>
        </p:nvSpPr>
        <p:spPr>
          <a:xfrm>
            <a:off x="1103630" y="934085"/>
            <a:ext cx="10370820" cy="891540"/>
          </a:xfrm>
          <a:prstGeom prst="rect">
            <a:avLst/>
          </a:prstGeom>
          <a:noFill/>
          <a:ln w="9525">
            <a:noFill/>
          </a:ln>
        </p:spPr>
        <p:txBody>
          <a:bodyPr wrap="square" anchor="t" anchorCtr="0">
            <a:spAutoFit/>
          </a:bodyPr>
          <a:p>
            <a:pPr>
              <a:lnSpc>
                <a:spcPct val="130000"/>
              </a:lnSpc>
              <a:spcBef>
                <a:spcPct val="50000"/>
              </a:spcBef>
            </a:pPr>
            <a:r>
              <a:rPr lang="en-US" altLang="zh-CN" sz="4000" b="1" dirty="0">
                <a:solidFill>
                  <a:srgbClr val="0000CC"/>
                </a:solidFill>
                <a:latin typeface="华文中宋" panose="02010600040101010101" pitchFamily="2" charset="-122"/>
                <a:ea typeface="华文中宋" panose="02010600040101010101" pitchFamily="2" charset="-122"/>
              </a:rPr>
              <a:t>9</a:t>
            </a:r>
            <a:r>
              <a:rPr lang="zh-CN" altLang="en-US" sz="4000" b="1" dirty="0">
                <a:solidFill>
                  <a:srgbClr val="0000CC"/>
                </a:solidFill>
                <a:latin typeface="华文中宋" panose="02010600040101010101" pitchFamily="2" charset="-122"/>
                <a:ea typeface="华文中宋" panose="02010600040101010101" pitchFamily="2" charset="-122"/>
              </a:rPr>
              <a:t>、这八句诗句如何表达了游子思归的感情？</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19462" name="Text Box 6"/>
          <p:cNvSpPr txBox="1"/>
          <p:nvPr/>
        </p:nvSpPr>
        <p:spPr>
          <a:xfrm>
            <a:off x="1103630" y="2265680"/>
            <a:ext cx="10235565" cy="3692525"/>
          </a:xfrm>
          <a:prstGeom prst="rect">
            <a:avLst/>
          </a:prstGeom>
          <a:noFill/>
          <a:ln w="9525">
            <a:noFill/>
          </a:ln>
        </p:spPr>
        <p:txBody>
          <a:bodyPr wrap="square" anchor="t" anchorCtr="0">
            <a:spAutoFit/>
          </a:bodyPr>
          <a:p>
            <a:pPr>
              <a:lnSpc>
                <a:spcPct val="125000"/>
              </a:lnSpc>
              <a:spcBef>
                <a:spcPct val="50000"/>
              </a:spcBef>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1</a:t>
            </a:r>
            <a:r>
              <a:rPr lang="zh-CN" altLang="en-US" sz="3600" b="1" dirty="0">
                <a:latin typeface="华文中宋" panose="02010600040101010101" pitchFamily="2" charset="-122"/>
                <a:ea typeface="华文中宋" panose="02010600040101010101" pitchFamily="2" charset="-122"/>
              </a:rPr>
              <a:t>）在梦中也想归家，心理描写。</a:t>
            </a:r>
            <a:endParaRPr lang="zh-CN" altLang="en-US" sz="3600" b="1" dirty="0">
              <a:latin typeface="华文中宋" panose="02010600040101010101" pitchFamily="2" charset="-122"/>
              <a:ea typeface="华文中宋" panose="02010600040101010101" pitchFamily="2" charset="-122"/>
            </a:endParaRPr>
          </a:p>
          <a:p>
            <a:pPr>
              <a:lnSpc>
                <a:spcPct val="125000"/>
              </a:lnSpc>
              <a:spcBef>
                <a:spcPct val="50000"/>
              </a:spcBef>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2</a:t>
            </a:r>
            <a:r>
              <a:rPr lang="zh-CN" altLang="en-US" sz="3600" b="1" dirty="0">
                <a:latin typeface="华文中宋" panose="02010600040101010101" pitchFamily="2" charset="-122"/>
                <a:ea typeface="华文中宋" panose="02010600040101010101" pitchFamily="2" charset="-122"/>
              </a:rPr>
              <a:t>）在对春光渐逝的惋惜中表达思归的心情。</a:t>
            </a:r>
            <a:endParaRPr lang="zh-CN" altLang="en-US" sz="3600" b="1" dirty="0">
              <a:latin typeface="华文中宋" panose="02010600040101010101" pitchFamily="2" charset="-122"/>
              <a:ea typeface="华文中宋" panose="02010600040101010101" pitchFamily="2" charset="-122"/>
            </a:endParaRPr>
          </a:p>
          <a:p>
            <a:pPr>
              <a:lnSpc>
                <a:spcPct val="125000"/>
              </a:lnSpc>
              <a:spcBef>
                <a:spcPct val="50000"/>
              </a:spcBef>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3</a:t>
            </a:r>
            <a:r>
              <a:rPr lang="zh-CN" altLang="en-US" sz="3600" b="1" dirty="0">
                <a:latin typeface="华文中宋" panose="02010600040101010101" pitchFamily="2" charset="-122"/>
                <a:ea typeface="华文中宋" panose="02010600040101010101" pitchFamily="2" charset="-122"/>
              </a:rPr>
              <a:t>）以 “无限路”表达其有家却难归的无奈。</a:t>
            </a:r>
            <a:endParaRPr lang="zh-CN" altLang="en-US" sz="3600" b="1" dirty="0">
              <a:latin typeface="华文中宋" panose="02010600040101010101" pitchFamily="2" charset="-122"/>
              <a:ea typeface="华文中宋" panose="02010600040101010101" pitchFamily="2" charset="-122"/>
            </a:endParaRPr>
          </a:p>
          <a:p>
            <a:pPr>
              <a:lnSpc>
                <a:spcPct val="125000"/>
              </a:lnSpc>
              <a:spcBef>
                <a:spcPct val="50000"/>
              </a:spcBef>
            </a:pPr>
            <a:r>
              <a:rPr lang="zh-CN" altLang="en-US" sz="3600" b="1" dirty="0">
                <a:latin typeface="华文中宋" panose="02010600040101010101" pitchFamily="2" charset="-122"/>
                <a:ea typeface="华文中宋" panose="02010600040101010101" pitchFamily="2" charset="-122"/>
              </a:rPr>
              <a:t>（</a:t>
            </a:r>
            <a:r>
              <a:rPr lang="en-US" altLang="zh-CN" sz="3600" b="1" dirty="0">
                <a:latin typeface="华文中宋" panose="02010600040101010101" pitchFamily="2" charset="-122"/>
                <a:ea typeface="华文中宋" panose="02010600040101010101" pitchFamily="2" charset="-122"/>
              </a:rPr>
              <a:t>4</a:t>
            </a:r>
            <a:r>
              <a:rPr lang="zh-CN" altLang="en-US" sz="3600" b="1" dirty="0">
                <a:latin typeface="华文中宋" panose="02010600040101010101" pitchFamily="2" charset="-122"/>
                <a:ea typeface="华文中宋" panose="02010600040101010101" pitchFamily="2" charset="-122"/>
              </a:rPr>
              <a:t>） “落月”、“海雾”等衬托其无限的思念。</a:t>
            </a:r>
            <a:endParaRPr lang="zh-CN" altLang="en-US" sz="3600"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p:cTn id="7" dur="1000" fill="hold"/>
                                        <p:tgtEl>
                                          <p:spTgt spid="19461"/>
                                        </p:tgtEl>
                                        <p:attrNameLst>
                                          <p:attrName>ppt_w</p:attrName>
                                        </p:attrNameLst>
                                      </p:cBhvr>
                                      <p:tavLst>
                                        <p:tav tm="0">
                                          <p:val>
                                            <p:strVal val="#ppt_w*0.70"/>
                                          </p:val>
                                        </p:tav>
                                        <p:tav tm="100000">
                                          <p:val>
                                            <p:strVal val="#ppt_w"/>
                                          </p:val>
                                        </p:tav>
                                      </p:tavLst>
                                    </p:anim>
                                    <p:anim calcmode="lin" valueType="num">
                                      <p:cBhvr>
                                        <p:cTn id="8" dur="1000" fill="hold"/>
                                        <p:tgtEl>
                                          <p:spTgt spid="19461"/>
                                        </p:tgtEl>
                                        <p:attrNameLst>
                                          <p:attrName>ppt_h</p:attrName>
                                        </p:attrNameLst>
                                      </p:cBhvr>
                                      <p:tavLst>
                                        <p:tav tm="0">
                                          <p:val>
                                            <p:strVal val="#ppt_h"/>
                                          </p:val>
                                        </p:tav>
                                        <p:tav tm="100000">
                                          <p:val>
                                            <p:strVal val="#ppt_h"/>
                                          </p:val>
                                        </p:tav>
                                      </p:tavLst>
                                    </p:anim>
                                    <p:animEffect transition="in" filter="fade">
                                      <p:cBhvr>
                                        <p:cTn id="9" dur="1000"/>
                                        <p:tgtEl>
                                          <p:spTgt spid="1946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9462"/>
                                        </p:tgtEl>
                                        <p:attrNameLst>
                                          <p:attrName>style.visibility</p:attrName>
                                        </p:attrNameLst>
                                      </p:cBhvr>
                                      <p:to>
                                        <p:strVal val="visible"/>
                                      </p:to>
                                    </p:set>
                                    <p:anim calcmode="lin" valueType="num">
                                      <p:cBhvr>
                                        <p:cTn id="14" dur="1000" fill="hold"/>
                                        <p:tgtEl>
                                          <p:spTgt spid="19462"/>
                                        </p:tgtEl>
                                        <p:attrNameLst>
                                          <p:attrName>ppt_x</p:attrName>
                                        </p:attrNameLst>
                                      </p:cBhvr>
                                      <p:tavLst>
                                        <p:tav tm="0">
                                          <p:val>
                                            <p:strVal val="#ppt_x"/>
                                          </p:val>
                                        </p:tav>
                                        <p:tav tm="100000">
                                          <p:val>
                                            <p:strVal val="#ppt_x"/>
                                          </p:val>
                                        </p:tav>
                                      </p:tavLst>
                                    </p:anim>
                                    <p:anim calcmode="lin" valueType="num">
                                      <p:cBhvr>
                                        <p:cTn id="15" dur="1000" fill="hold"/>
                                        <p:tgtEl>
                                          <p:spTgt spid="194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1946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 Box 4"/>
          <p:cNvSpPr txBox="1"/>
          <p:nvPr/>
        </p:nvSpPr>
        <p:spPr>
          <a:xfrm>
            <a:off x="784225" y="377825"/>
            <a:ext cx="10499090" cy="1322070"/>
          </a:xfrm>
          <a:prstGeom prst="rect">
            <a:avLst/>
          </a:prstGeom>
          <a:noFill/>
          <a:ln w="9525">
            <a:noFill/>
          </a:ln>
        </p:spPr>
        <p:txBody>
          <a:bodyPr wrap="square" anchor="t" anchorCtr="0">
            <a:spAutoFit/>
          </a:bodyPr>
          <a:p>
            <a:r>
              <a:rPr lang="en-US" altLang="zh-CN" sz="4000" b="1" dirty="0">
                <a:solidFill>
                  <a:srgbClr val="0000CC"/>
                </a:solidFill>
                <a:latin typeface="华文中宋" panose="02010600040101010101" pitchFamily="2" charset="-122"/>
                <a:ea typeface="华文中宋" panose="02010600040101010101" pitchFamily="2" charset="-122"/>
              </a:rPr>
              <a:t>10</a:t>
            </a:r>
            <a:r>
              <a:rPr lang="zh-CN" altLang="en-US" sz="4000" b="1" dirty="0">
                <a:solidFill>
                  <a:srgbClr val="0000CC"/>
                </a:solidFill>
                <a:latin typeface="华文中宋" panose="02010600040101010101" pitchFamily="2" charset="-122"/>
                <a:ea typeface="华文中宋" panose="02010600040101010101" pitchFamily="2" charset="-122"/>
              </a:rPr>
              <a:t>、这八句中诗人用了哪些意象来表现游子对思妇</a:t>
            </a:r>
            <a:r>
              <a:rPr lang="en-US" altLang="zh-CN" sz="4000" b="1" dirty="0">
                <a:solidFill>
                  <a:srgbClr val="0000CC"/>
                </a:solidFill>
                <a:latin typeface="华文中宋" panose="02010600040101010101" pitchFamily="2" charset="-122"/>
                <a:ea typeface="华文中宋" panose="02010600040101010101" pitchFamily="2" charset="-122"/>
              </a:rPr>
              <a:t>/</a:t>
            </a:r>
            <a:r>
              <a:rPr lang="zh-CN" altLang="en-US" sz="4000" b="1" dirty="0">
                <a:solidFill>
                  <a:srgbClr val="0000CC"/>
                </a:solidFill>
                <a:latin typeface="华文中宋" panose="02010600040101010101" pitchFamily="2" charset="-122"/>
                <a:ea typeface="华文中宋" panose="02010600040101010101" pitchFamily="2" charset="-122"/>
              </a:rPr>
              <a:t>思妇对游子的相思？</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5" name="矩形 4"/>
          <p:cNvSpPr/>
          <p:nvPr/>
        </p:nvSpPr>
        <p:spPr>
          <a:xfrm>
            <a:off x="2694940" y="1816100"/>
            <a:ext cx="6677025" cy="768350"/>
          </a:xfrm>
          <a:prstGeom prst="rect">
            <a:avLst/>
          </a:prstGeom>
          <a:noFill/>
          <a:extLst>
            <a:ext uri="{909E8E84-426E-40DD-AFC4-6F175D3DCCD1}">
              <a14:hiddenFill xmlns:a14="http://schemas.microsoft.com/office/drawing/2010/main">
                <a:solidFill>
                  <a:schemeClr val="tx1"/>
                </a:solidFill>
              </a14:hiddenFill>
            </a:ext>
          </a:extLst>
        </p:spPr>
        <p:txBody>
          <a:bodyPr>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落花、残春、流水、残月</a:t>
            </a:r>
            <a:endParaRPr kumimoji="0" lang="zh-CN" altLang="en-US" sz="44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p:txBody>
      </p:sp>
      <p:sp>
        <p:nvSpPr>
          <p:cNvPr id="199684" name="Text Box 4"/>
          <p:cNvSpPr txBox="1">
            <a:spLocks noChangeArrowheads="1"/>
          </p:cNvSpPr>
          <p:nvPr/>
        </p:nvSpPr>
        <p:spPr bwMode="auto">
          <a:xfrm>
            <a:off x="784225" y="2584450"/>
            <a:ext cx="10671175" cy="3691890"/>
          </a:xfrm>
          <a:prstGeom prst="rect">
            <a:avLst/>
          </a:prstGeom>
          <a:noFill/>
          <a:ln w="9525">
            <a:noFill/>
            <a:miter lim="800000"/>
          </a:ln>
        </p:spPr>
        <p:txBody>
          <a:bodyPr wrap="square">
            <a:spAutoFit/>
          </a:bodyPr>
          <a:p>
            <a:pPr marR="0" defTabSz="914400">
              <a:lnSpc>
                <a:spcPct val="130000"/>
              </a:lnSpc>
              <a:spcBef>
                <a:spcPct val="50000"/>
              </a:spcBef>
              <a:buClrTx/>
              <a:buSzTx/>
              <a:buFontTx/>
              <a:defRPr/>
            </a:pPr>
            <a:r>
              <a:rPr kumimoji="0" lang="en-US" altLang="zh-CN" sz="3600" b="1" kern="1200" cap="none" spc="0" normalizeH="0" baseline="0" noProof="0" dirty="0">
                <a:latin typeface="黑体" panose="02010609060101010101" pitchFamily="49" charset="-122"/>
                <a:ea typeface="黑体" panose="02010609060101010101" pitchFamily="49" charset="-122"/>
                <a:cs typeface="+mn-cs"/>
              </a:rPr>
              <a:t>   </a:t>
            </a:r>
            <a:r>
              <a:rPr kumimoji="0" lang="zh-CN" altLang="en-US" sz="36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江水流春，流去的不仅是自然的春天，也是</a:t>
            </a:r>
            <a:r>
              <a:rPr kumimoji="0" lang="zh-CN" altLang="en-US" sz="3600" b="1" kern="1200" cap="none" spc="0" normalizeH="0" baseline="0" noProof="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游子的青春、幸福和憧憬。</a:t>
            </a:r>
            <a:r>
              <a:rPr kumimoji="0" lang="zh-CN" altLang="en-US" sz="36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江潭落月，更衬托出他</a:t>
            </a:r>
            <a:r>
              <a:rPr kumimoji="0" lang="zh-CN" altLang="en-US" sz="3600" b="1" kern="1200" cap="none" spc="0" normalizeH="0" baseline="0" noProof="0" dirty="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凄苦的落寞</a:t>
            </a:r>
            <a:r>
              <a:rPr kumimoji="0" lang="zh-CN" altLang="en-US" sz="36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之情。沉沉的海雾隐遮了落月；碣石、潇湘，天各一方，道路是多么遥远。</a:t>
            </a:r>
            <a:r>
              <a:rPr kumimoji="0" lang="zh-CN" altLang="en-US" sz="3600" b="1" kern="1200" cap="none" spc="0" normalizeH="0" baseline="0" noProof="0" dirty="0">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表现了</a:t>
            </a:r>
            <a:r>
              <a:rPr kumimoji="0" lang="zh-CN" altLang="en-US" sz="3600" b="1" kern="1200" cap="none" spc="0" normalizeH="0" baseline="0" noProof="0" dirty="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游子青春逝去、有家难归的凄苦和落寞。</a:t>
            </a:r>
            <a:r>
              <a:rPr kumimoji="0" lang="zh-CN" altLang="en-US" sz="36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rPr>
              <a:t> </a:t>
            </a:r>
            <a:endParaRPr kumimoji="0" lang="zh-CN" altLang="en-US" sz="3600" b="1" kern="1200" cap="none" spc="0" normalizeH="0" baseline="0" noProof="0"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800" decel="100000"/>
                                        <p:tgtEl>
                                          <p:spTgt spid="5"/>
                                        </p:tgtEl>
                                      </p:cBhvr>
                                    </p:animEffect>
                                    <p:anim calcmode="lin" valueType="num">
                                      <p:cBhvr>
                                        <p:cTn id="15" dur="800" decel="100000" fill="hold"/>
                                        <p:tgtEl>
                                          <p:spTgt spid="5"/>
                                        </p:tgtEl>
                                        <p:attrNameLst>
                                          <p:attrName>style.rotation</p:attrName>
                                        </p:attrNameLst>
                                      </p:cBhvr>
                                      <p:tavLst>
                                        <p:tav tm="0">
                                          <p:val>
                                            <p:fltVal val="-90.000000"/>
                                          </p:val>
                                        </p:tav>
                                        <p:tav tm="100000">
                                          <p:val>
                                            <p:fltVal val="0.000000"/>
                                          </p:val>
                                        </p:tav>
                                      </p:tavLst>
                                    </p:anim>
                                    <p:anim calcmode="lin" valueType="num">
                                      <p:cBhvr>
                                        <p:cTn id="16" dur="800" decel="100000" fill="hold"/>
                                        <p:tgtEl>
                                          <p:spTgt spid="5"/>
                                        </p:tgtEl>
                                        <p:attrNameLst>
                                          <p:attrName>ppt_x</p:attrName>
                                        </p:attrNameLst>
                                      </p:cBhvr>
                                      <p:tavLst>
                                        <p:tav tm="0">
                                          <p:val>
                                            <p:strVal val="#ppt_x+0.4"/>
                                          </p:val>
                                        </p:tav>
                                        <p:tav tm="100000">
                                          <p:val>
                                            <p:strVal val="#ppt_x-0.05"/>
                                          </p:val>
                                        </p:tav>
                                      </p:tavLst>
                                    </p:anim>
                                    <p:anim calcmode="lin" valueType="num">
                                      <p:cBhvr>
                                        <p:cTn id="17" dur="800" decel="100000" fill="hold"/>
                                        <p:tgtEl>
                                          <p:spTgt spid="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000" fill="hold">
                                          <p:stCondLst>
                                            <p:cond delay="0"/>
                                          </p:stCondLst>
                                        </p:cTn>
                                        <p:tgtEl>
                                          <p:spTgt spid="199684"/>
                                        </p:tgtEl>
                                        <p:attrNameLst>
                                          <p:attrName>style.visibility</p:attrName>
                                        </p:attrNameLst>
                                      </p:cBhvr>
                                      <p:to>
                                        <p:strVal val="visible"/>
                                      </p:to>
                                    </p:set>
                                    <p:anim calcmode="lin" valueType="num">
                                      <p:cBhvr>
                                        <p:cTn id="23" dur="1000" fill="hold"/>
                                        <p:tgtEl>
                                          <p:spTgt spid="199684"/>
                                        </p:tgtEl>
                                        <p:attrNameLst>
                                          <p:attrName>ppt_x</p:attrName>
                                        </p:attrNameLst>
                                      </p:cBhvr>
                                      <p:tavLst>
                                        <p:tav tm="0">
                                          <p:val>
                                            <p:strVal val="#ppt_x"/>
                                          </p:val>
                                        </p:tav>
                                        <p:tav tm="100000">
                                          <p:val>
                                            <p:strVal val="#ppt_x"/>
                                          </p:val>
                                        </p:tav>
                                      </p:tavLst>
                                    </p:anim>
                                    <p:anim calcmode="lin" valueType="num">
                                      <p:cBhvr>
                                        <p:cTn id="24" dur="1000" fill="hold"/>
                                        <p:tgtEl>
                                          <p:spTgt spid="1996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9968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文本框 99"/>
          <p:cNvSpPr txBox="1"/>
          <p:nvPr/>
        </p:nvSpPr>
        <p:spPr>
          <a:xfrm>
            <a:off x="285115" y="64135"/>
            <a:ext cx="11621770" cy="6668135"/>
          </a:xfrm>
          <a:prstGeom prst="rect">
            <a:avLst/>
          </a:prstGeom>
          <a:noFill/>
          <a:ln w="9525">
            <a:noFill/>
          </a:ln>
        </p:spPr>
        <p:txBody>
          <a:bodyPr wrap="square" anchor="t" anchorCtr="0">
            <a:spAutoFit/>
          </a:bodyPr>
          <a:p>
            <a:pPr>
              <a:lnSpc>
                <a:spcPct val="130000"/>
              </a:lnSpc>
            </a:pPr>
            <a:r>
              <a:rPr lang="en-US" altLang="zh-CN" sz="4000" b="1">
                <a:solidFill>
                  <a:srgbClr val="000000"/>
                </a:solidFill>
                <a:latin typeface="华文中宋" panose="02010600040101010101" pitchFamily="2" charset="-122"/>
                <a:ea typeface="华文中宋" panose="02010600040101010101" pitchFamily="2" charset="-122"/>
              </a:rPr>
              <a:t>                       </a:t>
            </a:r>
            <a:r>
              <a:rPr lang="zh-CN" altLang="zh-CN" sz="4000" b="1">
                <a:solidFill>
                  <a:srgbClr val="FF0000"/>
                </a:solidFill>
                <a:latin typeface="华文中宋" panose="02010600040101010101" pitchFamily="2" charset="-122"/>
                <a:ea typeface="华文中宋" panose="02010600040101010101" pitchFamily="2" charset="-122"/>
              </a:rPr>
              <a:t>春江花月夜</a:t>
            </a:r>
            <a:endParaRPr lang="zh-CN" altLang="zh-CN" sz="4000" b="1">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zh-CN" sz="4000" b="1">
                <a:solidFill>
                  <a:srgbClr val="000000"/>
                </a:solidFill>
                <a:latin typeface="华文中宋" panose="02010600040101010101" pitchFamily="2" charset="-122"/>
                <a:ea typeface="华文中宋" panose="02010600040101010101" pitchFamily="2" charset="-122"/>
              </a:rPr>
              <a:t>                            </a:t>
            </a:r>
            <a:r>
              <a:rPr lang="zh-CN" altLang="zh-CN" sz="2800" b="1">
                <a:solidFill>
                  <a:srgbClr val="000000"/>
                </a:solidFill>
                <a:latin typeface="华文中宋" panose="02010600040101010101" pitchFamily="2" charset="-122"/>
                <a:ea typeface="华文中宋" panose="02010600040101010101" pitchFamily="2" charset="-122"/>
              </a:rPr>
              <a:t>唐</a:t>
            </a:r>
            <a:r>
              <a:rPr lang="en-US" altLang="zh-CN" sz="2800" b="1">
                <a:solidFill>
                  <a:srgbClr val="000000"/>
                </a:solidFill>
                <a:latin typeface="华文中宋" panose="02010600040101010101" pitchFamily="2" charset="-122"/>
                <a:ea typeface="华文中宋" panose="02010600040101010101" pitchFamily="2" charset="-122"/>
              </a:rPr>
              <a:t>.</a:t>
            </a:r>
            <a:r>
              <a:rPr lang="zh-CN" altLang="zh-CN" sz="2800" b="1">
                <a:solidFill>
                  <a:srgbClr val="000000"/>
                </a:solidFill>
                <a:latin typeface="华文中宋" panose="02010600040101010101" pitchFamily="2" charset="-122"/>
                <a:ea typeface="华文中宋" panose="02010600040101010101" pitchFamily="2" charset="-122"/>
              </a:rPr>
              <a:t>张若虚</a:t>
            </a:r>
            <a:r>
              <a:rPr lang="zh-CN" altLang="zh-CN" sz="4000" b="1">
                <a:solidFill>
                  <a:srgbClr val="000000"/>
                </a:solidFill>
                <a:latin typeface="华文中宋" panose="02010600040101010101" pitchFamily="2" charset="-122"/>
                <a:ea typeface="华文中宋" panose="02010600040101010101" pitchFamily="2" charset="-122"/>
              </a:rPr>
              <a:t>  </a:t>
            </a:r>
            <a:endParaRPr lang="zh-CN" altLang="zh-CN" sz="4000" b="1">
              <a:solidFill>
                <a:srgbClr val="000000"/>
              </a:solidFill>
              <a:latin typeface="华文中宋" panose="02010600040101010101" pitchFamily="2" charset="-122"/>
              <a:ea typeface="华文中宋" panose="02010600040101010101" pitchFamily="2" charset="-122"/>
            </a:endParaRPr>
          </a:p>
          <a:p>
            <a:pPr>
              <a:lnSpc>
                <a:spcPct val="130000"/>
              </a:lnSpc>
            </a:pPr>
            <a:r>
              <a:rPr lang="zh-CN" altLang="zh-CN" sz="2800" b="1">
                <a:latin typeface="华文中宋" panose="02010600040101010101" pitchFamily="2" charset="-122"/>
                <a:ea typeface="华文中宋" panose="02010600040101010101" pitchFamily="2" charset="-122"/>
              </a:rPr>
              <a:t>春江潮水连海平，海上明月共潮生。滟滟随波千万里，何处春江无月明！</a:t>
            </a:r>
            <a:endParaRPr lang="zh-CN" altLang="zh-CN" sz="2800" b="1">
              <a:latin typeface="华文中宋" panose="02010600040101010101" pitchFamily="2" charset="-122"/>
              <a:ea typeface="华文中宋" panose="02010600040101010101" pitchFamily="2" charset="-122"/>
            </a:endParaRPr>
          </a:p>
          <a:p>
            <a:pPr>
              <a:lnSpc>
                <a:spcPct val="130000"/>
              </a:lnSpc>
            </a:pPr>
            <a:r>
              <a:rPr lang="zh-CN" altLang="zh-CN" sz="2800" b="1">
                <a:latin typeface="华文中宋" panose="02010600040101010101" pitchFamily="2" charset="-122"/>
                <a:ea typeface="华文中宋" panose="02010600040101010101" pitchFamily="2" charset="-122"/>
              </a:rPr>
              <a:t>江流宛转绕芳甸，月照花林皆似霰；空里流霜不觉飞，汀上白沙看不见。</a:t>
            </a:r>
            <a:endParaRPr lang="zh-CN" altLang="zh-CN" sz="2800" b="1">
              <a:latin typeface="华文中宋" panose="02010600040101010101" pitchFamily="2" charset="-122"/>
              <a:ea typeface="华文中宋" panose="02010600040101010101" pitchFamily="2" charset="-122"/>
            </a:endParaRPr>
          </a:p>
          <a:p>
            <a:pPr>
              <a:lnSpc>
                <a:spcPct val="130000"/>
              </a:lnSpc>
            </a:pPr>
            <a:r>
              <a:rPr lang="zh-CN" altLang="zh-CN" sz="2800" b="1">
                <a:latin typeface="华文中宋" panose="02010600040101010101" pitchFamily="2" charset="-122"/>
                <a:ea typeface="华文中宋" panose="02010600040101010101" pitchFamily="2" charset="-122"/>
              </a:rPr>
              <a:t>江天一色无纤尘，皎皎空中孤月轮。江畔何人初见月？江月何年初照人？</a:t>
            </a:r>
            <a:endParaRPr lang="zh-CN" altLang="zh-CN" sz="2800" b="1">
              <a:latin typeface="华文中宋" panose="02010600040101010101" pitchFamily="2" charset="-122"/>
              <a:ea typeface="华文中宋" panose="02010600040101010101" pitchFamily="2" charset="-122"/>
            </a:endParaRPr>
          </a:p>
          <a:p>
            <a:pPr>
              <a:lnSpc>
                <a:spcPct val="130000"/>
              </a:lnSpc>
            </a:pPr>
            <a:r>
              <a:rPr lang="zh-CN" altLang="zh-CN" sz="2800" b="1">
                <a:latin typeface="华文中宋" panose="02010600040101010101" pitchFamily="2" charset="-122"/>
                <a:ea typeface="华文中宋" panose="02010600040101010101" pitchFamily="2" charset="-122"/>
              </a:rPr>
              <a:t>人生代代无穷已，江月年年望相似。不知江月待何人，但见长江送流水。</a:t>
            </a:r>
            <a:endParaRPr lang="zh-CN" altLang="zh-CN" sz="2800" b="1">
              <a:latin typeface="华文中宋" panose="02010600040101010101" pitchFamily="2" charset="-122"/>
              <a:ea typeface="华文中宋" panose="02010600040101010101" pitchFamily="2" charset="-122"/>
            </a:endParaRPr>
          </a:p>
          <a:p>
            <a:pPr>
              <a:lnSpc>
                <a:spcPct val="130000"/>
              </a:lnSpc>
            </a:pPr>
            <a:r>
              <a:rPr lang="zh-CN" altLang="zh-CN" sz="2800" b="1">
                <a:latin typeface="华文中宋" panose="02010600040101010101" pitchFamily="2" charset="-122"/>
                <a:ea typeface="华文中宋" panose="02010600040101010101" pitchFamily="2" charset="-122"/>
              </a:rPr>
              <a:t>白云一片去悠悠，青枫浦上不胜愁。谁家今夜扁舟子？何处相思明月楼？</a:t>
            </a:r>
            <a:endParaRPr lang="zh-CN" altLang="zh-CN" sz="2800" b="1">
              <a:latin typeface="华文中宋" panose="02010600040101010101" pitchFamily="2" charset="-122"/>
              <a:ea typeface="华文中宋" panose="02010600040101010101" pitchFamily="2" charset="-122"/>
            </a:endParaRPr>
          </a:p>
          <a:p>
            <a:pPr>
              <a:lnSpc>
                <a:spcPct val="130000"/>
              </a:lnSpc>
            </a:pPr>
            <a:r>
              <a:rPr lang="zh-CN" altLang="zh-CN" sz="2800" b="1">
                <a:latin typeface="华文中宋" panose="02010600040101010101" pitchFamily="2" charset="-122"/>
                <a:ea typeface="华文中宋" panose="02010600040101010101" pitchFamily="2" charset="-122"/>
              </a:rPr>
              <a:t>可怜楼上月徘徊，应照离人妆镜台。玉户帘中卷不去，捣衣砧上拂还来。</a:t>
            </a:r>
            <a:endParaRPr lang="zh-CN" altLang="zh-CN" sz="2800" b="1">
              <a:latin typeface="华文中宋" panose="02010600040101010101" pitchFamily="2" charset="-122"/>
              <a:ea typeface="华文中宋" panose="02010600040101010101" pitchFamily="2" charset="-122"/>
            </a:endParaRPr>
          </a:p>
          <a:p>
            <a:pPr>
              <a:lnSpc>
                <a:spcPct val="130000"/>
              </a:lnSpc>
            </a:pPr>
            <a:r>
              <a:rPr lang="zh-CN" altLang="zh-CN" sz="2800" b="1">
                <a:latin typeface="华文中宋" panose="02010600040101010101" pitchFamily="2" charset="-122"/>
                <a:ea typeface="华文中宋" panose="02010600040101010101" pitchFamily="2" charset="-122"/>
              </a:rPr>
              <a:t>此时相望不相闻，愿逐月华流照君。鸿雁长飞光不度，鱼龙潜跃水成文。</a:t>
            </a:r>
            <a:endParaRPr lang="zh-CN" altLang="zh-CN" sz="2800" b="1">
              <a:latin typeface="华文中宋" panose="02010600040101010101" pitchFamily="2" charset="-122"/>
              <a:ea typeface="华文中宋" panose="02010600040101010101" pitchFamily="2" charset="-122"/>
            </a:endParaRPr>
          </a:p>
          <a:p>
            <a:pPr>
              <a:lnSpc>
                <a:spcPct val="130000"/>
              </a:lnSpc>
            </a:pPr>
            <a:r>
              <a:rPr lang="zh-CN" altLang="zh-CN" sz="2800" b="1">
                <a:latin typeface="华文中宋" panose="02010600040101010101" pitchFamily="2" charset="-122"/>
                <a:ea typeface="华文中宋" panose="02010600040101010101" pitchFamily="2" charset="-122"/>
              </a:rPr>
              <a:t>昨夜闲潭梦落花，可怜春半不还家。江水流春去欲尽，江潭落月复西斜。</a:t>
            </a:r>
            <a:endParaRPr lang="zh-CN" altLang="zh-CN" sz="2800" b="1">
              <a:latin typeface="华文中宋" panose="02010600040101010101" pitchFamily="2" charset="-122"/>
              <a:ea typeface="华文中宋" panose="02010600040101010101" pitchFamily="2" charset="-122"/>
            </a:endParaRPr>
          </a:p>
          <a:p>
            <a:pPr>
              <a:lnSpc>
                <a:spcPct val="130000"/>
              </a:lnSpc>
            </a:pPr>
            <a:r>
              <a:rPr lang="zh-CN" altLang="zh-CN" sz="2800" b="1">
                <a:latin typeface="华文中宋" panose="02010600040101010101" pitchFamily="2" charset="-122"/>
                <a:ea typeface="华文中宋" panose="02010600040101010101" pitchFamily="2" charset="-122"/>
              </a:rPr>
              <a:t>斜月沉沉藏海雾，碣石潇湘无限路。不知乘月几人归，落月摇情满江树。</a:t>
            </a:r>
            <a:endParaRPr lang="zh-CN" altLang="zh-CN" sz="2800" b="1">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p:cTn id="7" dur="1000" fill="hold"/>
                                        <p:tgtEl>
                                          <p:spTgt spid="6145"/>
                                        </p:tgtEl>
                                        <p:attrNameLst>
                                          <p:attrName>ppt_w</p:attrName>
                                        </p:attrNameLst>
                                      </p:cBhvr>
                                      <p:tavLst>
                                        <p:tav tm="0">
                                          <p:val>
                                            <p:strVal val="#ppt_w*0.70"/>
                                          </p:val>
                                        </p:tav>
                                        <p:tav tm="100000">
                                          <p:val>
                                            <p:strVal val="#ppt_w"/>
                                          </p:val>
                                        </p:tav>
                                      </p:tavLst>
                                    </p:anim>
                                    <p:anim calcmode="lin" valueType="num">
                                      <p:cBhvr>
                                        <p:cTn id="8" dur="1000" fill="hold"/>
                                        <p:tgtEl>
                                          <p:spTgt spid="6145"/>
                                        </p:tgtEl>
                                        <p:attrNameLst>
                                          <p:attrName>ppt_h</p:attrName>
                                        </p:attrNameLst>
                                      </p:cBhvr>
                                      <p:tavLst>
                                        <p:tav tm="0">
                                          <p:val>
                                            <p:strVal val="#ppt_h"/>
                                          </p:val>
                                        </p:tav>
                                        <p:tav tm="100000">
                                          <p:val>
                                            <p:strVal val="#ppt_h"/>
                                          </p:val>
                                        </p:tav>
                                      </p:tavLst>
                                    </p:anim>
                                    <p:animEffect transition="in" filter="fade">
                                      <p:cBhvr>
                                        <p:cTn id="9" dur="1000"/>
                                        <p:tgtEl>
                                          <p:spTgt spid="6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4" name="Text Box 5"/>
          <p:cNvSpPr txBox="1"/>
          <p:nvPr/>
        </p:nvSpPr>
        <p:spPr>
          <a:xfrm>
            <a:off x="777875" y="161925"/>
            <a:ext cx="10666730" cy="1568450"/>
          </a:xfrm>
          <a:prstGeom prst="rect">
            <a:avLst/>
          </a:prstGeom>
          <a:noFill/>
          <a:ln w="9525">
            <a:noFill/>
          </a:ln>
        </p:spPr>
        <p:txBody>
          <a:bodyPr wrap="square" anchor="t" anchorCtr="0">
            <a:spAutoFit/>
          </a:bodyPr>
          <a:p>
            <a:pPr>
              <a:lnSpc>
                <a:spcPct val="120000"/>
              </a:lnSpc>
            </a:pPr>
            <a:r>
              <a:rPr lang="en-US" altLang="zh-CN" sz="4000" b="1" dirty="0">
                <a:solidFill>
                  <a:srgbClr val="0000CC"/>
                </a:solidFill>
                <a:latin typeface="华文中宋" panose="02010600040101010101" pitchFamily="2" charset="-122"/>
                <a:ea typeface="华文中宋" panose="02010600040101010101" pitchFamily="2" charset="-122"/>
              </a:rPr>
              <a:t>11</a:t>
            </a:r>
            <a:r>
              <a:rPr lang="zh-CN" altLang="en-US" sz="4000" b="1" dirty="0">
                <a:solidFill>
                  <a:srgbClr val="0000CC"/>
                </a:solidFill>
                <a:latin typeface="华文中宋" panose="02010600040101010101" pitchFamily="2" charset="-122"/>
                <a:ea typeface="华文中宋" panose="02010600040101010101" pitchFamily="2" charset="-122"/>
              </a:rPr>
              <a:t>、</a:t>
            </a:r>
            <a:r>
              <a:rPr lang="en-US" altLang="zh-CN" sz="4000" b="1" dirty="0">
                <a:solidFill>
                  <a:srgbClr val="0000CC"/>
                </a:solidFill>
                <a:latin typeface="华文中宋" panose="02010600040101010101" pitchFamily="2" charset="-122"/>
                <a:ea typeface="华文中宋" panose="02010600040101010101" pitchFamily="2" charset="-122"/>
              </a:rPr>
              <a:t>“</a:t>
            </a:r>
            <a:r>
              <a:rPr lang="zh-CN" altLang="en-US" sz="4000" b="1" dirty="0">
                <a:solidFill>
                  <a:srgbClr val="0000CC"/>
                </a:solidFill>
                <a:latin typeface="华文中宋" panose="02010600040101010101" pitchFamily="2" charset="-122"/>
                <a:ea typeface="华文中宋" panose="02010600040101010101" pitchFamily="2" charset="-122"/>
              </a:rPr>
              <a:t>复”“沉沉”“无限路”对表达游子的相思之苦有何作用？</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175106" name="Rectangle 2"/>
          <p:cNvSpPr>
            <a:spLocks noChangeArrowheads="1"/>
          </p:cNvSpPr>
          <p:nvPr/>
        </p:nvSpPr>
        <p:spPr bwMode="auto">
          <a:xfrm>
            <a:off x="778510" y="1927860"/>
            <a:ext cx="10791190" cy="4355465"/>
          </a:xfrm>
          <a:prstGeom prst="rect">
            <a:avLst/>
          </a:prstGeom>
          <a:noFill/>
          <a:ln w="9525">
            <a:noFill/>
            <a:miter lim="800000"/>
          </a:ln>
          <a:effectLst/>
        </p:spPr>
        <p:txBody>
          <a:bodyPr wrap="square" anchor="ctr">
            <a:spAutoFit/>
          </a:bodyPr>
          <a:p>
            <a:pPr marL="0" marR="0" lvl="0" indent="0" algn="l" defTabSz="914400" rtl="0" eaLnBrk="1" fontAlgn="base" latinLnBrk="0" hangingPunct="1">
              <a:lnSpc>
                <a:spcPct val="11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rPr>
              <a:t>    </a:t>
            </a:r>
            <a:r>
              <a:rPr kumimoji="0" lang="en-US" altLang="zh-CN"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rPr>
              <a:t>复”写游子日复一日，夜夜望月思归，直至夜深月落，从持续时间的角度表现相思之苦。</a:t>
            </a:r>
            <a:endPar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rPr>
              <a:t>      “斜月沉沉藏海雾”既写出了夜色的迷蒙，更写出游子归期难定的迷茫，</a:t>
            </a:r>
            <a:r>
              <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rPr>
              <a:t>“沉沉”写出了他不能如愿归家的沉重心理和孤寂之情。</a:t>
            </a:r>
            <a:endParaRPr kumimoji="0" lang="zh-CN" altLang="en-US" sz="36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rPr>
              <a:t>      “无限路”写游子与思妇天各一方，衬托了他的相思之苦。</a:t>
            </a:r>
            <a:endParaRPr kumimoji="0" lang="zh-CN" altLang="en-US" sz="3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p:cTn id="7" dur="1000" fill="hold"/>
                                        <p:tgtEl>
                                          <p:spTgt spid="46084"/>
                                        </p:tgtEl>
                                        <p:attrNameLst>
                                          <p:attrName>ppt_w</p:attrName>
                                        </p:attrNameLst>
                                      </p:cBhvr>
                                      <p:tavLst>
                                        <p:tav tm="0">
                                          <p:val>
                                            <p:strVal val="#ppt_w*0.70"/>
                                          </p:val>
                                        </p:tav>
                                        <p:tav tm="100000">
                                          <p:val>
                                            <p:strVal val="#ppt_w"/>
                                          </p:val>
                                        </p:tav>
                                      </p:tavLst>
                                    </p:anim>
                                    <p:anim calcmode="lin" valueType="num">
                                      <p:cBhvr>
                                        <p:cTn id="8" dur="1000" fill="hold"/>
                                        <p:tgtEl>
                                          <p:spTgt spid="46084"/>
                                        </p:tgtEl>
                                        <p:attrNameLst>
                                          <p:attrName>ppt_h</p:attrName>
                                        </p:attrNameLst>
                                      </p:cBhvr>
                                      <p:tavLst>
                                        <p:tav tm="0">
                                          <p:val>
                                            <p:strVal val="#ppt_h"/>
                                          </p:val>
                                        </p:tav>
                                        <p:tav tm="100000">
                                          <p:val>
                                            <p:strVal val="#ppt_h"/>
                                          </p:val>
                                        </p:tav>
                                      </p:tavLst>
                                    </p:anim>
                                    <p:animEffect transition="in" filter="fade">
                                      <p:cBhvr>
                                        <p:cTn id="9" dur="1000"/>
                                        <p:tgtEl>
                                          <p:spTgt spid="4608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75106">
                                            <p:txEl>
                                              <p:pRg st="0" end="0"/>
                                            </p:txEl>
                                          </p:spTgt>
                                        </p:tgtEl>
                                        <p:attrNameLst>
                                          <p:attrName>style.visibility</p:attrName>
                                        </p:attrNameLst>
                                      </p:cBhvr>
                                      <p:to>
                                        <p:strVal val="visible"/>
                                      </p:to>
                                    </p:set>
                                    <p:anim calcmode="lin" valueType="num">
                                      <p:cBhvr additive="base">
                                        <p:cTn id="14" dur="1000" fill="hold"/>
                                        <p:tgtEl>
                                          <p:spTgt spid="175106">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75106">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75106">
                                            <p:txEl>
                                              <p:pRg st="1" end="1"/>
                                            </p:txEl>
                                          </p:spTgt>
                                        </p:tgtEl>
                                        <p:attrNameLst>
                                          <p:attrName>style.visibility</p:attrName>
                                        </p:attrNameLst>
                                      </p:cBhvr>
                                      <p:to>
                                        <p:strVal val="visible"/>
                                      </p:to>
                                    </p:set>
                                    <p:anim calcmode="lin" valueType="num">
                                      <p:cBhvr additive="base">
                                        <p:cTn id="19" dur="1000" fill="hold"/>
                                        <p:tgtEl>
                                          <p:spTgt spid="175106">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75106">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75106">
                                            <p:txEl>
                                              <p:pRg st="2" end="2"/>
                                            </p:txEl>
                                          </p:spTgt>
                                        </p:tgtEl>
                                        <p:attrNameLst>
                                          <p:attrName>style.visibility</p:attrName>
                                        </p:attrNameLst>
                                      </p:cBhvr>
                                      <p:to>
                                        <p:strVal val="visible"/>
                                      </p:to>
                                    </p:set>
                                    <p:anim calcmode="lin" valueType="num">
                                      <p:cBhvr additive="base">
                                        <p:cTn id="24" dur="1000" fill="hold"/>
                                        <p:tgtEl>
                                          <p:spTgt spid="175106">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7510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4" name="Picture 4" descr="蓝色风景2"/>
          <p:cNvPicPr/>
          <p:nvPr/>
        </p:nvPicPr>
        <p:blipFill>
          <a:blip r:embed="rId1"/>
          <a:stretch>
            <a:fillRect/>
          </a:stretch>
        </p:blipFill>
        <p:spPr>
          <a:xfrm>
            <a:off x="98425" y="93980"/>
            <a:ext cx="11988800" cy="6640195"/>
          </a:xfrm>
          <a:prstGeom prst="rect">
            <a:avLst/>
          </a:prstGeom>
          <a:solidFill>
            <a:srgbClr val="DDDDDD"/>
          </a:solidFill>
          <a:ln w="9525">
            <a:noFill/>
          </a:ln>
        </p:spPr>
      </p:pic>
      <p:sp>
        <p:nvSpPr>
          <p:cNvPr id="60418" name="Text Box 6"/>
          <p:cNvSpPr txBox="1"/>
          <p:nvPr/>
        </p:nvSpPr>
        <p:spPr>
          <a:xfrm>
            <a:off x="1524000" y="188913"/>
            <a:ext cx="4464050" cy="1938020"/>
          </a:xfrm>
          <a:prstGeom prst="rect">
            <a:avLst/>
          </a:prstGeom>
          <a:noFill/>
          <a:ln w="9525">
            <a:noFill/>
          </a:ln>
        </p:spPr>
        <p:txBody>
          <a:bodyPr anchor="t" anchorCtr="0">
            <a:spAutoFit/>
          </a:bodyPr>
          <a:p>
            <a:pPr>
              <a:spcBef>
                <a:spcPct val="50000"/>
              </a:spcBef>
            </a:pPr>
            <a:endParaRPr lang="zh-CN" altLang="en-US" sz="4800" b="1" dirty="0">
              <a:solidFill>
                <a:srgbClr val="FF3300"/>
              </a:solidFill>
              <a:latin typeface="Times New Roman" panose="02020603050405020304" pitchFamily="18" charset="0"/>
            </a:endParaRPr>
          </a:p>
          <a:p>
            <a:pPr>
              <a:spcBef>
                <a:spcPct val="50000"/>
              </a:spcBef>
            </a:pPr>
            <a:endParaRPr lang="zh-CN" altLang="en-US" sz="4800" b="1" dirty="0">
              <a:latin typeface="Times New Roman" panose="02020603050405020304" pitchFamily="18" charset="0"/>
            </a:endParaRPr>
          </a:p>
        </p:txBody>
      </p:sp>
      <p:sp>
        <p:nvSpPr>
          <p:cNvPr id="51209" name="Oval 9"/>
          <p:cNvSpPr/>
          <p:nvPr/>
        </p:nvSpPr>
        <p:spPr>
          <a:xfrm>
            <a:off x="4440238" y="836613"/>
            <a:ext cx="3311525" cy="1274762"/>
          </a:xfrm>
          <a:prstGeom prst="ellipse">
            <a:avLst/>
          </a:prstGeom>
          <a:solidFill>
            <a:schemeClr val="accent1"/>
          </a:solidFill>
          <a:ln w="9525" cap="flat" cmpd="sng">
            <a:solidFill>
              <a:schemeClr val="tx1"/>
            </a:solidFill>
            <a:prstDash val="solid"/>
            <a:miter/>
            <a:headEnd type="none" w="med" len="med"/>
            <a:tailEnd type="none" w="med" len="med"/>
          </a:ln>
        </p:spPr>
        <p:txBody>
          <a:bodyPr wrap="none" anchor="ctr" anchorCtr="0"/>
          <a:p>
            <a:r>
              <a:rPr lang="zh-CN" altLang="en-US" sz="6000" b="1" dirty="0">
                <a:solidFill>
                  <a:srgbClr val="FF3300"/>
                </a:solidFill>
                <a:latin typeface="华文中宋" panose="02010600040101010101" pitchFamily="2" charset="-122"/>
                <a:ea typeface="华文中宋" panose="02010600040101010101" pitchFamily="2" charset="-122"/>
              </a:rPr>
              <a:t>情感美</a:t>
            </a:r>
            <a:endParaRPr lang="zh-CN" altLang="en-US" sz="6000" b="1" dirty="0">
              <a:solidFill>
                <a:srgbClr val="FF3300"/>
              </a:solidFill>
              <a:latin typeface="华文中宋" panose="02010600040101010101" pitchFamily="2" charset="-122"/>
              <a:ea typeface="华文中宋" panose="02010600040101010101" pitchFamily="2" charset="-122"/>
            </a:endParaRPr>
          </a:p>
        </p:txBody>
      </p:sp>
      <p:sp>
        <p:nvSpPr>
          <p:cNvPr id="7" name="TextBox 6"/>
          <p:cNvSpPr txBox="1"/>
          <p:nvPr/>
        </p:nvSpPr>
        <p:spPr>
          <a:xfrm>
            <a:off x="3462338" y="3362325"/>
            <a:ext cx="5780087" cy="1322070"/>
          </a:xfrm>
          <a:prstGeom prst="rect">
            <a:avLst/>
          </a:prstGeom>
          <a:noFill/>
          <a:ln w="9525">
            <a:noFill/>
          </a:ln>
        </p:spPr>
        <p:txBody>
          <a:bodyPr wrap="square" anchor="t" anchorCtr="0">
            <a:spAutoFit/>
          </a:bodyPr>
          <a:p>
            <a:r>
              <a:rPr lang="zh-CN" altLang="en-US" sz="8000" b="1" dirty="0">
                <a:solidFill>
                  <a:srgbClr val="FF00FF"/>
                </a:solidFill>
                <a:latin typeface="华文行楷" panose="02010800040101010101" pitchFamily="2" charset="-122"/>
                <a:ea typeface="华文行楷" panose="02010800040101010101" pitchFamily="2" charset="-122"/>
              </a:rPr>
              <a:t>思妇游子图</a:t>
            </a:r>
            <a:endParaRPr lang="zh-CN" altLang="en-US" sz="8000" b="1" dirty="0">
              <a:solidFill>
                <a:srgbClr val="FF00FF"/>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1204"/>
                                        </p:tgtEl>
                                        <p:attrNameLst>
                                          <p:attrName>style.visibility</p:attrName>
                                        </p:attrNameLst>
                                      </p:cBhvr>
                                      <p:to>
                                        <p:strVal val="visible"/>
                                      </p:to>
                                    </p:set>
                                    <p:anim calcmode="lin" valueType="num">
                                      <p:cBhvr>
                                        <p:cTn id="7" dur="1000" fill="hold"/>
                                        <p:tgtEl>
                                          <p:spTgt spid="51204"/>
                                        </p:tgtEl>
                                        <p:attrNameLst>
                                          <p:attrName>ppt_w</p:attrName>
                                        </p:attrNameLst>
                                      </p:cBhvr>
                                      <p:tavLst>
                                        <p:tav tm="0">
                                          <p:val>
                                            <p:strVal val="#ppt_w*0.70"/>
                                          </p:val>
                                        </p:tav>
                                        <p:tav tm="100000">
                                          <p:val>
                                            <p:strVal val="#ppt_w"/>
                                          </p:val>
                                        </p:tav>
                                      </p:tavLst>
                                    </p:anim>
                                    <p:anim calcmode="lin" valueType="num">
                                      <p:cBhvr>
                                        <p:cTn id="8" dur="1000" fill="hold"/>
                                        <p:tgtEl>
                                          <p:spTgt spid="51204"/>
                                        </p:tgtEl>
                                        <p:attrNameLst>
                                          <p:attrName>ppt_h</p:attrName>
                                        </p:attrNameLst>
                                      </p:cBhvr>
                                      <p:tavLst>
                                        <p:tav tm="0">
                                          <p:val>
                                            <p:strVal val="#ppt_h"/>
                                          </p:val>
                                        </p:tav>
                                        <p:tav tm="100000">
                                          <p:val>
                                            <p:strVal val="#ppt_h"/>
                                          </p:val>
                                        </p:tav>
                                      </p:tavLst>
                                    </p:anim>
                                    <p:animEffect transition="in" filter="fade">
                                      <p:cBhvr>
                                        <p:cTn id="9" dur="1000"/>
                                        <p:tgtEl>
                                          <p:spTgt spid="51204"/>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51209"/>
                                        </p:tgtEl>
                                        <p:attrNameLst>
                                          <p:attrName>style.visibility</p:attrName>
                                        </p:attrNameLst>
                                      </p:cBhvr>
                                      <p:to>
                                        <p:strVal val="visible"/>
                                      </p:to>
                                    </p:set>
                                    <p:anim calcmode="lin" valueType="num">
                                      <p:cBhvr>
                                        <p:cTn id="13" dur="1000" fill="hold"/>
                                        <p:tgtEl>
                                          <p:spTgt spid="51209"/>
                                        </p:tgtEl>
                                        <p:attrNameLst>
                                          <p:attrName>ppt_w</p:attrName>
                                        </p:attrNameLst>
                                      </p:cBhvr>
                                      <p:tavLst>
                                        <p:tav tm="0">
                                          <p:val>
                                            <p:fltVal val="0.000000"/>
                                          </p:val>
                                        </p:tav>
                                        <p:tav tm="100000">
                                          <p:val>
                                            <p:strVal val="#ppt_w"/>
                                          </p:val>
                                        </p:tav>
                                      </p:tavLst>
                                    </p:anim>
                                    <p:anim calcmode="lin" valueType="num">
                                      <p:cBhvr>
                                        <p:cTn id="14" dur="1000" fill="hold"/>
                                        <p:tgtEl>
                                          <p:spTgt spid="51209"/>
                                        </p:tgtEl>
                                        <p:attrNameLst>
                                          <p:attrName>ppt_h</p:attrName>
                                        </p:attrNameLst>
                                      </p:cBhvr>
                                      <p:tavLst>
                                        <p:tav tm="0">
                                          <p:val>
                                            <p:fltVal val="0.000000"/>
                                          </p:val>
                                        </p:tav>
                                        <p:tav tm="100000">
                                          <p:val>
                                            <p:strVal val="#ppt_h"/>
                                          </p:val>
                                        </p:tav>
                                      </p:tavLst>
                                    </p:anim>
                                  </p:childTnLst>
                                </p:cTn>
                              </p:par>
                            </p:childTnLst>
                          </p:cTn>
                        </p:par>
                        <p:par>
                          <p:cTn id="15" fill="hold">
                            <p:stCondLst>
                              <p:cond delay="2000"/>
                            </p:stCondLst>
                            <p:childTnLst>
                              <p:par>
                                <p:cTn id="16" presetID="17" presetClass="entr" presetSubtype="10" fill="hold" grpId="0" nodeType="afterEffect">
                                  <p:stCondLst>
                                    <p:cond delay="0"/>
                                  </p:stCondLst>
                                  <p:childTnLst>
                                    <p:set>
                                      <p:cBhvr>
                                        <p:cTn id="17" dur="1000"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00000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9" grpId="0" bldLvl="0" animBg="1"/>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1" name="Picture 3" descr="lb152"/>
          <p:cNvPicPr>
            <a:picLocks noChangeAspect="1"/>
          </p:cNvPicPr>
          <p:nvPr/>
        </p:nvPicPr>
        <p:blipFill>
          <a:blip r:embed="rId1"/>
          <a:srcRect l="32016" t="232"/>
          <a:stretch>
            <a:fillRect/>
          </a:stretch>
        </p:blipFill>
        <p:spPr>
          <a:xfrm>
            <a:off x="164465" y="140970"/>
            <a:ext cx="11894820" cy="6576695"/>
          </a:xfrm>
          <a:prstGeom prst="rect">
            <a:avLst/>
          </a:prstGeom>
          <a:noFill/>
          <a:ln w="9525">
            <a:noFill/>
          </a:ln>
        </p:spPr>
      </p:pic>
      <p:sp>
        <p:nvSpPr>
          <p:cNvPr id="48130" name="AutoShape 7"/>
          <p:cNvSpPr/>
          <p:nvPr/>
        </p:nvSpPr>
        <p:spPr>
          <a:xfrm>
            <a:off x="7234238" y="1125538"/>
            <a:ext cx="498475" cy="2232025"/>
          </a:xfrm>
          <a:prstGeom prst="rightBrace">
            <a:avLst>
              <a:gd name="adj1" fmla="val 36920"/>
              <a:gd name="adj2" fmla="val 50000"/>
            </a:avLst>
          </a:prstGeom>
          <a:noFill/>
          <a:ln w="38100" cap="flat" cmpd="sng">
            <a:solidFill>
              <a:srgbClr val="FF0000"/>
            </a:solidFill>
            <a:prstDash val="solid"/>
            <a:round/>
            <a:headEnd type="none" w="med" len="med"/>
            <a:tailEnd type="none" w="med" len="med"/>
          </a:ln>
        </p:spPr>
        <p:txBody>
          <a:bodyPr wrap="none" anchor="ctr" anchorCtr="0"/>
          <a:p>
            <a:endParaRPr lang="zh-CN" altLang="en-US" dirty="0">
              <a:latin typeface="Times New Roman" panose="02020603050405020304" pitchFamily="18" charset="0"/>
            </a:endParaRPr>
          </a:p>
        </p:txBody>
      </p:sp>
      <p:sp>
        <p:nvSpPr>
          <p:cNvPr id="59400" name="Text Box 8"/>
          <p:cNvSpPr txBox="1">
            <a:spLocks noChangeArrowheads="1"/>
          </p:cNvSpPr>
          <p:nvPr/>
        </p:nvSpPr>
        <p:spPr bwMode="auto">
          <a:xfrm>
            <a:off x="7908925" y="1420813"/>
            <a:ext cx="1536700" cy="1643063"/>
          </a:xfrm>
          <a:prstGeom prst="rect">
            <a:avLst/>
          </a:prstGeom>
          <a:solidFill>
            <a:srgbClr val="FFFF00"/>
          </a:solidFill>
          <a:ln w="9525">
            <a:noFill/>
            <a:miter lim="800000"/>
          </a:ln>
          <a:effectLst/>
        </p:spPr>
        <p:txBody>
          <a:bodyPr vert="eaVert" wrap="square">
            <a:spAutoFit/>
          </a:bodyPr>
          <a:lstStyle/>
          <a:p>
            <a:pPr marR="0" defTabSz="914400">
              <a:buClrTx/>
              <a:buSzTx/>
              <a:buFontTx/>
              <a:defRPr/>
            </a:pPr>
            <a:r>
              <a:rPr kumimoji="0" lang="zh-CN" altLang="en-US" sz="4400" b="1" kern="1200" cap="none" spc="0" normalizeH="0" baseline="0"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完 美 </a:t>
            </a:r>
            <a:endParaRPr kumimoji="0" lang="zh-CN" altLang="en-US" sz="4400" b="1" kern="1200" cap="none" spc="0" normalizeH="0" baseline="0"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marR="0" defTabSz="914400">
              <a:buClrTx/>
              <a:buSzTx/>
              <a:buFontTx/>
              <a:defRPr/>
            </a:pPr>
            <a:r>
              <a:rPr kumimoji="0" lang="zh-CN" altLang="en-US" sz="4400" b="1" kern="1200" cap="none" spc="0" normalizeH="0" baseline="0"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融 合</a:t>
            </a:r>
            <a:endParaRPr kumimoji="0" lang="zh-CN" altLang="en-US" sz="4400" b="1" kern="1200" cap="none" spc="0" normalizeH="0" baseline="0" noProof="0">
              <a:solidFill>
                <a:srgbClr val="FF0000"/>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9401" name="Text Box 9"/>
          <p:cNvSpPr txBox="1"/>
          <p:nvPr/>
        </p:nvSpPr>
        <p:spPr>
          <a:xfrm>
            <a:off x="2074863" y="3551238"/>
            <a:ext cx="8305800" cy="2922905"/>
          </a:xfrm>
          <a:prstGeom prst="rect">
            <a:avLst/>
          </a:prstGeom>
          <a:noFill/>
          <a:ln w="9525">
            <a:noFill/>
          </a:ln>
        </p:spPr>
        <p:txBody>
          <a:bodyPr wrap="square" anchor="t" anchorCtr="0">
            <a:spAutoFit/>
          </a:bodyPr>
          <a:p>
            <a:pPr>
              <a:spcBef>
                <a:spcPct val="50000"/>
              </a:spcBef>
            </a:pPr>
            <a:r>
              <a:rPr lang="zh-CN" altLang="en-US" sz="3200" b="1" dirty="0">
                <a:solidFill>
                  <a:schemeClr val="tx2"/>
                </a:solidFill>
                <a:latin typeface="Arial" panose="020B0604020202020204" pitchFamily="34" charset="0"/>
              </a:rPr>
              <a:t>   </a:t>
            </a:r>
            <a:r>
              <a:rPr lang="zh-CN" altLang="en-US" sz="4000" b="1" dirty="0">
                <a:solidFill>
                  <a:srgbClr val="FF0000"/>
                </a:solidFill>
                <a:latin typeface="华文中宋" panose="02010600040101010101" pitchFamily="2" charset="-122"/>
                <a:ea typeface="华文中宋" panose="02010600040101010101" pitchFamily="2" charset="-122"/>
              </a:rPr>
              <a:t>主旨：</a:t>
            </a:r>
            <a:r>
              <a:rPr lang="zh-CN" altLang="en-US" sz="3600" b="1" dirty="0">
                <a:solidFill>
                  <a:schemeClr val="tx1"/>
                </a:solidFill>
                <a:latin typeface="华文中宋" panose="02010600040101010101" pitchFamily="2" charset="-122"/>
                <a:ea typeface="华文中宋" panose="02010600040101010101" pitchFamily="2" charset="-122"/>
              </a:rPr>
              <a:t>借对春江花月夜的描绘，尽情赞美大自然的奇丽景色，讴歌人间纯洁的爱情，与对人生真谛的追寻结合起来，从而汇成一种情、景、理水乳交融的幽美而邈远的意境。</a:t>
            </a:r>
            <a:endParaRPr lang="zh-CN" altLang="en-US" sz="3600" b="1" u="sng" dirty="0">
              <a:solidFill>
                <a:schemeClr val="tx1"/>
              </a:solidFill>
              <a:latin typeface="华文中宋" panose="02010600040101010101" pitchFamily="2" charset="-122"/>
              <a:ea typeface="华文中宋" panose="02010600040101010101" pitchFamily="2" charset="-122"/>
            </a:endParaRPr>
          </a:p>
        </p:txBody>
      </p:sp>
      <p:pic>
        <p:nvPicPr>
          <p:cNvPr id="61445" name="Picture 2" descr="lb151"/>
          <p:cNvPicPr>
            <a:picLocks noGrp="1" noChangeAspect="1"/>
          </p:cNvPicPr>
          <p:nvPr>
            <p:ph idx="1"/>
          </p:nvPr>
        </p:nvPicPr>
        <p:blipFill>
          <a:blip r:embed="rId2"/>
          <a:srcRect l="836" r="35963" b="76250"/>
          <a:stretch>
            <a:fillRect/>
          </a:stretch>
        </p:blipFill>
        <p:spPr>
          <a:xfrm>
            <a:off x="164465" y="140970"/>
            <a:ext cx="3518535" cy="1899920"/>
          </a:xfrm>
        </p:spPr>
      </p:pic>
      <p:sp>
        <p:nvSpPr>
          <p:cNvPr id="4" name="Rectangle 4"/>
          <p:cNvSpPr>
            <a:spLocks noChangeArrowheads="1"/>
          </p:cNvSpPr>
          <p:nvPr/>
        </p:nvSpPr>
        <p:spPr bwMode="auto">
          <a:xfrm>
            <a:off x="3357563" y="936625"/>
            <a:ext cx="3743325" cy="2491740"/>
          </a:xfrm>
          <a:prstGeom prst="rect">
            <a:avLst/>
          </a:prstGeom>
          <a:noFill/>
          <a:ln w="9525">
            <a:noFill/>
            <a:miter lim="800000"/>
          </a:ln>
          <a:effectLst/>
        </p:spPr>
        <p:txBody>
          <a:bodyPr wrap="none">
            <a:spAutoFit/>
          </a:bodyPr>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4000" b="1" i="0" u="none" strike="noStrike" kern="1200" cap="none" spc="0" normalizeH="0" baseline="0" noProof="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春江花月（景）</a:t>
            </a:r>
            <a:endParaRPr kumimoji="0" lang="zh-CN" altLang="en-US" sz="4000" b="1" i="0" u="none" strike="noStrike" kern="1200" cap="none" spc="0" normalizeH="0" baseline="0" noProof="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lang="zh-CN" altLang="en-US" sz="4000" b="1" strike="noStrike" noProof="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sym typeface="+mn-ea"/>
              </a:rPr>
              <a:t>宇宙人生（理）</a:t>
            </a:r>
            <a:endParaRPr lang="zh-CN" altLang="en-US" sz="4000" b="1" strike="noStrike" noProof="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sym typeface="+mn-ea"/>
            </a:endParaRPr>
          </a:p>
          <a:p>
            <a:pPr marL="0" marR="0" lvl="0" indent="0" algn="l" defTabSz="914400" rtl="0" eaLnBrk="1" fontAlgn="base" latinLnBrk="0" hangingPunct="1">
              <a:lnSpc>
                <a:spcPct val="130000"/>
              </a:lnSpc>
              <a:spcBef>
                <a:spcPct val="0"/>
              </a:spcBef>
              <a:spcAft>
                <a:spcPct val="0"/>
              </a:spcAft>
              <a:buClrTx/>
              <a:buSzTx/>
              <a:buFontTx/>
              <a:buNone/>
              <a:defRPr/>
            </a:pPr>
            <a:r>
              <a:rPr lang="zh-CN" altLang="en-US" sz="4000" b="1" strike="noStrike"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sym typeface="+mn-ea"/>
              </a:rPr>
              <a:t>思妇游子（情）</a:t>
            </a:r>
            <a:endParaRPr kumimoji="0" lang="zh-CN" altLang="en-US" sz="40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
                                          </p:val>
                                        </p:tav>
                                        <p:tav tm="100000">
                                          <p:val>
                                            <p:strVal val="#ppt_x"/>
                                          </p:val>
                                        </p:tav>
                                      </p:tavLst>
                                    </p:anim>
                                    <p:anim calcmode="lin" valueType="num">
                                      <p:cBhvr>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48130"/>
                                        </p:tgtEl>
                                        <p:attrNameLst>
                                          <p:attrName>style.visibility</p:attrName>
                                        </p:attrNameLst>
                                      </p:cBhvr>
                                      <p:to>
                                        <p:strVal val="visible"/>
                                      </p:to>
                                    </p:set>
                                    <p:anim calcmode="lin" valueType="num">
                                      <p:cBhvr>
                                        <p:cTn id="11" dur="1000" fill="hold"/>
                                        <p:tgtEl>
                                          <p:spTgt spid="48130"/>
                                        </p:tgtEl>
                                        <p:attrNameLst>
                                          <p:attrName>ppt_x</p:attrName>
                                        </p:attrNameLst>
                                      </p:cBhvr>
                                      <p:tavLst>
                                        <p:tav tm="0">
                                          <p:val>
                                            <p:strVal val="#ppt_x"/>
                                          </p:val>
                                        </p:tav>
                                        <p:tav tm="100000">
                                          <p:val>
                                            <p:strVal val="#ppt_x"/>
                                          </p:val>
                                        </p:tav>
                                      </p:tavLst>
                                    </p:anim>
                                    <p:anim calcmode="lin" valueType="num">
                                      <p:cBhvr>
                                        <p:cTn id="12" dur="1000" fill="hold"/>
                                        <p:tgtEl>
                                          <p:spTgt spid="481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000" fill="hold">
                                          <p:stCondLst>
                                            <p:cond delay="0"/>
                                          </p:stCondLst>
                                        </p:cTn>
                                        <p:tgtEl>
                                          <p:spTgt spid="59400"/>
                                        </p:tgtEl>
                                        <p:attrNameLst>
                                          <p:attrName>style.visibility</p:attrName>
                                        </p:attrNameLst>
                                      </p:cBhvr>
                                      <p:to>
                                        <p:strVal val="visible"/>
                                      </p:to>
                                    </p:set>
                                    <p:anim calcmode="lin" valueType="num">
                                      <p:cBhvr>
                                        <p:cTn id="16" dur="1000" fill="hold"/>
                                        <p:tgtEl>
                                          <p:spTgt spid="59400"/>
                                        </p:tgtEl>
                                        <p:attrNameLst>
                                          <p:attrName>ppt_x</p:attrName>
                                        </p:attrNameLst>
                                      </p:cBhvr>
                                      <p:tavLst>
                                        <p:tav tm="0">
                                          <p:val>
                                            <p:strVal val="#ppt_x"/>
                                          </p:val>
                                        </p:tav>
                                        <p:tav tm="100000">
                                          <p:val>
                                            <p:strVal val="#ppt_x"/>
                                          </p:val>
                                        </p:tav>
                                      </p:tavLst>
                                    </p:anim>
                                    <p:anim calcmode="lin" valueType="num">
                                      <p:cBhvr>
                                        <p:cTn id="17" dur="1000" fill="hold"/>
                                        <p:tgtEl>
                                          <p:spTgt spid="59400"/>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55" presetClass="entr" presetSubtype="0" fill="hold" nodeType="afterEffect">
                                  <p:stCondLst>
                                    <p:cond delay="0"/>
                                  </p:stCondLst>
                                  <p:childTnLst>
                                    <p:set>
                                      <p:cBhvr>
                                        <p:cTn id="20" dur="1" fill="hold">
                                          <p:stCondLst>
                                            <p:cond delay="0"/>
                                          </p:stCondLst>
                                        </p:cTn>
                                        <p:tgtEl>
                                          <p:spTgt spid="59401">
                                            <p:txEl>
                                              <p:charRg st="0" end="85"/>
                                            </p:txEl>
                                          </p:spTgt>
                                        </p:tgtEl>
                                        <p:attrNameLst>
                                          <p:attrName>style.visibility</p:attrName>
                                        </p:attrNameLst>
                                      </p:cBhvr>
                                      <p:to>
                                        <p:strVal val="visible"/>
                                      </p:to>
                                    </p:set>
                                    <p:anim calcmode="lin" valueType="num">
                                      <p:cBhvr>
                                        <p:cTn id="21" dur="1000" fill="hold"/>
                                        <p:tgtEl>
                                          <p:spTgt spid="59401">
                                            <p:txEl>
                                              <p:charRg st="0" end="85"/>
                                            </p:txEl>
                                          </p:spTgt>
                                        </p:tgtEl>
                                        <p:attrNameLst>
                                          <p:attrName>ppt_w</p:attrName>
                                        </p:attrNameLst>
                                      </p:cBhvr>
                                      <p:tavLst>
                                        <p:tav tm="0">
                                          <p:val>
                                            <p:strVal val="#ppt_w*0.70"/>
                                          </p:val>
                                        </p:tav>
                                        <p:tav tm="100000">
                                          <p:val>
                                            <p:strVal val="#ppt_w"/>
                                          </p:val>
                                        </p:tav>
                                      </p:tavLst>
                                    </p:anim>
                                    <p:anim calcmode="lin" valueType="num">
                                      <p:cBhvr>
                                        <p:cTn id="22" dur="1000" fill="hold"/>
                                        <p:tgtEl>
                                          <p:spTgt spid="59401">
                                            <p:txEl>
                                              <p:charRg st="0" end="85"/>
                                            </p:txEl>
                                          </p:spTgt>
                                        </p:tgtEl>
                                        <p:attrNameLst>
                                          <p:attrName>ppt_h</p:attrName>
                                        </p:attrNameLst>
                                      </p:cBhvr>
                                      <p:tavLst>
                                        <p:tav tm="0">
                                          <p:val>
                                            <p:strVal val="#ppt_h"/>
                                          </p:val>
                                        </p:tav>
                                        <p:tav tm="100000">
                                          <p:val>
                                            <p:strVal val="#ppt_h"/>
                                          </p:val>
                                        </p:tav>
                                      </p:tavLst>
                                    </p:anim>
                                    <p:animEffect transition="in" filter="fade">
                                      <p:cBhvr>
                                        <p:cTn id="23" dur="1000"/>
                                        <p:tgtEl>
                                          <p:spTgt spid="59401">
                                            <p:txEl>
                                              <p:charRg st="0"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0" grpId="0" bldLvl="0" animBg="1"/>
      <p:bldP spid="4" grpId="0" bldLvl="0" animBg="1"/>
      <p:bldP spid="48130"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2"/>
          <p:cNvSpPr txBox="1"/>
          <p:nvPr/>
        </p:nvSpPr>
        <p:spPr>
          <a:xfrm>
            <a:off x="1527175" y="3808730"/>
            <a:ext cx="9325610" cy="2084070"/>
          </a:xfrm>
          <a:prstGeom prst="rect">
            <a:avLst/>
          </a:prstGeom>
          <a:noFill/>
          <a:ln w="9525">
            <a:noFill/>
          </a:ln>
        </p:spPr>
        <p:txBody>
          <a:bodyPr wrap="square" anchor="t" anchorCtr="0">
            <a:spAutoFit/>
          </a:bodyPr>
          <a:p>
            <a:pPr>
              <a:lnSpc>
                <a:spcPct val="120000"/>
              </a:lnSpc>
              <a:spcBef>
                <a:spcPct val="50000"/>
              </a:spcBef>
            </a:pPr>
            <a:r>
              <a:rPr lang="en-US" altLang="zh-CN" sz="3600" b="1" dirty="0">
                <a:solidFill>
                  <a:srgbClr val="000000"/>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华文中宋" panose="02010600040101010101" pitchFamily="2" charset="-122"/>
              </a:rPr>
              <a:t>贯穿全文的是一“月”字，在诗中，月已不再是月，而成了一种情感的载体，这就是中国文人的一种明月情结。</a:t>
            </a:r>
            <a:endParaRPr lang="zh-CN" altLang="en-US" sz="3600" b="1" dirty="0">
              <a:solidFill>
                <a:srgbClr val="000000"/>
              </a:solidFill>
              <a:latin typeface="华文中宋" panose="02010600040101010101" pitchFamily="2" charset="-122"/>
              <a:ea typeface="华文中宋" panose="02010600040101010101" pitchFamily="2" charset="-122"/>
            </a:endParaRPr>
          </a:p>
        </p:txBody>
      </p:sp>
      <p:sp>
        <p:nvSpPr>
          <p:cNvPr id="40963" name="Text Box 3"/>
          <p:cNvSpPr txBox="1"/>
          <p:nvPr/>
        </p:nvSpPr>
        <p:spPr>
          <a:xfrm>
            <a:off x="4117975" y="1381125"/>
            <a:ext cx="3954463" cy="2183765"/>
          </a:xfrm>
          <a:prstGeom prst="rect">
            <a:avLst/>
          </a:prstGeom>
          <a:noFill/>
          <a:ln w="9525">
            <a:noFill/>
          </a:ln>
        </p:spPr>
        <p:txBody>
          <a:bodyPr wrap="square" anchor="t" anchorCtr="0">
            <a:spAutoFit/>
          </a:bodyPr>
          <a:p>
            <a:pPr>
              <a:lnSpc>
                <a:spcPct val="80000"/>
              </a:lnSpc>
              <a:spcBef>
                <a:spcPct val="50000"/>
              </a:spcBef>
            </a:pPr>
            <a:r>
              <a:rPr lang="zh-CN" altLang="en-US" sz="4000" b="1" dirty="0">
                <a:solidFill>
                  <a:srgbClr val="0000CC"/>
                </a:solidFill>
                <a:latin typeface="华文中宋" panose="02010600040101010101" pitchFamily="2" charset="-122"/>
                <a:ea typeface="华文中宋" panose="02010600040101010101" pitchFamily="2" charset="-122"/>
              </a:rPr>
              <a:t>春江月夜的美景</a:t>
            </a:r>
            <a:endParaRPr lang="zh-CN" altLang="en-US" sz="4000" b="1" dirty="0">
              <a:solidFill>
                <a:srgbClr val="0000CC"/>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4000" b="1" dirty="0">
                <a:solidFill>
                  <a:srgbClr val="0000CC"/>
                </a:solidFill>
                <a:latin typeface="华文中宋" panose="02010600040101010101" pitchFamily="2" charset="-122"/>
                <a:ea typeface="华文中宋" panose="02010600040101010101" pitchFamily="2" charset="-122"/>
              </a:rPr>
              <a:t>江畔月下的沉思</a:t>
            </a:r>
            <a:endParaRPr lang="zh-CN" altLang="en-US" sz="4000" b="1" dirty="0">
              <a:solidFill>
                <a:srgbClr val="0000CC"/>
              </a:solidFill>
              <a:latin typeface="华文中宋" panose="02010600040101010101" pitchFamily="2" charset="-122"/>
              <a:ea typeface="华文中宋" panose="02010600040101010101" pitchFamily="2" charset="-122"/>
            </a:endParaRPr>
          </a:p>
          <a:p>
            <a:pPr>
              <a:lnSpc>
                <a:spcPct val="80000"/>
              </a:lnSpc>
              <a:spcBef>
                <a:spcPct val="50000"/>
              </a:spcBef>
            </a:pPr>
            <a:r>
              <a:rPr lang="zh-CN" altLang="en-US" sz="4000" b="1" dirty="0">
                <a:solidFill>
                  <a:srgbClr val="0000CC"/>
                </a:solidFill>
                <a:latin typeface="华文中宋" panose="02010600040101010101" pitchFamily="2" charset="-122"/>
                <a:ea typeface="华文中宋" panose="02010600040101010101" pitchFamily="2" charset="-122"/>
              </a:rPr>
              <a:t>因月而起的情思</a:t>
            </a:r>
            <a:endParaRPr lang="zh-CN" altLang="en-US" sz="4000" b="1" dirty="0">
              <a:solidFill>
                <a:srgbClr val="0000CC"/>
              </a:solidFill>
              <a:latin typeface="华文中宋" panose="02010600040101010101" pitchFamily="2" charset="-122"/>
              <a:ea typeface="华文中宋" panose="02010600040101010101" pitchFamily="2" charset="-122"/>
            </a:endParaRPr>
          </a:p>
        </p:txBody>
      </p:sp>
      <p:sp>
        <p:nvSpPr>
          <p:cNvPr id="4" name="Text Box 5"/>
          <p:cNvSpPr txBox="1">
            <a:spLocks noChangeArrowheads="1"/>
          </p:cNvSpPr>
          <p:nvPr/>
        </p:nvSpPr>
        <p:spPr bwMode="auto">
          <a:xfrm>
            <a:off x="4927600" y="263525"/>
            <a:ext cx="2116138" cy="829945"/>
          </a:xfrm>
          <a:prstGeom prst="rect">
            <a:avLst/>
          </a:prstGeom>
          <a:noFill/>
          <a:ln w="9525">
            <a:noFill/>
            <a:miter lim="800000"/>
          </a:ln>
          <a:effectLst/>
        </p:spPr>
        <p:txBody>
          <a:bodyPr wrap="square">
            <a:spAutoFit/>
          </a:bodyPr>
          <a:lstStyle/>
          <a:p>
            <a:pPr marR="0" defTabSz="914400">
              <a:buClrTx/>
              <a:buSzTx/>
              <a:buFontTx/>
              <a:defRPr/>
            </a:pPr>
            <a:r>
              <a:rPr kumimoji="1" lang="zh-CN" altLang="en-US" sz="4800" b="1" kern="1200" cap="none" spc="0" normalizeH="0" baseline="0" noProof="0" dirty="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mn-cs"/>
              </a:rPr>
              <a:t>小   结</a:t>
            </a:r>
            <a:endParaRPr kumimoji="1" lang="zh-CN" altLang="en-US" sz="4800" b="1" kern="1200" cap="none" spc="0" normalizeH="0" baseline="0" noProof="0" dirty="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
                                          </p:val>
                                        </p:tav>
                                        <p:tav tm="100000">
                                          <p:val>
                                            <p:strVal val="#ppt_x"/>
                                          </p:val>
                                        </p:tav>
                                      </p:tavLst>
                                    </p:anim>
                                    <p:anim calcmode="lin" valueType="num">
                                      <p:cBhvr>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000" fill="hold">
                                          <p:stCondLst>
                                            <p:cond delay="0"/>
                                          </p:stCondLst>
                                        </p:cTn>
                                        <p:tgtEl>
                                          <p:spTgt spid="40963"/>
                                        </p:tgtEl>
                                        <p:attrNameLst>
                                          <p:attrName>style.visibility</p:attrName>
                                        </p:attrNameLst>
                                      </p:cBhvr>
                                      <p:to>
                                        <p:strVal val="visible"/>
                                      </p:to>
                                    </p:set>
                                    <p:anim calcmode="lin" valueType="num">
                                      <p:cBhvr>
                                        <p:cTn id="12" dur="1000" fill="hold"/>
                                        <p:tgtEl>
                                          <p:spTgt spid="40963"/>
                                        </p:tgtEl>
                                        <p:attrNameLst>
                                          <p:attrName>ppt_x</p:attrName>
                                        </p:attrNameLst>
                                      </p:cBhvr>
                                      <p:tavLst>
                                        <p:tav tm="0">
                                          <p:val>
                                            <p:strVal val="#ppt_x"/>
                                          </p:val>
                                        </p:tav>
                                        <p:tav tm="100000">
                                          <p:val>
                                            <p:strVal val="#ppt_x"/>
                                          </p:val>
                                        </p:tav>
                                      </p:tavLst>
                                    </p:anim>
                                    <p:anim calcmode="lin" valueType="num">
                                      <p:cBhvr>
                                        <p:cTn id="13" dur="1000" fill="hold"/>
                                        <p:tgtEl>
                                          <p:spTgt spid="40963"/>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55" presetClass="entr" presetSubtype="0" fill="hold" grpId="0" nodeType="afterEffect">
                                  <p:stCondLst>
                                    <p:cond delay="0"/>
                                  </p:stCondLst>
                                  <p:childTnLst>
                                    <p:set>
                                      <p:cBhvr>
                                        <p:cTn id="16" dur="1" fill="hold">
                                          <p:stCondLst>
                                            <p:cond delay="0"/>
                                          </p:stCondLst>
                                        </p:cTn>
                                        <p:tgtEl>
                                          <p:spTgt spid="40962"/>
                                        </p:tgtEl>
                                        <p:attrNameLst>
                                          <p:attrName>style.visibility</p:attrName>
                                        </p:attrNameLst>
                                      </p:cBhvr>
                                      <p:to>
                                        <p:strVal val="visible"/>
                                      </p:to>
                                    </p:set>
                                    <p:anim calcmode="lin" valueType="num">
                                      <p:cBhvr>
                                        <p:cTn id="17" dur="1000" fill="hold"/>
                                        <p:tgtEl>
                                          <p:spTgt spid="40962"/>
                                        </p:tgtEl>
                                        <p:attrNameLst>
                                          <p:attrName>ppt_w</p:attrName>
                                        </p:attrNameLst>
                                      </p:cBhvr>
                                      <p:tavLst>
                                        <p:tav tm="0">
                                          <p:val>
                                            <p:strVal val="#ppt_w*0.70"/>
                                          </p:val>
                                        </p:tav>
                                        <p:tav tm="100000">
                                          <p:val>
                                            <p:strVal val="#ppt_w"/>
                                          </p:val>
                                        </p:tav>
                                      </p:tavLst>
                                    </p:anim>
                                    <p:anim calcmode="lin" valueType="num">
                                      <p:cBhvr>
                                        <p:cTn id="18" dur="1000" fill="hold"/>
                                        <p:tgtEl>
                                          <p:spTgt spid="40962"/>
                                        </p:tgtEl>
                                        <p:attrNameLst>
                                          <p:attrName>ppt_h</p:attrName>
                                        </p:attrNameLst>
                                      </p:cBhvr>
                                      <p:tavLst>
                                        <p:tav tm="0">
                                          <p:val>
                                            <p:strVal val="#ppt_h"/>
                                          </p:val>
                                        </p:tav>
                                        <p:tav tm="100000">
                                          <p:val>
                                            <p:strVal val="#ppt_h"/>
                                          </p:val>
                                        </p:tav>
                                      </p:tavLst>
                                    </p:anim>
                                    <p:animEffect transition="in" filter="fade">
                                      <p:cBhvr>
                                        <p:cTn id="19" dur="10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P spid="4"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矩形 57345"/>
          <p:cNvSpPr/>
          <p:nvPr/>
        </p:nvSpPr>
        <p:spPr>
          <a:xfrm>
            <a:off x="930910" y="1271905"/>
            <a:ext cx="10436225" cy="5077460"/>
          </a:xfrm>
          <a:prstGeom prst="rect">
            <a:avLst/>
          </a:prstGeom>
          <a:noFill/>
          <a:ln w="9525">
            <a:noFill/>
          </a:ln>
        </p:spPr>
        <p:txBody>
          <a:bodyPr wrap="square" anchor="t" anchorCtr="0">
            <a:spAutoFit/>
          </a:bodyPr>
          <a:p>
            <a:pPr>
              <a:lnSpc>
                <a:spcPct val="150000"/>
              </a:lnSpc>
            </a:pPr>
            <a:r>
              <a:rPr lang="zh-CN" altLang="en-US" sz="3200" b="1" dirty="0">
                <a:solidFill>
                  <a:srgbClr val="000000"/>
                </a:solidFill>
                <a:latin typeface="宋体" panose="02010600030101010101" pitchFamily="2" charset="-122"/>
                <a:ea typeface="楷体_GB2312" pitchFamily="1" charset="-122"/>
              </a:rPr>
              <a:t>　　</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春江花月夜</a:t>
            </a:r>
            <a:r>
              <a:rPr lang="en-US" altLang="zh-CN" sz="3600" b="1" dirty="0">
                <a:solidFill>
                  <a:srgbClr val="000000"/>
                </a:solidFill>
                <a:latin typeface="华文中宋" panose="02010600040101010101" pitchFamily="2" charset="-122"/>
                <a:ea typeface="华文中宋" panose="02010600040101010101" pitchFamily="2" charset="-122"/>
              </a:rPr>
              <a:t>》</a:t>
            </a:r>
            <a:r>
              <a:rPr lang="zh-CN" altLang="en-US" sz="3600" b="1" dirty="0">
                <a:solidFill>
                  <a:srgbClr val="000000"/>
                </a:solidFill>
                <a:latin typeface="华文中宋" panose="02010600040101010101" pitchFamily="2" charset="-122"/>
                <a:ea typeface="华文中宋" panose="02010600040101010101" pitchFamily="2" charset="-122"/>
              </a:rPr>
              <a:t>融诗情、画意、哲理为一体，凭借对春江花月夜的描绘，尽情赞叹大自然的奇丽景色，讴歌人间纯洁的爱情，把对游子思妇的同情心扩大开来，与对人生哲理的追求、对宇宙奥秘的探索结合起来，从而汇成一种情、景、理水乳交溶的幽美而邈远的意境。</a:t>
            </a:r>
            <a:endParaRPr lang="zh-CN" altLang="en-US" dirty="0">
              <a:latin typeface="Arial" panose="020B0604020202020204" pitchFamily="34" charset="0"/>
            </a:endParaRPr>
          </a:p>
        </p:txBody>
      </p:sp>
      <p:sp>
        <p:nvSpPr>
          <p:cNvPr id="50178" name="文本框 2"/>
          <p:cNvSpPr txBox="1"/>
          <p:nvPr/>
        </p:nvSpPr>
        <p:spPr>
          <a:xfrm>
            <a:off x="5006975" y="350838"/>
            <a:ext cx="2360613" cy="829945"/>
          </a:xfrm>
          <a:prstGeom prst="rect">
            <a:avLst/>
          </a:prstGeom>
          <a:noFill/>
          <a:ln w="9525">
            <a:noFill/>
          </a:ln>
        </p:spPr>
        <p:txBody>
          <a:bodyPr wrap="square" anchor="t" anchorCtr="0">
            <a:spAutoFit/>
          </a:bodyPr>
          <a:p>
            <a:r>
              <a:rPr lang="zh-CN" altLang="en-US" sz="4800" b="1">
                <a:solidFill>
                  <a:srgbClr val="FF0000"/>
                </a:solidFill>
                <a:latin typeface="微软雅黑" panose="020B0503020204020204" charset="-122"/>
                <a:ea typeface="微软雅黑" panose="020B0503020204020204" charset="-122"/>
              </a:rPr>
              <a:t>总    结</a:t>
            </a:r>
            <a:endParaRPr lang="zh-CN" altLang="en-US" sz="48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0178"/>
                                        </p:tgtEl>
                                        <p:attrNameLst>
                                          <p:attrName>style.visibility</p:attrName>
                                        </p:attrNameLst>
                                      </p:cBhvr>
                                      <p:to>
                                        <p:strVal val="visible"/>
                                      </p:to>
                                    </p:set>
                                    <p:anim calcmode="lin" valueType="num">
                                      <p:cBhvr>
                                        <p:cTn id="7" dur="1000" fill="hold"/>
                                        <p:tgtEl>
                                          <p:spTgt spid="50178"/>
                                        </p:tgtEl>
                                        <p:attrNameLst>
                                          <p:attrName>ppt_x</p:attrName>
                                        </p:attrNameLst>
                                      </p:cBhvr>
                                      <p:tavLst>
                                        <p:tav tm="0">
                                          <p:val>
                                            <p:strVal val="#ppt_x"/>
                                          </p:val>
                                        </p:tav>
                                        <p:tav tm="100000">
                                          <p:val>
                                            <p:strVal val="#ppt_x"/>
                                          </p:val>
                                        </p:tav>
                                      </p:tavLst>
                                    </p:anim>
                                    <p:anim calcmode="lin" valueType="num">
                                      <p:cBhvr>
                                        <p:cTn id="8" dur="1000" fill="hold"/>
                                        <p:tgtEl>
                                          <p:spTgt spid="5017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57346"/>
                                        </p:tgtEl>
                                        <p:attrNameLst>
                                          <p:attrName>style.visibility</p:attrName>
                                        </p:attrNameLst>
                                      </p:cBhvr>
                                      <p:to>
                                        <p:strVal val="visible"/>
                                      </p:to>
                                    </p:set>
                                    <p:anim calcmode="lin" valueType="num">
                                      <p:cBhvr>
                                        <p:cTn id="12" dur="1000" fill="hold"/>
                                        <p:tgtEl>
                                          <p:spTgt spid="57346"/>
                                        </p:tgtEl>
                                        <p:attrNameLst>
                                          <p:attrName>ppt_w</p:attrName>
                                        </p:attrNameLst>
                                      </p:cBhvr>
                                      <p:tavLst>
                                        <p:tav tm="0">
                                          <p:val>
                                            <p:strVal val="#ppt_w*0.70"/>
                                          </p:val>
                                        </p:tav>
                                        <p:tav tm="100000">
                                          <p:val>
                                            <p:strVal val="#ppt_w"/>
                                          </p:val>
                                        </p:tav>
                                      </p:tavLst>
                                    </p:anim>
                                    <p:anim calcmode="lin" valueType="num">
                                      <p:cBhvr>
                                        <p:cTn id="13" dur="1000" fill="hold"/>
                                        <p:tgtEl>
                                          <p:spTgt spid="57346"/>
                                        </p:tgtEl>
                                        <p:attrNameLst>
                                          <p:attrName>ppt_h</p:attrName>
                                        </p:attrNameLst>
                                      </p:cBhvr>
                                      <p:tavLst>
                                        <p:tav tm="0">
                                          <p:val>
                                            <p:strVal val="#ppt_h"/>
                                          </p:val>
                                        </p:tav>
                                        <p:tav tm="100000">
                                          <p:val>
                                            <p:strVal val="#ppt_h"/>
                                          </p:val>
                                        </p:tav>
                                      </p:tavLst>
                                    </p:anim>
                                    <p:animEffect transition="in" filter="fade">
                                      <p:cBhvr>
                                        <p:cTn id="14" dur="1000"/>
                                        <p:tgtEl>
                                          <p:spTgt spid="57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017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矩形 58369"/>
          <p:cNvSpPr/>
          <p:nvPr/>
        </p:nvSpPr>
        <p:spPr>
          <a:xfrm>
            <a:off x="421005" y="135255"/>
            <a:ext cx="11349355" cy="6587490"/>
          </a:xfrm>
          <a:prstGeom prst="rect">
            <a:avLst/>
          </a:prstGeom>
          <a:noFill/>
          <a:ln w="9525">
            <a:noFill/>
          </a:ln>
        </p:spPr>
        <p:txBody>
          <a:bodyPr wrap="square" anchor="t" anchorCtr="0">
            <a:spAutoFit/>
          </a:bodyPr>
          <a:p>
            <a:pPr>
              <a:lnSpc>
                <a:spcPct val="120000"/>
              </a:lnSpc>
            </a:pPr>
            <a:r>
              <a:rPr lang="zh-CN" altLang="en-US" sz="2800" dirty="0">
                <a:solidFill>
                  <a:srgbClr val="000000"/>
                </a:solidFill>
                <a:latin typeface="宋体" panose="02010600030101010101" pitchFamily="2" charset="-122"/>
              </a:rPr>
              <a:t>　</a:t>
            </a:r>
            <a:r>
              <a:rPr lang="zh-CN" altLang="en-US" sz="2800" b="1" dirty="0">
                <a:solidFill>
                  <a:srgbClr val="000000"/>
                </a:solidFill>
                <a:latin typeface="宋体" panose="02010600030101010101" pitchFamily="2" charset="-122"/>
                <a:ea typeface="方正姚体" panose="02010601030101010101" pitchFamily="2" charset="-122"/>
              </a:rPr>
              <a:t>　</a:t>
            </a:r>
            <a:r>
              <a:rPr lang="zh-CN" altLang="en-US" sz="3200" b="1" dirty="0">
                <a:solidFill>
                  <a:srgbClr val="000000"/>
                </a:solidFill>
                <a:latin typeface="华文中宋" panose="02010600040101010101" pitchFamily="2" charset="-122"/>
                <a:ea typeface="华文中宋" panose="02010600040101010101" pitchFamily="2" charset="-122"/>
              </a:rPr>
              <a:t>全诗紧扣春、江、花、月、夜的背景来写，而又以月为主体。“月”是诗中情景兼融之物，它跳动着诗人的脉搏，在全诗中犹如一条生命纽带，通贯上下，触处生神，诗情随着月轮的生落而起伏曲折。月在一夜之间经历了升起</a:t>
            </a:r>
            <a:r>
              <a:rPr lang="en-US" altLang="zh-CN" sz="3200" b="1" dirty="0">
                <a:solidFill>
                  <a:srgbClr val="000000"/>
                </a:solidFill>
                <a:latin typeface="华文中宋" panose="02010600040101010101" pitchFamily="2" charset="-122"/>
                <a:ea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rPr>
              <a:t>高悬</a:t>
            </a:r>
            <a:r>
              <a:rPr lang="en-US" altLang="zh-CN" sz="3200" b="1" dirty="0">
                <a:solidFill>
                  <a:srgbClr val="000000"/>
                </a:solidFill>
                <a:latin typeface="华文中宋" panose="02010600040101010101" pitchFamily="2" charset="-122"/>
                <a:ea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rPr>
              <a:t>西斜</a:t>
            </a:r>
            <a:r>
              <a:rPr lang="en-US" altLang="zh-CN" sz="3200" b="1" dirty="0">
                <a:solidFill>
                  <a:srgbClr val="000000"/>
                </a:solidFill>
                <a:latin typeface="华文中宋" panose="02010600040101010101" pitchFamily="2" charset="-122"/>
                <a:ea typeface="华文中宋" panose="02010600040101010101" pitchFamily="2" charset="-122"/>
              </a:rPr>
              <a:t>──</a:t>
            </a:r>
            <a:r>
              <a:rPr lang="zh-CN" altLang="en-US" sz="3200" b="1" dirty="0">
                <a:solidFill>
                  <a:srgbClr val="000000"/>
                </a:solidFill>
                <a:latin typeface="华文中宋" panose="02010600040101010101" pitchFamily="2" charset="-122"/>
                <a:ea typeface="华文中宋" panose="02010600040101010101" pitchFamily="2" charset="-122"/>
              </a:rPr>
              <a:t>落下的过程。在月的照耀下，江水、沙滩、天空、原野、枫树、花林、飞霜、白去、扁舟、高楼、镜台、砧石、长飞的鸿雁、潜跃的鱼龙，不眠的思妇以及漂泊的游子，组成了完整的诗歌形象，展现出一幅充满人生哲理与生活情趣的画卷。这幅画卷在色调上是以淡寓浓，虽用水墨勾勒点染，但“墨分五彩”，从黑白相辅、虚实相生中显出绚烂多彩的艺术效果，宛如一幅淡雅的中国水墨画，体现出春江花月夜清幽的意境美。</a:t>
            </a:r>
            <a:endParaRPr lang="zh-CN" altLang="en-US" sz="3200" b="1" dirty="0">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p:cTn id="7" dur="1000" fill="hold"/>
                                        <p:tgtEl>
                                          <p:spTgt spid="58370"/>
                                        </p:tgtEl>
                                        <p:attrNameLst>
                                          <p:attrName>ppt_w</p:attrName>
                                        </p:attrNameLst>
                                      </p:cBhvr>
                                      <p:tavLst>
                                        <p:tav tm="0">
                                          <p:val>
                                            <p:strVal val="#ppt_w*0.70"/>
                                          </p:val>
                                        </p:tav>
                                        <p:tav tm="100000">
                                          <p:val>
                                            <p:strVal val="#ppt_w"/>
                                          </p:val>
                                        </p:tav>
                                      </p:tavLst>
                                    </p:anim>
                                    <p:anim calcmode="lin" valueType="num">
                                      <p:cBhvr>
                                        <p:cTn id="8" dur="1000" fill="hold"/>
                                        <p:tgtEl>
                                          <p:spTgt spid="58370"/>
                                        </p:tgtEl>
                                        <p:attrNameLst>
                                          <p:attrName>ppt_h</p:attrName>
                                        </p:attrNameLst>
                                      </p:cBhvr>
                                      <p:tavLst>
                                        <p:tav tm="0">
                                          <p:val>
                                            <p:strVal val="#ppt_h"/>
                                          </p:val>
                                        </p:tav>
                                        <p:tav tm="100000">
                                          <p:val>
                                            <p:strVal val="#ppt_h"/>
                                          </p:val>
                                        </p:tav>
                                      </p:tavLst>
                                    </p:anim>
                                    <p:animEffect transition="in" filter="fade">
                                      <p:cBhvr>
                                        <p:cTn id="9" dur="10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2225" name="内容占位符 3" descr="朦胧.jpg"/>
          <p:cNvPicPr preferRelativeResize="0">
            <a:picLocks noGrp="1"/>
          </p:cNvPicPr>
          <p:nvPr>
            <p:ph idx="1"/>
          </p:nvPr>
        </p:nvPicPr>
        <p:blipFill>
          <a:blip r:embed="rId1"/>
          <a:srcRect r="389" b="8000"/>
          <a:stretch>
            <a:fillRect/>
          </a:stretch>
        </p:blipFill>
        <p:spPr>
          <a:xfrm>
            <a:off x="79375" y="109855"/>
            <a:ext cx="11957050" cy="6623685"/>
          </a:xfrm>
        </p:spPr>
      </p:pic>
      <p:sp>
        <p:nvSpPr>
          <p:cNvPr id="21509" name="Text Box 5"/>
          <p:cNvSpPr txBox="1">
            <a:spLocks noChangeArrowheads="1"/>
          </p:cNvSpPr>
          <p:nvPr/>
        </p:nvSpPr>
        <p:spPr bwMode="auto">
          <a:xfrm>
            <a:off x="4705350" y="1573213"/>
            <a:ext cx="2511425" cy="768350"/>
          </a:xfrm>
          <a:prstGeom prst="rect">
            <a:avLst/>
          </a:prstGeom>
          <a:noFill/>
          <a:ln w="9525">
            <a:noFill/>
            <a:miter lim="800000"/>
          </a:ln>
          <a:effectLst/>
        </p:spPr>
        <p:txBody>
          <a:bodyPr wrap="square">
            <a:spAutoFit/>
          </a:bodyPr>
          <a:p>
            <a:pPr marR="0" defTabSz="914400">
              <a:buClrTx/>
              <a:buSzTx/>
              <a:buFontTx/>
              <a:defRPr/>
            </a:pPr>
            <a:r>
              <a:rPr kumimoji="1" lang="zh-CN" altLang="en-US" sz="4400" b="1" kern="1200" cap="none" spc="0" normalizeH="0" baseline="0" noProof="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mn-cs"/>
              </a:rPr>
              <a:t>作业布置</a:t>
            </a:r>
            <a:endParaRPr kumimoji="1" lang="zh-CN" altLang="en-US" sz="4400" b="1" kern="1200" cap="none" spc="0" normalizeH="0" baseline="0" noProof="0">
              <a:solidFill>
                <a:srgbClr val="FF0000"/>
              </a:solidFill>
              <a:effectLst>
                <a:outerShdw blurRad="38100" dist="38100" dir="2700000" algn="tl">
                  <a:srgbClr val="C0C0C0"/>
                </a:outerShdw>
              </a:effectLst>
              <a:latin typeface="微软雅黑" panose="020B0503020204020204" charset="-122"/>
              <a:ea typeface="微软雅黑" panose="020B0503020204020204" charset="-122"/>
              <a:cs typeface="+mn-cs"/>
            </a:endParaRPr>
          </a:p>
        </p:txBody>
      </p:sp>
      <p:sp>
        <p:nvSpPr>
          <p:cNvPr id="21510" name="Text Box 6"/>
          <p:cNvSpPr txBox="1"/>
          <p:nvPr/>
        </p:nvSpPr>
        <p:spPr>
          <a:xfrm>
            <a:off x="3859213" y="2832100"/>
            <a:ext cx="5364162" cy="2061210"/>
          </a:xfrm>
          <a:prstGeom prst="rect">
            <a:avLst/>
          </a:prstGeom>
          <a:noFill/>
          <a:ln w="9525">
            <a:noFill/>
          </a:ln>
        </p:spPr>
        <p:txBody>
          <a:bodyPr wrap="square" anchor="t" anchorCtr="0">
            <a:spAutoFit/>
          </a:bodyPr>
          <a:p>
            <a:pPr>
              <a:lnSpc>
                <a:spcPct val="160000"/>
              </a:lnSpc>
            </a:pPr>
            <a:r>
              <a:rPr lang="en-US" altLang="zh-CN" sz="4000" b="1" dirty="0">
                <a:solidFill>
                  <a:srgbClr val="FFFF00"/>
                </a:solidFill>
                <a:latin typeface="华文中宋" panose="02010600040101010101" pitchFamily="2" charset="-122"/>
                <a:ea typeface="华文中宋" panose="02010600040101010101" pitchFamily="2" charset="-122"/>
              </a:rPr>
              <a:t>1.</a:t>
            </a:r>
            <a:r>
              <a:rPr lang="zh-CN" altLang="en-US" sz="4000" b="1" dirty="0">
                <a:solidFill>
                  <a:srgbClr val="FFFF00"/>
                </a:solidFill>
                <a:latin typeface="华文中宋" panose="02010600040101010101" pitchFamily="2" charset="-122"/>
                <a:ea typeface="华文中宋" panose="02010600040101010101" pitchFamily="2" charset="-122"/>
              </a:rPr>
              <a:t>背诵这首诗。</a:t>
            </a:r>
            <a:endParaRPr lang="zh-CN" altLang="en-US" sz="4000" b="1" dirty="0">
              <a:solidFill>
                <a:srgbClr val="FFFF00"/>
              </a:solidFill>
              <a:latin typeface="华文中宋" panose="02010600040101010101" pitchFamily="2" charset="-122"/>
              <a:ea typeface="华文中宋" panose="02010600040101010101" pitchFamily="2" charset="-122"/>
            </a:endParaRPr>
          </a:p>
          <a:p>
            <a:pPr>
              <a:lnSpc>
                <a:spcPct val="160000"/>
              </a:lnSpc>
            </a:pPr>
            <a:r>
              <a:rPr lang="en-US" altLang="zh-CN" sz="4000" b="1" dirty="0">
                <a:solidFill>
                  <a:srgbClr val="FFFF00"/>
                </a:solidFill>
                <a:latin typeface="华文中宋" panose="02010600040101010101" pitchFamily="2" charset="-122"/>
                <a:ea typeface="华文中宋" panose="02010600040101010101" pitchFamily="2" charset="-122"/>
              </a:rPr>
              <a:t>2.</a:t>
            </a:r>
            <a:r>
              <a:rPr lang="zh-CN" altLang="en-US" sz="4000" b="1" dirty="0">
                <a:solidFill>
                  <a:srgbClr val="FFFF00"/>
                </a:solidFill>
                <a:latin typeface="华文中宋" panose="02010600040101010101" pitchFamily="2" charset="-122"/>
                <a:ea typeface="华文中宋" panose="02010600040101010101" pitchFamily="2" charset="-122"/>
              </a:rPr>
              <a:t>完成本课同步练习。</a:t>
            </a:r>
            <a:endParaRPr lang="zh-CN" altLang="en-US" sz="4000" b="1" dirty="0">
              <a:solidFill>
                <a:srgbClr val="FFFF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2225"/>
                                        </p:tgtEl>
                                        <p:attrNameLst>
                                          <p:attrName>style.visibility</p:attrName>
                                        </p:attrNameLst>
                                      </p:cBhvr>
                                      <p:to>
                                        <p:strVal val="visible"/>
                                      </p:to>
                                    </p:set>
                                    <p:anim calcmode="lin" valueType="num">
                                      <p:cBhvr>
                                        <p:cTn id="7" dur="1000" fill="hold"/>
                                        <p:tgtEl>
                                          <p:spTgt spid="52225"/>
                                        </p:tgtEl>
                                        <p:attrNameLst>
                                          <p:attrName>ppt_w</p:attrName>
                                        </p:attrNameLst>
                                      </p:cBhvr>
                                      <p:tavLst>
                                        <p:tav tm="0">
                                          <p:val>
                                            <p:strVal val="#ppt_w*0.70"/>
                                          </p:val>
                                        </p:tav>
                                        <p:tav tm="100000">
                                          <p:val>
                                            <p:strVal val="#ppt_w"/>
                                          </p:val>
                                        </p:tav>
                                      </p:tavLst>
                                    </p:anim>
                                    <p:anim calcmode="lin" valueType="num">
                                      <p:cBhvr>
                                        <p:cTn id="8" dur="1000" fill="hold"/>
                                        <p:tgtEl>
                                          <p:spTgt spid="52225"/>
                                        </p:tgtEl>
                                        <p:attrNameLst>
                                          <p:attrName>ppt_h</p:attrName>
                                        </p:attrNameLst>
                                      </p:cBhvr>
                                      <p:tavLst>
                                        <p:tav tm="0">
                                          <p:val>
                                            <p:strVal val="#ppt_h"/>
                                          </p:val>
                                        </p:tav>
                                        <p:tav tm="100000">
                                          <p:val>
                                            <p:strVal val="#ppt_h"/>
                                          </p:val>
                                        </p:tav>
                                      </p:tavLst>
                                    </p:anim>
                                    <p:animEffect transition="in" filter="fade">
                                      <p:cBhvr>
                                        <p:cTn id="9" dur="1000"/>
                                        <p:tgtEl>
                                          <p:spTgt spid="52225"/>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21509"/>
                                        </p:tgtEl>
                                        <p:attrNameLst>
                                          <p:attrName>style.visibility</p:attrName>
                                        </p:attrNameLst>
                                      </p:cBhvr>
                                      <p:to>
                                        <p:strVal val="visible"/>
                                      </p:to>
                                    </p:set>
                                    <p:anim calcmode="lin" valueType="num">
                                      <p:cBhvr>
                                        <p:cTn id="13" dur="1000" fill="hold"/>
                                        <p:tgtEl>
                                          <p:spTgt spid="21509"/>
                                        </p:tgtEl>
                                        <p:attrNameLst>
                                          <p:attrName>ppt_x</p:attrName>
                                        </p:attrNameLst>
                                      </p:cBhvr>
                                      <p:tavLst>
                                        <p:tav tm="0">
                                          <p:val>
                                            <p:strVal val="#ppt_x"/>
                                          </p:val>
                                        </p:tav>
                                        <p:tav tm="100000">
                                          <p:val>
                                            <p:strVal val="#ppt_x"/>
                                          </p:val>
                                        </p:tav>
                                      </p:tavLst>
                                    </p:anim>
                                    <p:anim calcmode="lin" valueType="num">
                                      <p:cBhvr>
                                        <p:cTn id="14" dur="1000" fill="hold"/>
                                        <p:tgtEl>
                                          <p:spTgt spid="21509"/>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21510"/>
                                        </p:tgtEl>
                                        <p:attrNameLst>
                                          <p:attrName>style.visibility</p:attrName>
                                        </p:attrNameLst>
                                      </p:cBhvr>
                                      <p:to>
                                        <p:strVal val="visible"/>
                                      </p:to>
                                    </p:set>
                                    <p:anim calcmode="lin" valueType="num">
                                      <p:cBhvr>
                                        <p:cTn id="18" dur="1000" fill="hold"/>
                                        <p:tgtEl>
                                          <p:spTgt spid="21510"/>
                                        </p:tgtEl>
                                        <p:attrNameLst>
                                          <p:attrName>ppt_x</p:attrName>
                                        </p:attrNameLst>
                                      </p:cBhvr>
                                      <p:tavLst>
                                        <p:tav tm="0">
                                          <p:val>
                                            <p:strVal val="#ppt_x"/>
                                          </p:val>
                                        </p:tav>
                                        <p:tav tm="100000">
                                          <p:val>
                                            <p:strVal val="#ppt_x"/>
                                          </p:val>
                                        </p:tav>
                                      </p:tavLst>
                                    </p:anim>
                                    <p:anim calcmode="lin" valueType="num">
                                      <p:cBhvr>
                                        <p:cTn id="19" dur="1000" fill="hold"/>
                                        <p:tgtEl>
                                          <p:spTgt spid="215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bldLvl="0" animBg="1"/>
      <p:bldP spid="215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81635" y="706755"/>
            <a:ext cx="11412220" cy="6112510"/>
          </a:xfrm>
          <a:prstGeom prst="rect">
            <a:avLst/>
          </a:prstGeom>
          <a:noFill/>
          <a:ln w="9525">
            <a:noFill/>
          </a:ln>
        </p:spPr>
        <p:txBody>
          <a:bodyPr wrap="square" anchor="t" anchorCtr="0">
            <a:spAutoFit/>
          </a:bodyPr>
          <a:p>
            <a:pPr>
              <a:lnSpc>
                <a:spcPct val="110000"/>
              </a:lnSpc>
            </a:pPr>
            <a:r>
              <a:rPr lang="zh-CN" altLang="zh-CN" sz="2000">
                <a:latin typeface="华文中宋" panose="02010600040101010101" pitchFamily="2" charset="-122"/>
                <a:ea typeface="华文中宋" panose="02010600040101010101" pitchFamily="2" charset="-122"/>
              </a:rPr>
              <a:t>　</a:t>
            </a:r>
            <a:r>
              <a:rPr lang="zh-CN" altLang="zh-CN" sz="3600" b="1">
                <a:latin typeface="华文中宋" panose="02010600040101010101" pitchFamily="2" charset="-122"/>
                <a:ea typeface="华文中宋" panose="02010600040101010101" pitchFamily="2" charset="-122"/>
              </a:rPr>
              <a:t>　</a:t>
            </a:r>
            <a:r>
              <a:rPr lang="zh-CN" altLang="zh-CN" sz="3200" b="1">
                <a:latin typeface="华文中宋" panose="02010600040101010101" pitchFamily="2" charset="-122"/>
                <a:ea typeface="华文中宋" panose="02010600040101010101" pitchFamily="2" charset="-122"/>
              </a:rPr>
              <a:t>这首诗</a:t>
            </a:r>
            <a:r>
              <a:rPr lang="zh-CN" altLang="zh-CN" sz="3200" b="1">
                <a:solidFill>
                  <a:srgbClr val="FF0000"/>
                </a:solidFill>
                <a:latin typeface="华文中宋" panose="02010600040101010101" pitchFamily="2" charset="-122"/>
                <a:ea typeface="华文中宋" panose="02010600040101010101" pitchFamily="2" charset="-122"/>
              </a:rPr>
              <a:t>从月生写到月落，把现实的情景和诗中人物的梦境结合在一起，写得迷离恍惚，气氛朦胧。</a:t>
            </a:r>
            <a:r>
              <a:rPr lang="zh-CN" altLang="zh-CN" sz="3200" b="1">
                <a:latin typeface="华文中宋" panose="02010600040101010101" pitchFamily="2" charset="-122"/>
                <a:ea typeface="华文中宋" panose="02010600040101010101" pitchFamily="2" charset="-122"/>
              </a:rPr>
              <a:t>诗的感情随着月下景物的推移逐渐展开、变化，忽此忽彼，亦虚亦实，跳动着，断续着。有时让人觉得难以把握，但又觉得有深邃的东西在里边，值得深入发掘。这就是人生的短暂，离别的痛苦，以及青春的美丽。</a:t>
            </a:r>
            <a:endParaRPr lang="zh-CN" altLang="zh-CN" sz="3200" b="1">
              <a:latin typeface="华文中宋" panose="02010600040101010101" pitchFamily="2" charset="-122"/>
              <a:ea typeface="华文中宋" panose="02010600040101010101" pitchFamily="2" charset="-122"/>
            </a:endParaRPr>
          </a:p>
          <a:p>
            <a:pPr>
              <a:lnSpc>
                <a:spcPct val="110000"/>
              </a:lnSpc>
            </a:pPr>
            <a:r>
              <a:rPr lang="en-US" altLang="zh-CN" sz="3200" b="1">
                <a:latin typeface="华文中宋" panose="02010600040101010101" pitchFamily="2" charset="-122"/>
                <a:ea typeface="华文中宋" panose="02010600040101010101" pitchFamily="2" charset="-122"/>
              </a:rPr>
              <a:t> </a:t>
            </a:r>
            <a:r>
              <a:rPr lang="zh-CN" altLang="zh-CN" sz="3200" b="1">
                <a:latin typeface="华文中宋" panose="02010600040101010101" pitchFamily="2" charset="-122"/>
                <a:ea typeface="华文中宋" panose="02010600040101010101" pitchFamily="2" charset="-122"/>
              </a:rPr>
              <a:t>　  诗题中的五个字：春、江、花、月、夜，全都点到了，但又有重点，这就是</a:t>
            </a:r>
            <a:r>
              <a:rPr lang="en-US" altLang="zh-CN" sz="3200" b="1">
                <a:solidFill>
                  <a:srgbClr val="FF0000"/>
                </a:solidFill>
                <a:latin typeface="华文中宋" panose="02010600040101010101" pitchFamily="2" charset="-122"/>
                <a:ea typeface="华文中宋" panose="02010600040101010101" pitchFamily="2" charset="-122"/>
              </a:rPr>
              <a:t>“</a:t>
            </a:r>
            <a:r>
              <a:rPr lang="zh-CN" altLang="zh-CN" sz="3200" b="1">
                <a:solidFill>
                  <a:srgbClr val="FF0000"/>
                </a:solidFill>
                <a:latin typeface="华文中宋" panose="02010600040101010101" pitchFamily="2" charset="-122"/>
                <a:ea typeface="华文中宋" panose="02010600040101010101" pitchFamily="2" charset="-122"/>
              </a:rPr>
              <a:t>月</a:t>
            </a:r>
            <a:r>
              <a:rPr lang="en-US" altLang="zh-CN" sz="3200" b="1">
                <a:solidFill>
                  <a:srgbClr val="FF0000"/>
                </a:solidFill>
                <a:latin typeface="华文中宋" panose="02010600040101010101" pitchFamily="2" charset="-122"/>
                <a:ea typeface="华文中宋" panose="02010600040101010101" pitchFamily="2" charset="-122"/>
              </a:rPr>
              <a:t>”</a:t>
            </a:r>
            <a:r>
              <a:rPr lang="zh-CN" altLang="zh-CN" sz="3200" b="1">
                <a:solidFill>
                  <a:srgbClr val="FF0000"/>
                </a:solidFill>
                <a:latin typeface="华文中宋" panose="02010600040101010101" pitchFamily="2" charset="-122"/>
                <a:ea typeface="华文中宋" panose="02010600040101010101" pitchFamily="2" charset="-122"/>
              </a:rPr>
              <a:t>，其它四个字都是陪衬</a:t>
            </a:r>
            <a:r>
              <a:rPr lang="zh-CN" altLang="zh-CN" sz="3200" b="1">
                <a:latin typeface="华文中宋" panose="02010600040101010101" pitchFamily="2" charset="-122"/>
                <a:ea typeface="华文中宋" panose="02010600040101010101" pitchFamily="2" charset="-122"/>
              </a:rPr>
              <a:t>。诗人</a:t>
            </a:r>
            <a:r>
              <a:rPr lang="zh-CN" altLang="zh-CN" sz="3200" b="1">
                <a:solidFill>
                  <a:srgbClr val="1825C8"/>
                </a:solidFill>
                <a:latin typeface="华文中宋" panose="02010600040101010101" pitchFamily="2" charset="-122"/>
                <a:ea typeface="华文中宋" panose="02010600040101010101" pitchFamily="2" charset="-122"/>
              </a:rPr>
              <a:t>从月生开始，继而写月下的江流、月下的芳甸，月下的花林，月下的沙汀，然后就月下的思妇反复抒写，最后以月落收结</a:t>
            </a:r>
            <a:r>
              <a:rPr lang="zh-CN" altLang="zh-CN" sz="3200" b="1">
                <a:latin typeface="华文中宋" panose="02010600040101010101" pitchFamily="2" charset="-122"/>
                <a:ea typeface="华文中宋" panose="02010600040101010101" pitchFamily="2" charset="-122"/>
              </a:rPr>
              <a:t>。</a:t>
            </a:r>
            <a:r>
              <a:rPr lang="zh-CN" altLang="zh-CN" sz="3200" b="1">
                <a:solidFill>
                  <a:srgbClr val="FF0000"/>
                </a:solidFill>
                <a:latin typeface="华文中宋" panose="02010600040101010101" pitchFamily="2" charset="-122"/>
                <a:ea typeface="华文中宋" panose="02010600040101010101" pitchFamily="2" charset="-122"/>
              </a:rPr>
              <a:t>有主有从，主从巧妙地结合在一起，构成完整的诗歌意境</a:t>
            </a:r>
            <a:r>
              <a:rPr lang="zh-CN" altLang="zh-CN" sz="3200" b="1">
                <a:latin typeface="华文中宋" panose="02010600040101010101" pitchFamily="2" charset="-122"/>
                <a:ea typeface="华文中宋" panose="02010600040101010101" pitchFamily="2" charset="-122"/>
              </a:rPr>
              <a:t>。</a:t>
            </a:r>
            <a:endParaRPr lang="zh-CN" altLang="zh-CN" sz="3200" b="1">
              <a:latin typeface="华文中宋" panose="02010600040101010101" pitchFamily="2" charset="-122"/>
              <a:ea typeface="华文中宋" panose="02010600040101010101" pitchFamily="2" charset="-122"/>
            </a:endParaRPr>
          </a:p>
        </p:txBody>
      </p:sp>
      <p:sp>
        <p:nvSpPr>
          <p:cNvPr id="2" name="文本框 1"/>
          <p:cNvSpPr txBox="1"/>
          <p:nvPr/>
        </p:nvSpPr>
        <p:spPr>
          <a:xfrm>
            <a:off x="5381625" y="0"/>
            <a:ext cx="1350010" cy="706755"/>
          </a:xfrm>
          <a:prstGeom prst="rect">
            <a:avLst/>
          </a:prstGeom>
          <a:noFill/>
          <a:ln w="9525">
            <a:noFill/>
          </a:ln>
        </p:spPr>
        <p:txBody>
          <a:bodyPr wrap="none" anchor="t" anchorCtr="0">
            <a:spAutoFit/>
          </a:bodyPr>
          <a:p>
            <a:r>
              <a:rPr lang="zh-CN" altLang="zh-CN" sz="4000" b="1">
                <a:solidFill>
                  <a:srgbClr val="FF0000"/>
                </a:solidFill>
                <a:latin typeface="微软雅黑" panose="020B0503020204020204" charset="-122"/>
                <a:ea typeface="微软雅黑" panose="020B0503020204020204" charset="-122"/>
                <a:sym typeface="宋体" panose="02010600030101010101" pitchFamily="2" charset="-122"/>
              </a:rPr>
              <a:t>赏 析</a:t>
            </a:r>
            <a:endParaRPr lang="zh-CN" altLang="en-US" sz="4000" b="1">
              <a:solidFill>
                <a:srgbClr val="FF0000"/>
              </a:solidFill>
              <a:latin typeface="微软雅黑" panose="020B0503020204020204" charset="-122"/>
              <a:ea typeface="微软雅黑" panose="020B0503020204020204"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
                                          </p:val>
                                        </p:tav>
                                        <p:tav tm="100000">
                                          <p:val>
                                            <p:strVal val="#ppt_x"/>
                                          </p:val>
                                        </p:tav>
                                      </p:tavLst>
                                    </p:anim>
                                    <p:anim calcmode="lin" valueType="num">
                                      <p:cBhvr>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1155" y="142875"/>
            <a:ext cx="11381105" cy="6572250"/>
          </a:xfrm>
          <a:prstGeom prst="rect">
            <a:avLst/>
          </a:prstGeom>
          <a:noFill/>
          <a:ln w="9525">
            <a:noFill/>
          </a:ln>
        </p:spPr>
        <p:txBody>
          <a:bodyPr wrap="square" anchor="t" anchorCtr="0">
            <a:spAutoFit/>
          </a:bodyPr>
          <a:p>
            <a:pPr>
              <a:lnSpc>
                <a:spcPct val="130000"/>
              </a:lnSpc>
            </a:pPr>
            <a:r>
              <a:rPr lang="zh-CN" altLang="zh-CN" sz="3600" b="1">
                <a:latin typeface="华文中宋" panose="02010600040101010101" pitchFamily="2" charset="-122"/>
                <a:ea typeface="华文中宋" panose="02010600040101010101" pitchFamily="2" charset="-122"/>
                <a:sym typeface="宋体" panose="02010600030101010101" pitchFamily="2" charset="-122"/>
              </a:rPr>
              <a:t>　　这首诗的景物描写，采取多变的角度，敷以斑烂的色彩，很有艺术效果。</a:t>
            </a:r>
            <a:r>
              <a:rPr lang="zh-CN" altLang="zh-CN" sz="3600" b="1">
                <a:solidFill>
                  <a:srgbClr val="1825C8"/>
                </a:solidFill>
                <a:latin typeface="华文中宋" panose="02010600040101010101" pitchFamily="2" charset="-122"/>
                <a:ea typeface="华文中宋" panose="02010600040101010101" pitchFamily="2" charset="-122"/>
                <a:sym typeface="宋体" panose="02010600030101010101" pitchFamily="2" charset="-122"/>
              </a:rPr>
              <a:t>同是写月光，就有初生于海上的月光，有花林上似霰的月光，有沙汀上不易察觉的月光，有妆镜台上的月光，有捣衣砧上的月光，有斜月，有落月，多么富于变化</a:t>
            </a:r>
            <a:r>
              <a:rPr lang="zh-CN" altLang="zh-CN" sz="3600" b="1">
                <a:latin typeface="华文中宋" panose="02010600040101010101" pitchFamily="2" charset="-122"/>
                <a:ea typeface="华文中宋" panose="02010600040101010101" pitchFamily="2" charset="-122"/>
                <a:sym typeface="宋体" panose="02010600030101010101" pitchFamily="2" charset="-122"/>
              </a:rPr>
              <a:t>！</a:t>
            </a:r>
            <a:endParaRPr lang="zh-CN" altLang="zh-CN" sz="3600" b="1">
              <a:latin typeface="华文中宋" panose="02010600040101010101" pitchFamily="2" charset="-122"/>
              <a:ea typeface="华文中宋" panose="02010600040101010101" pitchFamily="2" charset="-122"/>
            </a:endParaRPr>
          </a:p>
          <a:p>
            <a:pPr>
              <a:lnSpc>
                <a:spcPct val="130000"/>
              </a:lnSpc>
            </a:pPr>
            <a:r>
              <a:rPr lang="en-US" altLang="zh-CN" sz="3600" b="1">
                <a:latin typeface="华文中宋" panose="02010600040101010101" pitchFamily="2" charset="-122"/>
                <a:ea typeface="华文中宋" panose="02010600040101010101" pitchFamily="2" charset="-122"/>
                <a:sym typeface="宋体" panose="02010600030101010101" pitchFamily="2" charset="-122"/>
              </a:rPr>
              <a:t>      </a:t>
            </a:r>
            <a:r>
              <a:rPr lang="zh-CN" altLang="zh-CN" sz="3600" b="1">
                <a:latin typeface="华文中宋" panose="02010600040101010101" pitchFamily="2" charset="-122"/>
                <a:ea typeface="华文中宋" panose="02010600040101010101" pitchFamily="2" charset="-122"/>
                <a:sym typeface="宋体" panose="02010600030101010101" pitchFamily="2" charset="-122"/>
              </a:rPr>
              <a:t>诗中景物的色彩，虽然统一在皎洁光亮上，但是因为衬托着海潮、芳甸、花林、白云、青枫、玉户、闲潭、落花、海雾、江树，因此随着景物出现变化，而取得了斑烂多彩的效果</a:t>
            </a:r>
            <a:r>
              <a:rPr lang="zh-CN" altLang="zh-CN">
                <a:latin typeface="华文中宋" panose="02010600040101010101" pitchFamily="2" charset="-122"/>
                <a:ea typeface="华文中宋" panose="02010600040101010101" pitchFamily="2" charset="-122"/>
                <a:sym typeface="宋体" panose="02010600030101010101" pitchFamily="2" charset="-122"/>
              </a:rPr>
              <a:t>。</a:t>
            </a:r>
            <a:r>
              <a:rPr lang="en-US" altLang="zh-CN">
                <a:latin typeface="华文中宋" panose="02010600040101010101" pitchFamily="2" charset="-122"/>
                <a:ea typeface="华文中宋" panose="02010600040101010101" pitchFamily="2" charset="-122"/>
                <a:sym typeface="宋体" panose="02010600030101010101" pitchFamily="2" charset="-122"/>
              </a:rPr>
              <a:t> </a:t>
            </a:r>
            <a:endParaRPr lang="zh-CN" altLang="en-US">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Picture 2" descr="39b43e2d39e87fca8a1399a3[1]"/>
          <p:cNvPicPr>
            <a:picLocks noChangeAspect="1"/>
          </p:cNvPicPr>
          <p:nvPr/>
        </p:nvPicPr>
        <p:blipFill>
          <a:blip r:embed="rId1"/>
          <a:srcRect l="24799" t="-398" b="16408"/>
          <a:stretch>
            <a:fillRect/>
          </a:stretch>
        </p:blipFill>
        <p:spPr>
          <a:xfrm>
            <a:off x="390525" y="102870"/>
            <a:ext cx="11681460" cy="6652260"/>
          </a:xfrm>
          <a:prstGeom prst="rect">
            <a:avLst/>
          </a:prstGeom>
          <a:noFill/>
          <a:ln w="9525">
            <a:noFill/>
          </a:ln>
        </p:spPr>
      </p:pic>
      <p:sp>
        <p:nvSpPr>
          <p:cNvPr id="8194" name="Rectangle 3"/>
          <p:cNvSpPr>
            <a:spLocks noGrp="1"/>
          </p:cNvSpPr>
          <p:nvPr/>
        </p:nvSpPr>
        <p:spPr>
          <a:xfrm>
            <a:off x="5489575" y="206375"/>
            <a:ext cx="1241425" cy="1095375"/>
          </a:xfrm>
          <a:prstGeom prst="rect">
            <a:avLst/>
          </a:prstGeom>
          <a:solidFill>
            <a:srgbClr val="FFFF00"/>
          </a:solidFill>
          <a:ln w="9525">
            <a:noFill/>
          </a:ln>
        </p:spPr>
        <p:txBody>
          <a:bodyPr wrap="square" lIns="91440" tIns="45720" rIns="91440" bIns="45720" anchor="ctr" anchorCtr="0"/>
          <a:p>
            <a:r>
              <a:rPr lang="zh-CN" altLang="en-US" sz="8000" b="1" dirty="0">
                <a:solidFill>
                  <a:srgbClr val="FF0000"/>
                </a:solidFill>
                <a:latin typeface="华文行楷" panose="02010800040101010101" pitchFamily="2" charset="-122"/>
                <a:ea typeface="华文行楷" panose="02010800040101010101" pitchFamily="2" charset="-122"/>
              </a:rPr>
              <a:t>春</a:t>
            </a:r>
            <a:endParaRPr lang="zh-CN" altLang="en-US" sz="8000" b="1" dirty="0">
              <a:solidFill>
                <a:srgbClr val="FF0000"/>
              </a:solidFill>
              <a:latin typeface="华文行楷" panose="02010800040101010101" pitchFamily="2" charset="-122"/>
              <a:ea typeface="华文行楷" panose="02010800040101010101" pitchFamily="2" charset="-122"/>
            </a:endParaRPr>
          </a:p>
        </p:txBody>
      </p:sp>
      <p:sp>
        <p:nvSpPr>
          <p:cNvPr id="196612" name="Rectangle 4"/>
          <p:cNvSpPr>
            <a:spLocks noGrp="1"/>
          </p:cNvSpPr>
          <p:nvPr/>
        </p:nvSpPr>
        <p:spPr>
          <a:xfrm>
            <a:off x="1957705" y="1301750"/>
            <a:ext cx="8354060" cy="4908550"/>
          </a:xfrm>
          <a:prstGeom prst="rect">
            <a:avLst/>
          </a:prstGeom>
          <a:noFill/>
          <a:ln w="9525">
            <a:noFill/>
          </a:ln>
          <a:extLst>
            <a:ext uri="{909E8E84-426E-40DD-AFC4-6F175D3DCCD1}">
              <a14:hiddenFill xmlns:a14="http://schemas.microsoft.com/office/drawing/2010/main">
                <a:solidFill>
                  <a:schemeClr val="tx1"/>
                </a:solidFill>
              </a14:hiddenFill>
            </a:ext>
          </a:extLst>
        </p:spPr>
        <p:txBody>
          <a:bodyPr vert="horz" wrap="square" lIns="91440" tIns="45720" rIns="91440" bIns="45720" anchor="t"/>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342900" marR="0" indent="-342900" algn="l" defTabSz="914400" rtl="0" eaLnBrk="1" fontAlgn="base" latinLnBrk="0" hangingPunct="1">
              <a:lnSpc>
                <a:spcPct val="90000"/>
              </a:lnSpc>
              <a:spcBef>
                <a:spcPct val="20000"/>
              </a:spcBef>
              <a:spcAft>
                <a:spcPct val="0"/>
              </a:spcAft>
              <a:buClrTx/>
              <a:buSzTx/>
              <a:buFontTx/>
              <a:buNone/>
            </a:pP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送春而血泪满腮，悲秋而红颜惨目。     </a:t>
            </a:r>
            <a:endPar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陈继儒</a:t>
            </a: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小窗幽记</a:t>
            </a: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春色三分，二分尘土，一分流水。</a:t>
            </a:r>
            <a:endPar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细看来，不是杨花，点点是离人泪！     </a:t>
            </a:r>
            <a:endPar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苏轼</a:t>
            </a: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水龙吟</a:t>
            </a: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90000"/>
              </a:lnSpc>
              <a:spcBef>
                <a:spcPct val="20000"/>
              </a:spcBef>
              <a:spcAft>
                <a:spcPct val="0"/>
              </a:spcAft>
              <a:buClrTx/>
              <a:buSzTx/>
              <a:buFontTx/>
              <a:buNone/>
            </a:pP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春日载阳，春日迟迟，</a:t>
            </a: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女心伤悲。</a:t>
            </a:r>
            <a:endPar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90000"/>
              </a:lnSpc>
              <a:spcBef>
                <a:spcPct val="20000"/>
              </a:spcBef>
              <a:spcAft>
                <a:spcPct val="0"/>
              </a:spcAft>
              <a:buClrTx/>
              <a:buSzTx/>
              <a:buFontTx/>
              <a:buNone/>
            </a:pP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殆及公子同归。七月流火，八月萑苇。</a:t>
            </a:r>
            <a:r>
              <a:rPr kumimoji="1" lang="zh-CN" altLang="en-US" sz="2400" b="0"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90000"/>
              </a:lnSpc>
              <a:spcBef>
                <a:spcPct val="20000"/>
              </a:spcBef>
              <a:spcAft>
                <a:spcPct val="0"/>
              </a:spcAft>
              <a:buClrTx/>
              <a:buSzTx/>
              <a:buFontTx/>
              <a:buNone/>
            </a:pP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诗经</a:t>
            </a: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kumimoji="1" lang="zh-CN" altLang="en-US"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七月</a:t>
            </a:r>
            <a:r>
              <a:rPr kumimoji="1" lang="en-US" altLang="zh-CN" sz="36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a:t>
            </a:r>
            <a:r>
              <a:rPr kumimoji="1" lang="en-US" altLang="zh-CN" sz="24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rPr>
              <a:t> </a:t>
            </a:r>
            <a:endParaRPr kumimoji="1" lang="en-US" altLang="zh-CN" sz="2400" b="1" i="0" u="none" strike="noStrike" kern="0" cap="none" spc="0" normalizeH="0" baseline="0" noProof="1" dirty="0">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ppt_w</p:attrName>
                                        </p:attrNameLst>
                                      </p:cBhvr>
                                      <p:tavLst>
                                        <p:tav tm="0">
                                          <p:val>
                                            <p:fltVal val="0.000000"/>
                                          </p:val>
                                        </p:tav>
                                        <p:tav tm="100000">
                                          <p:val>
                                            <p:strVal val="#ppt_w"/>
                                          </p:val>
                                        </p:tav>
                                      </p:tavLst>
                                    </p:anim>
                                    <p:anim calcmode="lin" valueType="num">
                                      <p:cBhvr>
                                        <p:cTn id="8" dur="1000" fill="hold"/>
                                        <p:tgtEl>
                                          <p:spTgt spid="8194"/>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96612">
                                            <p:txEl>
                                              <p:charRg st="0" end="22"/>
                                            </p:txEl>
                                          </p:spTgt>
                                        </p:tgtEl>
                                        <p:attrNameLst>
                                          <p:attrName>style.visibility</p:attrName>
                                        </p:attrNameLst>
                                      </p:cBhvr>
                                      <p:to>
                                        <p:strVal val="visible"/>
                                      </p:to>
                                    </p:set>
                                    <p:anim calcmode="lin" valueType="num">
                                      <p:cBhvr>
                                        <p:cTn id="12" dur="1000" fill="hold"/>
                                        <p:tgtEl>
                                          <p:spTgt spid="196612">
                                            <p:txEl>
                                              <p:charRg st="0" end="22"/>
                                            </p:txEl>
                                          </p:spTgt>
                                        </p:tgtEl>
                                        <p:attrNameLst>
                                          <p:attrName>ppt_w</p:attrName>
                                        </p:attrNameLst>
                                      </p:cBhvr>
                                      <p:tavLst>
                                        <p:tav tm="0">
                                          <p:val>
                                            <p:strVal val="#ppt_w*0.70"/>
                                          </p:val>
                                        </p:tav>
                                        <p:tav tm="100000">
                                          <p:val>
                                            <p:strVal val="#ppt_w"/>
                                          </p:val>
                                        </p:tav>
                                      </p:tavLst>
                                    </p:anim>
                                    <p:anim calcmode="lin" valueType="num">
                                      <p:cBhvr>
                                        <p:cTn id="13" dur="1000" fill="hold"/>
                                        <p:tgtEl>
                                          <p:spTgt spid="196612">
                                            <p:txEl>
                                              <p:charRg st="0" end="22"/>
                                            </p:txEl>
                                          </p:spTgt>
                                        </p:tgtEl>
                                        <p:attrNameLst>
                                          <p:attrName>ppt_h</p:attrName>
                                        </p:attrNameLst>
                                      </p:cBhvr>
                                      <p:tavLst>
                                        <p:tav tm="0">
                                          <p:val>
                                            <p:strVal val="#ppt_h"/>
                                          </p:val>
                                        </p:tav>
                                        <p:tav tm="100000">
                                          <p:val>
                                            <p:strVal val="#ppt_h"/>
                                          </p:val>
                                        </p:tav>
                                      </p:tavLst>
                                    </p:anim>
                                    <p:animEffect transition="in" filter="fade">
                                      <p:cBhvr>
                                        <p:cTn id="14" dur="1000"/>
                                        <p:tgtEl>
                                          <p:spTgt spid="196612">
                                            <p:txEl>
                                              <p:charRg st="0" end="22"/>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96612">
                                            <p:txEl>
                                              <p:charRg st="22" end="55"/>
                                            </p:txEl>
                                          </p:spTgt>
                                        </p:tgtEl>
                                        <p:attrNameLst>
                                          <p:attrName>style.visibility</p:attrName>
                                        </p:attrNameLst>
                                      </p:cBhvr>
                                      <p:to>
                                        <p:strVal val="visible"/>
                                      </p:to>
                                    </p:set>
                                    <p:anim calcmode="lin" valueType="num">
                                      <p:cBhvr>
                                        <p:cTn id="17" dur="1000" fill="hold"/>
                                        <p:tgtEl>
                                          <p:spTgt spid="196612">
                                            <p:txEl>
                                              <p:charRg st="22" end="55"/>
                                            </p:txEl>
                                          </p:spTgt>
                                        </p:tgtEl>
                                        <p:attrNameLst>
                                          <p:attrName>ppt_w</p:attrName>
                                        </p:attrNameLst>
                                      </p:cBhvr>
                                      <p:tavLst>
                                        <p:tav tm="0">
                                          <p:val>
                                            <p:strVal val="#ppt_w*0.70"/>
                                          </p:val>
                                        </p:tav>
                                        <p:tav tm="100000">
                                          <p:val>
                                            <p:strVal val="#ppt_w"/>
                                          </p:val>
                                        </p:tav>
                                      </p:tavLst>
                                    </p:anim>
                                    <p:anim calcmode="lin" valueType="num">
                                      <p:cBhvr>
                                        <p:cTn id="18" dur="1000" fill="hold"/>
                                        <p:tgtEl>
                                          <p:spTgt spid="196612">
                                            <p:txEl>
                                              <p:charRg st="22" end="55"/>
                                            </p:txEl>
                                          </p:spTgt>
                                        </p:tgtEl>
                                        <p:attrNameLst>
                                          <p:attrName>ppt_h</p:attrName>
                                        </p:attrNameLst>
                                      </p:cBhvr>
                                      <p:tavLst>
                                        <p:tav tm="0">
                                          <p:val>
                                            <p:strVal val="#ppt_h"/>
                                          </p:val>
                                        </p:tav>
                                        <p:tav tm="100000">
                                          <p:val>
                                            <p:strVal val="#ppt_h"/>
                                          </p:val>
                                        </p:tav>
                                      </p:tavLst>
                                    </p:anim>
                                    <p:animEffect transition="in" filter="fade">
                                      <p:cBhvr>
                                        <p:cTn id="19" dur="1000"/>
                                        <p:tgtEl>
                                          <p:spTgt spid="196612">
                                            <p:txEl>
                                              <p:charRg st="22" end="55"/>
                                            </p:txEl>
                                          </p:spTgt>
                                        </p:tgtEl>
                                      </p:cBhvr>
                                    </p:animEffect>
                                  </p:childTnLst>
                                </p:cTn>
                              </p:par>
                            </p:childTnLst>
                          </p:cTn>
                        </p:par>
                        <p:par>
                          <p:cTn id="20" fill="hold">
                            <p:stCondLst>
                              <p:cond delay="2000"/>
                            </p:stCondLst>
                            <p:childTnLst>
                              <p:par>
                                <p:cTn id="21" presetID="55" presetClass="entr" presetSubtype="0" fill="hold" grpId="0" nodeType="afterEffect">
                                  <p:stCondLst>
                                    <p:cond delay="0"/>
                                  </p:stCondLst>
                                  <p:childTnLst>
                                    <p:set>
                                      <p:cBhvr>
                                        <p:cTn id="22" dur="1" fill="hold">
                                          <p:stCondLst>
                                            <p:cond delay="0"/>
                                          </p:stCondLst>
                                        </p:cTn>
                                        <p:tgtEl>
                                          <p:spTgt spid="196612">
                                            <p:txEl>
                                              <p:charRg st="55" end="71"/>
                                            </p:txEl>
                                          </p:spTgt>
                                        </p:tgtEl>
                                        <p:attrNameLst>
                                          <p:attrName>style.visibility</p:attrName>
                                        </p:attrNameLst>
                                      </p:cBhvr>
                                      <p:to>
                                        <p:strVal val="visible"/>
                                      </p:to>
                                    </p:set>
                                    <p:anim calcmode="lin" valueType="num">
                                      <p:cBhvr>
                                        <p:cTn id="23" dur="1000" fill="hold"/>
                                        <p:tgtEl>
                                          <p:spTgt spid="196612">
                                            <p:txEl>
                                              <p:charRg st="55" end="71"/>
                                            </p:txEl>
                                          </p:spTgt>
                                        </p:tgtEl>
                                        <p:attrNameLst>
                                          <p:attrName>ppt_w</p:attrName>
                                        </p:attrNameLst>
                                      </p:cBhvr>
                                      <p:tavLst>
                                        <p:tav tm="0">
                                          <p:val>
                                            <p:strVal val="#ppt_w*0.70"/>
                                          </p:val>
                                        </p:tav>
                                        <p:tav tm="100000">
                                          <p:val>
                                            <p:strVal val="#ppt_w"/>
                                          </p:val>
                                        </p:tav>
                                      </p:tavLst>
                                    </p:anim>
                                    <p:anim calcmode="lin" valueType="num">
                                      <p:cBhvr>
                                        <p:cTn id="24" dur="1000" fill="hold"/>
                                        <p:tgtEl>
                                          <p:spTgt spid="196612">
                                            <p:txEl>
                                              <p:charRg st="55" end="71"/>
                                            </p:txEl>
                                          </p:spTgt>
                                        </p:tgtEl>
                                        <p:attrNameLst>
                                          <p:attrName>ppt_h</p:attrName>
                                        </p:attrNameLst>
                                      </p:cBhvr>
                                      <p:tavLst>
                                        <p:tav tm="0">
                                          <p:val>
                                            <p:strVal val="#ppt_h"/>
                                          </p:val>
                                        </p:tav>
                                        <p:tav tm="100000">
                                          <p:val>
                                            <p:strVal val="#ppt_h"/>
                                          </p:val>
                                        </p:tav>
                                      </p:tavLst>
                                    </p:anim>
                                    <p:animEffect transition="in" filter="fade">
                                      <p:cBhvr>
                                        <p:cTn id="25" dur="1000"/>
                                        <p:tgtEl>
                                          <p:spTgt spid="196612">
                                            <p:txEl>
                                              <p:charRg st="55" end="71"/>
                                            </p:txEl>
                                          </p:spTgt>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96612">
                                            <p:txEl>
                                              <p:charRg st="71" end="93"/>
                                            </p:txEl>
                                          </p:spTgt>
                                        </p:tgtEl>
                                        <p:attrNameLst>
                                          <p:attrName>style.visibility</p:attrName>
                                        </p:attrNameLst>
                                      </p:cBhvr>
                                      <p:to>
                                        <p:strVal val="visible"/>
                                      </p:to>
                                    </p:set>
                                    <p:anim calcmode="lin" valueType="num">
                                      <p:cBhvr>
                                        <p:cTn id="28" dur="1000" fill="hold"/>
                                        <p:tgtEl>
                                          <p:spTgt spid="196612">
                                            <p:txEl>
                                              <p:charRg st="71" end="93"/>
                                            </p:txEl>
                                          </p:spTgt>
                                        </p:tgtEl>
                                        <p:attrNameLst>
                                          <p:attrName>ppt_w</p:attrName>
                                        </p:attrNameLst>
                                      </p:cBhvr>
                                      <p:tavLst>
                                        <p:tav tm="0">
                                          <p:val>
                                            <p:strVal val="#ppt_w*0.70"/>
                                          </p:val>
                                        </p:tav>
                                        <p:tav tm="100000">
                                          <p:val>
                                            <p:strVal val="#ppt_w"/>
                                          </p:val>
                                        </p:tav>
                                      </p:tavLst>
                                    </p:anim>
                                    <p:anim calcmode="lin" valueType="num">
                                      <p:cBhvr>
                                        <p:cTn id="29" dur="1000" fill="hold"/>
                                        <p:tgtEl>
                                          <p:spTgt spid="196612">
                                            <p:txEl>
                                              <p:charRg st="71" end="93"/>
                                            </p:txEl>
                                          </p:spTgt>
                                        </p:tgtEl>
                                        <p:attrNameLst>
                                          <p:attrName>ppt_h</p:attrName>
                                        </p:attrNameLst>
                                      </p:cBhvr>
                                      <p:tavLst>
                                        <p:tav tm="0">
                                          <p:val>
                                            <p:strVal val="#ppt_h"/>
                                          </p:val>
                                        </p:tav>
                                        <p:tav tm="100000">
                                          <p:val>
                                            <p:strVal val="#ppt_h"/>
                                          </p:val>
                                        </p:tav>
                                      </p:tavLst>
                                    </p:anim>
                                    <p:animEffect transition="in" filter="fade">
                                      <p:cBhvr>
                                        <p:cTn id="30" dur="1000"/>
                                        <p:tgtEl>
                                          <p:spTgt spid="196612">
                                            <p:txEl>
                                              <p:charRg st="71" end="93"/>
                                            </p:txEl>
                                          </p:spTgt>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96612">
                                            <p:txEl>
                                              <p:charRg st="93" end="125"/>
                                            </p:txEl>
                                          </p:spTgt>
                                        </p:tgtEl>
                                        <p:attrNameLst>
                                          <p:attrName>style.visibility</p:attrName>
                                        </p:attrNameLst>
                                      </p:cBhvr>
                                      <p:to>
                                        <p:strVal val="visible"/>
                                      </p:to>
                                    </p:set>
                                    <p:anim calcmode="lin" valueType="num">
                                      <p:cBhvr>
                                        <p:cTn id="33" dur="1000" fill="hold"/>
                                        <p:tgtEl>
                                          <p:spTgt spid="196612">
                                            <p:txEl>
                                              <p:charRg st="93" end="125"/>
                                            </p:txEl>
                                          </p:spTgt>
                                        </p:tgtEl>
                                        <p:attrNameLst>
                                          <p:attrName>ppt_w</p:attrName>
                                        </p:attrNameLst>
                                      </p:cBhvr>
                                      <p:tavLst>
                                        <p:tav tm="0">
                                          <p:val>
                                            <p:strVal val="#ppt_w*0.70"/>
                                          </p:val>
                                        </p:tav>
                                        <p:tav tm="100000">
                                          <p:val>
                                            <p:strVal val="#ppt_w"/>
                                          </p:val>
                                        </p:tav>
                                      </p:tavLst>
                                    </p:anim>
                                    <p:anim calcmode="lin" valueType="num">
                                      <p:cBhvr>
                                        <p:cTn id="34" dur="1000" fill="hold"/>
                                        <p:tgtEl>
                                          <p:spTgt spid="196612">
                                            <p:txEl>
                                              <p:charRg st="93" end="125"/>
                                            </p:txEl>
                                          </p:spTgt>
                                        </p:tgtEl>
                                        <p:attrNameLst>
                                          <p:attrName>ppt_h</p:attrName>
                                        </p:attrNameLst>
                                      </p:cBhvr>
                                      <p:tavLst>
                                        <p:tav tm="0">
                                          <p:val>
                                            <p:strVal val="#ppt_h"/>
                                          </p:val>
                                        </p:tav>
                                        <p:tav tm="100000">
                                          <p:val>
                                            <p:strVal val="#ppt_h"/>
                                          </p:val>
                                        </p:tav>
                                      </p:tavLst>
                                    </p:anim>
                                    <p:animEffect transition="in" filter="fade">
                                      <p:cBhvr>
                                        <p:cTn id="35" dur="1000"/>
                                        <p:tgtEl>
                                          <p:spTgt spid="196612">
                                            <p:txEl>
                                              <p:charRg st="93" end="125"/>
                                            </p:txEl>
                                          </p:spTgt>
                                        </p:tgtEl>
                                      </p:cBhvr>
                                    </p:animEffect>
                                  </p:childTnLst>
                                </p:cTn>
                              </p:par>
                            </p:childTnLst>
                          </p:cTn>
                        </p:par>
                        <p:par>
                          <p:cTn id="36" fill="hold">
                            <p:stCondLst>
                              <p:cond delay="3000"/>
                            </p:stCondLst>
                            <p:childTnLst>
                              <p:par>
                                <p:cTn id="37" presetID="55" presetClass="entr" presetSubtype="0" fill="hold" grpId="0" nodeType="afterEffect">
                                  <p:stCondLst>
                                    <p:cond delay="0"/>
                                  </p:stCondLst>
                                  <p:childTnLst>
                                    <p:set>
                                      <p:cBhvr>
                                        <p:cTn id="38" dur="1" fill="hold">
                                          <p:stCondLst>
                                            <p:cond delay="0"/>
                                          </p:stCondLst>
                                        </p:cTn>
                                        <p:tgtEl>
                                          <p:spTgt spid="196612">
                                            <p:txEl>
                                              <p:charRg st="125" end="142"/>
                                            </p:txEl>
                                          </p:spTgt>
                                        </p:tgtEl>
                                        <p:attrNameLst>
                                          <p:attrName>style.visibility</p:attrName>
                                        </p:attrNameLst>
                                      </p:cBhvr>
                                      <p:to>
                                        <p:strVal val="visible"/>
                                      </p:to>
                                    </p:set>
                                    <p:anim calcmode="lin" valueType="num">
                                      <p:cBhvr>
                                        <p:cTn id="39" dur="1000" fill="hold"/>
                                        <p:tgtEl>
                                          <p:spTgt spid="196612">
                                            <p:txEl>
                                              <p:charRg st="125" end="142"/>
                                            </p:txEl>
                                          </p:spTgt>
                                        </p:tgtEl>
                                        <p:attrNameLst>
                                          <p:attrName>ppt_w</p:attrName>
                                        </p:attrNameLst>
                                      </p:cBhvr>
                                      <p:tavLst>
                                        <p:tav tm="0">
                                          <p:val>
                                            <p:strVal val="#ppt_w*0.70"/>
                                          </p:val>
                                        </p:tav>
                                        <p:tav tm="100000">
                                          <p:val>
                                            <p:strVal val="#ppt_w"/>
                                          </p:val>
                                        </p:tav>
                                      </p:tavLst>
                                    </p:anim>
                                    <p:anim calcmode="lin" valueType="num">
                                      <p:cBhvr>
                                        <p:cTn id="40" dur="1000" fill="hold"/>
                                        <p:tgtEl>
                                          <p:spTgt spid="196612">
                                            <p:txEl>
                                              <p:charRg st="125" end="142"/>
                                            </p:txEl>
                                          </p:spTgt>
                                        </p:tgtEl>
                                        <p:attrNameLst>
                                          <p:attrName>ppt_h</p:attrName>
                                        </p:attrNameLst>
                                      </p:cBhvr>
                                      <p:tavLst>
                                        <p:tav tm="0">
                                          <p:val>
                                            <p:strVal val="#ppt_h"/>
                                          </p:val>
                                        </p:tav>
                                        <p:tav tm="100000">
                                          <p:val>
                                            <p:strVal val="#ppt_h"/>
                                          </p:val>
                                        </p:tav>
                                      </p:tavLst>
                                    </p:anim>
                                    <p:animEffect transition="in" filter="fade">
                                      <p:cBhvr>
                                        <p:cTn id="41" dur="1000"/>
                                        <p:tgtEl>
                                          <p:spTgt spid="196612">
                                            <p:txEl>
                                              <p:charRg st="125" end="142"/>
                                            </p:txEl>
                                          </p:spTgt>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196612">
                                            <p:txEl>
                                              <p:charRg st="142" end="162"/>
                                            </p:txEl>
                                          </p:spTgt>
                                        </p:tgtEl>
                                        <p:attrNameLst>
                                          <p:attrName>style.visibility</p:attrName>
                                        </p:attrNameLst>
                                      </p:cBhvr>
                                      <p:to>
                                        <p:strVal val="visible"/>
                                      </p:to>
                                    </p:set>
                                    <p:anim calcmode="lin" valueType="num">
                                      <p:cBhvr>
                                        <p:cTn id="44" dur="1000" fill="hold"/>
                                        <p:tgtEl>
                                          <p:spTgt spid="196612">
                                            <p:txEl>
                                              <p:charRg st="142" end="162"/>
                                            </p:txEl>
                                          </p:spTgt>
                                        </p:tgtEl>
                                        <p:attrNameLst>
                                          <p:attrName>ppt_w</p:attrName>
                                        </p:attrNameLst>
                                      </p:cBhvr>
                                      <p:tavLst>
                                        <p:tav tm="0">
                                          <p:val>
                                            <p:strVal val="#ppt_w*0.70"/>
                                          </p:val>
                                        </p:tav>
                                        <p:tav tm="100000">
                                          <p:val>
                                            <p:strVal val="#ppt_w"/>
                                          </p:val>
                                        </p:tav>
                                      </p:tavLst>
                                    </p:anim>
                                    <p:anim calcmode="lin" valueType="num">
                                      <p:cBhvr>
                                        <p:cTn id="45" dur="1000" fill="hold"/>
                                        <p:tgtEl>
                                          <p:spTgt spid="196612">
                                            <p:txEl>
                                              <p:charRg st="142" end="162"/>
                                            </p:txEl>
                                          </p:spTgt>
                                        </p:tgtEl>
                                        <p:attrNameLst>
                                          <p:attrName>ppt_h</p:attrName>
                                        </p:attrNameLst>
                                      </p:cBhvr>
                                      <p:tavLst>
                                        <p:tav tm="0">
                                          <p:val>
                                            <p:strVal val="#ppt_h"/>
                                          </p:val>
                                        </p:tav>
                                        <p:tav tm="100000">
                                          <p:val>
                                            <p:strVal val="#ppt_h"/>
                                          </p:val>
                                        </p:tav>
                                      </p:tavLst>
                                    </p:anim>
                                    <p:animEffect transition="in" filter="fade">
                                      <p:cBhvr>
                                        <p:cTn id="46" dur="1000"/>
                                        <p:tgtEl>
                                          <p:spTgt spid="196612">
                                            <p:txEl>
                                              <p:charRg st="142" end="162"/>
                                            </p:txEl>
                                          </p:spTgt>
                                        </p:tgtEl>
                                      </p:cBhvr>
                                    </p:animEffect>
                                  </p:childTnLst>
                                </p:cTn>
                              </p:par>
                              <p:par>
                                <p:cTn id="47" presetID="55" presetClass="entr" presetSubtype="0" fill="hold" grpId="0" nodeType="withEffect">
                                  <p:stCondLst>
                                    <p:cond delay="0"/>
                                  </p:stCondLst>
                                  <p:childTnLst>
                                    <p:set>
                                      <p:cBhvr>
                                        <p:cTn id="48" dur="1" fill="hold">
                                          <p:stCondLst>
                                            <p:cond delay="0"/>
                                          </p:stCondLst>
                                        </p:cTn>
                                        <p:tgtEl>
                                          <p:spTgt spid="196612">
                                            <p:txEl>
                                              <p:charRg st="162" end="193"/>
                                            </p:txEl>
                                          </p:spTgt>
                                        </p:tgtEl>
                                        <p:attrNameLst>
                                          <p:attrName>style.visibility</p:attrName>
                                        </p:attrNameLst>
                                      </p:cBhvr>
                                      <p:to>
                                        <p:strVal val="visible"/>
                                      </p:to>
                                    </p:set>
                                    <p:anim calcmode="lin" valueType="num">
                                      <p:cBhvr>
                                        <p:cTn id="49" dur="1000" fill="hold"/>
                                        <p:tgtEl>
                                          <p:spTgt spid="196612">
                                            <p:txEl>
                                              <p:charRg st="162" end="193"/>
                                            </p:txEl>
                                          </p:spTgt>
                                        </p:tgtEl>
                                        <p:attrNameLst>
                                          <p:attrName>ppt_w</p:attrName>
                                        </p:attrNameLst>
                                      </p:cBhvr>
                                      <p:tavLst>
                                        <p:tav tm="0">
                                          <p:val>
                                            <p:strVal val="#ppt_w*0.70"/>
                                          </p:val>
                                        </p:tav>
                                        <p:tav tm="100000">
                                          <p:val>
                                            <p:strVal val="#ppt_w"/>
                                          </p:val>
                                        </p:tav>
                                      </p:tavLst>
                                    </p:anim>
                                    <p:anim calcmode="lin" valueType="num">
                                      <p:cBhvr>
                                        <p:cTn id="50" dur="1000" fill="hold"/>
                                        <p:tgtEl>
                                          <p:spTgt spid="196612">
                                            <p:txEl>
                                              <p:charRg st="162" end="193"/>
                                            </p:txEl>
                                          </p:spTgt>
                                        </p:tgtEl>
                                        <p:attrNameLst>
                                          <p:attrName>ppt_h</p:attrName>
                                        </p:attrNameLst>
                                      </p:cBhvr>
                                      <p:tavLst>
                                        <p:tav tm="0">
                                          <p:val>
                                            <p:strVal val="#ppt_h"/>
                                          </p:val>
                                        </p:tav>
                                        <p:tav tm="100000">
                                          <p:val>
                                            <p:strVal val="#ppt_h"/>
                                          </p:val>
                                        </p:tav>
                                      </p:tavLst>
                                    </p:anim>
                                    <p:animEffect transition="in" filter="fade">
                                      <p:cBhvr>
                                        <p:cTn id="51" dur="1000"/>
                                        <p:tgtEl>
                                          <p:spTgt spid="196612">
                                            <p:txEl>
                                              <p:charRg st="162" end="19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196612"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Picture 2" descr="6d82ba3a9a8e44cc15cecb19[1]"/>
          <p:cNvPicPr>
            <a:picLocks noChangeAspect="1"/>
          </p:cNvPicPr>
          <p:nvPr/>
        </p:nvPicPr>
        <p:blipFill>
          <a:blip r:embed="rId1"/>
          <a:stretch>
            <a:fillRect/>
          </a:stretch>
        </p:blipFill>
        <p:spPr>
          <a:xfrm>
            <a:off x="106045" y="92710"/>
            <a:ext cx="11979275" cy="6672580"/>
          </a:xfrm>
          <a:prstGeom prst="rect">
            <a:avLst/>
          </a:prstGeom>
          <a:noFill/>
          <a:ln w="9525">
            <a:noFill/>
          </a:ln>
        </p:spPr>
      </p:pic>
      <p:sp>
        <p:nvSpPr>
          <p:cNvPr id="9218" name="Rectangle 3"/>
          <p:cNvSpPr>
            <a:spLocks noGrp="1"/>
          </p:cNvSpPr>
          <p:nvPr/>
        </p:nvSpPr>
        <p:spPr>
          <a:xfrm>
            <a:off x="5084763" y="484188"/>
            <a:ext cx="1522412" cy="1344612"/>
          </a:xfrm>
          <a:prstGeom prst="rect">
            <a:avLst/>
          </a:prstGeom>
          <a:solidFill>
            <a:srgbClr val="FFFF00"/>
          </a:solidFill>
          <a:ln w="9525">
            <a:noFill/>
          </a:ln>
        </p:spPr>
        <p:txBody>
          <a:bodyPr wrap="square" lIns="91440" tIns="45720" rIns="91440" bIns="45720" anchor="ctr" anchorCtr="0"/>
          <a:p>
            <a:pPr algn="ctr">
              <a:lnSpc>
                <a:spcPct val="120000"/>
              </a:lnSpc>
            </a:pPr>
            <a:r>
              <a:rPr lang="zh-CN" altLang="en-US" sz="11500" b="1" dirty="0">
                <a:solidFill>
                  <a:srgbClr val="FF0000"/>
                </a:solidFill>
                <a:latin typeface="华文行楷" panose="02010800040101010101" pitchFamily="2" charset="-122"/>
                <a:ea typeface="华文行楷" panose="02010800040101010101" pitchFamily="2" charset="-122"/>
              </a:rPr>
              <a:t>江</a:t>
            </a:r>
            <a:endParaRPr lang="zh-CN" altLang="en-US" sz="11500" b="1" dirty="0">
              <a:solidFill>
                <a:srgbClr val="FF0000"/>
              </a:solidFill>
              <a:latin typeface="华文行楷" panose="02010800040101010101" pitchFamily="2" charset="-122"/>
              <a:ea typeface="华文行楷" panose="02010800040101010101" pitchFamily="2" charset="-122"/>
            </a:endParaRPr>
          </a:p>
        </p:txBody>
      </p:sp>
      <p:sp>
        <p:nvSpPr>
          <p:cNvPr id="197636" name="Rectangle 4"/>
          <p:cNvSpPr>
            <a:spLocks noGrp="1"/>
          </p:cNvSpPr>
          <p:nvPr/>
        </p:nvSpPr>
        <p:spPr>
          <a:xfrm>
            <a:off x="1586865" y="2152650"/>
            <a:ext cx="8519160" cy="3992880"/>
          </a:xfrm>
          <a:prstGeom prst="rect">
            <a:avLst/>
          </a:prstGeom>
          <a:noFill/>
          <a:ln w="9525">
            <a:noFill/>
          </a:ln>
        </p:spPr>
        <p:txBody>
          <a:bodyPr wrap="square" lIns="91440" tIns="45720" rIns="91440" bIns="45720" anchor="t" anchorCtr="0"/>
          <a:p>
            <a:pPr marL="342900" indent="-342900">
              <a:spcBef>
                <a:spcPct val="20000"/>
              </a:spcBef>
            </a:pPr>
            <a:r>
              <a:rPr lang="en-US" altLang="zh-CN" sz="2800" b="1" dirty="0">
                <a:latin typeface="黑体" panose="02010609060101010101" pitchFamily="49" charset="-122"/>
                <a:ea typeface="黑体" panose="02010609060101010101" pitchFamily="49" charset="-122"/>
              </a:rPr>
              <a:t>     </a:t>
            </a:r>
            <a:r>
              <a:rPr lang="zh-CN" altLang="en-US" sz="3600" b="1" dirty="0">
                <a:latin typeface="华文中宋" panose="02010600040101010101" pitchFamily="2" charset="-122"/>
                <a:ea typeface="华文中宋" panose="02010600040101010101" pitchFamily="2" charset="-122"/>
              </a:rPr>
              <a:t>林花谢了春红，太匆匆，无奈朝来寒</a:t>
            </a:r>
            <a:endParaRPr lang="zh-CN" altLang="en-US" sz="3600" b="1" dirty="0">
              <a:latin typeface="华文中宋" panose="02010600040101010101" pitchFamily="2" charset="-122"/>
              <a:ea typeface="华文中宋" panose="02010600040101010101" pitchFamily="2" charset="-122"/>
            </a:endParaRPr>
          </a:p>
          <a:p>
            <a:pPr marL="342900" indent="-342900">
              <a:spcBef>
                <a:spcPct val="20000"/>
              </a:spcBef>
            </a:pPr>
            <a:r>
              <a:rPr lang="zh-CN" altLang="en-US" sz="3600" b="1" dirty="0">
                <a:latin typeface="华文中宋" panose="02010600040101010101" pitchFamily="2" charset="-122"/>
                <a:ea typeface="华文中宋" panose="02010600040101010101" pitchFamily="2" charset="-122"/>
              </a:rPr>
              <a:t>雨晚来风。   胭脂泪，留人醉，几时重？</a:t>
            </a:r>
            <a:endParaRPr lang="zh-CN" altLang="en-US" sz="3600" b="1" dirty="0">
              <a:latin typeface="华文中宋" panose="02010600040101010101" pitchFamily="2" charset="-122"/>
              <a:ea typeface="华文中宋" panose="02010600040101010101" pitchFamily="2" charset="-122"/>
            </a:endParaRPr>
          </a:p>
          <a:p>
            <a:pPr marL="342900" indent="-342900">
              <a:spcBef>
                <a:spcPct val="20000"/>
              </a:spcBef>
            </a:pPr>
            <a:r>
              <a:rPr lang="zh-CN" altLang="en-US" sz="3600" b="1" dirty="0">
                <a:latin typeface="华文中宋" panose="02010600040101010101" pitchFamily="2" charset="-122"/>
                <a:ea typeface="华文中宋" panose="02010600040101010101" pitchFamily="2" charset="-122"/>
              </a:rPr>
              <a:t>自是人生长恨水常东。</a:t>
            </a:r>
            <a:r>
              <a:rPr lang="zh-CN" altLang="en-US" sz="3600" dirty="0">
                <a:latin typeface="华文中宋" panose="02010600040101010101" pitchFamily="2" charset="-122"/>
                <a:ea typeface="华文中宋" panose="02010600040101010101" pitchFamily="2" charset="-122"/>
              </a:rPr>
              <a:t> </a:t>
            </a:r>
            <a:endParaRPr lang="zh-CN" altLang="en-US" sz="3600" dirty="0">
              <a:latin typeface="华文中宋" panose="02010600040101010101" pitchFamily="2" charset="-122"/>
              <a:ea typeface="华文中宋" panose="02010600040101010101" pitchFamily="2" charset="-122"/>
            </a:endParaRPr>
          </a:p>
          <a:p>
            <a:pPr marL="342900" indent="-342900">
              <a:spcBef>
                <a:spcPct val="20000"/>
              </a:spcBef>
            </a:pPr>
            <a:r>
              <a:rPr lang="zh-CN" altLang="en-US" sz="3600" dirty="0">
                <a:latin typeface="华文中宋" panose="02010600040101010101" pitchFamily="2" charset="-122"/>
                <a:ea typeface="华文中宋" panose="02010600040101010101" pitchFamily="2" charset="-122"/>
              </a:rPr>
              <a:t>                      </a:t>
            </a:r>
            <a:r>
              <a:rPr lang="en-US" altLang="zh-CN" sz="3600"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李后主</a:t>
            </a:r>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相见欢</a:t>
            </a:r>
            <a:r>
              <a:rPr lang="en-US" altLang="zh-CN" sz="3600" b="1" dirty="0">
                <a:latin typeface="华文中宋" panose="02010600040101010101" pitchFamily="2" charset="-122"/>
                <a:ea typeface="华文中宋" panose="02010600040101010101" pitchFamily="2" charset="-122"/>
              </a:rPr>
              <a:t>》</a:t>
            </a:r>
            <a:r>
              <a:rPr lang="en-US" altLang="zh-CN" sz="3600" dirty="0">
                <a:latin typeface="华文中宋" panose="02010600040101010101" pitchFamily="2" charset="-122"/>
                <a:ea typeface="华文中宋" panose="02010600040101010101" pitchFamily="2" charset="-122"/>
              </a:rPr>
              <a:t> </a:t>
            </a:r>
            <a:endParaRPr lang="en-US" altLang="zh-CN" sz="3600" dirty="0">
              <a:latin typeface="华文中宋" panose="02010600040101010101" pitchFamily="2" charset="-122"/>
              <a:ea typeface="华文中宋" panose="02010600040101010101" pitchFamily="2" charset="-122"/>
            </a:endParaRPr>
          </a:p>
          <a:p>
            <a:pPr marL="342900" indent="-342900">
              <a:spcBef>
                <a:spcPct val="20000"/>
              </a:spcBef>
            </a:pPr>
            <a:r>
              <a:rPr lang="en-US" altLang="zh-CN" sz="3600" b="1" dirty="0">
                <a:solidFill>
                  <a:srgbClr val="0000CC"/>
                </a:solidFill>
                <a:latin typeface="华文中宋" panose="02010600040101010101" pitchFamily="2" charset="-122"/>
                <a:ea typeface="华文中宋" panose="02010600040101010101" pitchFamily="2" charset="-122"/>
              </a:rPr>
              <a:t> </a:t>
            </a:r>
            <a:r>
              <a:rPr lang="zh-CN" altLang="en-US" sz="3600" b="1" dirty="0">
                <a:latin typeface="华文中宋" panose="02010600040101010101" pitchFamily="2" charset="-122"/>
                <a:ea typeface="华文中宋" panose="02010600040101010101" pitchFamily="2" charset="-122"/>
              </a:rPr>
              <a:t>问君能有几多愁，恰似一江春水向东流</a:t>
            </a:r>
            <a:r>
              <a:rPr lang="zh-CN" altLang="en-US" sz="3600" dirty="0">
                <a:latin typeface="华文中宋" panose="02010600040101010101" pitchFamily="2" charset="-122"/>
                <a:ea typeface="华文中宋" panose="02010600040101010101" pitchFamily="2" charset="-122"/>
              </a:rPr>
              <a:t> </a:t>
            </a:r>
            <a:endParaRPr lang="zh-CN" altLang="en-US" sz="3600" dirty="0">
              <a:latin typeface="华文中宋" panose="02010600040101010101" pitchFamily="2" charset="-122"/>
              <a:ea typeface="华文中宋" panose="02010600040101010101" pitchFamily="2" charset="-122"/>
            </a:endParaRPr>
          </a:p>
          <a:p>
            <a:pPr marL="342900" indent="-342900">
              <a:spcBef>
                <a:spcPct val="20000"/>
              </a:spcBef>
            </a:pPr>
            <a:r>
              <a:rPr lang="zh-CN" altLang="en-US" sz="3600" dirty="0">
                <a:latin typeface="华文中宋" panose="02010600040101010101" pitchFamily="2" charset="-122"/>
                <a:ea typeface="华文中宋" panose="02010600040101010101" pitchFamily="2" charset="-122"/>
              </a:rPr>
              <a:t>                      </a:t>
            </a:r>
            <a:r>
              <a:rPr lang="en-US" altLang="zh-CN" sz="3600"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李煜</a:t>
            </a:r>
            <a:r>
              <a:rPr lang="en-US" altLang="zh-CN" sz="3600" b="1" dirty="0">
                <a:latin typeface="华文中宋" panose="02010600040101010101" pitchFamily="2" charset="-122"/>
                <a:ea typeface="华文中宋" panose="02010600040101010101" pitchFamily="2" charset="-122"/>
              </a:rPr>
              <a:t>《</a:t>
            </a:r>
            <a:r>
              <a:rPr lang="zh-CN" altLang="en-US" sz="3600" b="1" dirty="0">
                <a:latin typeface="华文中宋" panose="02010600040101010101" pitchFamily="2" charset="-122"/>
                <a:ea typeface="华文中宋" panose="02010600040101010101" pitchFamily="2" charset="-122"/>
              </a:rPr>
              <a:t>虞美人</a:t>
            </a:r>
            <a:r>
              <a:rPr lang="zh-CN" altLang="en-US" sz="3600" dirty="0">
                <a:latin typeface="华文中宋" panose="02010600040101010101" pitchFamily="2" charset="-122"/>
                <a:ea typeface="华文中宋" panose="02010600040101010101" pitchFamily="2" charset="-122"/>
              </a:rPr>
              <a:t> </a:t>
            </a:r>
            <a:r>
              <a:rPr lang="en-US" altLang="zh-CN" sz="3600" b="1" dirty="0">
                <a:latin typeface="华文中宋" panose="02010600040101010101" pitchFamily="2" charset="-122"/>
                <a:ea typeface="华文中宋" panose="02010600040101010101" pitchFamily="2" charset="-122"/>
              </a:rPr>
              <a:t>》</a:t>
            </a:r>
            <a:endParaRPr lang="en-US" altLang="zh-CN" sz="3600"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9218"/>
                                        </p:tgtEl>
                                        <p:attrNameLst>
                                          <p:attrName>style.visibility</p:attrName>
                                        </p:attrNameLst>
                                      </p:cBhvr>
                                      <p:to>
                                        <p:strVal val="visible"/>
                                      </p:to>
                                    </p:set>
                                    <p:anim calcmode="lin" valueType="num">
                                      <p:cBhvr>
                                        <p:cTn id="7" dur="1000" fill="hold"/>
                                        <p:tgtEl>
                                          <p:spTgt spid="9218"/>
                                        </p:tgtEl>
                                        <p:attrNameLst>
                                          <p:attrName>ppt_w</p:attrName>
                                        </p:attrNameLst>
                                      </p:cBhvr>
                                      <p:tavLst>
                                        <p:tav tm="0">
                                          <p:val>
                                            <p:fltVal val="0.000000"/>
                                          </p:val>
                                        </p:tav>
                                        <p:tav tm="100000">
                                          <p:val>
                                            <p:strVal val="#ppt_w"/>
                                          </p:val>
                                        </p:tav>
                                      </p:tavLst>
                                    </p:anim>
                                    <p:anim calcmode="lin" valueType="num">
                                      <p:cBhvr>
                                        <p:cTn id="8" dur="1000" fill="hold"/>
                                        <p:tgtEl>
                                          <p:spTgt spid="9218"/>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97636">
                                            <p:txEl>
                                              <p:charRg st="0" end="22"/>
                                            </p:txEl>
                                          </p:spTgt>
                                        </p:tgtEl>
                                        <p:attrNameLst>
                                          <p:attrName>style.visibility</p:attrName>
                                        </p:attrNameLst>
                                      </p:cBhvr>
                                      <p:to>
                                        <p:strVal val="visible"/>
                                      </p:to>
                                    </p:set>
                                    <p:anim calcmode="lin" valueType="num">
                                      <p:cBhvr>
                                        <p:cTn id="12" dur="1000" fill="hold"/>
                                        <p:tgtEl>
                                          <p:spTgt spid="197636">
                                            <p:txEl>
                                              <p:charRg st="0" end="22"/>
                                            </p:txEl>
                                          </p:spTgt>
                                        </p:tgtEl>
                                        <p:attrNameLst>
                                          <p:attrName>ppt_w</p:attrName>
                                        </p:attrNameLst>
                                      </p:cBhvr>
                                      <p:tavLst>
                                        <p:tav tm="0">
                                          <p:val>
                                            <p:strVal val="#ppt_w*0.70"/>
                                          </p:val>
                                        </p:tav>
                                        <p:tav tm="100000">
                                          <p:val>
                                            <p:strVal val="#ppt_w"/>
                                          </p:val>
                                        </p:tav>
                                      </p:tavLst>
                                    </p:anim>
                                    <p:anim calcmode="lin" valueType="num">
                                      <p:cBhvr>
                                        <p:cTn id="13" dur="1000" fill="hold"/>
                                        <p:tgtEl>
                                          <p:spTgt spid="197636">
                                            <p:txEl>
                                              <p:charRg st="0" end="22"/>
                                            </p:txEl>
                                          </p:spTgt>
                                        </p:tgtEl>
                                        <p:attrNameLst>
                                          <p:attrName>ppt_h</p:attrName>
                                        </p:attrNameLst>
                                      </p:cBhvr>
                                      <p:tavLst>
                                        <p:tav tm="0">
                                          <p:val>
                                            <p:strVal val="#ppt_h"/>
                                          </p:val>
                                        </p:tav>
                                        <p:tav tm="100000">
                                          <p:val>
                                            <p:strVal val="#ppt_h"/>
                                          </p:val>
                                        </p:tav>
                                      </p:tavLst>
                                    </p:anim>
                                    <p:animEffect transition="in" filter="fade">
                                      <p:cBhvr>
                                        <p:cTn id="14" dur="1000"/>
                                        <p:tgtEl>
                                          <p:spTgt spid="197636">
                                            <p:txEl>
                                              <p:charRg st="0" end="22"/>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97636">
                                            <p:txEl>
                                              <p:charRg st="22" end="43"/>
                                            </p:txEl>
                                          </p:spTgt>
                                        </p:tgtEl>
                                        <p:attrNameLst>
                                          <p:attrName>style.visibility</p:attrName>
                                        </p:attrNameLst>
                                      </p:cBhvr>
                                      <p:to>
                                        <p:strVal val="visible"/>
                                      </p:to>
                                    </p:set>
                                    <p:anim calcmode="lin" valueType="num">
                                      <p:cBhvr>
                                        <p:cTn id="17" dur="1000" fill="hold"/>
                                        <p:tgtEl>
                                          <p:spTgt spid="197636">
                                            <p:txEl>
                                              <p:charRg st="22" end="43"/>
                                            </p:txEl>
                                          </p:spTgt>
                                        </p:tgtEl>
                                        <p:attrNameLst>
                                          <p:attrName>ppt_w</p:attrName>
                                        </p:attrNameLst>
                                      </p:cBhvr>
                                      <p:tavLst>
                                        <p:tav tm="0">
                                          <p:val>
                                            <p:strVal val="#ppt_w*0.70"/>
                                          </p:val>
                                        </p:tav>
                                        <p:tav tm="100000">
                                          <p:val>
                                            <p:strVal val="#ppt_w"/>
                                          </p:val>
                                        </p:tav>
                                      </p:tavLst>
                                    </p:anim>
                                    <p:anim calcmode="lin" valueType="num">
                                      <p:cBhvr>
                                        <p:cTn id="18" dur="1000" fill="hold"/>
                                        <p:tgtEl>
                                          <p:spTgt spid="197636">
                                            <p:txEl>
                                              <p:charRg st="22" end="43"/>
                                            </p:txEl>
                                          </p:spTgt>
                                        </p:tgtEl>
                                        <p:attrNameLst>
                                          <p:attrName>ppt_h</p:attrName>
                                        </p:attrNameLst>
                                      </p:cBhvr>
                                      <p:tavLst>
                                        <p:tav tm="0">
                                          <p:val>
                                            <p:strVal val="#ppt_h"/>
                                          </p:val>
                                        </p:tav>
                                        <p:tav tm="100000">
                                          <p:val>
                                            <p:strVal val="#ppt_h"/>
                                          </p:val>
                                        </p:tav>
                                      </p:tavLst>
                                    </p:anim>
                                    <p:animEffect transition="in" filter="fade">
                                      <p:cBhvr>
                                        <p:cTn id="19" dur="1000"/>
                                        <p:tgtEl>
                                          <p:spTgt spid="197636">
                                            <p:txEl>
                                              <p:charRg st="22" end="43"/>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97636">
                                            <p:txEl>
                                              <p:charRg st="43" end="55"/>
                                            </p:txEl>
                                          </p:spTgt>
                                        </p:tgtEl>
                                        <p:attrNameLst>
                                          <p:attrName>style.visibility</p:attrName>
                                        </p:attrNameLst>
                                      </p:cBhvr>
                                      <p:to>
                                        <p:strVal val="visible"/>
                                      </p:to>
                                    </p:set>
                                    <p:anim calcmode="lin" valueType="num">
                                      <p:cBhvr>
                                        <p:cTn id="22" dur="1000" fill="hold"/>
                                        <p:tgtEl>
                                          <p:spTgt spid="197636">
                                            <p:txEl>
                                              <p:charRg st="43" end="55"/>
                                            </p:txEl>
                                          </p:spTgt>
                                        </p:tgtEl>
                                        <p:attrNameLst>
                                          <p:attrName>ppt_w</p:attrName>
                                        </p:attrNameLst>
                                      </p:cBhvr>
                                      <p:tavLst>
                                        <p:tav tm="0">
                                          <p:val>
                                            <p:strVal val="#ppt_w*0.70"/>
                                          </p:val>
                                        </p:tav>
                                        <p:tav tm="100000">
                                          <p:val>
                                            <p:strVal val="#ppt_w"/>
                                          </p:val>
                                        </p:tav>
                                      </p:tavLst>
                                    </p:anim>
                                    <p:anim calcmode="lin" valueType="num">
                                      <p:cBhvr>
                                        <p:cTn id="23" dur="1000" fill="hold"/>
                                        <p:tgtEl>
                                          <p:spTgt spid="197636">
                                            <p:txEl>
                                              <p:charRg st="43" end="55"/>
                                            </p:txEl>
                                          </p:spTgt>
                                        </p:tgtEl>
                                        <p:attrNameLst>
                                          <p:attrName>ppt_h</p:attrName>
                                        </p:attrNameLst>
                                      </p:cBhvr>
                                      <p:tavLst>
                                        <p:tav tm="0">
                                          <p:val>
                                            <p:strVal val="#ppt_h"/>
                                          </p:val>
                                        </p:tav>
                                        <p:tav tm="100000">
                                          <p:val>
                                            <p:strVal val="#ppt_h"/>
                                          </p:val>
                                        </p:tav>
                                      </p:tavLst>
                                    </p:anim>
                                    <p:animEffect transition="in" filter="fade">
                                      <p:cBhvr>
                                        <p:cTn id="24" dur="1000"/>
                                        <p:tgtEl>
                                          <p:spTgt spid="197636">
                                            <p:txEl>
                                              <p:charRg st="43" end="55"/>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97636">
                                            <p:txEl>
                                              <p:charRg st="55" end="89"/>
                                            </p:txEl>
                                          </p:spTgt>
                                        </p:tgtEl>
                                        <p:attrNameLst>
                                          <p:attrName>style.visibility</p:attrName>
                                        </p:attrNameLst>
                                      </p:cBhvr>
                                      <p:to>
                                        <p:strVal val="visible"/>
                                      </p:to>
                                    </p:set>
                                    <p:anim calcmode="lin" valueType="num">
                                      <p:cBhvr>
                                        <p:cTn id="27" dur="1000" fill="hold"/>
                                        <p:tgtEl>
                                          <p:spTgt spid="197636">
                                            <p:txEl>
                                              <p:charRg st="55" end="89"/>
                                            </p:txEl>
                                          </p:spTgt>
                                        </p:tgtEl>
                                        <p:attrNameLst>
                                          <p:attrName>ppt_w</p:attrName>
                                        </p:attrNameLst>
                                      </p:cBhvr>
                                      <p:tavLst>
                                        <p:tav tm="0">
                                          <p:val>
                                            <p:strVal val="#ppt_w*0.70"/>
                                          </p:val>
                                        </p:tav>
                                        <p:tav tm="100000">
                                          <p:val>
                                            <p:strVal val="#ppt_w"/>
                                          </p:val>
                                        </p:tav>
                                      </p:tavLst>
                                    </p:anim>
                                    <p:anim calcmode="lin" valueType="num">
                                      <p:cBhvr>
                                        <p:cTn id="28" dur="1000" fill="hold"/>
                                        <p:tgtEl>
                                          <p:spTgt spid="197636">
                                            <p:txEl>
                                              <p:charRg st="55" end="89"/>
                                            </p:txEl>
                                          </p:spTgt>
                                        </p:tgtEl>
                                        <p:attrNameLst>
                                          <p:attrName>ppt_h</p:attrName>
                                        </p:attrNameLst>
                                      </p:cBhvr>
                                      <p:tavLst>
                                        <p:tav tm="0">
                                          <p:val>
                                            <p:strVal val="#ppt_h"/>
                                          </p:val>
                                        </p:tav>
                                        <p:tav tm="100000">
                                          <p:val>
                                            <p:strVal val="#ppt_h"/>
                                          </p:val>
                                        </p:tav>
                                      </p:tavLst>
                                    </p:anim>
                                    <p:animEffect transition="in" filter="fade">
                                      <p:cBhvr>
                                        <p:cTn id="29" dur="1000"/>
                                        <p:tgtEl>
                                          <p:spTgt spid="197636">
                                            <p:txEl>
                                              <p:charRg st="55" end="89"/>
                                            </p:txEl>
                                          </p:spTgt>
                                        </p:tgtEl>
                                      </p:cBhvr>
                                    </p:animEffect>
                                  </p:childTnLst>
                                </p:cTn>
                              </p:par>
                            </p:childTnLst>
                          </p:cTn>
                        </p:par>
                        <p:par>
                          <p:cTn id="30" fill="hold">
                            <p:stCondLst>
                              <p:cond delay="2000"/>
                            </p:stCondLst>
                            <p:childTnLst>
                              <p:par>
                                <p:cTn id="31" presetID="55" presetClass="entr" presetSubtype="0" fill="hold" grpId="0" nodeType="afterEffect">
                                  <p:stCondLst>
                                    <p:cond delay="0"/>
                                  </p:stCondLst>
                                  <p:childTnLst>
                                    <p:set>
                                      <p:cBhvr>
                                        <p:cTn id="32" dur="1" fill="hold">
                                          <p:stCondLst>
                                            <p:cond delay="0"/>
                                          </p:stCondLst>
                                        </p:cTn>
                                        <p:tgtEl>
                                          <p:spTgt spid="197636">
                                            <p:txEl>
                                              <p:charRg st="89" end="109"/>
                                            </p:txEl>
                                          </p:spTgt>
                                        </p:tgtEl>
                                        <p:attrNameLst>
                                          <p:attrName>style.visibility</p:attrName>
                                        </p:attrNameLst>
                                      </p:cBhvr>
                                      <p:to>
                                        <p:strVal val="visible"/>
                                      </p:to>
                                    </p:set>
                                    <p:anim calcmode="lin" valueType="num">
                                      <p:cBhvr>
                                        <p:cTn id="33" dur="1000" fill="hold"/>
                                        <p:tgtEl>
                                          <p:spTgt spid="197636">
                                            <p:txEl>
                                              <p:charRg st="89" end="109"/>
                                            </p:txEl>
                                          </p:spTgt>
                                        </p:tgtEl>
                                        <p:attrNameLst>
                                          <p:attrName>ppt_w</p:attrName>
                                        </p:attrNameLst>
                                      </p:cBhvr>
                                      <p:tavLst>
                                        <p:tav tm="0">
                                          <p:val>
                                            <p:strVal val="#ppt_w*0.70"/>
                                          </p:val>
                                        </p:tav>
                                        <p:tav tm="100000">
                                          <p:val>
                                            <p:strVal val="#ppt_w"/>
                                          </p:val>
                                        </p:tav>
                                      </p:tavLst>
                                    </p:anim>
                                    <p:anim calcmode="lin" valueType="num">
                                      <p:cBhvr>
                                        <p:cTn id="34" dur="1000" fill="hold"/>
                                        <p:tgtEl>
                                          <p:spTgt spid="197636">
                                            <p:txEl>
                                              <p:charRg st="89" end="109"/>
                                            </p:txEl>
                                          </p:spTgt>
                                        </p:tgtEl>
                                        <p:attrNameLst>
                                          <p:attrName>ppt_h</p:attrName>
                                        </p:attrNameLst>
                                      </p:cBhvr>
                                      <p:tavLst>
                                        <p:tav tm="0">
                                          <p:val>
                                            <p:strVal val="#ppt_h"/>
                                          </p:val>
                                        </p:tav>
                                        <p:tav tm="100000">
                                          <p:val>
                                            <p:strVal val="#ppt_h"/>
                                          </p:val>
                                        </p:tav>
                                      </p:tavLst>
                                    </p:anim>
                                    <p:animEffect transition="in" filter="fade">
                                      <p:cBhvr>
                                        <p:cTn id="35" dur="1000"/>
                                        <p:tgtEl>
                                          <p:spTgt spid="197636">
                                            <p:txEl>
                                              <p:charRg st="89" end="109"/>
                                            </p:txEl>
                                          </p:spTgt>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197636">
                                            <p:txEl>
                                              <p:charRg st="109" end="142"/>
                                            </p:txEl>
                                          </p:spTgt>
                                        </p:tgtEl>
                                        <p:attrNameLst>
                                          <p:attrName>style.visibility</p:attrName>
                                        </p:attrNameLst>
                                      </p:cBhvr>
                                      <p:to>
                                        <p:strVal val="visible"/>
                                      </p:to>
                                    </p:set>
                                    <p:anim calcmode="lin" valueType="num">
                                      <p:cBhvr>
                                        <p:cTn id="38" dur="1000" fill="hold"/>
                                        <p:tgtEl>
                                          <p:spTgt spid="197636">
                                            <p:txEl>
                                              <p:charRg st="109" end="142"/>
                                            </p:txEl>
                                          </p:spTgt>
                                        </p:tgtEl>
                                        <p:attrNameLst>
                                          <p:attrName>ppt_w</p:attrName>
                                        </p:attrNameLst>
                                      </p:cBhvr>
                                      <p:tavLst>
                                        <p:tav tm="0">
                                          <p:val>
                                            <p:strVal val="#ppt_w*0.70"/>
                                          </p:val>
                                        </p:tav>
                                        <p:tav tm="100000">
                                          <p:val>
                                            <p:strVal val="#ppt_w"/>
                                          </p:val>
                                        </p:tav>
                                      </p:tavLst>
                                    </p:anim>
                                    <p:anim calcmode="lin" valueType="num">
                                      <p:cBhvr>
                                        <p:cTn id="39" dur="1000" fill="hold"/>
                                        <p:tgtEl>
                                          <p:spTgt spid="197636">
                                            <p:txEl>
                                              <p:charRg st="109" end="142"/>
                                            </p:txEl>
                                          </p:spTgt>
                                        </p:tgtEl>
                                        <p:attrNameLst>
                                          <p:attrName>ppt_h</p:attrName>
                                        </p:attrNameLst>
                                      </p:cBhvr>
                                      <p:tavLst>
                                        <p:tav tm="0">
                                          <p:val>
                                            <p:strVal val="#ppt_h"/>
                                          </p:val>
                                        </p:tav>
                                        <p:tav tm="100000">
                                          <p:val>
                                            <p:strVal val="#ppt_h"/>
                                          </p:val>
                                        </p:tav>
                                      </p:tavLst>
                                    </p:anim>
                                    <p:animEffect transition="in" filter="fade">
                                      <p:cBhvr>
                                        <p:cTn id="40" dur="1000"/>
                                        <p:tgtEl>
                                          <p:spTgt spid="197636">
                                            <p:txEl>
                                              <p:charRg st="109" end="1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197636" grpId="0" uiExpand="1" build="p"/>
    </p:bldLst>
  </p:timing>
</p:sld>
</file>

<file path=ppt/tags/tag1.xml><?xml version="1.0" encoding="utf-8"?>
<p:tagLst xmlns:p="http://schemas.openxmlformats.org/presentationml/2006/main">
  <p:tag name="KSO_WM_UNIT_TABLE_BEAUTIFY" val="smartTable{3abe8f94-c567-4f52-bd92-3fc5ad8451ba}"/>
  <p:tag name="TABLE_ENDDRAG_ORIGIN_RECT" val="819*402"/>
  <p:tag name="TABLE_ENDDRAG_RECT" val="78*108*819*40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7230</Words>
  <Application>WPS 演示</Application>
  <PresentationFormat>宽屏</PresentationFormat>
  <Paragraphs>396</Paragraphs>
  <Slides>56</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56</vt:i4>
      </vt:variant>
    </vt:vector>
  </HeadingPairs>
  <TitlesOfParts>
    <vt:vector size="73" baseType="lpstr">
      <vt:lpstr>Arial</vt:lpstr>
      <vt:lpstr>宋体</vt:lpstr>
      <vt:lpstr>Wingdings</vt:lpstr>
      <vt:lpstr>华文行楷</vt:lpstr>
      <vt:lpstr>Times New Roman</vt:lpstr>
      <vt:lpstr>华文中宋</vt:lpstr>
      <vt:lpstr>微软雅黑</vt:lpstr>
      <vt:lpstr>黑体</vt:lpstr>
      <vt:lpstr>Arial Unicode MS</vt:lpstr>
      <vt:lpstr>Calibri</vt:lpstr>
      <vt:lpstr>华文新魏</vt:lpstr>
      <vt:lpstr>隶书</vt:lpstr>
      <vt:lpstr>楷体_GB2312</vt:lpstr>
      <vt:lpstr>新宋体</vt:lpstr>
      <vt:lpstr>华文琥珀</vt:lpstr>
      <vt:lpstr>方正姚体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感知全诗，划分层次</vt:lpstr>
      <vt:lpstr>PowerPoint 演示文稿</vt:lpstr>
      <vt:lpstr>PowerPoint 演示文稿</vt:lpstr>
      <vt:lpstr>PowerPoint 演示文稿</vt:lpstr>
      <vt:lpstr>PowerPoint 演示文稿</vt:lpstr>
      <vt:lpstr>PowerPoint 演示文稿</vt:lpstr>
      <vt:lpstr>PowerPoint 演示文稿</vt:lpstr>
      <vt:lpstr>3、春江花月图有什么意境？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赵生勤  高中语文  潇洒走一回</cp:lastModifiedBy>
  <cp:revision>3</cp:revision>
  <dcterms:created xsi:type="dcterms:W3CDTF">2021-09-22T12:32:00Z</dcterms:created>
  <dcterms:modified xsi:type="dcterms:W3CDTF">2021-10-19T14:08:03Z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9BC33776E3544F91A92016256044772E</vt:lpwstr>
  </property>
  <property fmtid="{D5CDD505-2E9C-101B-9397-08002B2CF9AE}" pid="3" name="KSOProductBuildVer">
    <vt:lpwstr>2052-11.1.0.10938</vt:lpwstr>
  </property>
</Properties>
</file>