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58" r:id="rId4"/>
    <p:sldId id="259" r:id="rId5"/>
    <p:sldId id="260" r:id="rId6"/>
    <p:sldId id="262" r:id="rId7"/>
    <p:sldId id="296" r:id="rId8"/>
    <p:sldId id="277" r:id="rId10"/>
    <p:sldId id="307" r:id="rId11"/>
    <p:sldId id="264" r:id="rId12"/>
    <p:sldId id="283" r:id="rId13"/>
    <p:sldId id="308" r:id="rId14"/>
    <p:sldId id="293" r:id="rId15"/>
    <p:sldId id="274" r:id="rId16"/>
    <p:sldId id="275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9C3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91" autoAdjust="0"/>
    <p:restoredTop sz="94700" autoAdjust="0"/>
  </p:normalViewPr>
  <p:slideViewPr>
    <p:cSldViewPr>
      <p:cViewPr varScale="1">
        <p:scale>
          <a:sx n="109" d="100"/>
          <a:sy n="109" d="100"/>
        </p:scale>
        <p:origin x="-72" y="-606"/>
      </p:cViewPr>
      <p:guideLst>
        <p:guide orient="horz" pos="1653"/>
        <p:guide pos="28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10A99-8376-4AED-B9BC-2B5D372B75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7BEBB-D749-40CB-96EC-8E23A35B6C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7BEBB-D749-40CB-96EC-8E23A35B6C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002E8-E81F-4B7C-B4F2-738D68DD7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A9210-B086-4CD5-B2BB-6D9C12B8C9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4131564"/>
            <a:ext cx="9144000" cy="1011936"/>
          </a:xfrm>
          <a:prstGeom prst="rect">
            <a:avLst/>
          </a:prstGeom>
        </p:spPr>
      </p:pic>
      <p:sp>
        <p:nvSpPr>
          <p:cNvPr id="4098" name="AutoShape 2" descr="http://img4.imgtn.bdimg.com/it/u=2688012569,3811686248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0" name="AutoShape 4" descr="http://img4.imgtn.bdimg.com/it/u=2688012569,3811686248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2" name="AutoShape 6" descr="http://img4.imgtn.bdimg.com/it/u=2688012569,3811686248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4" name="AutoShape 8" descr="http://img4.imgtn.bdimg.com/it/u=2688012569,3811686248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06" name="AutoShape 10" descr="http://img4.imgtn.bdimg.com/it/u=2688012569,3811686248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19624"/>
            <a:ext cx="9144000" cy="86411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夏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天里的成长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5575" y="267494"/>
            <a:ext cx="298069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r>
              <a:rPr lang="zh-CN" alt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年级语文上册</a:t>
            </a:r>
            <a:endParaRPr lang="zh-CN" altLang="en-US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18" name="AutoShape 22" descr="http://img2.imgtn.bdimg.com/it/u=3977108387,1797745345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0" name="AutoShape 24" descr="http://img2.imgtn.bdimg.com/it/u=3977108387,1797745345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2" name="AutoShape 26" descr="http://img2.imgtn.bdimg.com/it/u=3977108387,1797745345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4" name="AutoShape 28" descr="http://img2.imgtn.bdimg.com/it/u=3977108387,1797745345&amp;fm=214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03848" y="2283718"/>
            <a:ext cx="4896544" cy="864115"/>
          </a:xfrm>
        </p:spPr>
        <p:txBody>
          <a:bodyPr>
            <a:no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梁容若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900242" y="33470"/>
            <a:ext cx="7344171" cy="18374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3.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试分析文章最后一句“人也是一样，要赶时候，赶热天，尽量地用力地长”的深刻含义。</a:t>
            </a:r>
            <a:endParaRPr kumimoji="0" lang="zh-CN" altLang="en-US" sz="2400" b="1" kern="1200" cap="none" spc="0" normalizeH="0" baseline="0" noProof="0" dirty="0" smtClean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Rectangle 3"/>
          <p:cNvSpPr txBox="1"/>
          <p:nvPr/>
        </p:nvSpPr>
        <p:spPr>
          <a:xfrm>
            <a:off x="647256" y="1923678"/>
            <a:ext cx="7848227" cy="167418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25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答：这句话是文章的主旨句，是文章内容的全面总结与概括。同时也告诉我们，在精力旺盛时期，应该努力学习，不断提升自己，才能有所收获。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6402" y="1221583"/>
            <a:ext cx="2881281" cy="1944053"/>
            <a:chOff x="-454430" y="1981720"/>
            <a:chExt cx="3658278" cy="2592288"/>
          </a:xfrm>
        </p:grpSpPr>
        <p:sp>
          <p:nvSpPr>
            <p:cNvPr id="3" name="TextBox 2"/>
            <p:cNvSpPr txBox="1"/>
            <p:nvPr/>
          </p:nvSpPr>
          <p:spPr>
            <a:xfrm>
              <a:off x="2123728" y="2636912"/>
              <a:ext cx="1080120" cy="4924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          </a:t>
              </a:r>
              <a:endParaRPr lang="zh-CN" alt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-454430" y="1981720"/>
              <a:ext cx="1328634" cy="25922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夏天里的成长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左大括号 7"/>
          <p:cNvSpPr/>
          <p:nvPr/>
        </p:nvSpPr>
        <p:spPr>
          <a:xfrm>
            <a:off x="1115695" y="802483"/>
            <a:ext cx="309880" cy="263366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20830" y="662943"/>
            <a:ext cx="4896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总起：夏天是万物迅速生长的季节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301119" y="1941674"/>
            <a:ext cx="1326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分述</a:t>
            </a:r>
            <a:endParaRPr lang="zh-CN" altLang="en-US" sz="2400"/>
          </a:p>
        </p:txBody>
      </p:sp>
      <p:sp>
        <p:nvSpPr>
          <p:cNvPr id="12" name="左大括号 11"/>
          <p:cNvSpPr/>
          <p:nvPr/>
        </p:nvSpPr>
        <p:spPr>
          <a:xfrm>
            <a:off x="2124715" y="1302546"/>
            <a:ext cx="360045" cy="204549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265045" y="1333026"/>
            <a:ext cx="1515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生物飞快地生长</a:t>
            </a:r>
            <a:endParaRPr lang="zh-CN" altLang="en-US" sz="2400"/>
          </a:p>
        </p:txBody>
      </p:sp>
      <p:sp>
        <p:nvSpPr>
          <p:cNvPr id="14" name="左大括号 13"/>
          <p:cNvSpPr/>
          <p:nvPr/>
        </p:nvSpPr>
        <p:spPr>
          <a:xfrm>
            <a:off x="3420114" y="1167767"/>
            <a:ext cx="360045" cy="10263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24610" y="1102521"/>
            <a:ext cx="462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植物的生长</a:t>
            </a:r>
            <a:r>
              <a:rPr lang="en-US" altLang="zh-CN" sz="2400"/>
              <a:t>----</a:t>
            </a:r>
            <a:r>
              <a:rPr lang="zh-CN" altLang="en-US" sz="2400"/>
              <a:t>绿蔓、竹子、高粱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3780158" y="1543053"/>
            <a:ext cx="3357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开花结果</a:t>
            </a:r>
            <a:r>
              <a:rPr lang="en-US" altLang="zh-CN" sz="2400"/>
              <a:t>----</a:t>
            </a:r>
            <a:r>
              <a:rPr lang="zh-CN" altLang="en-US" sz="2400"/>
              <a:t>苔藓、菜畦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3780790" y="2055498"/>
            <a:ext cx="4827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动物的生长</a:t>
            </a:r>
            <a:r>
              <a:rPr lang="en-US" altLang="zh-CN" sz="2400"/>
              <a:t>----</a:t>
            </a:r>
            <a:r>
              <a:rPr lang="zh-CN" altLang="en-US" sz="2400"/>
              <a:t>猫、狗、鸡、鸭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2407286" y="2567466"/>
            <a:ext cx="5386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一切都在生长 </a:t>
            </a:r>
            <a:r>
              <a:rPr lang="zh-CN" altLang="en-US"/>
              <a:t>   </a:t>
            </a:r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4215130" y="2490790"/>
            <a:ext cx="261620" cy="40624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56100" y="2765110"/>
            <a:ext cx="2160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  </a:t>
            </a:r>
            <a:r>
              <a:rPr lang="zh-CN" altLang="en-US" sz="2400"/>
              <a:t>铁路、柏油路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2493015" y="3241836"/>
            <a:ext cx="295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人也在奋力生长</a:t>
            </a:r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4476750" y="2401255"/>
            <a:ext cx="3175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草、树、山、稻秧等</a:t>
            </a:r>
            <a:endParaRPr lang="zh-CN" altLang="en-US" sz="24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267744" y="681542"/>
            <a:ext cx="4537710" cy="385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读了本文，你有什么感悟呢？</a:t>
            </a:r>
            <a:endParaRPr kumimoji="0" lang="zh-CN" altLang="en-US" sz="2800" b="1" kern="1200" cap="none" spc="0" normalizeH="0" baseline="0" noProof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5" name="Rectangle 3"/>
          <p:cNvSpPr txBox="1"/>
          <p:nvPr/>
        </p:nvSpPr>
        <p:spPr bwMode="auto">
          <a:xfrm>
            <a:off x="467544" y="1275606"/>
            <a:ext cx="7776864" cy="24842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400" b="1" noProof="1" smtClean="0">
                <a:solidFill>
                  <a:srgbClr val="0000FF"/>
                </a:solidFill>
              </a:rPr>
              <a:t>             学</a:t>
            </a:r>
            <a:r>
              <a:rPr lang="zh-CN" altLang="en-US" sz="2400" b="1" noProof="1">
                <a:solidFill>
                  <a:srgbClr val="0000FF"/>
                </a:solidFill>
              </a:rPr>
              <a:t>会珍惜时间，把握当下，是对于处于人生中的夏天的我们最应该做的事。“时间是一切财富中最宝贵的财富。”只有抓住这有限的时间，学习更多的知识，努力地成长，这样才能更好地推动我们前进，成为更好的自己。</a:t>
            </a:r>
            <a:endParaRPr kumimoji="0" sz="2400" b="1" kern="1200" cap="none" spc="0" normalizeH="0" baseline="0" noProof="1" smtClean="0">
              <a:solidFill>
                <a:srgbClr val="0000FF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083918"/>
            <a:ext cx="9143999" cy="105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AutoShape 3" descr="http://img1.imgtn.bdimg.com/it/u=3418937686,1986530239&amp;fm=26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49" name="AutoShape 5" descr="http://himg2.huanqiu.com/attachment2010/2017/0210/20170210011014127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51" name="AutoShape 7" descr="http://himg2.huanqiu.com/attachment2010/2017/0210/20170210011014127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53" name="AutoShape 9" descr="http://himg2.huanqiu.com/attachment2010/2017/0210/20170210011014127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755" name="AutoShape 11" descr="http://img1.imgtn.bdimg.com/it/u=892609823,3475661700&amp;fm=26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文本占位符 46081"/>
          <p:cNvSpPr txBox="1">
            <a:spLocks noRot="1" noChangeArrowheads="1"/>
          </p:cNvSpPr>
          <p:nvPr/>
        </p:nvSpPr>
        <p:spPr bwMode="auto">
          <a:xfrm>
            <a:off x="381005" y="1067355"/>
            <a:ext cx="8352155" cy="22604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一曲新词酒一杯，去年天气旧亭台。夕阳西下几时回？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无可奈何花落去，似曾相识燕归来。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小园香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径独徘徊。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r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晏殊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浣溪沙・一曲新词酒一杯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0" y="0"/>
            <a:ext cx="9144000" cy="857250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3"/>
          <p:cNvSpPr txBox="1"/>
          <p:nvPr/>
        </p:nvSpPr>
        <p:spPr>
          <a:xfrm>
            <a:off x="474938" y="3075806"/>
            <a:ext cx="7985494" cy="16201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25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译文：听一支新曲喝一杯美酒，还是去年的天气旧日的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亭台，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西落的夕阳何时再回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来。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那花儿落去我也无可奈何，那归来的燕子似曾相识，在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小园的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花径上独自徘徊。</a:t>
            </a:r>
            <a:endParaRPr lang="zh-CN" altLang="en-US" sz="2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1"/>
          <p:cNvSpPr txBox="1"/>
          <p:nvPr/>
        </p:nvSpPr>
        <p:spPr>
          <a:xfrm>
            <a:off x="1421049" y="2792998"/>
            <a:ext cx="6842125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夏天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到了，（      ）里的蔬菜瓜果都在拼命地生长，菜地（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）变得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）起来。正如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）里说的：“六月六，看谷秀。”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①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丰满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   ②迅速；   ③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菜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畦；   ④谚语。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9"/>
          <p:cNvSpPr/>
          <p:nvPr/>
        </p:nvSpPr>
        <p:spPr>
          <a:xfrm>
            <a:off x="1504261" y="2056679"/>
            <a:ext cx="7273925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yàn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）语       （    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丽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（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）子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9"/>
          <p:cNvSpPr/>
          <p:nvPr/>
        </p:nvSpPr>
        <p:spPr>
          <a:xfrm>
            <a:off x="1475661" y="1686769"/>
            <a:ext cx="7273925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píng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草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    （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论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9"/>
          <p:cNvSpPr/>
          <p:nvPr/>
        </p:nvSpPr>
        <p:spPr>
          <a:xfrm>
            <a:off x="827092" y="1338102"/>
            <a:ext cx="7273925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péng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瓜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     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）鸟       （ 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友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22" name="AutoShape 2" descr="http://img1.imgtn.bdimg.com/it/u=892609823,3475661700&amp;fm=26&amp;gp=0.jpg"/>
          <p:cNvSpPr>
            <a:spLocks noChangeAspect="1" noChangeArrowheads="1"/>
          </p:cNvSpPr>
          <p:nvPr/>
        </p:nvSpPr>
        <p:spPr bwMode="auto">
          <a:xfrm>
            <a:off x="155575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TextBox 20"/>
          <p:cNvSpPr txBox="1"/>
          <p:nvPr/>
        </p:nvSpPr>
        <p:spPr>
          <a:xfrm>
            <a:off x="827093" y="2389646"/>
            <a:ext cx="604837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、在括号中填入正确的词语。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80157" y="142295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鹏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49434" y="14073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朋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799848" y="175601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坪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98078" y="175601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62236" y="177968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苹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32802" y="212592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谚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615325" y="212592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艳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793394" y="2143887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燕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719048" y="140977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棚</a:t>
            </a:r>
            <a:endParaRPr lang="zh-CN" altLang="en-US" dirty="0"/>
          </a:p>
        </p:txBody>
      </p:sp>
      <p:sp>
        <p:nvSpPr>
          <p:cNvPr id="21" name="矩形 9"/>
          <p:cNvSpPr/>
          <p:nvPr/>
        </p:nvSpPr>
        <p:spPr>
          <a:xfrm>
            <a:off x="827093" y="963039"/>
            <a:ext cx="7273925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一、根据注音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在括号里填上合适的字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9"/>
          <p:cNvSpPr/>
          <p:nvPr/>
        </p:nvSpPr>
        <p:spPr>
          <a:xfrm>
            <a:off x="3491880" y="2733769"/>
            <a:ext cx="1003936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9"/>
          <p:cNvSpPr/>
          <p:nvPr/>
        </p:nvSpPr>
        <p:spPr>
          <a:xfrm>
            <a:off x="2163529" y="3013842"/>
            <a:ext cx="1003936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标题 1"/>
          <p:cNvSpPr txBox="1"/>
          <p:nvPr/>
        </p:nvSpPr>
        <p:spPr>
          <a:xfrm>
            <a:off x="0" y="0"/>
            <a:ext cx="9144000" cy="857250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随堂演练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9"/>
          <p:cNvSpPr/>
          <p:nvPr/>
        </p:nvSpPr>
        <p:spPr>
          <a:xfrm>
            <a:off x="3960311" y="3003199"/>
            <a:ext cx="1003936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9"/>
          <p:cNvSpPr/>
          <p:nvPr/>
        </p:nvSpPr>
        <p:spPr>
          <a:xfrm>
            <a:off x="6521150" y="3048898"/>
            <a:ext cx="1003936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en-US" altLang="zh-CN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  <p:bldP spid="22" grpId="0"/>
      <p:bldP spid="24" grpId="0"/>
      <p:bldP spid="4" grpId="0"/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1" grpId="0"/>
      <p:bldP spid="25" grpId="0"/>
      <p:bldP spid="26" grpId="0"/>
      <p:bldP spid="27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03305" y="1388411"/>
            <a:ext cx="5004049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梁容若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(1904–1997)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，河北省行唐县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(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今改灵寿县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)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人。中国作家、教育家，曾以全校第二名毕业于河北正定县中学。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1922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年入读北平师范大学，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1927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年至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1930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年曾参加国民革命军北伐工作，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1931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年在山东省主编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《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民众周刊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》</a:t>
            </a:r>
            <a:r>
              <a:rPr lang="zh-CN" altLang="en-US" sz="2000" b="1" noProof="1" smtClean="0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。</a:t>
            </a:r>
            <a:endParaRPr lang="en-US" altLang="zh-CN" sz="2000" b="1" noProof="1" smtClean="0">
              <a:solidFill>
                <a:srgbClr val="2D2D8A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noProof="1" smtClean="0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代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表作品：</a:t>
            </a:r>
            <a:r>
              <a:rPr lang="en-US" altLang="zh-CN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《</a:t>
            </a:r>
            <a:r>
              <a:rPr lang="zh-CN" altLang="en-US" sz="2000" b="1" noProof="1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国语日报</a:t>
            </a:r>
            <a:r>
              <a:rPr lang="en-US" altLang="zh-CN" sz="2000" b="1" noProof="1" smtClean="0">
                <a:solidFill>
                  <a:srgbClr val="2D2D8A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</a:rPr>
              <a:t>》</a:t>
            </a:r>
            <a:endParaRPr lang="en-US" altLang="zh-CN" sz="2000" b="1" noProof="1">
              <a:solidFill>
                <a:srgbClr val="2D2D8A"/>
              </a:solidFill>
              <a:effectLst>
                <a:outerShdw blurRad="38100" dist="38100" dir="2700000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0" y="0"/>
            <a:ext cx="9144000" cy="857250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s://timgsa.baidu.com/timg?image&amp;quality=80&amp;size=b9999_10000&amp;sec=1566393716785&amp;di=20af34e442b96ab8fb481bfbc241a32d&amp;imgtype=0&amp;src=http%3A%2F%2Fwww.kfzimg.com%2FW03%2Fd2%2F9f%2Fd29f067bec1f8d822801d89c9eb2b698_b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90753" y="1317718"/>
            <a:ext cx="3173139" cy="339323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899592" y="1336571"/>
            <a:ext cx="13681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CC3300"/>
                </a:solidFill>
              </a:rPr>
              <a:t>   </a:t>
            </a:r>
            <a:r>
              <a:rPr lang="en-US" altLang="zh-CN" sz="3200" b="1" dirty="0">
                <a:solidFill>
                  <a:srgbClr val="CC3300"/>
                </a:solidFill>
              </a:rPr>
              <a:t>péng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68" y="1659536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瓜 棚</a:t>
            </a:r>
            <a:endParaRPr lang="zh-CN" altLang="en-US" sz="3600" b="1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802404" y="1310069"/>
            <a:ext cx="14815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</a:rPr>
              <a:t>tái xiǎn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1800" y="1659890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苔 藓</a:t>
            </a:r>
            <a:endParaRPr lang="zh-CN" altLang="en-US" sz="3600" b="1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860032" y="1310069"/>
            <a:ext cx="19274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</a:rPr>
              <a:t>píng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8024" y="1612388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草 坪</a:t>
            </a:r>
            <a:endParaRPr lang="zh-CN" altLang="en-US" sz="3600" b="1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193284" y="1310069"/>
            <a:ext cx="171574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 err="1" smtClean="0">
                <a:solidFill>
                  <a:srgbClr val="CC3300"/>
                </a:solidFill>
              </a:rPr>
              <a:t>zhe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49268" y="1612388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甘 蔗</a:t>
            </a:r>
            <a:endParaRPr lang="zh-CN" altLang="en-US" sz="3600" b="1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5306858" y="2588162"/>
            <a:ext cx="106534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</a:rPr>
              <a:t>fèng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88024" y="2890480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裂 缝</a:t>
            </a:r>
            <a:endParaRPr lang="zh-CN" altLang="en-US" sz="3600" b="1" dirty="0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6372200" y="2588162"/>
            <a:ext cx="2133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</a:rPr>
              <a:t>yàn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21276" y="2890480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谚 语</a:t>
            </a:r>
            <a:endParaRPr lang="zh-CN" altLang="en-US" sz="3600" b="1" dirty="0"/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26140" y="2635310"/>
            <a:ext cx="9055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</a:rPr>
              <a:t>   pù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937629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瀑 布</a:t>
            </a:r>
            <a:endParaRPr lang="zh-CN" altLang="en-US" sz="3600" b="1" dirty="0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559740" y="2635310"/>
            <a:ext cx="10761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</a:rPr>
              <a:t>zēng</a:t>
            </a:r>
            <a:endParaRPr lang="en-US" altLang="zh-CN" sz="3200" b="1" dirty="0">
              <a:solidFill>
                <a:srgbClr val="CC33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1800" y="2937629"/>
            <a:ext cx="1728192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333300"/>
                </a:solidFill>
                <a:latin typeface="宋体" panose="02010600030101010101" pitchFamily="2" charset="-122"/>
              </a:rPr>
              <a:t>增 加</a:t>
            </a:r>
            <a:endParaRPr lang="zh-CN" altLang="en-US" sz="3600" b="1" dirty="0"/>
          </a:p>
        </p:txBody>
      </p:sp>
      <p:sp>
        <p:nvSpPr>
          <p:cNvPr id="21" name="标题 1"/>
          <p:cNvSpPr txBox="1"/>
          <p:nvPr/>
        </p:nvSpPr>
        <p:spPr>
          <a:xfrm>
            <a:off x="0" y="0"/>
            <a:ext cx="9144000" cy="857250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我爱学字词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5" grpId="0"/>
      <p:bldP spid="6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2" grpId="0"/>
      <p:bldP spid="3" grpId="0"/>
      <p:bldP spid="4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04095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endParaRPr lang="zh-CN" altLang="en-US" sz="28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4070" y="1040957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</a:t>
            </a:r>
            <a:r>
              <a:rPr lang="zh-CN" altLang="en-US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度非常快。</a:t>
            </a:r>
            <a:endParaRPr lang="zh-CN" altLang="en-US" sz="2400" b="1" dirty="0" smtClean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148052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</a:t>
            </a:r>
            <a:endParaRPr lang="zh-CN" altLang="en-US" sz="28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1691680" y="1480528"/>
            <a:ext cx="727280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两脚用力离开原地向上或向前跳。</a:t>
            </a:r>
            <a:endParaRPr lang="zh-CN" altLang="en-US" sz="24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192286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菜畦</a:t>
            </a:r>
            <a:endParaRPr lang="zh-CN" altLang="en-US" sz="28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68858" y="1923100"/>
            <a:ext cx="6263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有土埂围着的一块块排列整齐的种蔬菜的田地。</a:t>
            </a:r>
            <a:endParaRPr lang="zh-CN" altLang="en-US" sz="24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278825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丰满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560" y="365996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接茬</a:t>
            </a:r>
            <a:endParaRPr lang="zh-CN" altLang="en-US" sz="28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3395" y="3659981"/>
            <a:ext cx="7786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持续，继续；接着别人的话说下去。</a:t>
            </a:r>
            <a:endParaRPr lang="zh-CN" altLang="en-US" sz="28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20"/>
          <p:cNvSpPr txBox="1"/>
          <p:nvPr/>
        </p:nvSpPr>
        <p:spPr>
          <a:xfrm>
            <a:off x="575556" y="321900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威力</a:t>
            </a:r>
            <a:endParaRPr lang="zh-CN" altLang="en-US" sz="28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2"/>
          <p:cNvSpPr txBox="1"/>
          <p:nvPr/>
        </p:nvSpPr>
        <p:spPr>
          <a:xfrm>
            <a:off x="1764070" y="3221383"/>
            <a:ext cx="6768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具</a:t>
            </a:r>
            <a:r>
              <a:rPr lang="zh-CN" altLang="en-US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有巨大推动或摧毁作用的力量。</a:t>
            </a:r>
            <a:endParaRPr lang="zh-CN" altLang="en-US" sz="24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612195" y="409825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33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</a:t>
            </a:r>
            <a:endParaRPr lang="zh-CN" altLang="en-US" sz="2800" b="1" dirty="0">
              <a:solidFill>
                <a:srgbClr val="33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1763688" y="4101775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en-US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示力求在一定范同内达到最大限度。</a:t>
            </a:r>
            <a:endParaRPr lang="zh-CN" altLang="en-US" sz="24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1763688" y="2788267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zh-CN" altLang="en-US" sz="24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中是指充足的意思。</a:t>
            </a:r>
            <a:endParaRPr lang="zh-CN" altLang="en-US" sz="24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/>
          <p:cNvSpPr txBox="1"/>
          <p:nvPr/>
        </p:nvSpPr>
        <p:spPr>
          <a:xfrm>
            <a:off x="0" y="0"/>
            <a:ext cx="9144000" cy="857250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2" grpId="0"/>
      <p:bldP spid="13" grpId="0"/>
      <p:bldP spid="14" grpId="0"/>
      <p:bldP spid="15" grpId="0"/>
      <p:bldP spid="21" grpId="0"/>
      <p:bldP spid="23" grpId="0"/>
      <p:bldP spid="2" grpId="0"/>
      <p:bldP spid="3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1234791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快速浏览课文，边读边想：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283720"/>
            <a:ext cx="69847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作者借此表达了怎样的思想感情？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8">
              <a:lnSpc>
                <a:spcPct val="150000"/>
              </a:lnSpc>
            </a:pPr>
            <a:r>
              <a:rPr lang="en-US" altLang="x-none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x-none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概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括每段的大意。</a:t>
            </a:r>
            <a:r>
              <a:rPr lang="en-US" altLang="x-none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50"/>
          </a:xfr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帮你学课文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1331392" y="519115"/>
            <a:ext cx="691301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作者借此表达了怎样的思想感情？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539554" y="1563637"/>
            <a:ext cx="8266113" cy="233294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文以自然界的万物和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引出文章的中心内容：“夏天是万物迅速生长的季节”。教育我们应该抓紧时机，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不要浪费大好时光，要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让自己快速成长。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"/>
          <p:cNvSpPr/>
          <p:nvPr/>
        </p:nvSpPr>
        <p:spPr>
          <a:xfrm>
            <a:off x="395288" y="519115"/>
            <a:ext cx="5713412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默读课文，概括每段大意：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323855" y="2580374"/>
            <a:ext cx="8266113" cy="1212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第二部分（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2-4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）：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具体描写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万物以及人在夏季是成长最快的。</a:t>
            </a:r>
            <a:endParaRPr lang="zh-CN" altLang="en-US" sz="28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330693" y="1479697"/>
            <a:ext cx="8266113" cy="1212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第一部分（1）：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总起全文，点明夏季是万物迅速生长的季节。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4213" y="979885"/>
            <a:ext cx="7226300" cy="11168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文章的主旨句是哪一句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?</a:t>
            </a:r>
            <a:endParaRPr kumimoji="0" lang="zh-CN" altLang="en-US" sz="2400" b="1" kern="1200" cap="none" spc="0" normalizeH="0" baseline="0" noProof="0" dirty="0" smtClean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3316" name="Rectangle 3"/>
          <p:cNvSpPr txBox="1"/>
          <p:nvPr/>
        </p:nvSpPr>
        <p:spPr>
          <a:xfrm>
            <a:off x="661607" y="2715767"/>
            <a:ext cx="7560071" cy="61223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25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答：夏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天是万物迅速生长的季节。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0" y="0"/>
            <a:ext cx="9144000" cy="857250"/>
          </a:xfrm>
          <a:prstGeom prst="rect">
            <a:avLst/>
          </a:prstGeom>
          <a:ln w="38100" cap="flat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问题提出</a:t>
            </a:r>
            <a:endParaRPr lang="zh-CN" altLang="en-US" sz="4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3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3900" y="475774"/>
            <a:ext cx="7920553" cy="1040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着太阳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的威力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的增加，温度的增加，什么都在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长”，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这句话中的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长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具体指的是什么？</a:t>
            </a:r>
            <a:endParaRPr kumimoji="0" lang="zh-CN" altLang="en-US" sz="2400" b="1" kern="1200" cap="none" spc="0" normalizeH="0" baseline="0" noProof="0" dirty="0" smtClean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3316" name="Rectangle 3"/>
          <p:cNvSpPr txBox="1"/>
          <p:nvPr/>
        </p:nvSpPr>
        <p:spPr>
          <a:xfrm>
            <a:off x="676910" y="1992631"/>
            <a:ext cx="7495540" cy="203739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ts val="25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答：这句话中的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长</a:t>
            </a: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，除了指植物的成长，也指大地万物生机勃勃的生长景象，也写出了因为温度的升高，物体表面的膨胀现象。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" y="4187243"/>
            <a:ext cx="9143999" cy="95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3316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1471</Words>
  <Application>WPS 演示</Application>
  <PresentationFormat>全屏显示(16:9)</PresentationFormat>
  <Paragraphs>183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楷体</vt:lpstr>
      <vt:lpstr>黑体</vt:lpstr>
      <vt:lpstr>楷体_GB2312</vt:lpstr>
      <vt:lpstr>新宋体</vt:lpstr>
      <vt:lpstr>Arial</vt:lpstr>
      <vt:lpstr>Calibri</vt:lpstr>
      <vt:lpstr>Arial Unicode MS</vt:lpstr>
      <vt:lpstr>MS PGothic</vt:lpstr>
      <vt:lpstr>第一PPT模板网-WWW.1PPT.COM</vt:lpstr>
      <vt:lpstr>梁容若</vt:lpstr>
      <vt:lpstr>PowerPoint 演示文稿</vt:lpstr>
      <vt:lpstr>PowerPoint 演示文稿</vt:lpstr>
      <vt:lpstr>PowerPoint 演示文稿</vt:lpstr>
      <vt:lpstr>帮你学课文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176</cp:revision>
  <dcterms:created xsi:type="dcterms:W3CDTF">2018-12-26T00:36:00Z</dcterms:created>
  <dcterms:modified xsi:type="dcterms:W3CDTF">2021-07-30T02:27:19Z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