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Default Extension="gif" ContentType="image/gif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ags/tag2.xml" ContentType="application/vnd.openxmlformats-officedocument.presentationml.tags+xml"/>
  <Default Extension="wmf" ContentType="image/x-wmf"/>
  <Override PartName="/ppt/tags/tag58.xml" ContentType="application/vnd.openxmlformats-officedocument.presentationml.tags+xml"/>
  <Override PartName="/ppt/tags/tag69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Default Extension="mp3" ContentType="audio/mp3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slides/slide20.xml" ContentType="application/vnd.openxmlformats-officedocument.presentationml.slide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tags/tag11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79"/>
  </p:notesMasterIdLst>
  <p:handoutMasterIdLst>
    <p:handoutMasterId r:id="rId80"/>
  </p:handoutMasterIdLst>
  <p:sldIdLst>
    <p:sldId id="463" r:id="rId2"/>
    <p:sldId id="262" r:id="rId3"/>
    <p:sldId id="258" r:id="rId4"/>
    <p:sldId id="405" r:id="rId5"/>
    <p:sldId id="372" r:id="rId6"/>
    <p:sldId id="522" r:id="rId7"/>
    <p:sldId id="263" r:id="rId8"/>
    <p:sldId id="523" r:id="rId9"/>
    <p:sldId id="266" r:id="rId10"/>
    <p:sldId id="267" r:id="rId11"/>
    <p:sldId id="525" r:id="rId12"/>
    <p:sldId id="526" r:id="rId13"/>
    <p:sldId id="527" r:id="rId14"/>
    <p:sldId id="528" r:id="rId15"/>
    <p:sldId id="529" r:id="rId16"/>
    <p:sldId id="530" r:id="rId17"/>
    <p:sldId id="531" r:id="rId18"/>
    <p:sldId id="532" r:id="rId19"/>
    <p:sldId id="533" r:id="rId20"/>
    <p:sldId id="373" r:id="rId21"/>
    <p:sldId id="268" r:id="rId22"/>
    <p:sldId id="535" r:id="rId23"/>
    <p:sldId id="375" r:id="rId24"/>
    <p:sldId id="406" r:id="rId25"/>
    <p:sldId id="346" r:id="rId26"/>
    <p:sldId id="377" r:id="rId27"/>
    <p:sldId id="378" r:id="rId28"/>
    <p:sldId id="330" r:id="rId29"/>
    <p:sldId id="331" r:id="rId30"/>
    <p:sldId id="332" r:id="rId31"/>
    <p:sldId id="271" r:id="rId32"/>
    <p:sldId id="321" r:id="rId33"/>
    <p:sldId id="347" r:id="rId34"/>
    <p:sldId id="536" r:id="rId35"/>
    <p:sldId id="349" r:id="rId36"/>
    <p:sldId id="348" r:id="rId37"/>
    <p:sldId id="352" r:id="rId38"/>
    <p:sldId id="353" r:id="rId39"/>
    <p:sldId id="537" r:id="rId40"/>
    <p:sldId id="351" r:id="rId41"/>
    <p:sldId id="324" r:id="rId42"/>
    <p:sldId id="286" r:id="rId43"/>
    <p:sldId id="407" r:id="rId44"/>
    <p:sldId id="408" r:id="rId45"/>
    <p:sldId id="380" r:id="rId46"/>
    <p:sldId id="538" r:id="rId47"/>
    <p:sldId id="382" r:id="rId48"/>
    <p:sldId id="539" r:id="rId49"/>
    <p:sldId id="540" r:id="rId50"/>
    <p:sldId id="385" r:id="rId51"/>
    <p:sldId id="386" r:id="rId52"/>
    <p:sldId id="387" r:id="rId53"/>
    <p:sldId id="388" r:id="rId54"/>
    <p:sldId id="389" r:id="rId55"/>
    <p:sldId id="390" r:id="rId56"/>
    <p:sldId id="393" r:id="rId57"/>
    <p:sldId id="394" r:id="rId58"/>
    <p:sldId id="395" r:id="rId59"/>
    <p:sldId id="541" r:id="rId60"/>
    <p:sldId id="542" r:id="rId61"/>
    <p:sldId id="396" r:id="rId62"/>
    <p:sldId id="397" r:id="rId63"/>
    <p:sldId id="403" r:id="rId64"/>
    <p:sldId id="404" r:id="rId65"/>
    <p:sldId id="400" r:id="rId66"/>
    <p:sldId id="401" r:id="rId67"/>
    <p:sldId id="402" r:id="rId68"/>
    <p:sldId id="543" r:id="rId69"/>
    <p:sldId id="544" r:id="rId70"/>
    <p:sldId id="409" r:id="rId71"/>
    <p:sldId id="410" r:id="rId72"/>
    <p:sldId id="546" r:id="rId73"/>
    <p:sldId id="547" r:id="rId74"/>
    <p:sldId id="309" r:id="rId75"/>
    <p:sldId id="342" r:id="rId76"/>
    <p:sldId id="343" r:id="rId77"/>
    <p:sldId id="288" r:id="rId78"/>
  </p:sldIdLst>
  <p:sldSz cx="12192000" cy="6858000"/>
  <p:notesSz cx="6858000" cy="9144000"/>
  <p:embeddedFontLst>
    <p:embeddedFont>
      <p:font typeface="微软雅黑" pitchFamily="34" charset="-122"/>
      <p:regular r:id="rId81"/>
      <p:bold r:id="rId82"/>
    </p:embeddedFont>
    <p:embeddedFont>
      <p:font typeface="楷体" pitchFamily="49" charset="-122"/>
      <p:regular r:id="rId83"/>
    </p:embeddedFont>
    <p:embeddedFont>
      <p:font typeface="汉语拼音" charset="-122"/>
      <p:regular r:id="rId84"/>
    </p:embeddedFont>
    <p:embeddedFont>
      <p:font typeface="GB Pinyinok-D" charset="-122"/>
      <p:regular r:id="rId85"/>
    </p:embeddedFont>
    <p:embeddedFont>
      <p:font typeface="Calibri" pitchFamily="34" charset="0"/>
      <p:regular r:id="rId86"/>
      <p:bold r:id="rId87"/>
      <p:italic r:id="rId88"/>
      <p:boldItalic r:id="rId89"/>
    </p:embeddedFont>
    <p:embeddedFont>
      <p:font typeface="仿宋" pitchFamily="49" charset="-122"/>
      <p:regular r:id="rId90"/>
    </p:embeddedFont>
  </p:embeddedFont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7B5804"/>
    <a:srgbClr val="FFF8E6"/>
    <a:srgbClr val="FEF7E5"/>
    <a:srgbClr val="FBF4E1"/>
    <a:srgbClr val="FEF7E4"/>
    <a:srgbClr val="FFFBE8"/>
    <a:srgbClr val="FAF3E0"/>
    <a:srgbClr val="0000EE"/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3778"/>
    <p:restoredTop sz="94660"/>
  </p:normalViewPr>
  <p:slideViewPr>
    <p:cSldViewPr snapToGrid="0" showGuides="1">
      <p:cViewPr varScale="1">
        <p:scale>
          <a:sx n="66" d="100"/>
          <a:sy n="66" d="100"/>
        </p:scale>
        <p:origin x="-716" y="-76"/>
      </p:cViewPr>
      <p:guideLst>
        <p:guide orient="horz" pos="3422"/>
        <p:guide pos="615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font" Target="fonts/font4.fntdata"/><Relationship Id="rId89" Type="http://schemas.openxmlformats.org/officeDocument/2006/relationships/font" Target="fonts/font9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notesMaster" Target="notesMasters/notesMaster1.xml"/><Relationship Id="rId87" Type="http://schemas.openxmlformats.org/officeDocument/2006/relationships/font" Target="fonts/font7.fntdata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font" Target="fonts/font2.fntdata"/><Relationship Id="rId90" Type="http://schemas.openxmlformats.org/officeDocument/2006/relationships/font" Target="fonts/font10.fntdata"/><Relationship Id="rId95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handoutMaster" Target="handoutMasters/handoutMaster1.xml"/><Relationship Id="rId85" Type="http://schemas.openxmlformats.org/officeDocument/2006/relationships/font" Target="fonts/font5.fntdata"/><Relationship Id="rId93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font" Target="fonts/font3.fntdata"/><Relationship Id="rId88" Type="http://schemas.openxmlformats.org/officeDocument/2006/relationships/font" Target="fonts/font8.fntdata"/><Relationship Id="rId91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font" Target="fonts/font1.fntdata"/><Relationship Id="rId86" Type="http://schemas.openxmlformats.org/officeDocument/2006/relationships/font" Target="fonts/font6.fntdata"/><Relationship Id="rId9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>
              <a:defRPr/>
            </a:pPr>
            <a:fld id="{61F44BCE-F7BF-45A5-B27B-3C34AD82F36A}" type="datetimeFigureOut"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pPr fontAlgn="auto">
                <a:defRPr/>
              </a:pPr>
              <a:t>2022/5/3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defRPr sz="1200" noProof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>
              <a:defRPr/>
            </a:pPr>
            <a:fld id="{837842EB-9771-4050-94EE-ABAC025F77DB}" type="slidenum"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pPr fontAlgn="auto">
                <a:defRPr/>
              </a:pPr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>
              <a:defRPr/>
            </a:pPr>
            <a:fld id="{173848BE-89D1-4140-907B-4102EA102D36}" type="datetimeFigureOut"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pPr fontAlgn="auto">
                <a:defRPr/>
              </a:pPr>
              <a:t>2022/5/3</a:t>
            </a:fld>
            <a:endParaRPr lang="zh-CN" altLang="en-US" strike="noStrike" noProof="1"/>
          </a:p>
        </p:txBody>
      </p:sp>
      <p:sp>
        <p:nvSpPr>
          <p:cNvPr id="1126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269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defRPr sz="1200" noProof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>
              <a:defRPr/>
            </a:pPr>
            <a:fld id="{371AD261-AD40-4742-A856-B232B12151FA}" type="slidenum"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pPr fontAlgn="auto">
                <a:defRPr/>
              </a:pPr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536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 fontAlgn="base"/>
            <a:fld id="{9A0DB2DC-4C9A-4742-B13C-FB6460FD3503}" type="slidenum"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pPr lvl="0" algn="r" fontAlgn="base"/>
              <a:t>3</a:t>
            </a:fld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843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8435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pPr lvl="0" algn="r"/>
              <a:t>5</a:t>
            </a:fld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608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6083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pPr lvl="0" algn="r"/>
              <a:t>45</a:t>
            </a:fld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69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3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.jpe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8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7" Type="http://schemas.openxmlformats.org/officeDocument/2006/relationships/image" Target="../media/image5.jpe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1.jpe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image" Target="../media/image5.jpe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1.jpe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6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7" Type="http://schemas.openxmlformats.org/officeDocument/2006/relationships/image" Target="../media/image5.jpe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1.jpe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20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image" Target="../media/image5.jpe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1.jpe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2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trike="noStrike" noProof="1"/>
          </a:p>
        </p:txBody>
      </p:sp>
      <p:pic>
        <p:nvPicPr>
          <p:cNvPr id="2052" name="Picture 5" descr="qr"/>
          <p:cNvPicPr>
            <a:picLocks noChangeAspect="1"/>
          </p:cNvPicPr>
          <p:nvPr userDrawn="1"/>
        </p:nvPicPr>
        <p:blipFill>
          <a:blip r:embed="rId4" cstate="print"/>
          <a:srcRect r="28999" b="8473"/>
          <a:stretch>
            <a:fillRect/>
          </a:stretch>
        </p:blipFill>
        <p:spPr>
          <a:xfrm>
            <a:off x="3175" y="5614988"/>
            <a:ext cx="1435100" cy="1230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" name="图片 42" descr="阿萨德刚"/>
          <p:cNvPicPr>
            <a:picLocks noChangeAspect="1"/>
          </p:cNvPicPr>
          <p:nvPr userDrawn="1"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33842" y="311150"/>
            <a:ext cx="1366033" cy="504000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bg>
      <p:bgPr>
        <a:solidFill>
          <a:srgbClr val="71B4E4">
            <a:alpha val="68999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1701800" y="796925"/>
            <a:ext cx="1962150" cy="1431925"/>
          </a:xfrm>
          <a:prstGeom prst="rect">
            <a:avLst/>
          </a:prstGeom>
          <a:solidFill>
            <a:srgbClr val="9DCBEC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6" name="矩形 5"/>
          <p:cNvSpPr/>
          <p:nvPr userDrawn="1"/>
        </p:nvSpPr>
        <p:spPr>
          <a:xfrm>
            <a:off x="1588" y="22225"/>
            <a:ext cx="1812925" cy="1384300"/>
          </a:xfrm>
          <a:prstGeom prst="rect">
            <a:avLst/>
          </a:prstGeom>
          <a:solidFill>
            <a:srgbClr val="9DCB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7" name="矩形 16"/>
          <p:cNvSpPr/>
          <p:nvPr userDrawn="1"/>
        </p:nvSpPr>
        <p:spPr>
          <a:xfrm>
            <a:off x="447675" y="500063"/>
            <a:ext cx="11277600" cy="5881688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pic>
        <p:nvPicPr>
          <p:cNvPr id="4102" name="图片 23" descr="图片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66325" y="714375"/>
            <a:ext cx="1463675" cy="517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2022/5/3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bg>
      <p:bgPr>
        <a:solidFill>
          <a:srgbClr val="71B4E4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2479675" y="1973263"/>
            <a:ext cx="7312025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4" name="矩形 3"/>
          <p:cNvSpPr/>
          <p:nvPr userDrawn="1"/>
        </p:nvSpPr>
        <p:spPr>
          <a:xfrm>
            <a:off x="4314825" y="936625"/>
            <a:ext cx="3571875" cy="828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ctr"/>
            <a:r>
              <a:rPr lang="zh-CN" altLang="en-US" sz="48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  明</a:t>
            </a:r>
          </a:p>
        </p:txBody>
      </p:sp>
      <p:sp>
        <p:nvSpPr>
          <p:cNvPr id="5125" name="文本框 4"/>
          <p:cNvSpPr txBox="1"/>
          <p:nvPr userDrawn="1"/>
        </p:nvSpPr>
        <p:spPr>
          <a:xfrm>
            <a:off x="1158875" y="2174875"/>
            <a:ext cx="9847263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b="1">
                <a:solidFill>
                  <a:srgbClr val="1F74B4"/>
                </a:solidFill>
                <a:latin typeface="Calibri" panose="020F0502020204030204" charset="0"/>
                <a:ea typeface="宋体" panose="02010600030101010101" pitchFamily="2" charset="-122"/>
              </a:rPr>
              <a:t>         </a:t>
            </a:r>
            <a:r>
              <a:rPr lang="zh-CN" altLang="zh-CN" sz="2800" b="1">
                <a:solidFill>
                  <a:srgbClr val="1F74B4"/>
                </a:solidFill>
                <a:latin typeface="Calibri" panose="020F0502020204030204" charset="0"/>
                <a:ea typeface="宋体" panose="02010600030101010101" pitchFamily="2" charset="-122"/>
              </a:rPr>
              <a:t>本文件著作权为创作公司所有，仅限于教师教学及其他非商业性和非盈利性用途。如发现盗用、转卖、网络传播等侵权行为，本公司将依法追究其相应法律责任。</a:t>
            </a:r>
          </a:p>
          <a:p>
            <a:pPr lvl="0">
              <a:lnSpc>
                <a:spcPct val="150000"/>
              </a:lnSpc>
            </a:pPr>
            <a:r>
              <a:rPr lang="zh-CN" altLang="zh-CN" sz="2800" b="1">
                <a:solidFill>
                  <a:srgbClr val="1F74B4"/>
                </a:solidFill>
                <a:latin typeface="Calibri" panose="020F0502020204030204" charset="0"/>
                <a:ea typeface="宋体" panose="02010600030101010101" pitchFamily="2" charset="-122"/>
              </a:rPr>
              <a:t>         部分素材选自网络，如有争议，请联系删改。</a:t>
            </a:r>
          </a:p>
        </p:txBody>
      </p:sp>
      <p:sp>
        <p:nvSpPr>
          <p:cNvPr id="6" name="文本框 5"/>
          <p:cNvSpPr txBox="1"/>
          <p:nvPr userDrawn="1"/>
        </p:nvSpPr>
        <p:spPr>
          <a:xfrm>
            <a:off x="7261225" y="5156200"/>
            <a:ext cx="4027488" cy="520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2800" b="1" strike="noStrike" spc="200" noProof="1">
                <a:solidFill>
                  <a:srgbClr val="1F74B4"/>
                </a:solidFill>
                <a:uFillTx/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 湖北谦顺律师事务所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2022/5/3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1_比较"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trike="noStrike" noProof="1"/>
          </a:p>
        </p:txBody>
      </p:sp>
      <p:pic>
        <p:nvPicPr>
          <p:cNvPr id="3076" name="Picture 5" descr="qr"/>
          <p:cNvPicPr>
            <a:picLocks noChangeAspect="1"/>
          </p:cNvPicPr>
          <p:nvPr userDrawn="1"/>
        </p:nvPicPr>
        <p:blipFill>
          <a:blip r:embed="rId4" cstate="print"/>
          <a:srcRect r="28999" b="8473"/>
          <a:stretch>
            <a:fillRect/>
          </a:stretch>
        </p:blipFill>
        <p:spPr>
          <a:xfrm>
            <a:off x="3175" y="5616575"/>
            <a:ext cx="1435100" cy="12303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trike="noStrike" noProof="1"/>
          </a:p>
        </p:txBody>
      </p:sp>
      <p:pic>
        <p:nvPicPr>
          <p:cNvPr id="4100" name="Picture 5" descr="qr"/>
          <p:cNvPicPr>
            <a:picLocks noChangeAspect="1"/>
          </p:cNvPicPr>
          <p:nvPr userDrawn="1"/>
        </p:nvPicPr>
        <p:blipFill>
          <a:blip r:embed="rId4" cstate="print"/>
          <a:srcRect r="28999" b="8473"/>
          <a:stretch>
            <a:fillRect/>
          </a:stretch>
        </p:blipFill>
        <p:spPr>
          <a:xfrm>
            <a:off x="3175" y="5626100"/>
            <a:ext cx="1435100" cy="1230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优翼logo (1)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00360" y="302895"/>
            <a:ext cx="1366326" cy="504000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trike="noStrike" noProof="1"/>
          </a:p>
        </p:txBody>
      </p:sp>
      <p:pic>
        <p:nvPicPr>
          <p:cNvPr id="5124" name="Picture 5" descr="qr"/>
          <p:cNvPicPr>
            <a:picLocks noChangeAspect="1"/>
          </p:cNvPicPr>
          <p:nvPr userDrawn="1"/>
        </p:nvPicPr>
        <p:blipFill>
          <a:blip r:embed="rId7" cstate="print"/>
          <a:srcRect r="28999" b="8473"/>
          <a:stretch>
            <a:fillRect/>
          </a:stretch>
        </p:blipFill>
        <p:spPr>
          <a:xfrm>
            <a:off x="3175" y="5614988"/>
            <a:ext cx="1435100" cy="1230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475" y="6350000"/>
            <a:ext cx="2700338" cy="315913"/>
          </a:xfr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EF6BEF30-2412-4CDA-8CDE-9D7A1FBCA528}" type="datetimeFigureOut">
              <a:rPr lang="zh-CN" altLang="en-US" strike="noStrike" noProof="1">
                <a:latin typeface="+mn-lt"/>
                <a:ea typeface="+mn-ea"/>
                <a:cs typeface="+mn-cs"/>
              </a:rPr>
              <a:pPr fontAlgn="auto">
                <a:defRPr/>
              </a:pPr>
              <a:t>2022/5/3</a:t>
            </a:fld>
            <a:endParaRPr lang="zh-CN" altLang="en-US" strike="noStrike" noProof="1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388" y="6350000"/>
            <a:ext cx="3959225" cy="315913"/>
          </a:xfrm>
        </p:spPr>
        <p:txBody>
          <a:bodyPr/>
          <a:lstStyle>
            <a:lvl1pPr fontAlgn="auto">
              <a:defRPr noProof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0000"/>
            <a:ext cx="2700338" cy="315913"/>
          </a:xfr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14A3FC55-57B7-455C-9D2E-62369707056E}" type="slidenum">
              <a:rPr lang="zh-CN" altLang="en-US" strike="noStrike" noProof="1">
                <a:latin typeface="+mn-lt"/>
                <a:ea typeface="+mn-ea"/>
                <a:cs typeface="+mn-cs"/>
              </a:rPr>
              <a:pPr fontAlgn="auto">
                <a:defRPr/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trike="noStrike" noProof="1"/>
          </a:p>
        </p:txBody>
      </p:sp>
      <p:pic>
        <p:nvPicPr>
          <p:cNvPr id="6147" name="图片 9"/>
          <p:cNvPicPr>
            <a:picLocks noChangeAspect="1"/>
          </p:cNvPicPr>
          <p:nvPr userDrawn="1"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064" t="4848" r="11824" b="2213"/>
          <a:stretch>
            <a:fillRect/>
          </a:stretch>
        </p:blipFill>
        <p:spPr>
          <a:xfrm>
            <a:off x="379413" y="5213350"/>
            <a:ext cx="1408112" cy="1420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lang="zh-CN" altLang="en-US"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</p:txBody>
      </p:sp>
      <p:sp>
        <p:nvSpPr>
          <p:cNvPr id="8" name="日期占位符 4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475" y="6350000"/>
            <a:ext cx="2700338" cy="315913"/>
          </a:xfr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A0B24CC7-6497-4CB3-A312-43CC314A857E}" type="datetimeFigureOut">
              <a:rPr lang="zh-CN" altLang="en-US" strike="noStrike" noProof="1">
                <a:latin typeface="+mn-lt"/>
                <a:ea typeface="+mn-ea"/>
                <a:cs typeface="+mn-cs"/>
              </a:rPr>
              <a:pPr fontAlgn="auto">
                <a:defRPr/>
              </a:pPr>
              <a:t>2022/5/3</a:t>
            </a:fld>
            <a:endParaRPr lang="zh-CN" altLang="en-US" strike="noStrike" noProof="1"/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388" y="6350000"/>
            <a:ext cx="3959225" cy="315913"/>
          </a:xfrm>
        </p:spPr>
        <p:txBody>
          <a:bodyPr/>
          <a:lstStyle>
            <a:lvl1pPr fontAlgn="auto">
              <a:defRPr noProof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0000"/>
            <a:ext cx="2700338" cy="315913"/>
          </a:xfr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F2110313-4332-462C-B343-73EF1F8D4328}" type="slidenum">
              <a:rPr lang="zh-CN" altLang="en-US" strike="noStrike" noProof="1">
                <a:latin typeface="+mn-lt"/>
                <a:ea typeface="+mn-ea"/>
                <a:cs typeface="+mn-cs"/>
              </a:rPr>
              <a:pPr fontAlgn="auto">
                <a:defRPr/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trike="noStrike" noProof="1"/>
          </a:p>
        </p:txBody>
      </p:sp>
      <p:pic>
        <p:nvPicPr>
          <p:cNvPr id="7171" name="图片 9"/>
          <p:cNvPicPr>
            <a:picLocks noChangeAspect="1"/>
          </p:cNvPicPr>
          <p:nvPr userDrawn="1"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064" t="4848" r="11824" b="2213"/>
          <a:stretch>
            <a:fillRect/>
          </a:stretch>
        </p:blipFill>
        <p:spPr>
          <a:xfrm>
            <a:off x="379413" y="5213350"/>
            <a:ext cx="1408112" cy="1420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475" y="6350000"/>
            <a:ext cx="2700338" cy="315913"/>
          </a:xfr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BA5E1EAB-0037-44B6-B453-C9D9667B9460}" type="datetimeFigureOut">
              <a:rPr lang="zh-CN" altLang="en-US" strike="noStrike" noProof="1">
                <a:latin typeface="+mn-lt"/>
                <a:ea typeface="+mn-ea"/>
                <a:cs typeface="+mn-cs"/>
              </a:rPr>
              <a:pPr fontAlgn="auto">
                <a:defRPr/>
              </a:pPr>
              <a:t>2022/5/3</a:t>
            </a:fld>
            <a:endParaRPr lang="zh-CN" altLang="en-US" strike="noStrike" noProof="1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388" y="6350000"/>
            <a:ext cx="3959225" cy="315913"/>
          </a:xfrm>
        </p:spPr>
        <p:txBody>
          <a:bodyPr/>
          <a:lstStyle>
            <a:lvl1pPr fontAlgn="auto">
              <a:defRPr noProof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0000"/>
            <a:ext cx="2700338" cy="315913"/>
          </a:xfr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6BE954BE-4034-492B-85A4-594350975688}" type="slidenum">
              <a:rPr lang="zh-CN" altLang="en-US" strike="noStrike" noProof="1">
                <a:latin typeface="+mn-lt"/>
                <a:ea typeface="+mn-ea"/>
                <a:cs typeface="+mn-cs"/>
              </a:rPr>
              <a:pPr fontAlgn="auto">
                <a:defRPr/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SO_TEMPLATE" hidden="1"/>
          <p:cNvSpPr/>
          <p:nvPr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trike="noStrike" noProof="1"/>
          </a:p>
        </p:txBody>
      </p:sp>
      <p:pic>
        <p:nvPicPr>
          <p:cNvPr id="8195" name="图片 9"/>
          <p:cNvPicPr>
            <a:picLocks noChangeAspect="1"/>
          </p:cNvPicPr>
          <p:nvPr userDrawn="1"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064" t="4848" r="11824" b="2213"/>
          <a:stretch>
            <a:fillRect/>
          </a:stretch>
        </p:blipFill>
        <p:spPr>
          <a:xfrm>
            <a:off x="379413" y="5213350"/>
            <a:ext cx="1408112" cy="1420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>
          <a:xfrm>
            <a:off x="879475" y="6350000"/>
            <a:ext cx="2700338" cy="315913"/>
          </a:xfr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96BED203-9AEA-4456-B8B1-912F29074E09}" type="datetimeFigureOut">
              <a:rPr lang="zh-CN" altLang="en-US" strike="noStrike" noProof="1">
                <a:latin typeface="+mn-lt"/>
                <a:ea typeface="+mn-ea"/>
                <a:cs typeface="+mn-cs"/>
              </a:rPr>
              <a:pPr fontAlgn="auto">
                <a:defRPr/>
              </a:pPr>
              <a:t>2022/5/3</a:t>
            </a:fld>
            <a:endParaRPr lang="zh-CN" altLang="en-US" strike="noStrike" noProof="1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>
          <a:xfrm>
            <a:off x="4116388" y="6350000"/>
            <a:ext cx="3959225" cy="315913"/>
          </a:xfrm>
        </p:spPr>
        <p:txBody>
          <a:bodyPr/>
          <a:lstStyle>
            <a:lvl1pPr fontAlgn="auto">
              <a:defRPr noProof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>
          <a:xfrm>
            <a:off x="8610600" y="6350000"/>
            <a:ext cx="2700338" cy="315913"/>
          </a:xfr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0BFFECFE-6B9B-4D54-A830-E21C7DE208D2}" type="slidenum">
              <a:rPr lang="zh-CN" altLang="en-US" strike="noStrike" noProof="1">
                <a:latin typeface="+mn-lt"/>
                <a:ea typeface="+mn-ea"/>
                <a:cs typeface="+mn-cs"/>
              </a:rPr>
              <a:pPr fontAlgn="auto">
                <a:defRPr/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SO_TEMPLATE" hidden="1"/>
          <p:cNvSpPr/>
          <p:nvPr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trike="noStrike" noProof="1"/>
          </a:p>
        </p:txBody>
      </p:sp>
      <p:pic>
        <p:nvPicPr>
          <p:cNvPr id="9219" name="图片 9"/>
          <p:cNvPicPr>
            <a:picLocks noChangeAspect="1"/>
          </p:cNvPicPr>
          <p:nvPr userDrawn="1"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064" t="4848" r="11824" b="2213"/>
          <a:stretch>
            <a:fillRect/>
          </a:stretch>
        </p:blipFill>
        <p:spPr>
          <a:xfrm>
            <a:off x="379413" y="5213350"/>
            <a:ext cx="1408112" cy="1420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lang="zh-CN" altLang="en-US"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475" y="6350000"/>
            <a:ext cx="2700338" cy="315913"/>
          </a:xfr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1F226517-86C5-41A1-BF0A-F7C9A09AB2A9}" type="datetimeFigureOut">
              <a:rPr lang="zh-CN" altLang="en-US" strike="noStrike" noProof="1">
                <a:latin typeface="+mn-lt"/>
                <a:ea typeface="+mn-ea"/>
                <a:cs typeface="+mn-cs"/>
              </a:rPr>
              <a:pPr fontAlgn="auto">
                <a:defRPr/>
              </a:pPr>
              <a:t>2022/5/3</a:t>
            </a:fld>
            <a:endParaRPr lang="zh-CN" altLang="en-US" strike="noStrike" noProof="1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388" y="6350000"/>
            <a:ext cx="3959225" cy="315913"/>
          </a:xfrm>
        </p:spPr>
        <p:txBody>
          <a:bodyPr/>
          <a:lstStyle>
            <a:lvl1pPr fontAlgn="auto">
              <a:defRPr noProof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0000"/>
            <a:ext cx="2700338" cy="315913"/>
          </a:xfr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FCB7C891-1D6B-4D30-974A-673C32EAEDD2}" type="slidenum">
              <a:rPr lang="zh-CN" altLang="en-US" strike="noStrike" noProof="1">
                <a:latin typeface="+mn-lt"/>
                <a:ea typeface="+mn-ea"/>
                <a:cs typeface="+mn-cs"/>
              </a:rPr>
              <a:pPr fontAlgn="auto">
                <a:defRPr/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416560" y="431800"/>
            <a:ext cx="11318240" cy="6037580"/>
          </a:xfrm>
          <a:prstGeom prst="roundRect">
            <a:avLst>
              <a:gd name="adj" fmla="val 6284"/>
            </a:avLst>
          </a:prstGeom>
          <a:solidFill>
            <a:schemeClr val="bg1">
              <a:alpha val="92000"/>
            </a:schemeClr>
          </a:solidFill>
          <a:ln w="190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trike="noStrike" noProof="1"/>
          </a:p>
        </p:txBody>
      </p:sp>
      <p:pic>
        <p:nvPicPr>
          <p:cNvPr id="3" name="图片 2" descr="优翼logo (1)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0141585" y="597535"/>
            <a:ext cx="1366326" cy="504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 kern="1200" spc="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5.xml"/><Relationship Id="rId4" Type="http://schemas.openxmlformats.org/officeDocument/2006/relationships/slide" Target="slide4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3.xml"/><Relationship Id="rId5" Type="http://schemas.openxmlformats.org/officeDocument/2006/relationships/image" Target="../media/image9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4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5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6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7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8.xml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9.xml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40.xml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41.xml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6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4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4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4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4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4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4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4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4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5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5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5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9.xml"/><Relationship Id="rId1" Type="http://schemas.openxmlformats.org/officeDocument/2006/relationships/video" Target="NULL" TargetMode="External"/><Relationship Id="rId5" Type="http://schemas.openxmlformats.org/officeDocument/2006/relationships/image" Target="../media/image9.jpeg"/><Relationship Id="rId4" Type="http://schemas.openxmlformats.org/officeDocument/2006/relationships/image" Target="../media/image3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53.xml"/><Relationship Id="rId4" Type="http://schemas.openxmlformats.org/officeDocument/2006/relationships/image" Target="../media/image9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54.xml"/><Relationship Id="rId4" Type="http://schemas.openxmlformats.org/officeDocument/2006/relationships/image" Target="../media/image3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5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5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5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5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9.xml"/><Relationship Id="rId4" Type="http://schemas.openxmlformats.org/officeDocument/2006/relationships/slide" Target="slide4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60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9.xml"/><Relationship Id="rId5" Type="http://schemas.openxmlformats.org/officeDocument/2006/relationships/slide" Target="slide5.xml"/><Relationship Id="rId4" Type="http://schemas.openxmlformats.org/officeDocument/2006/relationships/image" Target="../media/image10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6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6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6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6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6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6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67.xml"/><Relationship Id="rId4" Type="http://schemas.openxmlformats.org/officeDocument/2006/relationships/image" Target="../media/image9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9.xml"/></Relationships>
</file>

<file path=ppt/slides/_rels/slide60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9.xml"/><Relationship Id="rId1" Type="http://schemas.openxmlformats.org/officeDocument/2006/relationships/video" Target="NULL" TargetMode="External"/><Relationship Id="rId5" Type="http://schemas.openxmlformats.org/officeDocument/2006/relationships/image" Target="../media/image9.jpeg"/><Relationship Id="rId4" Type="http://schemas.openxmlformats.org/officeDocument/2006/relationships/image" Target="../media/image35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68.xml"/><Relationship Id="rId4" Type="http://schemas.openxmlformats.org/officeDocument/2006/relationships/image" Target="../media/image9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9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69.xml"/><Relationship Id="rId4" Type="http://schemas.openxmlformats.org/officeDocument/2006/relationships/image" Target="../media/image36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70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7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9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0.xml"/><Relationship Id="rId4" Type="http://schemas.openxmlformats.org/officeDocument/2006/relationships/image" Target="../media/image9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7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73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9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74.xml"/><Relationship Id="rId4" Type="http://schemas.openxmlformats.org/officeDocument/2006/relationships/image" Target="../media/image9.jpe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75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76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7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ext Box 8"/>
          <p:cNvSpPr txBox="1"/>
          <p:nvPr/>
        </p:nvSpPr>
        <p:spPr>
          <a:xfrm>
            <a:off x="2201863" y="2471738"/>
            <a:ext cx="3600450" cy="82994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  <a:hlinkClick r:id="rId3" action="ppaction://hlinksldjump"/>
              </a:rPr>
              <a:t>第一课时</a:t>
            </a:r>
          </a:p>
        </p:txBody>
      </p:sp>
      <p:sp>
        <p:nvSpPr>
          <p:cNvPr id="12290" name="Text Box 8"/>
          <p:cNvSpPr txBox="1"/>
          <p:nvPr/>
        </p:nvSpPr>
        <p:spPr>
          <a:xfrm>
            <a:off x="6553200" y="2471738"/>
            <a:ext cx="3600450" cy="82994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  <a:hlinkClick r:id="rId4" action="ppaction://hlinksldjump"/>
              </a:rPr>
              <a:t>第二课时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2"/>
          <p:cNvGrpSpPr/>
          <p:nvPr/>
        </p:nvGrpSpPr>
        <p:grpSpPr>
          <a:xfrm>
            <a:off x="2710180" y="1969453"/>
            <a:ext cx="1004888" cy="1042987"/>
            <a:chOff x="3157" y="3140"/>
            <a:chExt cx="1584" cy="1637"/>
          </a:xfrm>
        </p:grpSpPr>
        <p:grpSp>
          <p:nvGrpSpPr>
            <p:cNvPr id="21507" name="组合 7"/>
            <p:cNvGrpSpPr/>
            <p:nvPr/>
          </p:nvGrpSpPr>
          <p:grpSpPr>
            <a:xfrm>
              <a:off x="3157" y="3140"/>
              <a:ext cx="1584" cy="1610"/>
              <a:chOff x="2437" y="2032"/>
              <a:chExt cx="1244" cy="1264"/>
            </a:xfrm>
          </p:grpSpPr>
          <p:sp>
            <p:nvSpPr>
              <p:cNvPr id="21508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1509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510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1511" name="文本框 64"/>
            <p:cNvSpPr txBox="1"/>
            <p:nvPr/>
          </p:nvSpPr>
          <p:spPr>
            <a:xfrm>
              <a:off x="3202" y="3197"/>
              <a:ext cx="1276" cy="15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6000" b="1">
                  <a:latin typeface="楷体" panose="02010609060101010101" pitchFamily="49" charset="-122"/>
                  <a:ea typeface="楷体" panose="02010609060101010101" pitchFamily="49" charset="-122"/>
                </a:rPr>
                <a:t>囊</a:t>
              </a:r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2777808" y="4853940"/>
            <a:ext cx="658495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注意这些字的笔画顺序哟！</a:t>
            </a:r>
          </a:p>
        </p:txBody>
      </p:sp>
      <p:grpSp>
        <p:nvGrpSpPr>
          <p:cNvPr id="21513" name="组合 3"/>
          <p:cNvGrpSpPr/>
          <p:nvPr/>
        </p:nvGrpSpPr>
        <p:grpSpPr>
          <a:xfrm>
            <a:off x="4257993" y="1969453"/>
            <a:ext cx="1006475" cy="1042987"/>
            <a:chOff x="3157" y="3140"/>
            <a:chExt cx="1584" cy="1643"/>
          </a:xfrm>
        </p:grpSpPr>
        <p:grpSp>
          <p:nvGrpSpPr>
            <p:cNvPr id="21514" name="组合 7"/>
            <p:cNvGrpSpPr/>
            <p:nvPr/>
          </p:nvGrpSpPr>
          <p:grpSpPr>
            <a:xfrm>
              <a:off x="3157" y="3140"/>
              <a:ext cx="1584" cy="1610"/>
              <a:chOff x="2437" y="2032"/>
              <a:chExt cx="1244" cy="1264"/>
            </a:xfrm>
          </p:grpSpPr>
          <p:sp>
            <p:nvSpPr>
              <p:cNvPr id="21515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1516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51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1518" name="文本框 64"/>
            <p:cNvSpPr txBox="1"/>
            <p:nvPr/>
          </p:nvSpPr>
          <p:spPr>
            <a:xfrm>
              <a:off x="3202" y="3198"/>
              <a:ext cx="1279" cy="158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6000" b="1">
                  <a:latin typeface="楷体" panose="02010609060101010101" pitchFamily="49" charset="-122"/>
                  <a:ea typeface="楷体" panose="02010609060101010101" pitchFamily="49" charset="-122"/>
                </a:rPr>
                <a:t>萤</a:t>
              </a:r>
            </a:p>
          </p:txBody>
        </p:sp>
      </p:grpSp>
      <p:grpSp>
        <p:nvGrpSpPr>
          <p:cNvPr id="21519" name="组合 9"/>
          <p:cNvGrpSpPr/>
          <p:nvPr/>
        </p:nvGrpSpPr>
        <p:grpSpPr>
          <a:xfrm>
            <a:off x="5807393" y="1969453"/>
            <a:ext cx="1004570" cy="1042987"/>
            <a:chOff x="3157" y="3140"/>
            <a:chExt cx="1584" cy="1637"/>
          </a:xfrm>
        </p:grpSpPr>
        <p:grpSp>
          <p:nvGrpSpPr>
            <p:cNvPr id="21520" name="组合 7"/>
            <p:cNvGrpSpPr/>
            <p:nvPr/>
          </p:nvGrpSpPr>
          <p:grpSpPr>
            <a:xfrm>
              <a:off x="3157" y="3140"/>
              <a:ext cx="1584" cy="1610"/>
              <a:chOff x="2437" y="2032"/>
              <a:chExt cx="1244" cy="1264"/>
            </a:xfrm>
          </p:grpSpPr>
          <p:sp>
            <p:nvSpPr>
              <p:cNvPr id="21521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1522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523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1524" name="文本框 64"/>
            <p:cNvSpPr txBox="1"/>
            <p:nvPr/>
          </p:nvSpPr>
          <p:spPr>
            <a:xfrm>
              <a:off x="3202" y="3197"/>
              <a:ext cx="1279" cy="15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6000" b="1">
                  <a:latin typeface="楷体" panose="02010609060101010101" pitchFamily="49" charset="-122"/>
                  <a:ea typeface="楷体" panose="02010609060101010101" pitchFamily="49" charset="-122"/>
                </a:rPr>
                <a:t>恭</a:t>
              </a:r>
            </a:p>
          </p:txBody>
        </p:sp>
      </p:grpSp>
      <p:grpSp>
        <p:nvGrpSpPr>
          <p:cNvPr id="21525" name="组合 15"/>
          <p:cNvGrpSpPr/>
          <p:nvPr/>
        </p:nvGrpSpPr>
        <p:grpSpPr>
          <a:xfrm>
            <a:off x="7354888" y="1969453"/>
            <a:ext cx="1006475" cy="1042987"/>
            <a:chOff x="3157" y="3140"/>
            <a:chExt cx="1584" cy="1643"/>
          </a:xfrm>
        </p:grpSpPr>
        <p:grpSp>
          <p:nvGrpSpPr>
            <p:cNvPr id="21526" name="组合 7"/>
            <p:cNvGrpSpPr/>
            <p:nvPr/>
          </p:nvGrpSpPr>
          <p:grpSpPr>
            <a:xfrm>
              <a:off x="3157" y="3140"/>
              <a:ext cx="1584" cy="1610"/>
              <a:chOff x="2437" y="2032"/>
              <a:chExt cx="1244" cy="1264"/>
            </a:xfrm>
          </p:grpSpPr>
          <p:sp>
            <p:nvSpPr>
              <p:cNvPr id="21527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1528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529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1530" name="文本框 64"/>
            <p:cNvSpPr txBox="1"/>
            <p:nvPr/>
          </p:nvSpPr>
          <p:spPr>
            <a:xfrm>
              <a:off x="3202" y="3198"/>
              <a:ext cx="1279" cy="158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6000" b="1">
                  <a:latin typeface="楷体" panose="02010609060101010101" pitchFamily="49" charset="-122"/>
                  <a:ea typeface="楷体" panose="02010609060101010101" pitchFamily="49" charset="-122"/>
                </a:rPr>
                <a:t>勤</a:t>
              </a:r>
            </a:p>
          </p:txBody>
        </p:sp>
      </p:grpSp>
      <p:grpSp>
        <p:nvGrpSpPr>
          <p:cNvPr id="21531" name="组合 21"/>
          <p:cNvGrpSpPr/>
          <p:nvPr/>
        </p:nvGrpSpPr>
        <p:grpSpPr>
          <a:xfrm>
            <a:off x="8904288" y="1969453"/>
            <a:ext cx="1006475" cy="1042987"/>
            <a:chOff x="3157" y="3140"/>
            <a:chExt cx="1584" cy="1637"/>
          </a:xfrm>
        </p:grpSpPr>
        <p:grpSp>
          <p:nvGrpSpPr>
            <p:cNvPr id="21532" name="组合 7"/>
            <p:cNvGrpSpPr/>
            <p:nvPr/>
          </p:nvGrpSpPr>
          <p:grpSpPr>
            <a:xfrm>
              <a:off x="3157" y="3140"/>
              <a:ext cx="1584" cy="1610"/>
              <a:chOff x="2437" y="2032"/>
              <a:chExt cx="1244" cy="1264"/>
            </a:xfrm>
          </p:grpSpPr>
          <p:sp>
            <p:nvSpPr>
              <p:cNvPr id="21533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1534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535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1536" name="文本框 64"/>
            <p:cNvSpPr txBox="1"/>
            <p:nvPr/>
          </p:nvSpPr>
          <p:spPr>
            <a:xfrm>
              <a:off x="3202" y="3197"/>
              <a:ext cx="1279" cy="15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6000" b="1">
                  <a:latin typeface="楷体" panose="02010609060101010101" pitchFamily="49" charset="-122"/>
                  <a:ea typeface="楷体" panose="02010609060101010101" pitchFamily="49" charset="-122"/>
                </a:rPr>
                <a:t>博</a:t>
              </a:r>
            </a:p>
          </p:txBody>
        </p:sp>
      </p:grpSp>
      <p:grpSp>
        <p:nvGrpSpPr>
          <p:cNvPr id="21537" name="组合 29"/>
          <p:cNvGrpSpPr/>
          <p:nvPr/>
        </p:nvGrpSpPr>
        <p:grpSpPr>
          <a:xfrm>
            <a:off x="3351848" y="3494088"/>
            <a:ext cx="1004570" cy="1042987"/>
            <a:chOff x="3157" y="3140"/>
            <a:chExt cx="1584" cy="1643"/>
          </a:xfrm>
        </p:grpSpPr>
        <p:grpSp>
          <p:nvGrpSpPr>
            <p:cNvPr id="21538" name="组合 7"/>
            <p:cNvGrpSpPr/>
            <p:nvPr/>
          </p:nvGrpSpPr>
          <p:grpSpPr>
            <a:xfrm>
              <a:off x="3157" y="3140"/>
              <a:ext cx="1584" cy="1610"/>
              <a:chOff x="2437" y="2032"/>
              <a:chExt cx="1244" cy="1264"/>
            </a:xfrm>
          </p:grpSpPr>
          <p:sp>
            <p:nvSpPr>
              <p:cNvPr id="21539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1540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541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1542" name="文本框 64"/>
            <p:cNvSpPr txBox="1"/>
            <p:nvPr/>
          </p:nvSpPr>
          <p:spPr>
            <a:xfrm>
              <a:off x="3202" y="3198"/>
              <a:ext cx="1279" cy="158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6000" b="1">
                  <a:latin typeface="楷体" panose="02010609060101010101" pitchFamily="49" charset="-122"/>
                  <a:ea typeface="楷体" panose="02010609060101010101" pitchFamily="49" charset="-122"/>
                </a:rPr>
                <a:t>贫</a:t>
              </a:r>
            </a:p>
          </p:txBody>
        </p:sp>
      </p:grpSp>
      <p:grpSp>
        <p:nvGrpSpPr>
          <p:cNvPr id="21543" name="组合 29"/>
          <p:cNvGrpSpPr/>
          <p:nvPr/>
        </p:nvGrpSpPr>
        <p:grpSpPr>
          <a:xfrm>
            <a:off x="5016183" y="3494088"/>
            <a:ext cx="1004570" cy="1042987"/>
            <a:chOff x="3157" y="3140"/>
            <a:chExt cx="1584" cy="1643"/>
          </a:xfrm>
        </p:grpSpPr>
        <p:grpSp>
          <p:nvGrpSpPr>
            <p:cNvPr id="21544" name="组合 7"/>
            <p:cNvGrpSpPr/>
            <p:nvPr/>
          </p:nvGrpSpPr>
          <p:grpSpPr>
            <a:xfrm>
              <a:off x="3157" y="3140"/>
              <a:ext cx="1584" cy="1610"/>
              <a:chOff x="2437" y="2032"/>
              <a:chExt cx="1244" cy="1264"/>
            </a:xfrm>
          </p:grpSpPr>
          <p:sp>
            <p:nvSpPr>
              <p:cNvPr id="21545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1546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54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1548" name="文本框 64"/>
            <p:cNvSpPr txBox="1"/>
            <p:nvPr/>
          </p:nvSpPr>
          <p:spPr>
            <a:xfrm>
              <a:off x="3202" y="3198"/>
              <a:ext cx="1279" cy="158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6000" b="1">
                  <a:latin typeface="楷体" panose="02010609060101010101" pitchFamily="49" charset="-122"/>
                  <a:ea typeface="楷体" panose="02010609060101010101" pitchFamily="49" charset="-122"/>
                </a:rPr>
                <a:t>焉</a:t>
              </a:r>
            </a:p>
          </p:txBody>
        </p:sp>
      </p:grpSp>
      <p:sp>
        <p:nvSpPr>
          <p:cNvPr id="3" name="Text Box 5"/>
          <p:cNvSpPr txBox="1"/>
          <p:nvPr/>
        </p:nvSpPr>
        <p:spPr>
          <a:xfrm>
            <a:off x="1222375" y="672465"/>
            <a:ext cx="27089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spc="1600">
                <a:solidFill>
                  <a:srgbClr val="7B5804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会写字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4" name="图片 3" descr="撒大家发挥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29"/>
          <p:cNvGrpSpPr/>
          <p:nvPr/>
        </p:nvGrpSpPr>
        <p:grpSpPr>
          <a:xfrm>
            <a:off x="6680518" y="3494088"/>
            <a:ext cx="1004570" cy="1051239"/>
            <a:chOff x="3157" y="3140"/>
            <a:chExt cx="1584" cy="1656"/>
          </a:xfrm>
        </p:grpSpPr>
        <p:grpSp>
          <p:nvGrpSpPr>
            <p:cNvPr id="8" name="组合 7"/>
            <p:cNvGrpSpPr/>
            <p:nvPr/>
          </p:nvGrpSpPr>
          <p:grpSpPr>
            <a:xfrm>
              <a:off x="3157" y="3140"/>
              <a:ext cx="1584" cy="1610"/>
              <a:chOff x="2437" y="2032"/>
              <a:chExt cx="1244" cy="1264"/>
            </a:xfrm>
          </p:grpSpPr>
          <p:sp>
            <p:nvSpPr>
              <p:cNvPr id="9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0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2" name="文本框 64"/>
            <p:cNvSpPr txBox="1"/>
            <p:nvPr/>
          </p:nvSpPr>
          <p:spPr>
            <a:xfrm>
              <a:off x="3202" y="3198"/>
              <a:ext cx="1279" cy="159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6000" b="1">
                  <a:latin typeface="楷体" panose="02010609060101010101" pitchFamily="49" charset="-122"/>
                  <a:ea typeface="楷体" panose="02010609060101010101" pitchFamily="49" charset="-122"/>
                </a:rPr>
                <a:t>逢</a:t>
              </a:r>
            </a:p>
          </p:txBody>
        </p:sp>
      </p:grpSp>
      <p:grpSp>
        <p:nvGrpSpPr>
          <p:cNvPr id="13" name="组合 29"/>
          <p:cNvGrpSpPr/>
          <p:nvPr/>
        </p:nvGrpSpPr>
        <p:grpSpPr>
          <a:xfrm>
            <a:off x="8344853" y="3494088"/>
            <a:ext cx="1004570" cy="1051239"/>
            <a:chOff x="3157" y="3140"/>
            <a:chExt cx="1584" cy="1656"/>
          </a:xfrm>
        </p:grpSpPr>
        <p:grpSp>
          <p:nvGrpSpPr>
            <p:cNvPr id="14" name="组合 7"/>
            <p:cNvGrpSpPr/>
            <p:nvPr/>
          </p:nvGrpSpPr>
          <p:grpSpPr>
            <a:xfrm>
              <a:off x="3157" y="3140"/>
              <a:ext cx="1584" cy="1610"/>
              <a:chOff x="2437" y="2032"/>
              <a:chExt cx="1244" cy="1264"/>
            </a:xfrm>
          </p:grpSpPr>
          <p:sp>
            <p:nvSpPr>
              <p:cNvPr id="15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6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8" name="文本框 64"/>
            <p:cNvSpPr txBox="1"/>
            <p:nvPr/>
          </p:nvSpPr>
          <p:spPr>
            <a:xfrm>
              <a:off x="3202" y="3198"/>
              <a:ext cx="1279" cy="159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6000" b="1">
                  <a:latin typeface="楷体" panose="02010609060101010101" pitchFamily="49" charset="-122"/>
                  <a:ea typeface="楷体" panose="02010609060101010101" pitchFamily="49" charset="-122"/>
                </a:rPr>
                <a:t>卒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文本框 20"/>
          <p:cNvSpPr txBox="1"/>
          <p:nvPr/>
        </p:nvSpPr>
        <p:spPr>
          <a:xfrm>
            <a:off x="1113790" y="1809750"/>
            <a:ext cx="23399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náng</a:t>
            </a:r>
          </a:p>
        </p:txBody>
      </p:sp>
      <p:grpSp>
        <p:nvGrpSpPr>
          <p:cNvPr id="9222" name="组合 28"/>
          <p:cNvGrpSpPr/>
          <p:nvPr/>
        </p:nvGrpSpPr>
        <p:grpSpPr>
          <a:xfrm>
            <a:off x="1105218" y="1665288"/>
            <a:ext cx="2354262" cy="1211262"/>
            <a:chOff x="2295" y="2480"/>
            <a:chExt cx="3709" cy="1909"/>
          </a:xfrm>
        </p:grpSpPr>
        <p:grpSp>
          <p:nvGrpSpPr>
            <p:cNvPr id="9223" name="组合 25"/>
            <p:cNvGrpSpPr/>
            <p:nvPr/>
          </p:nvGrpSpPr>
          <p:grpSpPr>
            <a:xfrm>
              <a:off x="2295" y="2531"/>
              <a:ext cx="3709" cy="1254"/>
              <a:chOff x="2295" y="2549"/>
              <a:chExt cx="3709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229" name="文本框 6"/>
          <p:cNvSpPr txBox="1"/>
          <p:nvPr/>
        </p:nvSpPr>
        <p:spPr>
          <a:xfrm>
            <a:off x="3961130" y="1709738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音序：</a:t>
            </a:r>
          </a:p>
        </p:txBody>
      </p:sp>
      <p:sp>
        <p:nvSpPr>
          <p:cNvPr id="9230" name="文本框 8"/>
          <p:cNvSpPr txBox="1"/>
          <p:nvPr/>
        </p:nvSpPr>
        <p:spPr>
          <a:xfrm>
            <a:off x="5505768" y="173990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N</a:t>
            </a:r>
          </a:p>
        </p:txBody>
      </p:sp>
      <p:sp>
        <p:nvSpPr>
          <p:cNvPr id="9232" name="文本框 15"/>
          <p:cNvSpPr txBox="1"/>
          <p:nvPr/>
        </p:nvSpPr>
        <p:spPr>
          <a:xfrm>
            <a:off x="3972243" y="26368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偏旁：</a:t>
            </a:r>
          </a:p>
        </p:txBody>
      </p:sp>
      <p:sp>
        <p:nvSpPr>
          <p:cNvPr id="9233" name="文本框 16"/>
          <p:cNvSpPr txBox="1"/>
          <p:nvPr/>
        </p:nvSpPr>
        <p:spPr>
          <a:xfrm>
            <a:off x="5454968" y="2624138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 </a:t>
            </a:r>
          </a:p>
        </p:txBody>
      </p:sp>
      <p:sp>
        <p:nvSpPr>
          <p:cNvPr id="9234" name="文本框 19"/>
          <p:cNvSpPr txBox="1"/>
          <p:nvPr/>
        </p:nvSpPr>
        <p:spPr>
          <a:xfrm>
            <a:off x="9128443" y="2657475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</a:p>
        </p:txBody>
      </p:sp>
      <p:sp>
        <p:nvSpPr>
          <p:cNvPr id="9235" name="文本框 25"/>
          <p:cNvSpPr txBox="1"/>
          <p:nvPr/>
        </p:nvSpPr>
        <p:spPr>
          <a:xfrm>
            <a:off x="3991293" y="35639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形近：</a:t>
            </a:r>
          </a:p>
        </p:txBody>
      </p:sp>
      <p:sp>
        <p:nvSpPr>
          <p:cNvPr id="9236" name="文本框 26"/>
          <p:cNvSpPr txBox="1"/>
          <p:nvPr/>
        </p:nvSpPr>
        <p:spPr>
          <a:xfrm>
            <a:off x="5423535" y="4497705"/>
            <a:ext cx="57118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气囊  囊括  皮囊</a:t>
            </a:r>
          </a:p>
        </p:txBody>
      </p:sp>
      <p:sp>
        <p:nvSpPr>
          <p:cNvPr id="9237" name="文本框 30"/>
          <p:cNvSpPr txBox="1"/>
          <p:nvPr/>
        </p:nvSpPr>
        <p:spPr>
          <a:xfrm>
            <a:off x="1100455" y="544036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笔顺：</a:t>
            </a:r>
          </a:p>
        </p:txBody>
      </p:sp>
      <p:sp>
        <p:nvSpPr>
          <p:cNvPr id="9238" name="文本框 25"/>
          <p:cNvSpPr txBox="1"/>
          <p:nvPr/>
        </p:nvSpPr>
        <p:spPr>
          <a:xfrm>
            <a:off x="3991293" y="44910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组词：</a:t>
            </a:r>
          </a:p>
        </p:txBody>
      </p:sp>
      <p:sp>
        <p:nvSpPr>
          <p:cNvPr id="9241" name="文本框 6"/>
          <p:cNvSpPr txBox="1"/>
          <p:nvPr/>
        </p:nvSpPr>
        <p:spPr>
          <a:xfrm>
            <a:off x="7132955" y="1709738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结构：</a:t>
            </a:r>
          </a:p>
        </p:txBody>
      </p:sp>
      <p:sp>
        <p:nvSpPr>
          <p:cNvPr id="9242" name="文本框 15"/>
          <p:cNvSpPr txBox="1"/>
          <p:nvPr/>
        </p:nvSpPr>
        <p:spPr>
          <a:xfrm>
            <a:off x="7158355" y="263683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笔画数：</a:t>
            </a:r>
          </a:p>
        </p:txBody>
      </p:sp>
      <p:sp>
        <p:nvSpPr>
          <p:cNvPr id="9243" name="文本框 26"/>
          <p:cNvSpPr txBox="1"/>
          <p:nvPr/>
        </p:nvSpPr>
        <p:spPr>
          <a:xfrm>
            <a:off x="5423535" y="3571875"/>
            <a:ext cx="56299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襄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阳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土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壤  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瓜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瓤</a:t>
            </a:r>
            <a:endParaRPr lang="zh-CN" altLang="en-US" sz="4000" b="1">
              <a:solidFill>
                <a:srgbClr val="509AD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囊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015" y="2657475"/>
            <a:ext cx="4073525" cy="2851785"/>
          </a:xfrm>
          <a:prstGeom prst="rect">
            <a:avLst/>
          </a:prstGeom>
        </p:spPr>
      </p:pic>
      <p:sp>
        <p:nvSpPr>
          <p:cNvPr id="10251" name="文本框 12"/>
          <p:cNvSpPr txBox="1"/>
          <p:nvPr/>
        </p:nvSpPr>
        <p:spPr>
          <a:xfrm>
            <a:off x="8579168" y="1730375"/>
            <a:ext cx="2255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上中下</a:t>
            </a:r>
          </a:p>
        </p:txBody>
      </p:sp>
      <p:pic>
        <p:nvPicPr>
          <p:cNvPr id="5" name="图片 4" descr="FS囊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82215" y="5581650"/>
            <a:ext cx="9367520" cy="540385"/>
          </a:xfrm>
          <a:prstGeom prst="rect">
            <a:avLst/>
          </a:prstGeom>
        </p:spPr>
      </p:pic>
      <p:sp>
        <p:nvSpPr>
          <p:cNvPr id="2" name="Text Box 5"/>
          <p:cNvSpPr txBox="1"/>
          <p:nvPr/>
        </p:nvSpPr>
        <p:spPr>
          <a:xfrm>
            <a:off x="1222375" y="672465"/>
            <a:ext cx="262382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spc="1600">
                <a:solidFill>
                  <a:srgbClr val="7B5804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会写字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6" name="图片 5" descr="撒大家发挥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20"/>
          <p:cNvSpPr txBox="1"/>
          <p:nvPr/>
        </p:nvSpPr>
        <p:spPr>
          <a:xfrm>
            <a:off x="1270635" y="1616710"/>
            <a:ext cx="23399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yíng</a:t>
            </a:r>
          </a:p>
        </p:txBody>
      </p:sp>
      <p:grpSp>
        <p:nvGrpSpPr>
          <p:cNvPr id="10242" name="组合 28"/>
          <p:cNvGrpSpPr/>
          <p:nvPr/>
        </p:nvGrpSpPr>
        <p:grpSpPr>
          <a:xfrm>
            <a:off x="1262063" y="1472248"/>
            <a:ext cx="2354262" cy="1211262"/>
            <a:chOff x="2295" y="2480"/>
            <a:chExt cx="3709" cy="1909"/>
          </a:xfrm>
        </p:grpSpPr>
        <p:grpSp>
          <p:nvGrpSpPr>
            <p:cNvPr id="10243" name="组合 25"/>
            <p:cNvGrpSpPr/>
            <p:nvPr/>
          </p:nvGrpSpPr>
          <p:grpSpPr>
            <a:xfrm>
              <a:off x="2295" y="2531"/>
              <a:ext cx="3709" cy="1254"/>
              <a:chOff x="2295" y="2549"/>
              <a:chExt cx="3709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49" name="文本框 6"/>
          <p:cNvSpPr txBox="1"/>
          <p:nvPr/>
        </p:nvSpPr>
        <p:spPr>
          <a:xfrm>
            <a:off x="4117975" y="1516698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音序：</a:t>
            </a:r>
          </a:p>
        </p:txBody>
      </p:sp>
      <p:sp>
        <p:nvSpPr>
          <p:cNvPr id="10250" name="文本框 8"/>
          <p:cNvSpPr txBox="1"/>
          <p:nvPr/>
        </p:nvSpPr>
        <p:spPr>
          <a:xfrm>
            <a:off x="5662613" y="154686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Y</a:t>
            </a:r>
          </a:p>
        </p:txBody>
      </p:sp>
      <p:sp>
        <p:nvSpPr>
          <p:cNvPr id="10252" name="文本框 15"/>
          <p:cNvSpPr txBox="1"/>
          <p:nvPr/>
        </p:nvSpPr>
        <p:spPr>
          <a:xfrm>
            <a:off x="4129088" y="244379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偏旁：</a:t>
            </a:r>
          </a:p>
        </p:txBody>
      </p:sp>
      <p:sp>
        <p:nvSpPr>
          <p:cNvPr id="10253" name="文本框 16"/>
          <p:cNvSpPr txBox="1"/>
          <p:nvPr/>
        </p:nvSpPr>
        <p:spPr>
          <a:xfrm>
            <a:off x="5611813" y="2431098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艹</a:t>
            </a:r>
          </a:p>
        </p:txBody>
      </p:sp>
      <p:sp>
        <p:nvSpPr>
          <p:cNvPr id="10254" name="文本框 19"/>
          <p:cNvSpPr txBox="1"/>
          <p:nvPr/>
        </p:nvSpPr>
        <p:spPr>
          <a:xfrm>
            <a:off x="9285288" y="2464435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</a:p>
        </p:txBody>
      </p:sp>
      <p:sp>
        <p:nvSpPr>
          <p:cNvPr id="10255" name="文本框 25"/>
          <p:cNvSpPr txBox="1"/>
          <p:nvPr/>
        </p:nvSpPr>
        <p:spPr>
          <a:xfrm>
            <a:off x="4148138" y="337089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形近：</a:t>
            </a:r>
          </a:p>
        </p:txBody>
      </p:sp>
      <p:sp>
        <p:nvSpPr>
          <p:cNvPr id="10256" name="文本框 26"/>
          <p:cNvSpPr txBox="1"/>
          <p:nvPr/>
        </p:nvSpPr>
        <p:spPr>
          <a:xfrm>
            <a:off x="5580063" y="4304348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萤火  囊萤  萤火虫</a:t>
            </a:r>
          </a:p>
        </p:txBody>
      </p:sp>
      <p:sp>
        <p:nvSpPr>
          <p:cNvPr id="10257" name="文本框 30"/>
          <p:cNvSpPr txBox="1"/>
          <p:nvPr/>
        </p:nvSpPr>
        <p:spPr>
          <a:xfrm>
            <a:off x="1257300" y="524732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笔顺：</a:t>
            </a:r>
          </a:p>
        </p:txBody>
      </p:sp>
      <p:sp>
        <p:nvSpPr>
          <p:cNvPr id="10258" name="文本框 25"/>
          <p:cNvSpPr txBox="1"/>
          <p:nvPr/>
        </p:nvSpPr>
        <p:spPr>
          <a:xfrm>
            <a:off x="4148138" y="429799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组词：</a:t>
            </a:r>
          </a:p>
        </p:txBody>
      </p:sp>
      <p:sp>
        <p:nvSpPr>
          <p:cNvPr id="10261" name="文本框 6"/>
          <p:cNvSpPr txBox="1"/>
          <p:nvPr/>
        </p:nvSpPr>
        <p:spPr>
          <a:xfrm>
            <a:off x="7289800" y="1516698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结构：</a:t>
            </a:r>
          </a:p>
        </p:txBody>
      </p:sp>
      <p:sp>
        <p:nvSpPr>
          <p:cNvPr id="10262" name="文本框 15"/>
          <p:cNvSpPr txBox="1"/>
          <p:nvPr/>
        </p:nvSpPr>
        <p:spPr>
          <a:xfrm>
            <a:off x="7315200" y="244379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笔画数：</a:t>
            </a:r>
          </a:p>
        </p:txBody>
      </p:sp>
      <p:sp>
        <p:nvSpPr>
          <p:cNvPr id="10263" name="文本框 26"/>
          <p:cNvSpPr txBox="1"/>
          <p:nvPr/>
        </p:nvSpPr>
        <p:spPr>
          <a:xfrm>
            <a:off x="5580063" y="3378835"/>
            <a:ext cx="59531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荧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晶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莹  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营</a:t>
            </a:r>
            <a:endParaRPr lang="zh-CN" altLang="en-US" sz="4000" b="1">
              <a:solidFill>
                <a:srgbClr val="509AD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萤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60" y="2464435"/>
            <a:ext cx="4070985" cy="2849880"/>
          </a:xfrm>
          <a:prstGeom prst="rect">
            <a:avLst/>
          </a:prstGeom>
        </p:spPr>
      </p:pic>
      <p:sp>
        <p:nvSpPr>
          <p:cNvPr id="4" name="文本框 12"/>
          <p:cNvSpPr txBox="1"/>
          <p:nvPr/>
        </p:nvSpPr>
        <p:spPr>
          <a:xfrm>
            <a:off x="8736013" y="1537335"/>
            <a:ext cx="2255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</a:t>
            </a:r>
          </a:p>
        </p:txBody>
      </p:sp>
      <p:pic>
        <p:nvPicPr>
          <p:cNvPr id="5" name="图片 4" descr="FS萤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03830" y="5314315"/>
            <a:ext cx="6032500" cy="51625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20"/>
          <p:cNvSpPr txBox="1"/>
          <p:nvPr/>
        </p:nvSpPr>
        <p:spPr>
          <a:xfrm>
            <a:off x="1270635" y="1689100"/>
            <a:ext cx="23399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gōng</a:t>
            </a:r>
          </a:p>
        </p:txBody>
      </p:sp>
      <p:grpSp>
        <p:nvGrpSpPr>
          <p:cNvPr id="10242" name="组合 28"/>
          <p:cNvGrpSpPr/>
          <p:nvPr/>
        </p:nvGrpSpPr>
        <p:grpSpPr>
          <a:xfrm>
            <a:off x="1262063" y="1544638"/>
            <a:ext cx="2354262" cy="1211262"/>
            <a:chOff x="2295" y="2480"/>
            <a:chExt cx="3709" cy="1909"/>
          </a:xfrm>
        </p:grpSpPr>
        <p:grpSp>
          <p:nvGrpSpPr>
            <p:cNvPr id="10243" name="组合 25"/>
            <p:cNvGrpSpPr/>
            <p:nvPr/>
          </p:nvGrpSpPr>
          <p:grpSpPr>
            <a:xfrm>
              <a:off x="2295" y="2531"/>
              <a:ext cx="3709" cy="1254"/>
              <a:chOff x="2295" y="2549"/>
              <a:chExt cx="3709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49" name="文本框 6"/>
          <p:cNvSpPr txBox="1"/>
          <p:nvPr/>
        </p:nvSpPr>
        <p:spPr>
          <a:xfrm>
            <a:off x="4117975" y="1589088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音序：</a:t>
            </a:r>
          </a:p>
        </p:txBody>
      </p:sp>
      <p:sp>
        <p:nvSpPr>
          <p:cNvPr id="10250" name="文本框 8"/>
          <p:cNvSpPr txBox="1"/>
          <p:nvPr/>
        </p:nvSpPr>
        <p:spPr>
          <a:xfrm>
            <a:off x="5662613" y="16192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G</a:t>
            </a:r>
          </a:p>
        </p:txBody>
      </p:sp>
      <p:sp>
        <p:nvSpPr>
          <p:cNvPr id="10251" name="文本框 12"/>
          <p:cNvSpPr txBox="1"/>
          <p:nvPr/>
        </p:nvSpPr>
        <p:spPr>
          <a:xfrm>
            <a:off x="8736013" y="1609725"/>
            <a:ext cx="2255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</a:t>
            </a:r>
          </a:p>
        </p:txBody>
      </p:sp>
      <p:sp>
        <p:nvSpPr>
          <p:cNvPr id="10252" name="文本框 15"/>
          <p:cNvSpPr txBox="1"/>
          <p:nvPr/>
        </p:nvSpPr>
        <p:spPr>
          <a:xfrm>
            <a:off x="4129088" y="25161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偏旁：</a:t>
            </a:r>
          </a:p>
        </p:txBody>
      </p:sp>
      <p:sp>
        <p:nvSpPr>
          <p:cNvPr id="10254" name="文本框 19"/>
          <p:cNvSpPr txBox="1"/>
          <p:nvPr/>
        </p:nvSpPr>
        <p:spPr>
          <a:xfrm>
            <a:off x="9285288" y="2536825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</a:p>
        </p:txBody>
      </p:sp>
      <p:sp>
        <p:nvSpPr>
          <p:cNvPr id="10255" name="文本框 25"/>
          <p:cNvSpPr txBox="1"/>
          <p:nvPr/>
        </p:nvSpPr>
        <p:spPr>
          <a:xfrm>
            <a:off x="4148138" y="34432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形近：</a:t>
            </a:r>
          </a:p>
        </p:txBody>
      </p:sp>
      <p:sp>
        <p:nvSpPr>
          <p:cNvPr id="10256" name="文本框 26"/>
          <p:cNvSpPr txBox="1"/>
          <p:nvPr/>
        </p:nvSpPr>
        <p:spPr>
          <a:xfrm>
            <a:off x="5580063" y="4376738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恭敬  恭顺  谦恭</a:t>
            </a:r>
          </a:p>
        </p:txBody>
      </p:sp>
      <p:sp>
        <p:nvSpPr>
          <p:cNvPr id="10257" name="文本框 30"/>
          <p:cNvSpPr txBox="1"/>
          <p:nvPr/>
        </p:nvSpPr>
        <p:spPr>
          <a:xfrm>
            <a:off x="1257300" y="53197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笔顺：</a:t>
            </a:r>
          </a:p>
        </p:txBody>
      </p:sp>
      <p:sp>
        <p:nvSpPr>
          <p:cNvPr id="10258" name="文本框 25"/>
          <p:cNvSpPr txBox="1"/>
          <p:nvPr/>
        </p:nvSpPr>
        <p:spPr>
          <a:xfrm>
            <a:off x="4148138" y="43703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组词：</a:t>
            </a:r>
          </a:p>
        </p:txBody>
      </p:sp>
      <p:sp>
        <p:nvSpPr>
          <p:cNvPr id="10261" name="文本框 6"/>
          <p:cNvSpPr txBox="1"/>
          <p:nvPr/>
        </p:nvSpPr>
        <p:spPr>
          <a:xfrm>
            <a:off x="7289800" y="1589088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结构：</a:t>
            </a:r>
          </a:p>
        </p:txBody>
      </p:sp>
      <p:sp>
        <p:nvSpPr>
          <p:cNvPr id="10262" name="文本框 15"/>
          <p:cNvSpPr txBox="1"/>
          <p:nvPr/>
        </p:nvSpPr>
        <p:spPr>
          <a:xfrm>
            <a:off x="7315200" y="25161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笔画数：</a:t>
            </a:r>
          </a:p>
        </p:txBody>
      </p:sp>
      <p:sp>
        <p:nvSpPr>
          <p:cNvPr id="10263" name="文本框 26"/>
          <p:cNvSpPr txBox="1"/>
          <p:nvPr/>
        </p:nvSpPr>
        <p:spPr>
          <a:xfrm>
            <a:off x="5580063" y="3451225"/>
            <a:ext cx="59531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巷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供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芬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芳 </a:t>
            </a:r>
          </a:p>
        </p:txBody>
      </p:sp>
      <p:pic>
        <p:nvPicPr>
          <p:cNvPr id="4" name="图片 3" descr="恭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370" y="2552065"/>
            <a:ext cx="4037965" cy="2827020"/>
          </a:xfrm>
          <a:prstGeom prst="rect">
            <a:avLst/>
          </a:prstGeom>
        </p:spPr>
      </p:pic>
      <p:pic>
        <p:nvPicPr>
          <p:cNvPr id="6" name="图片 5" descr="图片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7385" y="2742565"/>
            <a:ext cx="561975" cy="295275"/>
          </a:xfrm>
          <a:prstGeom prst="rect">
            <a:avLst/>
          </a:prstGeom>
        </p:spPr>
      </p:pic>
      <p:pic>
        <p:nvPicPr>
          <p:cNvPr id="7" name="图片 6" descr="FS恭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2715" y="5377815"/>
            <a:ext cx="5668010" cy="5334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20"/>
          <p:cNvSpPr txBox="1"/>
          <p:nvPr/>
        </p:nvSpPr>
        <p:spPr>
          <a:xfrm>
            <a:off x="1270635" y="1689100"/>
            <a:ext cx="23399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qín</a:t>
            </a:r>
          </a:p>
        </p:txBody>
      </p:sp>
      <p:grpSp>
        <p:nvGrpSpPr>
          <p:cNvPr id="10242" name="组合 28"/>
          <p:cNvGrpSpPr/>
          <p:nvPr/>
        </p:nvGrpSpPr>
        <p:grpSpPr>
          <a:xfrm>
            <a:off x="1262063" y="1544638"/>
            <a:ext cx="2354262" cy="1211262"/>
            <a:chOff x="2295" y="2480"/>
            <a:chExt cx="3709" cy="1909"/>
          </a:xfrm>
        </p:grpSpPr>
        <p:grpSp>
          <p:nvGrpSpPr>
            <p:cNvPr id="10243" name="组合 25"/>
            <p:cNvGrpSpPr/>
            <p:nvPr/>
          </p:nvGrpSpPr>
          <p:grpSpPr>
            <a:xfrm>
              <a:off x="2295" y="2531"/>
              <a:ext cx="3709" cy="1254"/>
              <a:chOff x="2295" y="2549"/>
              <a:chExt cx="3709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49" name="文本框 6"/>
          <p:cNvSpPr txBox="1"/>
          <p:nvPr/>
        </p:nvSpPr>
        <p:spPr>
          <a:xfrm>
            <a:off x="4117975" y="1589088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音序：</a:t>
            </a:r>
          </a:p>
        </p:txBody>
      </p:sp>
      <p:sp>
        <p:nvSpPr>
          <p:cNvPr id="10250" name="文本框 8"/>
          <p:cNvSpPr txBox="1"/>
          <p:nvPr/>
        </p:nvSpPr>
        <p:spPr>
          <a:xfrm>
            <a:off x="5662613" y="16192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Q</a:t>
            </a:r>
          </a:p>
        </p:txBody>
      </p:sp>
      <p:sp>
        <p:nvSpPr>
          <p:cNvPr id="10251" name="文本框 12"/>
          <p:cNvSpPr txBox="1"/>
          <p:nvPr/>
        </p:nvSpPr>
        <p:spPr>
          <a:xfrm>
            <a:off x="8736013" y="1609725"/>
            <a:ext cx="2255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</a:t>
            </a:r>
          </a:p>
        </p:txBody>
      </p:sp>
      <p:sp>
        <p:nvSpPr>
          <p:cNvPr id="10252" name="文本框 15"/>
          <p:cNvSpPr txBox="1"/>
          <p:nvPr/>
        </p:nvSpPr>
        <p:spPr>
          <a:xfrm>
            <a:off x="4129088" y="25161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偏旁：</a:t>
            </a:r>
          </a:p>
        </p:txBody>
      </p:sp>
      <p:sp>
        <p:nvSpPr>
          <p:cNvPr id="10254" name="文本框 19"/>
          <p:cNvSpPr txBox="1"/>
          <p:nvPr/>
        </p:nvSpPr>
        <p:spPr>
          <a:xfrm>
            <a:off x="9285288" y="2536825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</a:p>
        </p:txBody>
      </p:sp>
      <p:sp>
        <p:nvSpPr>
          <p:cNvPr id="10255" name="文本框 25"/>
          <p:cNvSpPr txBox="1"/>
          <p:nvPr/>
        </p:nvSpPr>
        <p:spPr>
          <a:xfrm>
            <a:off x="4148138" y="34432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形近：</a:t>
            </a:r>
          </a:p>
        </p:txBody>
      </p:sp>
      <p:sp>
        <p:nvSpPr>
          <p:cNvPr id="10256" name="文本框 26"/>
          <p:cNvSpPr txBox="1"/>
          <p:nvPr/>
        </p:nvSpPr>
        <p:spPr>
          <a:xfrm>
            <a:off x="5580063" y="4376738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勤劳  勤奋  辛勤</a:t>
            </a:r>
          </a:p>
        </p:txBody>
      </p:sp>
      <p:sp>
        <p:nvSpPr>
          <p:cNvPr id="10257" name="文本框 30"/>
          <p:cNvSpPr txBox="1"/>
          <p:nvPr/>
        </p:nvSpPr>
        <p:spPr>
          <a:xfrm>
            <a:off x="1257300" y="53101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笔顺：</a:t>
            </a:r>
          </a:p>
        </p:txBody>
      </p:sp>
      <p:sp>
        <p:nvSpPr>
          <p:cNvPr id="10258" name="文本框 25"/>
          <p:cNvSpPr txBox="1"/>
          <p:nvPr/>
        </p:nvSpPr>
        <p:spPr>
          <a:xfrm>
            <a:off x="4148138" y="43703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组词：</a:t>
            </a:r>
          </a:p>
        </p:txBody>
      </p:sp>
      <p:sp>
        <p:nvSpPr>
          <p:cNvPr id="10262" name="文本框 15"/>
          <p:cNvSpPr txBox="1"/>
          <p:nvPr/>
        </p:nvSpPr>
        <p:spPr>
          <a:xfrm>
            <a:off x="7315200" y="25161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笔画数：</a:t>
            </a:r>
          </a:p>
        </p:txBody>
      </p:sp>
      <p:sp>
        <p:nvSpPr>
          <p:cNvPr id="10263" name="文本框 26"/>
          <p:cNvSpPr txBox="1"/>
          <p:nvPr/>
        </p:nvSpPr>
        <p:spPr>
          <a:xfrm>
            <a:off x="5580063" y="3451225"/>
            <a:ext cx="59531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谨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慎 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勾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勒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觐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289800" y="1589088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结构：</a:t>
            </a:r>
          </a:p>
        </p:txBody>
      </p:sp>
      <p:sp>
        <p:nvSpPr>
          <p:cNvPr id="10253" name="文本框 16"/>
          <p:cNvSpPr txBox="1"/>
          <p:nvPr/>
        </p:nvSpPr>
        <p:spPr>
          <a:xfrm>
            <a:off x="5611813" y="2503488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力</a:t>
            </a:r>
          </a:p>
        </p:txBody>
      </p:sp>
      <p:pic>
        <p:nvPicPr>
          <p:cNvPr id="3" name="图片 2" descr="勤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005" y="2535555"/>
            <a:ext cx="4039870" cy="2828925"/>
          </a:xfrm>
          <a:prstGeom prst="rect">
            <a:avLst/>
          </a:prstGeom>
        </p:spPr>
      </p:pic>
      <p:pic>
        <p:nvPicPr>
          <p:cNvPr id="5" name="图片 4" descr="FS勤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01290" y="5346700"/>
            <a:ext cx="7868920" cy="55689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20"/>
          <p:cNvSpPr txBox="1"/>
          <p:nvPr/>
        </p:nvSpPr>
        <p:spPr>
          <a:xfrm>
            <a:off x="1270635" y="1689100"/>
            <a:ext cx="23399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bó</a:t>
            </a:r>
          </a:p>
        </p:txBody>
      </p:sp>
      <p:grpSp>
        <p:nvGrpSpPr>
          <p:cNvPr id="10242" name="组合 28"/>
          <p:cNvGrpSpPr/>
          <p:nvPr/>
        </p:nvGrpSpPr>
        <p:grpSpPr>
          <a:xfrm>
            <a:off x="1262063" y="1544638"/>
            <a:ext cx="2354262" cy="1211262"/>
            <a:chOff x="2295" y="2480"/>
            <a:chExt cx="3709" cy="1909"/>
          </a:xfrm>
        </p:grpSpPr>
        <p:grpSp>
          <p:nvGrpSpPr>
            <p:cNvPr id="10243" name="组合 25"/>
            <p:cNvGrpSpPr/>
            <p:nvPr/>
          </p:nvGrpSpPr>
          <p:grpSpPr>
            <a:xfrm>
              <a:off x="2295" y="2531"/>
              <a:ext cx="3709" cy="1254"/>
              <a:chOff x="2295" y="2549"/>
              <a:chExt cx="3709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49" name="文本框 6"/>
          <p:cNvSpPr txBox="1"/>
          <p:nvPr/>
        </p:nvSpPr>
        <p:spPr>
          <a:xfrm>
            <a:off x="4117975" y="1589088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音序：</a:t>
            </a:r>
          </a:p>
        </p:txBody>
      </p:sp>
      <p:sp>
        <p:nvSpPr>
          <p:cNvPr id="10250" name="文本框 8"/>
          <p:cNvSpPr txBox="1"/>
          <p:nvPr/>
        </p:nvSpPr>
        <p:spPr>
          <a:xfrm>
            <a:off x="5662613" y="16192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B</a:t>
            </a:r>
          </a:p>
        </p:txBody>
      </p:sp>
      <p:sp>
        <p:nvSpPr>
          <p:cNvPr id="10251" name="文本框 12"/>
          <p:cNvSpPr txBox="1"/>
          <p:nvPr/>
        </p:nvSpPr>
        <p:spPr>
          <a:xfrm>
            <a:off x="8736013" y="1609725"/>
            <a:ext cx="2255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</a:t>
            </a:r>
          </a:p>
        </p:txBody>
      </p:sp>
      <p:sp>
        <p:nvSpPr>
          <p:cNvPr id="10252" name="文本框 15"/>
          <p:cNvSpPr txBox="1"/>
          <p:nvPr/>
        </p:nvSpPr>
        <p:spPr>
          <a:xfrm>
            <a:off x="4129088" y="25161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偏旁：</a:t>
            </a:r>
          </a:p>
        </p:txBody>
      </p:sp>
      <p:sp>
        <p:nvSpPr>
          <p:cNvPr id="10253" name="文本框 16"/>
          <p:cNvSpPr txBox="1"/>
          <p:nvPr/>
        </p:nvSpPr>
        <p:spPr>
          <a:xfrm>
            <a:off x="5611813" y="2503488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</a:p>
        </p:txBody>
      </p:sp>
      <p:sp>
        <p:nvSpPr>
          <p:cNvPr id="10254" name="文本框 19"/>
          <p:cNvSpPr txBox="1"/>
          <p:nvPr/>
        </p:nvSpPr>
        <p:spPr>
          <a:xfrm>
            <a:off x="9285288" y="2536825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</a:p>
        </p:txBody>
      </p:sp>
      <p:sp>
        <p:nvSpPr>
          <p:cNvPr id="10255" name="文本框 25"/>
          <p:cNvSpPr txBox="1"/>
          <p:nvPr/>
        </p:nvSpPr>
        <p:spPr>
          <a:xfrm>
            <a:off x="4148138" y="34432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形近：</a:t>
            </a:r>
          </a:p>
        </p:txBody>
      </p:sp>
      <p:sp>
        <p:nvSpPr>
          <p:cNvPr id="10256" name="文本框 26"/>
          <p:cNvSpPr txBox="1"/>
          <p:nvPr/>
        </p:nvSpPr>
        <p:spPr>
          <a:xfrm>
            <a:off x="5580063" y="4376738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博文  广博  博士</a:t>
            </a:r>
          </a:p>
        </p:txBody>
      </p:sp>
      <p:sp>
        <p:nvSpPr>
          <p:cNvPr id="10257" name="文本框 30"/>
          <p:cNvSpPr txBox="1"/>
          <p:nvPr/>
        </p:nvSpPr>
        <p:spPr>
          <a:xfrm>
            <a:off x="1257300" y="53197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笔顺：</a:t>
            </a:r>
          </a:p>
        </p:txBody>
      </p:sp>
      <p:sp>
        <p:nvSpPr>
          <p:cNvPr id="10258" name="文本框 25"/>
          <p:cNvSpPr txBox="1"/>
          <p:nvPr/>
        </p:nvSpPr>
        <p:spPr>
          <a:xfrm>
            <a:off x="4148138" y="43703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组词：</a:t>
            </a:r>
          </a:p>
        </p:txBody>
      </p:sp>
      <p:sp>
        <p:nvSpPr>
          <p:cNvPr id="10262" name="文本框 15"/>
          <p:cNvSpPr txBox="1"/>
          <p:nvPr/>
        </p:nvSpPr>
        <p:spPr>
          <a:xfrm>
            <a:off x="7315200" y="25161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笔画数：</a:t>
            </a:r>
          </a:p>
        </p:txBody>
      </p:sp>
      <p:sp>
        <p:nvSpPr>
          <p:cNvPr id="6" name="文本框 6"/>
          <p:cNvSpPr txBox="1"/>
          <p:nvPr/>
        </p:nvSpPr>
        <p:spPr>
          <a:xfrm>
            <a:off x="7289800" y="1589088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结构：</a:t>
            </a:r>
          </a:p>
        </p:txBody>
      </p:sp>
      <p:pic>
        <p:nvPicPr>
          <p:cNvPr id="3" name="图片 2" descr="博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325" y="2536825"/>
            <a:ext cx="4028440" cy="2820035"/>
          </a:xfrm>
          <a:prstGeom prst="rect">
            <a:avLst/>
          </a:prstGeom>
        </p:spPr>
      </p:pic>
      <p:sp>
        <p:nvSpPr>
          <p:cNvPr id="5" name="文本框 26"/>
          <p:cNvSpPr txBox="1"/>
          <p:nvPr/>
        </p:nvSpPr>
        <p:spPr>
          <a:xfrm>
            <a:off x="5580063" y="3451225"/>
            <a:ext cx="59531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搏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斗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胳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膊  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束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缚</a:t>
            </a:r>
            <a:endParaRPr lang="zh-CN" altLang="en-US" sz="4000" b="1">
              <a:solidFill>
                <a:srgbClr val="509AD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 descr="FS博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2550" y="5370830"/>
            <a:ext cx="6662420" cy="52197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20"/>
          <p:cNvSpPr txBox="1"/>
          <p:nvPr/>
        </p:nvSpPr>
        <p:spPr>
          <a:xfrm>
            <a:off x="1270635" y="1689100"/>
            <a:ext cx="23399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pín</a:t>
            </a:r>
          </a:p>
        </p:txBody>
      </p:sp>
      <p:grpSp>
        <p:nvGrpSpPr>
          <p:cNvPr id="10242" name="组合 28"/>
          <p:cNvGrpSpPr/>
          <p:nvPr/>
        </p:nvGrpSpPr>
        <p:grpSpPr>
          <a:xfrm>
            <a:off x="1262063" y="1544638"/>
            <a:ext cx="2354262" cy="1211262"/>
            <a:chOff x="2295" y="2480"/>
            <a:chExt cx="3709" cy="1909"/>
          </a:xfrm>
        </p:grpSpPr>
        <p:grpSp>
          <p:nvGrpSpPr>
            <p:cNvPr id="10243" name="组合 25"/>
            <p:cNvGrpSpPr/>
            <p:nvPr/>
          </p:nvGrpSpPr>
          <p:grpSpPr>
            <a:xfrm>
              <a:off x="2295" y="2531"/>
              <a:ext cx="3709" cy="1254"/>
              <a:chOff x="2295" y="2549"/>
              <a:chExt cx="3709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49" name="文本框 6"/>
          <p:cNvSpPr txBox="1"/>
          <p:nvPr/>
        </p:nvSpPr>
        <p:spPr>
          <a:xfrm>
            <a:off x="4117975" y="1589088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音序：</a:t>
            </a:r>
          </a:p>
        </p:txBody>
      </p:sp>
      <p:sp>
        <p:nvSpPr>
          <p:cNvPr id="10250" name="文本框 8"/>
          <p:cNvSpPr txBox="1"/>
          <p:nvPr/>
        </p:nvSpPr>
        <p:spPr>
          <a:xfrm>
            <a:off x="5662613" y="16192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P</a:t>
            </a:r>
          </a:p>
        </p:txBody>
      </p:sp>
      <p:sp>
        <p:nvSpPr>
          <p:cNvPr id="10252" name="文本框 15"/>
          <p:cNvSpPr txBox="1"/>
          <p:nvPr/>
        </p:nvSpPr>
        <p:spPr>
          <a:xfrm>
            <a:off x="4129088" y="25161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偏旁：</a:t>
            </a:r>
          </a:p>
        </p:txBody>
      </p:sp>
      <p:sp>
        <p:nvSpPr>
          <p:cNvPr id="10253" name="文本框 16"/>
          <p:cNvSpPr txBox="1"/>
          <p:nvPr/>
        </p:nvSpPr>
        <p:spPr>
          <a:xfrm>
            <a:off x="5611813" y="2503488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八</a:t>
            </a:r>
          </a:p>
        </p:txBody>
      </p:sp>
      <p:sp>
        <p:nvSpPr>
          <p:cNvPr id="10254" name="文本框 19"/>
          <p:cNvSpPr txBox="1"/>
          <p:nvPr/>
        </p:nvSpPr>
        <p:spPr>
          <a:xfrm>
            <a:off x="9285288" y="2536825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</a:p>
        </p:txBody>
      </p:sp>
      <p:sp>
        <p:nvSpPr>
          <p:cNvPr id="10255" name="文本框 25"/>
          <p:cNvSpPr txBox="1"/>
          <p:nvPr/>
        </p:nvSpPr>
        <p:spPr>
          <a:xfrm>
            <a:off x="4148138" y="34432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形近：</a:t>
            </a:r>
          </a:p>
        </p:txBody>
      </p:sp>
      <p:sp>
        <p:nvSpPr>
          <p:cNvPr id="10256" name="文本框 26"/>
          <p:cNvSpPr txBox="1"/>
          <p:nvPr/>
        </p:nvSpPr>
        <p:spPr>
          <a:xfrm>
            <a:off x="5580063" y="4376738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贫穷  贫困  贫病交加</a:t>
            </a:r>
          </a:p>
        </p:txBody>
      </p:sp>
      <p:sp>
        <p:nvSpPr>
          <p:cNvPr id="10257" name="文本框 30"/>
          <p:cNvSpPr txBox="1"/>
          <p:nvPr/>
        </p:nvSpPr>
        <p:spPr>
          <a:xfrm>
            <a:off x="1257300" y="53197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笔顺：</a:t>
            </a:r>
          </a:p>
        </p:txBody>
      </p:sp>
      <p:sp>
        <p:nvSpPr>
          <p:cNvPr id="10258" name="文本框 25"/>
          <p:cNvSpPr txBox="1"/>
          <p:nvPr/>
        </p:nvSpPr>
        <p:spPr>
          <a:xfrm>
            <a:off x="4148138" y="43703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组词：</a:t>
            </a:r>
          </a:p>
        </p:txBody>
      </p:sp>
      <p:sp>
        <p:nvSpPr>
          <p:cNvPr id="10262" name="文本框 15"/>
          <p:cNvSpPr txBox="1"/>
          <p:nvPr/>
        </p:nvSpPr>
        <p:spPr>
          <a:xfrm>
            <a:off x="7315200" y="25161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笔画数：</a:t>
            </a:r>
          </a:p>
        </p:txBody>
      </p:sp>
      <p:sp>
        <p:nvSpPr>
          <p:cNvPr id="10263" name="文本框 26"/>
          <p:cNvSpPr txBox="1"/>
          <p:nvPr/>
        </p:nvSpPr>
        <p:spPr>
          <a:xfrm>
            <a:off x="5580380" y="3451225"/>
            <a:ext cx="63658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509AD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脸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盆  贪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婪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忿忿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不平</a:t>
            </a:r>
          </a:p>
        </p:txBody>
      </p:sp>
      <p:sp>
        <p:nvSpPr>
          <p:cNvPr id="3" name="文本框 6"/>
          <p:cNvSpPr txBox="1"/>
          <p:nvPr/>
        </p:nvSpPr>
        <p:spPr>
          <a:xfrm>
            <a:off x="7289800" y="1589088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结构：</a:t>
            </a:r>
          </a:p>
        </p:txBody>
      </p:sp>
      <p:pic>
        <p:nvPicPr>
          <p:cNvPr id="4" name="图片 3" descr="贫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355" y="2536825"/>
            <a:ext cx="4023995" cy="2816860"/>
          </a:xfrm>
          <a:prstGeom prst="rect">
            <a:avLst/>
          </a:prstGeom>
        </p:spPr>
      </p:pic>
      <p:sp>
        <p:nvSpPr>
          <p:cNvPr id="5" name="文本框 12"/>
          <p:cNvSpPr txBox="1"/>
          <p:nvPr/>
        </p:nvSpPr>
        <p:spPr>
          <a:xfrm>
            <a:off x="8736013" y="1609725"/>
            <a:ext cx="2255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</a:t>
            </a:r>
          </a:p>
        </p:txBody>
      </p:sp>
      <p:pic>
        <p:nvPicPr>
          <p:cNvPr id="6" name="图片 5" descr="FS贫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50490" y="5399405"/>
            <a:ext cx="4415790" cy="5207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20"/>
          <p:cNvSpPr txBox="1"/>
          <p:nvPr/>
        </p:nvSpPr>
        <p:spPr>
          <a:xfrm>
            <a:off x="1270635" y="1689100"/>
            <a:ext cx="23399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yān</a:t>
            </a:r>
          </a:p>
        </p:txBody>
      </p:sp>
      <p:grpSp>
        <p:nvGrpSpPr>
          <p:cNvPr id="10242" name="组合 28"/>
          <p:cNvGrpSpPr/>
          <p:nvPr/>
        </p:nvGrpSpPr>
        <p:grpSpPr>
          <a:xfrm>
            <a:off x="1262063" y="1544638"/>
            <a:ext cx="2354262" cy="1211262"/>
            <a:chOff x="2295" y="2480"/>
            <a:chExt cx="3709" cy="1909"/>
          </a:xfrm>
        </p:grpSpPr>
        <p:grpSp>
          <p:nvGrpSpPr>
            <p:cNvPr id="10243" name="组合 25"/>
            <p:cNvGrpSpPr/>
            <p:nvPr/>
          </p:nvGrpSpPr>
          <p:grpSpPr>
            <a:xfrm>
              <a:off x="2295" y="2531"/>
              <a:ext cx="3709" cy="1254"/>
              <a:chOff x="2295" y="2549"/>
              <a:chExt cx="3709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49" name="文本框 6"/>
          <p:cNvSpPr txBox="1"/>
          <p:nvPr/>
        </p:nvSpPr>
        <p:spPr>
          <a:xfrm>
            <a:off x="4117975" y="1589088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音序：</a:t>
            </a:r>
          </a:p>
        </p:txBody>
      </p:sp>
      <p:sp>
        <p:nvSpPr>
          <p:cNvPr id="10250" name="文本框 8"/>
          <p:cNvSpPr txBox="1"/>
          <p:nvPr/>
        </p:nvSpPr>
        <p:spPr>
          <a:xfrm>
            <a:off x="5662613" y="16192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Y</a:t>
            </a:r>
          </a:p>
        </p:txBody>
      </p:sp>
      <p:sp>
        <p:nvSpPr>
          <p:cNvPr id="10252" name="文本框 15"/>
          <p:cNvSpPr txBox="1"/>
          <p:nvPr/>
        </p:nvSpPr>
        <p:spPr>
          <a:xfrm>
            <a:off x="4129088" y="25161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偏旁：</a:t>
            </a:r>
          </a:p>
        </p:txBody>
      </p:sp>
      <p:sp>
        <p:nvSpPr>
          <p:cNvPr id="10253" name="文本框 16"/>
          <p:cNvSpPr txBox="1"/>
          <p:nvPr/>
        </p:nvSpPr>
        <p:spPr>
          <a:xfrm>
            <a:off x="5611813" y="2503488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</a:p>
        </p:txBody>
      </p:sp>
      <p:sp>
        <p:nvSpPr>
          <p:cNvPr id="10254" name="文本框 19"/>
          <p:cNvSpPr txBox="1"/>
          <p:nvPr/>
        </p:nvSpPr>
        <p:spPr>
          <a:xfrm>
            <a:off x="9285288" y="2536825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</a:p>
        </p:txBody>
      </p:sp>
      <p:sp>
        <p:nvSpPr>
          <p:cNvPr id="10255" name="文本框 25"/>
          <p:cNvSpPr txBox="1"/>
          <p:nvPr/>
        </p:nvSpPr>
        <p:spPr>
          <a:xfrm>
            <a:off x="4148138" y="34432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形近：</a:t>
            </a:r>
          </a:p>
        </p:txBody>
      </p:sp>
      <p:sp>
        <p:nvSpPr>
          <p:cNvPr id="10256" name="文本框 26"/>
          <p:cNvSpPr txBox="1"/>
          <p:nvPr/>
        </p:nvSpPr>
        <p:spPr>
          <a:xfrm>
            <a:off x="5580063" y="4376738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焉知  焉能  心不在焉</a:t>
            </a:r>
          </a:p>
        </p:txBody>
      </p:sp>
      <p:sp>
        <p:nvSpPr>
          <p:cNvPr id="10257" name="文本框 30"/>
          <p:cNvSpPr txBox="1"/>
          <p:nvPr/>
        </p:nvSpPr>
        <p:spPr>
          <a:xfrm>
            <a:off x="1257300" y="53197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笔顺：</a:t>
            </a:r>
          </a:p>
        </p:txBody>
      </p:sp>
      <p:sp>
        <p:nvSpPr>
          <p:cNvPr id="10258" name="文本框 25"/>
          <p:cNvSpPr txBox="1"/>
          <p:nvPr/>
        </p:nvSpPr>
        <p:spPr>
          <a:xfrm>
            <a:off x="4148138" y="43703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组词：</a:t>
            </a:r>
          </a:p>
        </p:txBody>
      </p:sp>
      <p:sp>
        <p:nvSpPr>
          <p:cNvPr id="10262" name="文本框 15"/>
          <p:cNvSpPr txBox="1"/>
          <p:nvPr/>
        </p:nvSpPr>
        <p:spPr>
          <a:xfrm>
            <a:off x="7315200" y="25161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笔画数：</a:t>
            </a:r>
          </a:p>
        </p:txBody>
      </p:sp>
      <p:sp>
        <p:nvSpPr>
          <p:cNvPr id="10263" name="文本框 26"/>
          <p:cNvSpPr txBox="1"/>
          <p:nvPr/>
        </p:nvSpPr>
        <p:spPr>
          <a:xfrm>
            <a:off x="5580063" y="3451225"/>
            <a:ext cx="59531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嫣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然 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打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蔫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6"/>
          <p:cNvSpPr txBox="1"/>
          <p:nvPr/>
        </p:nvSpPr>
        <p:spPr>
          <a:xfrm>
            <a:off x="7289800" y="1589088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结构：</a:t>
            </a:r>
          </a:p>
        </p:txBody>
      </p:sp>
      <p:pic>
        <p:nvPicPr>
          <p:cNvPr id="10259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4125" y="2751138"/>
            <a:ext cx="2422525" cy="24304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60" name="文本框 30"/>
          <p:cNvSpPr txBox="1"/>
          <p:nvPr/>
        </p:nvSpPr>
        <p:spPr>
          <a:xfrm>
            <a:off x="1323975" y="2732088"/>
            <a:ext cx="205740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16000">
                <a:latin typeface="楷体" panose="02010609060101010101" pitchFamily="49" charset="-122"/>
                <a:ea typeface="楷体" panose="02010609060101010101" pitchFamily="49" charset="-122"/>
              </a:rPr>
              <a:t>焉</a:t>
            </a:r>
          </a:p>
        </p:txBody>
      </p:sp>
      <p:sp>
        <p:nvSpPr>
          <p:cNvPr id="3" name="文本框 12"/>
          <p:cNvSpPr txBox="1"/>
          <p:nvPr/>
        </p:nvSpPr>
        <p:spPr>
          <a:xfrm>
            <a:off x="8736013" y="1609725"/>
            <a:ext cx="2255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</a:t>
            </a:r>
          </a:p>
        </p:txBody>
      </p:sp>
      <p:pic>
        <p:nvPicPr>
          <p:cNvPr id="6" name="图片 5" descr="FS焉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05100" y="5455285"/>
            <a:ext cx="6170295" cy="4889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20"/>
          <p:cNvSpPr txBox="1"/>
          <p:nvPr/>
        </p:nvSpPr>
        <p:spPr>
          <a:xfrm>
            <a:off x="1270635" y="1689100"/>
            <a:ext cx="23399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féng</a:t>
            </a:r>
          </a:p>
        </p:txBody>
      </p:sp>
      <p:grpSp>
        <p:nvGrpSpPr>
          <p:cNvPr id="10242" name="组合 28"/>
          <p:cNvGrpSpPr/>
          <p:nvPr/>
        </p:nvGrpSpPr>
        <p:grpSpPr>
          <a:xfrm>
            <a:off x="1262063" y="1544638"/>
            <a:ext cx="2354262" cy="1211262"/>
            <a:chOff x="2295" y="2480"/>
            <a:chExt cx="3709" cy="1909"/>
          </a:xfrm>
        </p:grpSpPr>
        <p:grpSp>
          <p:nvGrpSpPr>
            <p:cNvPr id="10243" name="组合 25"/>
            <p:cNvGrpSpPr/>
            <p:nvPr/>
          </p:nvGrpSpPr>
          <p:grpSpPr>
            <a:xfrm>
              <a:off x="2295" y="2531"/>
              <a:ext cx="3709" cy="1254"/>
              <a:chOff x="2295" y="2549"/>
              <a:chExt cx="3709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49" name="文本框 6"/>
          <p:cNvSpPr txBox="1"/>
          <p:nvPr/>
        </p:nvSpPr>
        <p:spPr>
          <a:xfrm>
            <a:off x="4117975" y="1589088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音序：</a:t>
            </a:r>
          </a:p>
        </p:txBody>
      </p:sp>
      <p:sp>
        <p:nvSpPr>
          <p:cNvPr id="10250" name="文本框 8"/>
          <p:cNvSpPr txBox="1"/>
          <p:nvPr/>
        </p:nvSpPr>
        <p:spPr>
          <a:xfrm>
            <a:off x="5662613" y="16192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F</a:t>
            </a:r>
          </a:p>
        </p:txBody>
      </p:sp>
      <p:sp>
        <p:nvSpPr>
          <p:cNvPr id="10251" name="文本框 12"/>
          <p:cNvSpPr txBox="1"/>
          <p:nvPr/>
        </p:nvSpPr>
        <p:spPr>
          <a:xfrm>
            <a:off x="8736013" y="1609725"/>
            <a:ext cx="2255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半包围</a:t>
            </a:r>
          </a:p>
        </p:txBody>
      </p:sp>
      <p:sp>
        <p:nvSpPr>
          <p:cNvPr id="10252" name="文本框 15"/>
          <p:cNvSpPr txBox="1"/>
          <p:nvPr/>
        </p:nvSpPr>
        <p:spPr>
          <a:xfrm>
            <a:off x="4129088" y="25161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偏旁：</a:t>
            </a:r>
          </a:p>
        </p:txBody>
      </p:sp>
      <p:sp>
        <p:nvSpPr>
          <p:cNvPr id="10253" name="文本框 16"/>
          <p:cNvSpPr txBox="1"/>
          <p:nvPr/>
        </p:nvSpPr>
        <p:spPr>
          <a:xfrm>
            <a:off x="5611813" y="2503488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辶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54" name="文本框 19"/>
          <p:cNvSpPr txBox="1"/>
          <p:nvPr/>
        </p:nvSpPr>
        <p:spPr>
          <a:xfrm>
            <a:off x="9285288" y="2536825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</a:p>
        </p:txBody>
      </p:sp>
      <p:sp>
        <p:nvSpPr>
          <p:cNvPr id="10255" name="文本框 25"/>
          <p:cNvSpPr txBox="1"/>
          <p:nvPr/>
        </p:nvSpPr>
        <p:spPr>
          <a:xfrm>
            <a:off x="4148138" y="34432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形近：</a:t>
            </a:r>
          </a:p>
        </p:txBody>
      </p:sp>
      <p:sp>
        <p:nvSpPr>
          <p:cNvPr id="10256" name="文本框 26"/>
          <p:cNvSpPr txBox="1"/>
          <p:nvPr/>
        </p:nvSpPr>
        <p:spPr>
          <a:xfrm>
            <a:off x="5580063" y="4376738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重逢  相逢  逢年过节</a:t>
            </a:r>
          </a:p>
        </p:txBody>
      </p:sp>
      <p:sp>
        <p:nvSpPr>
          <p:cNvPr id="10257" name="文本框 30"/>
          <p:cNvSpPr txBox="1"/>
          <p:nvPr/>
        </p:nvSpPr>
        <p:spPr>
          <a:xfrm>
            <a:off x="1257300" y="53197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笔顺：</a:t>
            </a:r>
          </a:p>
        </p:txBody>
      </p:sp>
      <p:sp>
        <p:nvSpPr>
          <p:cNvPr id="10258" name="文本框 25"/>
          <p:cNvSpPr txBox="1"/>
          <p:nvPr/>
        </p:nvSpPr>
        <p:spPr>
          <a:xfrm>
            <a:off x="4148138" y="43703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组词：</a:t>
            </a:r>
          </a:p>
        </p:txBody>
      </p:sp>
      <p:sp>
        <p:nvSpPr>
          <p:cNvPr id="10262" name="文本框 15"/>
          <p:cNvSpPr txBox="1"/>
          <p:nvPr/>
        </p:nvSpPr>
        <p:spPr>
          <a:xfrm>
            <a:off x="7315200" y="25161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笔画数：</a:t>
            </a:r>
          </a:p>
        </p:txBody>
      </p:sp>
      <p:sp>
        <p:nvSpPr>
          <p:cNvPr id="10263" name="文本框 26"/>
          <p:cNvSpPr txBox="1"/>
          <p:nvPr/>
        </p:nvSpPr>
        <p:spPr>
          <a:xfrm>
            <a:off x="5580063" y="3451225"/>
            <a:ext cx="59531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509AD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蜜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蜂  烽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峰</a:t>
            </a:r>
            <a:endParaRPr lang="zh-CN" altLang="en-US" sz="4000" b="1">
              <a:solidFill>
                <a:srgbClr val="509AD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7289800" y="1589088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结构：</a:t>
            </a:r>
          </a:p>
        </p:txBody>
      </p:sp>
      <p:pic>
        <p:nvPicPr>
          <p:cNvPr id="4" name="图片 3" descr="逢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910" y="2536825"/>
            <a:ext cx="4043680" cy="2830830"/>
          </a:xfrm>
          <a:prstGeom prst="rect">
            <a:avLst/>
          </a:prstGeom>
        </p:spPr>
      </p:pic>
      <p:pic>
        <p:nvPicPr>
          <p:cNvPr id="5" name="图片 4" descr="FS逢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3185" y="5358765"/>
            <a:ext cx="5842000" cy="54991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20"/>
          <p:cNvSpPr txBox="1"/>
          <p:nvPr/>
        </p:nvSpPr>
        <p:spPr>
          <a:xfrm>
            <a:off x="1270635" y="1689100"/>
            <a:ext cx="23399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zú</a:t>
            </a:r>
          </a:p>
        </p:txBody>
      </p:sp>
      <p:grpSp>
        <p:nvGrpSpPr>
          <p:cNvPr id="10242" name="组合 28"/>
          <p:cNvGrpSpPr/>
          <p:nvPr/>
        </p:nvGrpSpPr>
        <p:grpSpPr>
          <a:xfrm>
            <a:off x="1262063" y="1544638"/>
            <a:ext cx="2354262" cy="1211262"/>
            <a:chOff x="2295" y="2480"/>
            <a:chExt cx="3709" cy="1909"/>
          </a:xfrm>
        </p:grpSpPr>
        <p:grpSp>
          <p:nvGrpSpPr>
            <p:cNvPr id="10243" name="组合 25"/>
            <p:cNvGrpSpPr/>
            <p:nvPr/>
          </p:nvGrpSpPr>
          <p:grpSpPr>
            <a:xfrm>
              <a:off x="2295" y="2531"/>
              <a:ext cx="3709" cy="1254"/>
              <a:chOff x="2295" y="2549"/>
              <a:chExt cx="3709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49" name="文本框 6"/>
          <p:cNvSpPr txBox="1"/>
          <p:nvPr/>
        </p:nvSpPr>
        <p:spPr>
          <a:xfrm>
            <a:off x="4117975" y="1589088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音序：</a:t>
            </a:r>
          </a:p>
        </p:txBody>
      </p:sp>
      <p:sp>
        <p:nvSpPr>
          <p:cNvPr id="10250" name="文本框 8"/>
          <p:cNvSpPr txBox="1"/>
          <p:nvPr/>
        </p:nvSpPr>
        <p:spPr>
          <a:xfrm>
            <a:off x="5662613" y="16192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Z</a:t>
            </a:r>
          </a:p>
        </p:txBody>
      </p:sp>
      <p:sp>
        <p:nvSpPr>
          <p:cNvPr id="10251" name="文本框 12"/>
          <p:cNvSpPr txBox="1"/>
          <p:nvPr/>
        </p:nvSpPr>
        <p:spPr>
          <a:xfrm>
            <a:off x="8736013" y="1609725"/>
            <a:ext cx="2255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上中下</a:t>
            </a:r>
          </a:p>
        </p:txBody>
      </p:sp>
      <p:sp>
        <p:nvSpPr>
          <p:cNvPr id="10252" name="文本框 15"/>
          <p:cNvSpPr txBox="1"/>
          <p:nvPr/>
        </p:nvSpPr>
        <p:spPr>
          <a:xfrm>
            <a:off x="4129088" y="25161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偏旁：</a:t>
            </a:r>
          </a:p>
        </p:txBody>
      </p:sp>
      <p:sp>
        <p:nvSpPr>
          <p:cNvPr id="10253" name="文本框 16"/>
          <p:cNvSpPr txBox="1"/>
          <p:nvPr/>
        </p:nvSpPr>
        <p:spPr>
          <a:xfrm>
            <a:off x="5611813" y="2503488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亠</a:t>
            </a:r>
          </a:p>
        </p:txBody>
      </p:sp>
      <p:sp>
        <p:nvSpPr>
          <p:cNvPr id="10254" name="文本框 19"/>
          <p:cNvSpPr txBox="1"/>
          <p:nvPr/>
        </p:nvSpPr>
        <p:spPr>
          <a:xfrm>
            <a:off x="9285288" y="2536825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</a:p>
        </p:txBody>
      </p:sp>
      <p:sp>
        <p:nvSpPr>
          <p:cNvPr id="10255" name="文本框 25"/>
          <p:cNvSpPr txBox="1"/>
          <p:nvPr/>
        </p:nvSpPr>
        <p:spPr>
          <a:xfrm>
            <a:off x="4148138" y="34432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形近：</a:t>
            </a:r>
          </a:p>
        </p:txBody>
      </p:sp>
      <p:sp>
        <p:nvSpPr>
          <p:cNvPr id="10256" name="文本框 26"/>
          <p:cNvSpPr txBox="1"/>
          <p:nvPr/>
        </p:nvSpPr>
        <p:spPr>
          <a:xfrm>
            <a:off x="5522913" y="4376738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士卒  兵卒  狱卒</a:t>
            </a:r>
          </a:p>
        </p:txBody>
      </p:sp>
      <p:sp>
        <p:nvSpPr>
          <p:cNvPr id="10257" name="文本框 30"/>
          <p:cNvSpPr txBox="1"/>
          <p:nvPr/>
        </p:nvSpPr>
        <p:spPr>
          <a:xfrm>
            <a:off x="1257300" y="53197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笔顺：</a:t>
            </a:r>
          </a:p>
        </p:txBody>
      </p:sp>
      <p:sp>
        <p:nvSpPr>
          <p:cNvPr id="10258" name="文本框 25"/>
          <p:cNvSpPr txBox="1"/>
          <p:nvPr/>
        </p:nvSpPr>
        <p:spPr>
          <a:xfrm>
            <a:off x="4148138" y="43703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组词：</a:t>
            </a:r>
          </a:p>
        </p:txBody>
      </p:sp>
      <p:sp>
        <p:nvSpPr>
          <p:cNvPr id="10262" name="文本框 15"/>
          <p:cNvSpPr txBox="1"/>
          <p:nvPr/>
        </p:nvSpPr>
        <p:spPr>
          <a:xfrm>
            <a:off x="7315200" y="25161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笔画数：</a:t>
            </a:r>
          </a:p>
        </p:txBody>
      </p:sp>
      <p:sp>
        <p:nvSpPr>
          <p:cNvPr id="10263" name="文本框 26"/>
          <p:cNvSpPr txBox="1"/>
          <p:nvPr/>
        </p:nvSpPr>
        <p:spPr>
          <a:xfrm>
            <a:off x="5580380" y="3451225"/>
            <a:ext cx="63658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>
              <a:tabLst>
                <a:tab pos="1611630" algn="l"/>
              </a:tabLst>
            </a:pPr>
            <a:r>
              <a:rPr lang="zh-CN" altLang="en-US" sz="4000" b="1">
                <a:solidFill>
                  <a:srgbClr val="509AD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粹  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荟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萃  翠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</a:t>
            </a:r>
          </a:p>
        </p:txBody>
      </p:sp>
      <p:sp>
        <p:nvSpPr>
          <p:cNvPr id="6" name="文本框 6"/>
          <p:cNvSpPr txBox="1"/>
          <p:nvPr/>
        </p:nvSpPr>
        <p:spPr>
          <a:xfrm>
            <a:off x="7289800" y="1589088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结构：</a:t>
            </a:r>
          </a:p>
        </p:txBody>
      </p:sp>
      <p:pic>
        <p:nvPicPr>
          <p:cNvPr id="4" name="图片 3" descr="卒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2536825"/>
            <a:ext cx="4023995" cy="2816860"/>
          </a:xfrm>
          <a:prstGeom prst="rect">
            <a:avLst/>
          </a:prstGeom>
        </p:spPr>
      </p:pic>
      <p:pic>
        <p:nvPicPr>
          <p:cNvPr id="5" name="图片 4" descr="FS卒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2555" y="5442585"/>
            <a:ext cx="3903980" cy="51625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W020080229367291596982"/>
          <p:cNvPicPr>
            <a:picLocks noChangeAspect="1"/>
          </p:cNvPicPr>
          <p:nvPr/>
        </p:nvPicPr>
        <p:blipFill>
          <a:blip r:embed="rId3">
            <a:lum bright="6000"/>
          </a:blip>
          <a:srcRect r="1303"/>
          <a:stretch>
            <a:fillRect/>
          </a:stretch>
        </p:blipFill>
        <p:spPr>
          <a:xfrm>
            <a:off x="8733155" y="1757045"/>
            <a:ext cx="2548255" cy="19361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4" name="Text Box 2"/>
          <p:cNvSpPr txBox="1"/>
          <p:nvPr/>
        </p:nvSpPr>
        <p:spPr>
          <a:xfrm>
            <a:off x="842010" y="1757045"/>
            <a:ext cx="7650480" cy="41230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35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500" b="1">
                <a:solidFill>
                  <a:srgbClr val="0000E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“小小萤火虫，聚少成多来照明；粗大铁棒锤，持之以恒磨成针。</a:t>
            </a:r>
            <a:r>
              <a:rPr lang="en-US" altLang="zh-CN" sz="3500" b="1">
                <a:solidFill>
                  <a:srgbClr val="0000E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 </a:t>
            </a:r>
            <a:r>
              <a:rPr lang="en-US" altLang="zh-CN" sz="35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</a:p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3500" b="1">
                <a:latin typeface="楷体" panose="02010609060101010101" pitchFamily="49" charset="-122"/>
                <a:ea typeface="楷体" panose="02010609060101010101" pitchFamily="49" charset="-122"/>
              </a:rPr>
              <a:t>    同学们，你们知道这两句话分别讲的是古代的什么故事吗？对，是“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囊萤夜读</a:t>
            </a:r>
            <a:r>
              <a:rPr lang="zh-CN" altLang="en-US" sz="3500" b="1">
                <a:latin typeface="楷体" panose="02010609060101010101" pitchFamily="49" charset="-122"/>
                <a:ea typeface="楷体" panose="02010609060101010101" pitchFamily="49" charset="-122"/>
              </a:rPr>
              <a:t>”和“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铁杵成针</a:t>
            </a:r>
            <a:r>
              <a:rPr lang="zh-CN" altLang="en-US" sz="3500" b="1">
                <a:latin typeface="楷体" panose="02010609060101010101" pitchFamily="49" charset="-122"/>
                <a:ea typeface="楷体" panose="02010609060101010101" pitchFamily="49" charset="-122"/>
              </a:rPr>
              <a:t>”。下面我们就来学习这两则文言文。</a:t>
            </a:r>
          </a:p>
        </p:txBody>
      </p:sp>
      <p:pic>
        <p:nvPicPr>
          <p:cNvPr id="13318" name="Picture 6" descr="4562496_142714018000_2"/>
          <p:cNvPicPr>
            <a:picLocks noChangeAspect="1"/>
          </p:cNvPicPr>
          <p:nvPr/>
        </p:nvPicPr>
        <p:blipFill>
          <a:blip r:embed="rId4"/>
          <a:srcRect l="40186" t="15135" r="28792" b="29837"/>
          <a:stretch>
            <a:fillRect/>
          </a:stretch>
        </p:blipFill>
        <p:spPr>
          <a:xfrm>
            <a:off x="8733155" y="3934460"/>
            <a:ext cx="2578735" cy="19488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5"/>
          <p:cNvSpPr txBox="1"/>
          <p:nvPr/>
        </p:nvSpPr>
        <p:spPr>
          <a:xfrm>
            <a:off x="1222375" y="672465"/>
            <a:ext cx="23056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B5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新课导入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3" name="图片 2" descr="撒大家发挥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29" name="组合 2"/>
          <p:cNvGrpSpPr/>
          <p:nvPr/>
        </p:nvGrpSpPr>
        <p:grpSpPr>
          <a:xfrm>
            <a:off x="2371725" y="2017713"/>
            <a:ext cx="1443038" cy="1476375"/>
            <a:chOff x="3157" y="3140"/>
            <a:chExt cx="1584" cy="1610"/>
          </a:xfrm>
        </p:grpSpPr>
        <p:grpSp>
          <p:nvGrpSpPr>
            <p:cNvPr id="22530" name="组合 7"/>
            <p:cNvGrpSpPr/>
            <p:nvPr/>
          </p:nvGrpSpPr>
          <p:grpSpPr>
            <a:xfrm>
              <a:off x="3157" y="3140"/>
              <a:ext cx="1584" cy="1610"/>
              <a:chOff x="2437" y="2032"/>
              <a:chExt cx="1244" cy="1264"/>
            </a:xfrm>
          </p:grpSpPr>
          <p:sp>
            <p:nvSpPr>
              <p:cNvPr id="22531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2532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2533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2534" name="文本框 64"/>
            <p:cNvSpPr txBox="1"/>
            <p:nvPr/>
          </p:nvSpPr>
          <p:spPr>
            <a:xfrm>
              <a:off x="3280" y="3197"/>
              <a:ext cx="1275" cy="14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8000" b="1">
                  <a:solidFill>
                    <a:srgbClr val="7B580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囊</a:t>
              </a:r>
            </a:p>
          </p:txBody>
        </p:sp>
      </p:grpSp>
      <p:sp>
        <p:nvSpPr>
          <p:cNvPr id="61456" name="Text Box 16"/>
          <p:cNvSpPr txBox="1"/>
          <p:nvPr/>
        </p:nvSpPr>
        <p:spPr>
          <a:xfrm>
            <a:off x="739775" y="3848100"/>
            <a:ext cx="5197475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对比识记：与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嚷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区分开。</a:t>
            </a:r>
          </a:p>
        </p:txBody>
      </p:sp>
      <p:sp>
        <p:nvSpPr>
          <p:cNvPr id="3" name="Text Box 16"/>
          <p:cNvSpPr txBox="1"/>
          <p:nvPr/>
        </p:nvSpPr>
        <p:spPr>
          <a:xfrm>
            <a:off x="739775" y="4648200"/>
            <a:ext cx="4706938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组词：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练囊 萤囊  囊括  </a:t>
            </a:r>
          </a:p>
        </p:txBody>
      </p:sp>
      <p:grpSp>
        <p:nvGrpSpPr>
          <p:cNvPr id="22537" name="组合 2"/>
          <p:cNvGrpSpPr/>
          <p:nvPr/>
        </p:nvGrpSpPr>
        <p:grpSpPr>
          <a:xfrm>
            <a:off x="8491538" y="2017713"/>
            <a:ext cx="1443037" cy="1476375"/>
            <a:chOff x="3157" y="3140"/>
            <a:chExt cx="1584" cy="1610"/>
          </a:xfrm>
        </p:grpSpPr>
        <p:grpSp>
          <p:nvGrpSpPr>
            <p:cNvPr id="22538" name="组合 7"/>
            <p:cNvGrpSpPr/>
            <p:nvPr/>
          </p:nvGrpSpPr>
          <p:grpSpPr>
            <a:xfrm>
              <a:off x="3157" y="3140"/>
              <a:ext cx="1584" cy="1610"/>
              <a:chOff x="2437" y="2032"/>
              <a:chExt cx="1244" cy="1264"/>
            </a:xfrm>
          </p:grpSpPr>
          <p:sp>
            <p:nvSpPr>
              <p:cNvPr id="22539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2540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2541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2542" name="文本框 64"/>
            <p:cNvSpPr txBox="1"/>
            <p:nvPr/>
          </p:nvSpPr>
          <p:spPr>
            <a:xfrm>
              <a:off x="3280" y="3197"/>
              <a:ext cx="1275" cy="14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8000" b="1">
                  <a:solidFill>
                    <a:srgbClr val="7B580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焉</a:t>
              </a:r>
            </a:p>
          </p:txBody>
        </p:sp>
      </p:grpSp>
      <p:sp>
        <p:nvSpPr>
          <p:cNvPr id="62478" name="Text Box 14"/>
          <p:cNvSpPr txBox="1"/>
          <p:nvPr/>
        </p:nvSpPr>
        <p:spPr>
          <a:xfrm>
            <a:off x="6496050" y="4648200"/>
            <a:ext cx="5141913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组词：</a:t>
            </a:r>
            <a:r>
              <a:rPr lang="zh-CN" altLang="en-US" sz="3200" b="1">
                <a:latin typeface="Arial" panose="020B0604020202020204" pitchFamily="34" charset="0"/>
                <a:ea typeface="楷体" panose="02010609060101010101" pitchFamily="49" charset="-122"/>
              </a:rPr>
              <a:t>心不在焉  善莫大焉</a:t>
            </a:r>
          </a:p>
        </p:txBody>
      </p:sp>
      <p:sp>
        <p:nvSpPr>
          <p:cNvPr id="5" name="Text Box 14"/>
          <p:cNvSpPr txBox="1"/>
          <p:nvPr/>
        </p:nvSpPr>
        <p:spPr>
          <a:xfrm>
            <a:off x="6496050" y="3848100"/>
            <a:ext cx="5435600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>
                <a:latin typeface="Arial" panose="020B0604020202020204" pitchFamily="34" charset="0"/>
                <a:ea typeface="楷体" panose="02010609060101010101" pitchFamily="49" charset="-122"/>
              </a:rPr>
              <a:t>跟介词</a:t>
            </a:r>
            <a:r>
              <a:rPr lang="en-US" altLang="zh-CN" sz="3200" b="1">
                <a:latin typeface="Arial" panose="020B0604020202020204" pitchFamily="34" charset="0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楷体" panose="02010609060101010101" pitchFamily="49" charset="-122"/>
              </a:rPr>
              <a:t>于</a:t>
            </a:r>
            <a:r>
              <a:rPr lang="en-US" altLang="zh-CN" sz="3200" b="1">
                <a:latin typeface="Arial" panose="020B0604020202020204" pitchFamily="34" charset="0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Arial" panose="020B0604020202020204" pitchFamily="34" charset="0"/>
                <a:ea typeface="楷体" panose="02010609060101010101" pitchFamily="49" charset="-122"/>
              </a:rPr>
              <a:t>加代词</a:t>
            </a:r>
            <a:r>
              <a:rPr lang="en-US" altLang="zh-CN" sz="3200" b="1">
                <a:latin typeface="Arial" panose="020B0604020202020204" pitchFamily="34" charset="0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楷体" panose="02010609060101010101" pitchFamily="49" charset="-122"/>
              </a:rPr>
              <a:t>是</a:t>
            </a:r>
            <a:r>
              <a:rPr lang="en-US" altLang="zh-CN" sz="3200" b="1">
                <a:latin typeface="Arial" panose="020B0604020202020204" pitchFamily="34" charset="0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Arial" panose="020B0604020202020204" pitchFamily="34" charset="0"/>
                <a:ea typeface="楷体" panose="02010609060101010101" pitchFamily="49" charset="-122"/>
              </a:rPr>
              <a:t>相当。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2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2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6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2047875" y="1885950"/>
            <a:ext cx="8096250" cy="3125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 anchorCtr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自读提示：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R="0" lvl="0" algn="l" defTabSz="914400" rtl="0" eaLnBrk="1" fontAlgn="base" latinLnBrk="0" hangingPunct="1">
              <a:lnSpc>
                <a:spcPct val="13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+mj-lt"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自由读课文，注意读准字音，读通句子，遇到难读的地方多读几遍。</a:t>
            </a:r>
          </a:p>
          <a:p>
            <a:pPr marR="0" lvl="0" algn="l" defTabSz="914400" rtl="0" eaLnBrk="1" fontAlgn="base" latinLnBrk="0" hangingPunct="1">
              <a:lnSpc>
                <a:spcPct val="13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+mj-lt"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课文主要写了什么？</a:t>
            </a:r>
          </a:p>
        </p:txBody>
      </p:sp>
      <p:sp>
        <p:nvSpPr>
          <p:cNvPr id="2" name="Text Box 5"/>
          <p:cNvSpPr txBox="1"/>
          <p:nvPr/>
        </p:nvSpPr>
        <p:spPr>
          <a:xfrm>
            <a:off x="1222375" y="672465"/>
            <a:ext cx="23056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B5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初读课文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4" name="图片 3" descr="撒大家发挥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865505" y="2599690"/>
            <a:ext cx="5670550" cy="29718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 </a:t>
            </a:r>
            <a:r>
              <a:rPr lang="zh-CN" altLang="en-US" sz="3600" b="1" smtClean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      课文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共有</a:t>
            </a:r>
            <a:r>
              <a:rPr lang="zh-CN" altLang="en-US" sz="3600" b="1" u="sng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      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句话，故事的主人公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是</a:t>
            </a:r>
            <a:r>
              <a:rPr lang="zh-CN" altLang="en-US" sz="3600" b="1" u="sng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      </a:t>
            </a:r>
            <a:r>
              <a:rPr lang="zh-CN" altLang="en-US" sz="3600" b="1" u="sng" smtClean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  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，他家里很</a:t>
            </a:r>
            <a:r>
              <a:rPr lang="zh-CN" altLang="en-US" sz="3600" b="1" u="sng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             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，夏天就捉来</a:t>
            </a:r>
            <a:r>
              <a:rPr lang="zh-CN" altLang="en-US" sz="3600" b="1" u="sng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             </a:t>
            </a:r>
            <a:r>
              <a:rPr lang="en-US" altLang="zh-CN" sz="3600" b="1" u="sng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___________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照亮读书。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CFDF8">
                  <a:alpha val="100000"/>
                </a:srgbClr>
              </a:clrFrom>
              <a:clrTo>
                <a:srgbClr val="FCFDF8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193"/>
          <a:stretch>
            <a:fillRect/>
          </a:stretch>
        </p:blipFill>
        <p:spPr>
          <a:xfrm>
            <a:off x="7101840" y="2703830"/>
            <a:ext cx="3995420" cy="286131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950970" y="2622550"/>
            <a:ext cx="1045210" cy="666115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55957" y="3360928"/>
            <a:ext cx="1209887" cy="666115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车胤</a:t>
            </a:r>
          </a:p>
        </p:txBody>
      </p:sp>
      <p:sp>
        <p:nvSpPr>
          <p:cNvPr id="9" name="矩形 8"/>
          <p:cNvSpPr/>
          <p:nvPr/>
        </p:nvSpPr>
        <p:spPr>
          <a:xfrm>
            <a:off x="2213463" y="4081618"/>
            <a:ext cx="1136650" cy="666115"/>
          </a:xfrm>
          <a:prstGeom prst="rect">
            <a:avLst/>
          </a:prstGeom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贫穷</a:t>
            </a:r>
          </a:p>
        </p:txBody>
      </p:sp>
      <p:sp>
        <p:nvSpPr>
          <p:cNvPr id="10" name="矩形 9"/>
          <p:cNvSpPr/>
          <p:nvPr/>
        </p:nvSpPr>
        <p:spPr>
          <a:xfrm>
            <a:off x="1294387" y="4747098"/>
            <a:ext cx="1613535" cy="666115"/>
          </a:xfrm>
          <a:prstGeom prst="rect">
            <a:avLst/>
          </a:prstGeom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萤火虫</a:t>
            </a:r>
          </a:p>
        </p:txBody>
      </p:sp>
      <p:sp>
        <p:nvSpPr>
          <p:cNvPr id="12" name="文本框 6"/>
          <p:cNvSpPr txBox="1"/>
          <p:nvPr/>
        </p:nvSpPr>
        <p:spPr>
          <a:xfrm>
            <a:off x="1746456" y="1554453"/>
            <a:ext cx="8975369" cy="8115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课文讲了一件什么事，一起来说说：</a:t>
            </a:r>
          </a:p>
        </p:txBody>
      </p:sp>
      <p:sp>
        <p:nvSpPr>
          <p:cNvPr id="4" name="Text Box 5"/>
          <p:cNvSpPr txBox="1"/>
          <p:nvPr/>
        </p:nvSpPr>
        <p:spPr>
          <a:xfrm>
            <a:off x="1222375" y="672465"/>
            <a:ext cx="23056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B5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品读课文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8" name="图片 7" descr="撒大家发挥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7" grpId="0"/>
      <p:bldP spid="9" grpId="0"/>
      <p:bldP spid="10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8"/>
          <p:cNvSpPr txBox="1"/>
          <p:nvPr/>
        </p:nvSpPr>
        <p:spPr>
          <a:xfrm>
            <a:off x="2062163" y="2063750"/>
            <a:ext cx="8069262" cy="2730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    文言文断句，传统上称之为“句读”。明辨句读，是阅读古文最基本的能力。</a:t>
            </a:r>
          </a:p>
        </p:txBody>
      </p:sp>
      <p:sp>
        <p:nvSpPr>
          <p:cNvPr id="4" name="矩形: 圆角 3"/>
          <p:cNvSpPr/>
          <p:nvPr/>
        </p:nvSpPr>
        <p:spPr>
          <a:xfrm>
            <a:off x="1122363" y="1441450"/>
            <a:ext cx="9948863" cy="3975100"/>
          </a:xfrm>
          <a:prstGeom prst="roundRect">
            <a:avLst/>
          </a:prstGeom>
          <a:noFill/>
          <a:ln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 Box 6"/>
          <p:cNvSpPr txBox="1"/>
          <p:nvPr/>
        </p:nvSpPr>
        <p:spPr>
          <a:xfrm>
            <a:off x="949643" y="891540"/>
            <a:ext cx="6751637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B5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朗读提示：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斜线是停顿符号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。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5303" name="Text Box 7"/>
          <p:cNvSpPr txBox="1">
            <a:spLocks noChangeArrowheads="1"/>
          </p:cNvSpPr>
          <p:nvPr/>
        </p:nvSpPr>
        <p:spPr bwMode="auto">
          <a:xfrm>
            <a:off x="955993" y="3009900"/>
            <a:ext cx="10821988" cy="172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zh-CN" altLang="en-US" sz="38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800" b="1" spc="200" noProof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胤恭勤不倦，博学多通。家贫不常得油，</a:t>
            </a:r>
          </a:p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zh-CN" altLang="en-US" sz="3800" b="1" spc="200" noProof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夏月则练囊盛数十萤火以照书，以夜继日焉。 </a:t>
            </a:r>
          </a:p>
        </p:txBody>
      </p:sp>
      <p:sp>
        <p:nvSpPr>
          <p:cNvPr id="55304" name="Text Box 8"/>
          <p:cNvSpPr txBox="1">
            <a:spLocks noChangeArrowheads="1"/>
          </p:cNvSpPr>
          <p:nvPr/>
        </p:nvSpPr>
        <p:spPr bwMode="auto">
          <a:xfrm>
            <a:off x="4641850" y="2038350"/>
            <a:ext cx="2906713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spc="20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囊萤夜读</a:t>
            </a: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2479040" y="3303588"/>
            <a:ext cx="144463" cy="4699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 flipH="1">
            <a:off x="6007418" y="3303588"/>
            <a:ext cx="144463" cy="4699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8534718" y="3303588"/>
            <a:ext cx="144463" cy="4699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1967230" y="4105275"/>
            <a:ext cx="144463" cy="4699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2489518" y="4105275"/>
            <a:ext cx="144463" cy="4699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3534093" y="4105275"/>
            <a:ext cx="144463" cy="4699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6075680" y="4105275"/>
            <a:ext cx="144463" cy="4699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9130030" y="4105275"/>
            <a:ext cx="144463" cy="4699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3" grpId="0"/>
      <p:bldP spid="5530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 Box 6"/>
          <p:cNvSpPr txBox="1"/>
          <p:nvPr/>
        </p:nvSpPr>
        <p:spPr>
          <a:xfrm>
            <a:off x="1770380" y="1574800"/>
            <a:ext cx="9039225" cy="13093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   请同学们结合注释，解释文章重点词语的意思，并翻译文章大意。</a:t>
            </a:r>
          </a:p>
        </p:txBody>
      </p:sp>
      <p:sp>
        <p:nvSpPr>
          <p:cNvPr id="2" name="Text Box 6"/>
          <p:cNvSpPr txBox="1"/>
          <p:nvPr/>
        </p:nvSpPr>
        <p:spPr>
          <a:xfrm>
            <a:off x="1854518" y="2963863"/>
            <a:ext cx="8047037" cy="2971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要求：</a:t>
            </a:r>
          </a:p>
          <a:p>
            <a:pPr>
              <a:lnSpc>
                <a:spcPct val="130000"/>
              </a:lnSpc>
            </a:pP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自己翻译；</a:t>
            </a:r>
          </a:p>
          <a:p>
            <a:pPr>
              <a:lnSpc>
                <a:spcPct val="130000"/>
              </a:lnSpc>
            </a:pP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同桌互译；</a:t>
            </a:r>
          </a:p>
          <a:p>
            <a:pPr>
              <a:lnSpc>
                <a:spcPct val="130000"/>
              </a:lnSpc>
            </a:pP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找出不会解释的词语或句子。</a:t>
            </a:r>
          </a:p>
        </p:txBody>
      </p:sp>
      <p:sp>
        <p:nvSpPr>
          <p:cNvPr id="3" name="Text Box 5"/>
          <p:cNvSpPr txBox="1"/>
          <p:nvPr/>
        </p:nvSpPr>
        <p:spPr>
          <a:xfrm>
            <a:off x="1222375" y="672465"/>
            <a:ext cx="23056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B5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疏通文意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4" name="图片 3" descr="撒大家发挥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 Box 6"/>
          <p:cNvSpPr txBox="1"/>
          <p:nvPr/>
        </p:nvSpPr>
        <p:spPr>
          <a:xfrm>
            <a:off x="3813175" y="730250"/>
            <a:ext cx="4565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文言文翻译技巧</a:t>
            </a:r>
          </a:p>
        </p:txBody>
      </p:sp>
      <p:sp>
        <p:nvSpPr>
          <p:cNvPr id="64520" name="Text Box 8"/>
          <p:cNvSpPr txBox="1"/>
          <p:nvPr/>
        </p:nvSpPr>
        <p:spPr>
          <a:xfrm>
            <a:off x="1366838" y="2060575"/>
            <a:ext cx="9458325" cy="44211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文言文翻译的方法可以概括为六个字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留、对、换、补、删、调。</a:t>
            </a:r>
          </a:p>
          <a:p>
            <a:pPr algn="just">
              <a:lnSpc>
                <a:spcPct val="11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留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即保留法。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保留文言文中古今词义完全相同的一些词，保留那些特殊名词，如人名、地名、官名、谥号、年号、庙号、特殊称谓、专门术语等，翻译时照搬即可。</a:t>
            </a:r>
          </a:p>
          <a:p>
            <a:pPr algn="just">
              <a:lnSpc>
                <a:spcPct val="11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即对译法。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指译文尽可能对应原文，大量采用有相同语素的双音词，要求字字落实。 </a:t>
            </a:r>
          </a:p>
        </p:txBody>
      </p:sp>
      <p:sp>
        <p:nvSpPr>
          <p:cNvPr id="64521" name="Text Box 9"/>
          <p:cNvSpPr txBox="1"/>
          <p:nvPr/>
        </p:nvSpPr>
        <p:spPr>
          <a:xfrm>
            <a:off x="1366838" y="1540828"/>
            <a:ext cx="9458325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六字歌诀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留、对、换、补、删、调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5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5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45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45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45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45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45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45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3" name="Text Box 7"/>
          <p:cNvSpPr txBox="1"/>
          <p:nvPr/>
        </p:nvSpPr>
        <p:spPr>
          <a:xfrm>
            <a:off x="1295400" y="1467168"/>
            <a:ext cx="9601200" cy="4456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换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即替换法。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词义已经发展，用法已经变化，说法已经不同的词，在翻译时要替换为现代词语。 </a:t>
            </a:r>
          </a:p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补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即增补法。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补出相关省略成分和省略的语意。文言文省略现象较多，为使译文明白通顺，不产生歧义，必须补充译出被省略的成分。 </a:t>
            </a:r>
          </a:p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删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文言文中无实在意义的词，可删去不译。 </a:t>
            </a:r>
          </a:p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调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将倒装语序调准为正常语序。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5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5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55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55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55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55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55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55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 Box 6"/>
          <p:cNvSpPr txBox="1"/>
          <p:nvPr/>
        </p:nvSpPr>
        <p:spPr>
          <a:xfrm>
            <a:off x="4856163" y="2253298"/>
            <a:ext cx="2481262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00E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囊萤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夜读</a:t>
            </a:r>
          </a:p>
        </p:txBody>
      </p:sp>
      <p:sp>
        <p:nvSpPr>
          <p:cNvPr id="29698" name="Text Box 7"/>
          <p:cNvSpPr txBox="1"/>
          <p:nvPr/>
        </p:nvSpPr>
        <p:spPr>
          <a:xfrm>
            <a:off x="1119188" y="4893945"/>
            <a:ext cx="9955212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夏月则</a:t>
            </a:r>
            <a:r>
              <a:rPr lang="zh-CN" altLang="en-US" sz="3600" b="1">
                <a:solidFill>
                  <a:srgbClr val="0000E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练囊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盛数十萤火以照书，</a:t>
            </a:r>
            <a:r>
              <a:rPr lang="zh-CN" altLang="en-US" sz="3600" b="1">
                <a:solidFill>
                  <a:srgbClr val="0000E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以夜继日焉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</a:p>
        </p:txBody>
      </p:sp>
      <p:sp>
        <p:nvSpPr>
          <p:cNvPr id="22533" name="AutoShape 8"/>
          <p:cNvSpPr/>
          <p:nvPr/>
        </p:nvSpPr>
        <p:spPr>
          <a:xfrm>
            <a:off x="3624263" y="1469073"/>
            <a:ext cx="1790700" cy="527050"/>
          </a:xfrm>
          <a:prstGeom prst="wedgeRectCallout">
            <a:avLst>
              <a:gd name="adj1" fmla="val 36931"/>
              <a:gd name="adj2" fmla="val 95782"/>
            </a:avLst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用口袋装</a:t>
            </a:r>
          </a:p>
        </p:txBody>
      </p:sp>
      <p:sp>
        <p:nvSpPr>
          <p:cNvPr id="22534" name="AutoShape 8"/>
          <p:cNvSpPr/>
          <p:nvPr/>
        </p:nvSpPr>
        <p:spPr>
          <a:xfrm>
            <a:off x="5892800" y="1481773"/>
            <a:ext cx="1506538" cy="514350"/>
          </a:xfrm>
          <a:prstGeom prst="wedgeRectCallout">
            <a:avLst>
              <a:gd name="adj1" fmla="val -49264"/>
              <a:gd name="adj2" fmla="val 102963"/>
            </a:avLst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萤火虫</a:t>
            </a:r>
          </a:p>
        </p:txBody>
      </p:sp>
      <p:sp>
        <p:nvSpPr>
          <p:cNvPr id="22535" name="AutoShape 8"/>
          <p:cNvSpPr/>
          <p:nvPr/>
        </p:nvSpPr>
        <p:spPr>
          <a:xfrm>
            <a:off x="1192213" y="4068445"/>
            <a:ext cx="1763712" cy="501650"/>
          </a:xfrm>
          <a:prstGeom prst="wedgeRectCallout">
            <a:avLst>
              <a:gd name="adj1" fmla="val 43806"/>
              <a:gd name="adj2" fmla="val -106074"/>
            </a:avLst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肃敬勤勉</a:t>
            </a:r>
          </a:p>
        </p:txBody>
      </p:sp>
      <p:sp>
        <p:nvSpPr>
          <p:cNvPr id="22537" name="AutoShape 8"/>
          <p:cNvSpPr/>
          <p:nvPr/>
        </p:nvSpPr>
        <p:spPr>
          <a:xfrm>
            <a:off x="3079750" y="5900420"/>
            <a:ext cx="3089275" cy="514350"/>
          </a:xfrm>
          <a:prstGeom prst="wedgeRectCallout">
            <a:avLst>
              <a:gd name="adj1" fmla="val -35662"/>
              <a:gd name="adj2" fmla="val -121727"/>
            </a:avLst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白色薄绢做的口袋</a:t>
            </a:r>
          </a:p>
        </p:txBody>
      </p:sp>
      <p:sp>
        <p:nvSpPr>
          <p:cNvPr id="22539" name="AutoShape 8"/>
          <p:cNvSpPr/>
          <p:nvPr/>
        </p:nvSpPr>
        <p:spPr>
          <a:xfrm>
            <a:off x="6807200" y="5900420"/>
            <a:ext cx="4184650" cy="514350"/>
          </a:xfrm>
          <a:prstGeom prst="wedgeRectCallout">
            <a:avLst>
              <a:gd name="adj1" fmla="val -3625"/>
              <a:gd name="adj2" fmla="val -124815"/>
            </a:avLst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用夜晚接着白天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</a:p>
        </p:txBody>
      </p:sp>
      <p:sp>
        <p:nvSpPr>
          <p:cNvPr id="22543" name="AutoShape 8"/>
          <p:cNvSpPr/>
          <p:nvPr/>
        </p:nvSpPr>
        <p:spPr>
          <a:xfrm>
            <a:off x="3976688" y="4055745"/>
            <a:ext cx="1049337" cy="514350"/>
          </a:xfrm>
          <a:prstGeom prst="wedgeRectCallout">
            <a:avLst>
              <a:gd name="adj1" fmla="val 52847"/>
              <a:gd name="adj2" fmla="val -110125"/>
            </a:avLst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广博</a:t>
            </a:r>
          </a:p>
        </p:txBody>
      </p:sp>
      <p:sp>
        <p:nvSpPr>
          <p:cNvPr id="22545" name="AutoShape 8"/>
          <p:cNvSpPr/>
          <p:nvPr/>
        </p:nvSpPr>
        <p:spPr>
          <a:xfrm>
            <a:off x="8516938" y="4064318"/>
            <a:ext cx="2995612" cy="514350"/>
          </a:xfrm>
          <a:prstGeom prst="wedgeRectCallout">
            <a:avLst>
              <a:gd name="adj1" fmla="val 4944"/>
              <a:gd name="adj2" fmla="val 104384"/>
            </a:avLst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语气词，无意义。</a:t>
            </a:r>
          </a:p>
        </p:txBody>
      </p:sp>
      <p:sp>
        <p:nvSpPr>
          <p:cNvPr id="3" name="AutoShape 8"/>
          <p:cNvSpPr/>
          <p:nvPr/>
        </p:nvSpPr>
        <p:spPr>
          <a:xfrm>
            <a:off x="5580063" y="4055745"/>
            <a:ext cx="2151062" cy="514350"/>
          </a:xfrm>
          <a:prstGeom prst="wedgeRectCallout">
            <a:avLst>
              <a:gd name="adj1" fmla="val -8472"/>
              <a:gd name="adj2" fmla="val -112097"/>
            </a:avLst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通晓，明白</a:t>
            </a:r>
          </a:p>
        </p:txBody>
      </p:sp>
      <p:sp>
        <p:nvSpPr>
          <p:cNvPr id="29708" name="Text Box 7"/>
          <p:cNvSpPr txBox="1"/>
          <p:nvPr/>
        </p:nvSpPr>
        <p:spPr>
          <a:xfrm>
            <a:off x="1119188" y="3123883"/>
            <a:ext cx="9955212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   胤</a:t>
            </a:r>
            <a:r>
              <a:rPr lang="zh-CN" altLang="en-US" sz="3600" b="1">
                <a:solidFill>
                  <a:srgbClr val="0000E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恭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勤不倦，</a:t>
            </a:r>
            <a:r>
              <a:rPr lang="zh-CN" altLang="en-US" sz="3600" b="1">
                <a:solidFill>
                  <a:srgbClr val="0000E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博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学多</a:t>
            </a:r>
            <a:r>
              <a:rPr lang="zh-CN" altLang="en-US" sz="3600" b="1">
                <a:solidFill>
                  <a:srgbClr val="0000E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。家贫不常得油，</a:t>
            </a:r>
          </a:p>
        </p:txBody>
      </p:sp>
      <p:sp>
        <p:nvSpPr>
          <p:cNvPr id="2" name="Text Box 5"/>
          <p:cNvSpPr txBox="1"/>
          <p:nvPr/>
        </p:nvSpPr>
        <p:spPr>
          <a:xfrm>
            <a:off x="1222375" y="672465"/>
            <a:ext cx="23056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B5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字词解释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4" name="图片 3" descr="撒大家发挥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bldLvl="0" animBg="1"/>
      <p:bldP spid="22534" grpId="0" bldLvl="0" animBg="1"/>
      <p:bldP spid="22535" grpId="0" bldLvl="0" animBg="1"/>
      <p:bldP spid="22537" grpId="0" bldLvl="0" animBg="1"/>
      <p:bldP spid="22539" grpId="0" bldLvl="0" animBg="1"/>
      <p:bldP spid="22543" grpId="0" bldLvl="0" animBg="1"/>
      <p:bldP spid="22545" grpId="0" bldLvl="0" animBg="1"/>
      <p:bldP spid="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Text Box 8"/>
          <p:cNvSpPr txBox="1"/>
          <p:nvPr/>
        </p:nvSpPr>
        <p:spPr>
          <a:xfrm>
            <a:off x="1264285" y="1627505"/>
            <a:ext cx="9728200" cy="4343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10000"/>
              </a:lnSpc>
              <a:spcAft>
                <a:spcPts val="1200"/>
              </a:spcAft>
            </a:pPr>
            <a:r>
              <a:rPr lang="en-US" altLang="zh-CN" sz="3800" b="1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800" b="1">
                <a:latin typeface="楷体" panose="02010609060101010101" pitchFamily="49" charset="-122"/>
                <a:ea typeface="楷体" panose="02010609060101010101" pitchFamily="49" charset="-122"/>
              </a:rPr>
              <a:t>胤恭勤不倦，博学多通。</a:t>
            </a:r>
          </a:p>
          <a:p>
            <a:pPr algn="just">
              <a:lnSpc>
                <a:spcPct val="110000"/>
              </a:lnSpc>
              <a:spcAft>
                <a:spcPts val="1200"/>
              </a:spcAft>
            </a:pPr>
            <a:r>
              <a:rPr lang="zh-CN" altLang="en-US" sz="3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晋朝人车胤肃敬勤勉，勤奋学习而不知疲倦，知识广博，学问精通。</a:t>
            </a:r>
          </a:p>
          <a:p>
            <a:pPr algn="just">
              <a:lnSpc>
                <a:spcPct val="110000"/>
              </a:lnSpc>
              <a:spcAft>
                <a:spcPts val="1200"/>
              </a:spcAft>
            </a:pPr>
            <a:r>
              <a:rPr lang="en-US" altLang="zh-CN" sz="3800" b="1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800" b="1">
                <a:latin typeface="楷体" panose="02010609060101010101" pitchFamily="49" charset="-122"/>
                <a:ea typeface="楷体" panose="02010609060101010101" pitchFamily="49" charset="-122"/>
              </a:rPr>
              <a:t>家贫不常得油。</a:t>
            </a:r>
          </a:p>
          <a:p>
            <a:pPr algn="just">
              <a:lnSpc>
                <a:spcPct val="110000"/>
              </a:lnSpc>
              <a:spcAft>
                <a:spcPts val="1200"/>
              </a:spcAft>
            </a:pPr>
            <a:r>
              <a:rPr lang="zh-CN" altLang="en-US" sz="3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家境贫寒，不能经常得到香油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点灯，以便在灯下读书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Text Box 5"/>
          <p:cNvSpPr txBox="1"/>
          <p:nvPr/>
        </p:nvSpPr>
        <p:spPr>
          <a:xfrm>
            <a:off x="1222375" y="672465"/>
            <a:ext cx="23056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B5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翻译指导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3" name="图片 2" descr="撒大家发挥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charRg st="14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56">
                                            <p:txEl>
                                              <p:charRg st="14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556">
                                            <p:txEl>
                                              <p:charRg st="14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charRg st="44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556">
                                            <p:txEl>
                                              <p:charRg st="44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556">
                                            <p:txEl>
                                              <p:charRg st="44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charRg st="55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556">
                                            <p:txEl>
                                              <p:charRg st="55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556">
                                            <p:txEl>
                                              <p:charRg st="55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704850" y="1500505"/>
            <a:ext cx="10782300" cy="2698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4337" name="WordArt 10"/>
          <p:cNvSpPr>
            <a:spLocks noTextEdit="1"/>
          </p:cNvSpPr>
          <p:nvPr/>
        </p:nvSpPr>
        <p:spPr>
          <a:xfrm>
            <a:off x="2133600" y="2122805"/>
            <a:ext cx="7924800" cy="121920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  <a:normAutofit fontScale="85000" lnSpcReduction="10000"/>
          </a:bodyPr>
          <a:lstStyle/>
          <a:p>
            <a:pPr algn="ctr" fontAlgn="base"/>
            <a:r>
              <a:rPr lang="en-US" altLang="zh-CN" sz="9600" strike="noStrike" noProof="1">
                <a:ln w="12700" cap="flat" cmpd="sng">
                  <a:solidFill>
                    <a:srgbClr val="3333CC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18</a:t>
            </a:r>
            <a:r>
              <a:rPr lang="zh-CN" altLang="en-US" sz="9600" strike="noStrike" noProof="1">
                <a:ln w="12700" cap="flat" cmpd="sng">
                  <a:solidFill>
                    <a:srgbClr val="3333CC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.文言文二则</a:t>
            </a:r>
          </a:p>
        </p:txBody>
      </p:sp>
    </p:spTree>
    <p:custDataLst>
      <p:tags r:id="rId1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6"/>
          <p:cNvSpPr/>
          <p:nvPr/>
        </p:nvSpPr>
        <p:spPr>
          <a:xfrm>
            <a:off x="1690688" y="1484313"/>
            <a:ext cx="8810625" cy="38906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800" b="1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800" b="1">
                <a:latin typeface="楷体" panose="02010609060101010101" pitchFamily="49" charset="-122"/>
                <a:ea typeface="楷体" panose="02010609060101010101" pitchFamily="49" charset="-122"/>
              </a:rPr>
              <a:t>夏月则练囊盛数十萤火以照书，以夜继日焉。</a:t>
            </a:r>
          </a:p>
          <a:p>
            <a:pPr>
              <a:lnSpc>
                <a:spcPct val="130000"/>
              </a:lnSpc>
            </a:pPr>
            <a:r>
              <a:rPr lang="zh-CN" altLang="en-US" sz="3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夏天的夜晚，</a:t>
            </a:r>
            <a:r>
              <a:rPr lang="en-US" altLang="zh-CN" sz="3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车胤</a:t>
            </a:r>
            <a:r>
              <a:rPr lang="en-US" altLang="zh-CN" sz="3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就用白绢做成</a:t>
            </a:r>
            <a:r>
              <a:rPr lang="en-US" altLang="zh-CN" sz="3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透光的</a:t>
            </a:r>
            <a:r>
              <a:rPr lang="en-US" altLang="zh-CN" sz="3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袋子，装几十个萤火虫照着书本，用夜晚接着白天学习。</a:t>
            </a:r>
            <a:r>
              <a:rPr lang="zh-CN" altLang="en-US" sz="38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24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charRg st="24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charRg st="24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68325" y="1657350"/>
            <a:ext cx="7215505" cy="3588385"/>
            <a:chOff x="1255" y="2562"/>
            <a:chExt cx="16690" cy="5651"/>
          </a:xfrm>
        </p:grpSpPr>
        <p:sp>
          <p:nvSpPr>
            <p:cNvPr id="7" name="圆角矩形 6"/>
            <p:cNvSpPr/>
            <p:nvPr/>
          </p:nvSpPr>
          <p:spPr>
            <a:xfrm>
              <a:off x="1255" y="2562"/>
              <a:ext cx="16690" cy="5651"/>
            </a:xfrm>
            <a:prstGeom prst="roundRect">
              <a:avLst/>
            </a:prstGeom>
            <a:solidFill>
              <a:srgbClr val="FAF3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strike="noStrike" noProof="1"/>
            </a:p>
          </p:txBody>
        </p:sp>
        <p:sp>
          <p:nvSpPr>
            <p:cNvPr id="32771" name="Text Box 13"/>
            <p:cNvSpPr txBox="1"/>
            <p:nvPr/>
          </p:nvSpPr>
          <p:spPr>
            <a:xfrm>
              <a:off x="1858" y="2987"/>
              <a:ext cx="15487" cy="46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30000"/>
                </a:lnSpc>
                <a:spcBef>
                  <a:spcPts val="0"/>
                </a:spcBef>
              </a:pPr>
              <a:r>
                <a:rPr lang="zh-CN" altLang="en-US" sz="3600" b="1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      车胤虽然家庭贫寒，但是读书非常勤奋，为了能够</a:t>
              </a:r>
              <a:r>
                <a:rPr lang="zh-CN" altLang="zh-CN" sz="3600" b="1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晚上</a:t>
              </a:r>
              <a:r>
                <a:rPr lang="zh-CN" altLang="en-US" sz="3600" b="1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读书，他想出的办法是用白绢做成的袋子装上</a:t>
              </a:r>
              <a:r>
                <a:rPr lang="en-US" altLang="zh-CN" sz="3600" b="1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___________</a:t>
              </a:r>
              <a:r>
                <a:rPr lang="zh-CN" altLang="en-US" sz="3600" b="1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来照明。</a:t>
              </a:r>
              <a:endPara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33798" name="Text Box 14"/>
          <p:cNvSpPr txBox="1"/>
          <p:nvPr/>
        </p:nvSpPr>
        <p:spPr>
          <a:xfrm>
            <a:off x="2692083" y="4138613"/>
            <a:ext cx="15748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萤火虫</a:t>
            </a:r>
          </a:p>
        </p:txBody>
      </p:sp>
      <p:pic>
        <p:nvPicPr>
          <p:cNvPr id="32773" name="Picture 7" descr="22201444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0535" y="2072640"/>
            <a:ext cx="3347720" cy="2834005"/>
          </a:xfrm>
          <a:prstGeom prst="round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10"/>
          <p:cNvSpPr txBox="1"/>
          <p:nvPr/>
        </p:nvSpPr>
        <p:spPr>
          <a:xfrm>
            <a:off x="4430078" y="1618615"/>
            <a:ext cx="2905125" cy="7381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200" b="1">
                <a:latin typeface="微软雅黑" panose="020B0503020204020204" pitchFamily="34" charset="-122"/>
                <a:ea typeface="微软雅黑" panose="020B0503020204020204" pitchFamily="34" charset="-122"/>
              </a:rPr>
              <a:t>分析人物</a:t>
            </a:r>
          </a:p>
        </p:txBody>
      </p:sp>
      <p:sp>
        <p:nvSpPr>
          <p:cNvPr id="38916" name="Text Box 11"/>
          <p:cNvSpPr txBox="1"/>
          <p:nvPr/>
        </p:nvSpPr>
        <p:spPr>
          <a:xfrm>
            <a:off x="4249420" y="4371975"/>
            <a:ext cx="7140575" cy="675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我读出了（         ）的车胤。</a:t>
            </a:r>
          </a:p>
        </p:txBody>
      </p:sp>
      <p:sp>
        <p:nvSpPr>
          <p:cNvPr id="38920" name="Text Box 8"/>
          <p:cNvSpPr txBox="1"/>
          <p:nvPr/>
        </p:nvSpPr>
        <p:spPr>
          <a:xfrm>
            <a:off x="4249420" y="2583815"/>
            <a:ext cx="7140575" cy="14954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谈谈对人物的看法。</a:t>
            </a:r>
          </a:p>
          <a:p>
            <a:pPr>
              <a:lnSpc>
                <a:spcPct val="120000"/>
              </a:lnSpc>
            </a:pPr>
            <a:r>
              <a:rPr lang="zh-CN" altLang="en-US" sz="3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先自己思考，再小组交流。</a:t>
            </a:r>
          </a:p>
        </p:txBody>
      </p:sp>
      <p:sp>
        <p:nvSpPr>
          <p:cNvPr id="2" name="Text Box 5"/>
          <p:cNvSpPr txBox="1"/>
          <p:nvPr/>
        </p:nvSpPr>
        <p:spPr>
          <a:xfrm>
            <a:off x="1222375" y="672465"/>
            <a:ext cx="23056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B5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讨论交流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3" name="图片 2" descr="撒大家发挥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CFDF8">
                  <a:alpha val="100000"/>
                </a:srgbClr>
              </a:clrFrom>
              <a:clrTo>
                <a:srgbClr val="FCFDF8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193"/>
          <a:stretch>
            <a:fillRect/>
          </a:stretch>
        </p:blipFill>
        <p:spPr>
          <a:xfrm>
            <a:off x="913130" y="2767965"/>
            <a:ext cx="3021965" cy="2164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9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9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1" name="Text Box 10"/>
          <p:cNvSpPr txBox="1"/>
          <p:nvPr/>
        </p:nvSpPr>
        <p:spPr>
          <a:xfrm>
            <a:off x="4735513" y="1784668"/>
            <a:ext cx="2722562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分析人物</a:t>
            </a:r>
          </a:p>
        </p:txBody>
      </p:sp>
      <p:sp>
        <p:nvSpPr>
          <p:cNvPr id="36868" name="Text Box 11"/>
          <p:cNvSpPr txBox="1"/>
          <p:nvPr/>
        </p:nvSpPr>
        <p:spPr>
          <a:xfrm>
            <a:off x="1103313" y="2753043"/>
            <a:ext cx="9986962" cy="1691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我读出了（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肃敬勤勉的、聪明的、不怕吃苦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）的车胤。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042035" y="3475355"/>
            <a:ext cx="9978390" cy="244030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30000"/>
              </a:lnSpc>
              <a:defRPr/>
            </a:pP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胤</a:t>
            </a:r>
            <a:r>
              <a:rPr lang="en-US" altLang="zh-CN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恭勤不倦</a:t>
            </a:r>
            <a:r>
              <a:rPr lang="en-US" altLang="zh-CN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博学多通。家贫</a:t>
            </a:r>
            <a:r>
              <a:rPr lang="en-US" altLang="zh-CN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不常得油，</a:t>
            </a:r>
            <a:r>
              <a:rPr lang="zh-CN" altLang="en-US" sz="3735" b="1">
                <a:latin typeface="楷体" panose="02010609060101010101" pitchFamily="49" charset="-122"/>
                <a:ea typeface="楷体" panose="02010609060101010101" pitchFamily="49" charset="-122"/>
              </a:rPr>
              <a:t>夏</a:t>
            </a:r>
            <a:r>
              <a:rPr lang="zh-CN" altLang="en-US" sz="3735" b="1" smtClean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3735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735" b="1" smtClean="0">
                <a:latin typeface="楷体" panose="02010609060101010101" pitchFamily="49" charset="-122"/>
                <a:ea typeface="楷体" panose="02010609060101010101" pitchFamily="49" charset="-122"/>
              </a:rPr>
              <a:t>则</a:t>
            </a:r>
            <a:r>
              <a:rPr lang="en-US" altLang="zh-CN" sz="3735" b="1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735" b="1" smtClean="0">
                <a:latin typeface="楷体" panose="02010609060101010101" pitchFamily="49" charset="-122"/>
                <a:ea typeface="楷体" panose="02010609060101010101" pitchFamily="49" charset="-122"/>
              </a:rPr>
              <a:t>练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囊</a:t>
            </a:r>
            <a:r>
              <a:rPr lang="en-US" altLang="zh-CN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盛</a:t>
            </a:r>
            <a:r>
              <a:rPr lang="en-US" altLang="zh-CN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数十萤火</a:t>
            </a:r>
            <a:r>
              <a:rPr lang="en-US" altLang="zh-CN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en-US" altLang="zh-CN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照书</a:t>
            </a:r>
            <a:r>
              <a:rPr lang="en-US" altLang="zh-CN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以夜继日</a:t>
            </a:r>
            <a:r>
              <a:rPr lang="en-US" altLang="zh-CN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焉。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985520" y="1588135"/>
            <a:ext cx="10246995" cy="1882140"/>
          </a:xfrm>
          <a:prstGeom prst="roundRect">
            <a:avLst/>
          </a:prstGeom>
          <a:solidFill>
            <a:srgbClr val="FAF3E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fontAlgn="auto">
              <a:lnSpc>
                <a:spcPct val="13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读准字音，注意词句之间的停顿。还要注意读出对车胤的敬佩之情。</a:t>
            </a:r>
          </a:p>
        </p:txBody>
      </p:sp>
      <p:pic>
        <p:nvPicPr>
          <p:cNvPr id="6" name="纯音乐 古琴独奏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050231" y="5339667"/>
            <a:ext cx="812800" cy="812800"/>
          </a:xfrm>
          <a:prstGeom prst="rect">
            <a:avLst/>
          </a:prstGeom>
        </p:spPr>
      </p:pic>
      <p:sp>
        <p:nvSpPr>
          <p:cNvPr id="4" name="Text Box 5"/>
          <p:cNvSpPr txBox="1"/>
          <p:nvPr/>
        </p:nvSpPr>
        <p:spPr>
          <a:xfrm>
            <a:off x="1222375" y="672465"/>
            <a:ext cx="23056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B5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品读课文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9" name="图片 8" descr="撒大家发挥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340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20165" y="2606040"/>
            <a:ext cx="9728835" cy="3070860"/>
          </a:xfrm>
          <a:prstGeom prst="rect">
            <a:avLst/>
          </a:prstGeom>
          <a:solidFill>
            <a:srgbClr val="FAF3E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trike="noStrike" noProof="1"/>
          </a:p>
        </p:txBody>
      </p:sp>
      <p:cxnSp>
        <p:nvCxnSpPr>
          <p:cNvPr id="4" name="直接连接符 3"/>
          <p:cNvCxnSpPr/>
          <p:nvPr/>
        </p:nvCxnSpPr>
        <p:spPr>
          <a:xfrm>
            <a:off x="4657408" y="2625090"/>
            <a:ext cx="0" cy="2941638"/>
          </a:xfrm>
          <a:prstGeom prst="line">
            <a:avLst/>
          </a:prstGeom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451" name="Text Box 6"/>
          <p:cNvSpPr txBox="1"/>
          <p:nvPr/>
        </p:nvSpPr>
        <p:spPr>
          <a:xfrm>
            <a:off x="4958398" y="3514725"/>
            <a:ext cx="6554787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这个故事给了我们怎样的启示？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（小组交流）</a:t>
            </a:r>
          </a:p>
        </p:txBody>
      </p:sp>
      <p:pic>
        <p:nvPicPr>
          <p:cNvPr id="61458" name="Picture 18" descr="59477d3de9931"/>
          <p:cNvPicPr>
            <a:picLocks noChangeAspect="1"/>
          </p:cNvPicPr>
          <p:nvPr/>
        </p:nvPicPr>
        <p:blipFill>
          <a:blip r:embed="rId3"/>
          <a:srcRect r="5927" b="10292"/>
          <a:stretch>
            <a:fillRect/>
          </a:stretch>
        </p:blipFill>
        <p:spPr>
          <a:xfrm>
            <a:off x="1670685" y="2940050"/>
            <a:ext cx="3071495" cy="2384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50" name="Text Box 13"/>
          <p:cNvSpPr txBox="1"/>
          <p:nvPr/>
        </p:nvSpPr>
        <p:spPr>
          <a:xfrm>
            <a:off x="5368608" y="1544638"/>
            <a:ext cx="2808287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谈启示</a:t>
            </a:r>
          </a:p>
        </p:txBody>
      </p:sp>
      <p:sp>
        <p:nvSpPr>
          <p:cNvPr id="5" name="Text Box 5"/>
          <p:cNvSpPr txBox="1"/>
          <p:nvPr/>
        </p:nvSpPr>
        <p:spPr>
          <a:xfrm>
            <a:off x="1222375" y="672465"/>
            <a:ext cx="23056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B5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讨论交流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7" name="图片 6" descr="撒大家发挥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23" name="Picture 11" descr="01a41f56f247cd6ac7257d206eaacb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233" r="26582" b="11131"/>
          <a:stretch>
            <a:fillRect/>
          </a:stretch>
        </p:blipFill>
        <p:spPr>
          <a:xfrm>
            <a:off x="9624060" y="4403090"/>
            <a:ext cx="1604010" cy="1724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23" name="Text Box 8"/>
          <p:cNvSpPr txBox="1"/>
          <p:nvPr/>
        </p:nvSpPr>
        <p:spPr>
          <a:xfrm>
            <a:off x="1773555" y="3054985"/>
            <a:ext cx="9010650" cy="16113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囊萤夜读：</a:t>
            </a:r>
            <a:r>
              <a:rPr lang="zh-CN" altLang="en-US" sz="3800" b="1">
                <a:latin typeface="楷体" panose="02010609060101010101" pitchFamily="49" charset="-122"/>
                <a:ea typeface="楷体" panose="02010609060101010101" pitchFamily="49" charset="-122"/>
              </a:rPr>
              <a:t>无论环境有多么恶劣，我们都要勤奋苦学，这样日后必有成就。</a:t>
            </a:r>
            <a:endParaRPr lang="zh-CN" altLang="en-US" sz="3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0424" name="Text Box 6"/>
          <p:cNvSpPr txBox="1"/>
          <p:nvPr/>
        </p:nvSpPr>
        <p:spPr>
          <a:xfrm>
            <a:off x="1788795" y="1911350"/>
            <a:ext cx="7542213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这个故事给了我们怎样的启示？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 Box 5"/>
          <p:cNvSpPr txBox="1"/>
          <p:nvPr/>
        </p:nvSpPr>
        <p:spPr>
          <a:xfrm>
            <a:off x="1222375" y="672465"/>
            <a:ext cx="23056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B5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讨论交流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3" name="图片 2" descr="撒大家发挥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0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Text Box 6"/>
          <p:cNvSpPr txBox="1"/>
          <p:nvPr/>
        </p:nvSpPr>
        <p:spPr>
          <a:xfrm>
            <a:off x="4754563" y="1673225"/>
            <a:ext cx="2957512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你知道吗？</a:t>
            </a:r>
          </a:p>
        </p:txBody>
      </p:sp>
      <p:sp>
        <p:nvSpPr>
          <p:cNvPr id="64518" name="Text Box 7"/>
          <p:cNvSpPr txBox="1"/>
          <p:nvPr/>
        </p:nvSpPr>
        <p:spPr>
          <a:xfrm>
            <a:off x="4836160" y="2726690"/>
            <a:ext cx="6618605" cy="23704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800" b="1">
                <a:latin typeface="微软雅黑" panose="020B0503020204020204" pitchFamily="34" charset="-122"/>
                <a:ea typeface="微软雅黑" panose="020B0503020204020204" pitchFamily="34" charset="-122"/>
              </a:rPr>
              <a:t>出自这篇文章的成语叫什么？你知道它的意思吗？</a:t>
            </a:r>
          </a:p>
          <a:p>
            <a:pPr algn="ctr">
              <a:lnSpc>
                <a:spcPct val="130000"/>
              </a:lnSpc>
            </a:pPr>
            <a:r>
              <a:rPr lang="zh-CN" altLang="en-US" sz="3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（同桌交流）</a:t>
            </a:r>
          </a:p>
        </p:txBody>
      </p:sp>
      <p:sp>
        <p:nvSpPr>
          <p:cNvPr id="3" name="Text Box 5"/>
          <p:cNvSpPr txBox="1"/>
          <p:nvPr/>
        </p:nvSpPr>
        <p:spPr>
          <a:xfrm>
            <a:off x="1222375" y="672465"/>
            <a:ext cx="23056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B5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讨论交流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4" name="图片 3" descr="撒大家发挥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1458" name="Picture 18" descr="59477d3de9931"/>
          <p:cNvPicPr>
            <a:picLocks noChangeAspect="1"/>
          </p:cNvPicPr>
          <p:nvPr/>
        </p:nvPicPr>
        <p:blipFill>
          <a:blip r:embed="rId4"/>
          <a:srcRect r="5927" b="10292"/>
          <a:stretch>
            <a:fillRect/>
          </a:stretch>
        </p:blipFill>
        <p:spPr>
          <a:xfrm>
            <a:off x="1213485" y="2604770"/>
            <a:ext cx="3071495" cy="23844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Text Box 6"/>
          <p:cNvSpPr txBox="1"/>
          <p:nvPr/>
        </p:nvSpPr>
        <p:spPr>
          <a:xfrm>
            <a:off x="4648200" y="1545908"/>
            <a:ext cx="28956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成语我知道</a:t>
            </a:r>
          </a:p>
        </p:txBody>
      </p:sp>
      <p:sp>
        <p:nvSpPr>
          <p:cNvPr id="65544" name="Text Box 8"/>
          <p:cNvSpPr txBox="1"/>
          <p:nvPr/>
        </p:nvSpPr>
        <p:spPr>
          <a:xfrm>
            <a:off x="4799013" y="2372360"/>
            <a:ext cx="2593975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囊萤映雪</a:t>
            </a:r>
          </a:p>
        </p:txBody>
      </p:sp>
      <p:sp>
        <p:nvSpPr>
          <p:cNvPr id="65545" name="Text Box 9"/>
          <p:cNvSpPr txBox="1"/>
          <p:nvPr/>
        </p:nvSpPr>
        <p:spPr>
          <a:xfrm>
            <a:off x="637223" y="2923223"/>
            <a:ext cx="10125075" cy="2971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囊萤映雪：</a:t>
            </a:r>
          </a:p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原是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车胤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用口袋装萤火虫来照书本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</a:p>
          <a:p>
            <a:pPr>
              <a:lnSpc>
                <a:spcPct val="130000"/>
              </a:lnSpc>
            </a:pP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孙康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利用雪的反光勤奋苦学的故事。</a:t>
            </a:r>
          </a:p>
          <a:p>
            <a:pPr>
              <a:lnSpc>
                <a:spcPct val="13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   后用“囊萤映雪”比喻家境贫苦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刻苦读书。 </a:t>
            </a:r>
          </a:p>
        </p:txBody>
      </p:sp>
      <p:sp>
        <p:nvSpPr>
          <p:cNvPr id="3" name="Text Box 5"/>
          <p:cNvSpPr txBox="1"/>
          <p:nvPr/>
        </p:nvSpPr>
        <p:spPr>
          <a:xfrm>
            <a:off x="1222375" y="672465"/>
            <a:ext cx="23056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B5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讨论交流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4" name="图片 3" descr="撒大家发挥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4" grpId="0"/>
      <p:bldP spid="6554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899161"/>
            <a:ext cx="309880" cy="1066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 sz="10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367808" y="2029965"/>
            <a:ext cx="2019300" cy="645160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恭勤不倦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936900" y="2029965"/>
            <a:ext cx="2019300" cy="645160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博学多通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648395" y="3140968"/>
            <a:ext cx="2019300" cy="1198880"/>
          </a:xfrm>
          <a:prstGeom prst="rect">
            <a:avLst/>
          </a:prstGeom>
          <a:noFill/>
        </p:spPr>
        <p:txBody>
          <a:bodyPr vert="horz" wrap="none" lIns="91440" tIns="45720" rIns="91440" bIns="45720" rtlCol="0">
            <a:spAutoFit/>
          </a:bodyPr>
          <a:lstStyle/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勤奋好学</a:t>
            </a:r>
            <a:endParaRPr lang="en-US" altLang="zh-CN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必有所成</a:t>
            </a:r>
          </a:p>
        </p:txBody>
      </p:sp>
      <p:sp>
        <p:nvSpPr>
          <p:cNvPr id="2" name="左大括号 1"/>
          <p:cNvSpPr/>
          <p:nvPr/>
        </p:nvSpPr>
        <p:spPr>
          <a:xfrm>
            <a:off x="3912471" y="2099472"/>
            <a:ext cx="438180" cy="3360373"/>
          </a:xfrm>
          <a:prstGeom prst="leftBrace">
            <a:avLst>
              <a:gd name="adj1" fmla="val 8333"/>
              <a:gd name="adj2" fmla="val 50984"/>
            </a:avLst>
          </a:prstGeom>
          <a:noFill/>
          <a:ln w="28575">
            <a:solidFill>
              <a:srgbClr val="7B5804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67808" y="3498308"/>
            <a:ext cx="1101090" cy="645160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家贫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367808" y="4952211"/>
            <a:ext cx="2019300" cy="645160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以夜继日</a:t>
            </a:r>
          </a:p>
        </p:txBody>
      </p:sp>
      <p:sp>
        <p:nvSpPr>
          <p:cNvPr id="20" name="下箭头 19"/>
          <p:cNvSpPr/>
          <p:nvPr/>
        </p:nvSpPr>
        <p:spPr>
          <a:xfrm rot="16200000">
            <a:off x="6572007" y="2161111"/>
            <a:ext cx="192021" cy="384043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下箭头 20"/>
          <p:cNvSpPr/>
          <p:nvPr/>
        </p:nvSpPr>
        <p:spPr>
          <a:xfrm rot="16200000">
            <a:off x="5681713" y="3629453"/>
            <a:ext cx="192021" cy="384043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左大括号 22"/>
          <p:cNvSpPr/>
          <p:nvPr/>
        </p:nvSpPr>
        <p:spPr>
          <a:xfrm flipH="1">
            <a:off x="9072331" y="2099472"/>
            <a:ext cx="383263" cy="3360373"/>
          </a:xfrm>
          <a:prstGeom prst="leftBrace">
            <a:avLst>
              <a:gd name="adj1" fmla="val 8333"/>
              <a:gd name="adj2" fmla="val 51406"/>
            </a:avLst>
          </a:prstGeom>
          <a:noFill/>
          <a:ln w="28575">
            <a:solidFill>
              <a:srgbClr val="7B5804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079644" y="3498308"/>
            <a:ext cx="2019300" cy="645160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练囊盛萤</a:t>
            </a:r>
          </a:p>
        </p:txBody>
      </p:sp>
      <p:sp>
        <p:nvSpPr>
          <p:cNvPr id="4" name="矩形 3"/>
          <p:cNvSpPr/>
          <p:nvPr/>
        </p:nvSpPr>
        <p:spPr>
          <a:xfrm>
            <a:off x="1231997" y="2504495"/>
            <a:ext cx="201930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囊萤夜读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010" y="3277235"/>
            <a:ext cx="3004185" cy="19551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 Box 5"/>
          <p:cNvSpPr txBox="1"/>
          <p:nvPr/>
        </p:nvSpPr>
        <p:spPr>
          <a:xfrm>
            <a:off x="1222375" y="672465"/>
            <a:ext cx="23056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B5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9" name="图片 8" descr="撒大家发挥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6"/>
          <p:cNvSpPr txBox="1"/>
          <p:nvPr/>
        </p:nvSpPr>
        <p:spPr>
          <a:xfrm>
            <a:off x="1779905" y="1938973"/>
            <a:ext cx="8921750" cy="32791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zh-CN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认识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个生字，会写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个生字，熟读课文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理解文章每句话的意思，体会人物美好的学习品质。</a:t>
            </a:r>
            <a:endParaRPr lang="en-US" altLang="zh-CN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培养勤奋学习、持之以恒的精神。</a:t>
            </a:r>
          </a:p>
        </p:txBody>
      </p:sp>
      <p:sp>
        <p:nvSpPr>
          <p:cNvPr id="2" name="Text Box 5"/>
          <p:cNvSpPr txBox="1"/>
          <p:nvPr/>
        </p:nvSpPr>
        <p:spPr>
          <a:xfrm>
            <a:off x="1222375" y="672465"/>
            <a:ext cx="23056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B5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3" name="图片 2" descr="撒大家发挥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1" name="Text Box 12"/>
          <p:cNvSpPr txBox="1"/>
          <p:nvPr/>
        </p:nvSpPr>
        <p:spPr>
          <a:xfrm>
            <a:off x="1730058" y="2112010"/>
            <a:ext cx="9126537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请用“囊萤映雪”这个成语造句。</a:t>
            </a:r>
            <a:endParaRPr lang="en-US" altLang="zh-CN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988" name="Text Box 13"/>
          <p:cNvSpPr txBox="1"/>
          <p:nvPr/>
        </p:nvSpPr>
        <p:spPr>
          <a:xfrm>
            <a:off x="1669098" y="3127375"/>
            <a:ext cx="9128125" cy="16113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800" b="1">
                <a:latin typeface="微软雅黑" panose="020B0503020204020204" pitchFamily="34" charset="-122"/>
                <a:ea typeface="微软雅黑" panose="020B0503020204020204" pitchFamily="34" charset="-122"/>
              </a:rPr>
              <a:t>举例</a:t>
            </a:r>
            <a:r>
              <a:rPr lang="en-US" altLang="zh-CN" sz="3800" b="1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>
              <a:lnSpc>
                <a:spcPct val="130000"/>
              </a:lnSpc>
            </a:pPr>
            <a:r>
              <a:rPr lang="zh-CN" altLang="en-US" sz="3800" b="1">
                <a:latin typeface="楷体" panose="02010609060101010101" pitchFamily="49" charset="-122"/>
                <a:ea typeface="楷体" panose="02010609060101010101" pitchFamily="49" charset="-122"/>
              </a:rPr>
              <a:t>古人囊萤映雪的学习精神</a:t>
            </a:r>
            <a:r>
              <a:rPr lang="en-US" altLang="zh-CN" sz="38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800" b="1">
                <a:latin typeface="楷体" panose="02010609060101010101" pitchFamily="49" charset="-122"/>
                <a:ea typeface="楷体" panose="02010609060101010101" pitchFamily="49" charset="-122"/>
              </a:rPr>
              <a:t>值得我们学习。 </a:t>
            </a:r>
          </a:p>
        </p:txBody>
      </p:sp>
      <p:sp>
        <p:nvSpPr>
          <p:cNvPr id="3" name="Text Box 5"/>
          <p:cNvSpPr txBox="1"/>
          <p:nvPr/>
        </p:nvSpPr>
        <p:spPr>
          <a:xfrm>
            <a:off x="1222375" y="672465"/>
            <a:ext cx="23056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B5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随堂演练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4" name="图片 3" descr="撒大家发挥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9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9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7"/>
          <p:cNvSpPr txBox="1"/>
          <p:nvPr/>
        </p:nvSpPr>
        <p:spPr>
          <a:xfrm>
            <a:off x="1691005" y="2912110"/>
            <a:ext cx="9482138" cy="15316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   车胤是怎样在萤火虫微弱的光下勤奋夜读的，想象当时的情景编故事。</a:t>
            </a:r>
          </a:p>
        </p:txBody>
      </p:sp>
      <p:sp>
        <p:nvSpPr>
          <p:cNvPr id="40966" name="Text Box 7"/>
          <p:cNvSpPr txBox="1"/>
          <p:nvPr/>
        </p:nvSpPr>
        <p:spPr>
          <a:xfrm>
            <a:off x="1767205" y="1926273"/>
            <a:ext cx="9482138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展开合理的想象，写完后小组交流。</a:t>
            </a:r>
          </a:p>
        </p:txBody>
      </p:sp>
      <p:sp>
        <p:nvSpPr>
          <p:cNvPr id="2" name="Text Box 5"/>
          <p:cNvSpPr txBox="1"/>
          <p:nvPr/>
        </p:nvSpPr>
        <p:spPr>
          <a:xfrm>
            <a:off x="1222375" y="672465"/>
            <a:ext cx="23056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B5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创编故事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6" name="图片 5" descr="撒大家发挥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9" name="Text Box 8"/>
          <p:cNvSpPr txBox="1"/>
          <p:nvPr/>
        </p:nvSpPr>
        <p:spPr>
          <a:xfrm>
            <a:off x="646113" y="2311400"/>
            <a:ext cx="10899775" cy="2195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90000"/>
              </a:lnSpc>
              <a:spcBef>
                <a:spcPct val="50000"/>
              </a:spcBef>
            </a:pP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囊萤夜读讲的是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_______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（人名）的故事，告诉我们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_________________________________________</a:t>
            </a:r>
          </a:p>
        </p:txBody>
      </p:sp>
      <p:sp>
        <p:nvSpPr>
          <p:cNvPr id="46089" name="Text Box 9"/>
          <p:cNvSpPr txBox="1"/>
          <p:nvPr/>
        </p:nvSpPr>
        <p:spPr>
          <a:xfrm>
            <a:off x="5130165" y="2600008"/>
            <a:ext cx="1316038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车胤</a:t>
            </a:r>
          </a:p>
        </p:txBody>
      </p:sp>
      <p:sp>
        <p:nvSpPr>
          <p:cNvPr id="46091" name="Text Box 11"/>
          <p:cNvSpPr txBox="1"/>
          <p:nvPr/>
        </p:nvSpPr>
        <p:spPr>
          <a:xfrm>
            <a:off x="2026920" y="3637915"/>
            <a:ext cx="9717088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无论环境有多么恶劣，我们都要勤奋苦学。</a:t>
            </a:r>
          </a:p>
        </p:txBody>
      </p:sp>
      <p:sp>
        <p:nvSpPr>
          <p:cNvPr id="3" name="Text Box 5"/>
          <p:cNvSpPr txBox="1"/>
          <p:nvPr/>
        </p:nvSpPr>
        <p:spPr>
          <a:xfrm>
            <a:off x="1222375" y="672465"/>
            <a:ext cx="23056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B5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4" name="图片 3" descr="撒大家发挥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9" grpId="0"/>
      <p:bldP spid="4609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文本框 2"/>
          <p:cNvSpPr txBox="1"/>
          <p:nvPr/>
        </p:nvSpPr>
        <p:spPr>
          <a:xfrm>
            <a:off x="1769110" y="1779588"/>
            <a:ext cx="48990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一、注音或写字。</a:t>
            </a:r>
          </a:p>
        </p:txBody>
      </p:sp>
      <p:sp>
        <p:nvSpPr>
          <p:cNvPr id="43011" name="文本框 28"/>
          <p:cNvSpPr txBox="1"/>
          <p:nvPr/>
        </p:nvSpPr>
        <p:spPr>
          <a:xfrm>
            <a:off x="1708150" y="2842260"/>
            <a:ext cx="881063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恭</a:t>
            </a:r>
          </a:p>
        </p:txBody>
      </p:sp>
      <p:sp>
        <p:nvSpPr>
          <p:cNvPr id="43012" name="文本框 29"/>
          <p:cNvSpPr txBox="1"/>
          <p:nvPr/>
        </p:nvSpPr>
        <p:spPr>
          <a:xfrm>
            <a:off x="2379663" y="2842260"/>
            <a:ext cx="2530475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latin typeface="Arial" panose="020B0604020202020204" pitchFamily="34" charset="0"/>
                <a:ea typeface="微软雅黑" panose="020B0503020204020204" pitchFamily="34" charset="-122"/>
              </a:rPr>
              <a:t>（          ）</a:t>
            </a:r>
          </a:p>
        </p:txBody>
      </p:sp>
      <p:sp>
        <p:nvSpPr>
          <p:cNvPr id="43013" name="文本框 30"/>
          <p:cNvSpPr txBox="1"/>
          <p:nvPr/>
        </p:nvSpPr>
        <p:spPr>
          <a:xfrm>
            <a:off x="1708150" y="4159885"/>
            <a:ext cx="41481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练</a:t>
            </a:r>
            <a:r>
              <a:rPr lang="en-US" altLang="zh-CN" sz="4000">
                <a:latin typeface="汉语拼音" panose="02010600030101010101" charset="-122"/>
                <a:ea typeface="微软雅黑" panose="020B0503020204020204" pitchFamily="34" charset="-122"/>
              </a:rPr>
              <a:t>n</a:t>
            </a:r>
            <a:r>
              <a:rPr lang="en-US" altLang="zh-CN" sz="4000">
                <a:latin typeface="Arial" panose="020B0604020202020204" pitchFamily="34" charset="0"/>
                <a:ea typeface="宋体" panose="02010600030101010101" pitchFamily="2" charset="-122"/>
              </a:rPr>
              <a:t>á</a:t>
            </a:r>
            <a:r>
              <a:rPr lang="en-US" altLang="zh-CN" sz="4000">
                <a:latin typeface="汉语拼音" panose="02010600030101010101" charset="-122"/>
                <a:ea typeface="微软雅黑" panose="020B0503020204020204" pitchFamily="34" charset="-122"/>
              </a:rPr>
              <a:t>ng</a:t>
            </a:r>
            <a:r>
              <a:rPr lang="zh-CN" altLang="en-US" sz="4000">
                <a:latin typeface="汉语拼音" panose="02010600030101010101" charset="-122"/>
                <a:ea typeface="微软雅黑" panose="020B0503020204020204" pitchFamily="34" charset="-122"/>
              </a:rPr>
              <a:t>（     ）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4021138" y="4159885"/>
            <a:ext cx="750887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囊</a:t>
            </a:r>
          </a:p>
        </p:txBody>
      </p:sp>
      <p:sp>
        <p:nvSpPr>
          <p:cNvPr id="43015" name="文本框 36"/>
          <p:cNvSpPr txBox="1"/>
          <p:nvPr/>
        </p:nvSpPr>
        <p:spPr>
          <a:xfrm>
            <a:off x="6416675" y="4159885"/>
            <a:ext cx="4679950" cy="706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000">
                <a:latin typeface="汉语拼音" panose="02010600030101010101" charset="-122"/>
                <a:ea typeface="微软雅黑" panose="020B0503020204020204" pitchFamily="34" charset="-122"/>
              </a:rPr>
              <a:t>y</a:t>
            </a:r>
            <a:r>
              <a:rPr lang="en-US" altLang="zh-CN" sz="4000">
                <a:latin typeface="Arial" panose="020B0604020202020204" pitchFamily="34" charset="0"/>
                <a:ea typeface="宋体" panose="02010600030101010101" pitchFamily="2" charset="-122"/>
              </a:rPr>
              <a:t>í</a:t>
            </a:r>
            <a:r>
              <a:rPr lang="en-US" altLang="zh-CN" sz="4000">
                <a:latin typeface="汉语拼音" panose="02010600030101010101" charset="-122"/>
                <a:ea typeface="微软雅黑" panose="020B0503020204020204" pitchFamily="34" charset="-122"/>
              </a:rPr>
              <a:t>ng</a:t>
            </a:r>
            <a:r>
              <a:rPr lang="zh-CN" altLang="en-US" sz="4000">
                <a:latin typeface="Arial" panose="020B0604020202020204" pitchFamily="34" charset="0"/>
                <a:ea typeface="微软雅黑" panose="020B0503020204020204" pitchFamily="34" charset="-122"/>
              </a:rPr>
              <a:t>（      ）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火虫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16" name="文本框 40"/>
          <p:cNvSpPr txBox="1"/>
          <p:nvPr/>
        </p:nvSpPr>
        <p:spPr>
          <a:xfrm>
            <a:off x="6416675" y="2842260"/>
            <a:ext cx="969963" cy="706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焉</a:t>
            </a:r>
          </a:p>
        </p:txBody>
      </p:sp>
      <p:sp>
        <p:nvSpPr>
          <p:cNvPr id="43017" name="文本框 41"/>
          <p:cNvSpPr txBox="1"/>
          <p:nvPr/>
        </p:nvSpPr>
        <p:spPr>
          <a:xfrm>
            <a:off x="7137400" y="2842260"/>
            <a:ext cx="2559050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latin typeface="Arial" panose="020B0604020202020204" pitchFamily="34" charset="0"/>
                <a:ea typeface="微软雅黑" panose="020B0503020204020204" pitchFamily="34" charset="-122"/>
              </a:rPr>
              <a:t>（          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933700" y="2842260"/>
            <a:ext cx="1444625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4000">
                <a:solidFill>
                  <a:srgbClr val="FF0000"/>
                </a:solidFill>
                <a:latin typeface="汉语拼音" panose="02010600030101010101" charset="-122"/>
                <a:ea typeface="GB Pinyinok-D" panose="02010601030101010101" charset="-122"/>
              </a:rPr>
              <a:t>gōng</a:t>
            </a:r>
          </a:p>
        </p:txBody>
      </p:sp>
      <p:sp>
        <p:nvSpPr>
          <p:cNvPr id="9" name="文本框 3"/>
          <p:cNvSpPr txBox="1"/>
          <p:nvPr/>
        </p:nvSpPr>
        <p:spPr>
          <a:xfrm>
            <a:off x="7847965" y="2842260"/>
            <a:ext cx="1133475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4000">
                <a:solidFill>
                  <a:srgbClr val="FF0000"/>
                </a:solidFill>
                <a:latin typeface="汉语拼音" panose="02010600030101010101" charset="-122"/>
                <a:ea typeface="GB Pinyinok-D" panose="02010601030101010101" charset="-122"/>
              </a:rPr>
              <a:t>yān</a:t>
            </a:r>
          </a:p>
        </p:txBody>
      </p:sp>
      <p:sp>
        <p:nvSpPr>
          <p:cNvPr id="31751" name="文本框 31"/>
          <p:cNvSpPr txBox="1"/>
          <p:nvPr/>
        </p:nvSpPr>
        <p:spPr>
          <a:xfrm>
            <a:off x="7936548" y="4208145"/>
            <a:ext cx="757237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萤</a:t>
            </a:r>
          </a:p>
        </p:txBody>
      </p:sp>
      <p:sp>
        <p:nvSpPr>
          <p:cNvPr id="3" name="Text Box 5"/>
          <p:cNvSpPr txBox="1"/>
          <p:nvPr/>
        </p:nvSpPr>
        <p:spPr>
          <a:xfrm>
            <a:off x="1222375" y="672465"/>
            <a:ext cx="23056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B5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6" name="图片 5" descr="撒大家发挥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4" grpId="1"/>
      <p:bldP spid="4" grpId="0"/>
      <p:bldP spid="9" grpId="0"/>
      <p:bldP spid="3175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文本框 2"/>
          <p:cNvSpPr txBox="1"/>
          <p:nvPr/>
        </p:nvSpPr>
        <p:spPr>
          <a:xfrm>
            <a:off x="1817688" y="1704975"/>
            <a:ext cx="76025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二、解释句中画线词语的意思。</a:t>
            </a:r>
          </a:p>
        </p:txBody>
      </p:sp>
      <p:sp>
        <p:nvSpPr>
          <p:cNvPr id="44038" name="Text Box 14"/>
          <p:cNvSpPr txBox="1"/>
          <p:nvPr/>
        </p:nvSpPr>
        <p:spPr>
          <a:xfrm>
            <a:off x="1817688" y="2727325"/>
            <a:ext cx="7602537" cy="2552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胤</a:t>
            </a:r>
            <a:r>
              <a:rPr lang="zh-CN" altLang="en-US" sz="40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恭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勤不倦（           ）</a:t>
            </a:r>
          </a:p>
          <a:p>
            <a:pPr>
              <a:spcBef>
                <a:spcPct val="50000"/>
              </a:spcBef>
            </a:pP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博学多</a:t>
            </a:r>
            <a:r>
              <a:rPr lang="zh-CN" altLang="en-US" sz="40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（             ）</a:t>
            </a:r>
          </a:p>
          <a:p>
            <a:pPr>
              <a:spcBef>
                <a:spcPct val="50000"/>
              </a:spcBef>
            </a:pP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40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囊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萤夜读（             ）</a:t>
            </a:r>
          </a:p>
        </p:txBody>
      </p:sp>
      <p:sp>
        <p:nvSpPr>
          <p:cNvPr id="32783" name="Text Box 15"/>
          <p:cNvSpPr txBox="1"/>
          <p:nvPr/>
        </p:nvSpPr>
        <p:spPr>
          <a:xfrm>
            <a:off x="6220460" y="2718753"/>
            <a:ext cx="22669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肃敬</a:t>
            </a:r>
          </a:p>
        </p:txBody>
      </p:sp>
      <p:sp>
        <p:nvSpPr>
          <p:cNvPr id="32785" name="Text Box 17"/>
          <p:cNvSpPr txBox="1"/>
          <p:nvPr/>
        </p:nvSpPr>
        <p:spPr>
          <a:xfrm>
            <a:off x="5113338" y="3632200"/>
            <a:ext cx="2806700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通晓，明白</a:t>
            </a:r>
          </a:p>
        </p:txBody>
      </p:sp>
      <p:sp>
        <p:nvSpPr>
          <p:cNvPr id="32786" name="Text Box 18"/>
          <p:cNvSpPr txBox="1"/>
          <p:nvPr/>
        </p:nvSpPr>
        <p:spPr>
          <a:xfrm>
            <a:off x="5122863" y="4535488"/>
            <a:ext cx="2278062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用口袋装</a:t>
            </a:r>
          </a:p>
        </p:txBody>
      </p:sp>
      <p:sp>
        <p:nvSpPr>
          <p:cNvPr id="3" name="Text Box 5"/>
          <p:cNvSpPr txBox="1"/>
          <p:nvPr/>
        </p:nvSpPr>
        <p:spPr>
          <a:xfrm>
            <a:off x="1222375" y="672465"/>
            <a:ext cx="23056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B5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4" name="图片 3" descr="撒大家发挥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83" grpId="0"/>
      <p:bldP spid="32785" grpId="0"/>
      <p:bldP spid="3278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617538" y="2386013"/>
            <a:ext cx="11025188" cy="18240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5058" name="AutoShape 11" descr="1-160Q21155305b"/>
          <p:cNvSpPr>
            <a:spLocks noChangeAspect="1"/>
          </p:cNvSpPr>
          <p:nvPr/>
        </p:nvSpPr>
        <p:spPr>
          <a:xfrm>
            <a:off x="5943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59" name="AutoShape 13" descr="1-160Q21155305b"/>
          <p:cNvSpPr>
            <a:spLocks noChangeAspect="1"/>
          </p:cNvSpPr>
          <p:nvPr/>
        </p:nvSpPr>
        <p:spPr>
          <a:xfrm>
            <a:off x="5943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0" name="AutoShape 15" descr="1-160Q21155305b"/>
          <p:cNvSpPr>
            <a:spLocks noChangeAspect="1"/>
          </p:cNvSpPr>
          <p:nvPr/>
        </p:nvSpPr>
        <p:spPr>
          <a:xfrm>
            <a:off x="5943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591" name="Text Box 9"/>
          <p:cNvSpPr txBox="1"/>
          <p:nvPr/>
        </p:nvSpPr>
        <p:spPr>
          <a:xfrm>
            <a:off x="4306888" y="2744788"/>
            <a:ext cx="3644900" cy="11068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600" b="1">
                <a:latin typeface="楷体" panose="02010609060101010101" pitchFamily="49" charset="-122"/>
                <a:ea typeface="楷体" panose="02010609060101010101" pitchFamily="49" charset="-122"/>
              </a:rPr>
              <a:t>铁杵成针</a:t>
            </a:r>
          </a:p>
        </p:txBody>
      </p:sp>
      <p:sp>
        <p:nvSpPr>
          <p:cNvPr id="45063" name="AutoShape 12" descr="1-160Q21155305b"/>
          <p:cNvSpPr>
            <a:spLocks noChangeAspect="1"/>
          </p:cNvSpPr>
          <p:nvPr/>
        </p:nvSpPr>
        <p:spPr>
          <a:xfrm>
            <a:off x="5943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4" name="AutoShape 14" descr="1-160Q21155305b"/>
          <p:cNvSpPr>
            <a:spLocks noChangeAspect="1"/>
          </p:cNvSpPr>
          <p:nvPr/>
        </p:nvSpPr>
        <p:spPr>
          <a:xfrm>
            <a:off x="5943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5" name="AutoShape 16" descr="1-160Q21155305b"/>
          <p:cNvSpPr>
            <a:spLocks noChangeAspect="1"/>
          </p:cNvSpPr>
          <p:nvPr/>
        </p:nvSpPr>
        <p:spPr>
          <a:xfrm>
            <a:off x="5943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7" name="Text Box 8"/>
          <p:cNvSpPr txBox="1"/>
          <p:nvPr/>
        </p:nvSpPr>
        <p:spPr>
          <a:xfrm>
            <a:off x="4295775" y="1209675"/>
            <a:ext cx="3600450" cy="8636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  <a:hlinkClick r:id="rId4" action="ppaction://hlinksldjump"/>
              </a:rPr>
              <a:t>第二课时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75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75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369695" y="1718310"/>
            <a:ext cx="6725920" cy="369189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大家都知道大诗人李白，他一生写过许多脍炙人口、流传千古的古诗，有“诗仙”之称。老师今天为大家带来李白上学时的故事，我们一起来学习吧！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30565" y="1665605"/>
            <a:ext cx="2909570" cy="4277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 Box 5"/>
          <p:cNvSpPr txBox="1"/>
          <p:nvPr/>
        </p:nvSpPr>
        <p:spPr>
          <a:xfrm>
            <a:off x="1222375" y="672465"/>
            <a:ext cx="23056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B5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新课导入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4" name="图片 3" descr="撒大家发挥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6"/>
          <p:cNvSpPr txBox="1"/>
          <p:nvPr/>
        </p:nvSpPr>
        <p:spPr>
          <a:xfrm>
            <a:off x="1737360" y="1962785"/>
            <a:ext cx="9448800" cy="32791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zh-CN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认识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个生字，会写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个生字，熟读文言文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理解文章每句话的意思，体会人物美好的学习品质。</a:t>
            </a:r>
            <a:endParaRPr lang="en-US" altLang="zh-CN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培养持之以恒的精神。</a:t>
            </a:r>
          </a:p>
        </p:txBody>
      </p:sp>
      <p:sp>
        <p:nvSpPr>
          <p:cNvPr id="3" name="Text Box 5"/>
          <p:cNvSpPr txBox="1"/>
          <p:nvPr/>
        </p:nvSpPr>
        <p:spPr>
          <a:xfrm>
            <a:off x="1222375" y="672465"/>
            <a:ext cx="23056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B5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6" name="图片 5" descr="撒大家发挥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1756893" y="1373713"/>
            <a:ext cx="8688115" cy="8115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齐读题目，谁来说说题目的意思？</a:t>
            </a:r>
          </a:p>
        </p:txBody>
      </p:sp>
      <p:sp>
        <p:nvSpPr>
          <p:cNvPr id="4" name="矩形 3"/>
          <p:cNvSpPr/>
          <p:nvPr/>
        </p:nvSpPr>
        <p:spPr>
          <a:xfrm>
            <a:off x="2428445" y="3434055"/>
            <a:ext cx="2304256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用来舂米或捣衣的铁棒</a:t>
            </a:r>
          </a:p>
        </p:txBody>
      </p:sp>
      <p:sp>
        <p:nvSpPr>
          <p:cNvPr id="7" name="矩形 6"/>
          <p:cNvSpPr/>
          <p:nvPr/>
        </p:nvSpPr>
        <p:spPr>
          <a:xfrm>
            <a:off x="2912395" y="2465663"/>
            <a:ext cx="7115472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铁杵        成          针</a:t>
            </a:r>
          </a:p>
        </p:txBody>
      </p:sp>
      <p:sp>
        <p:nvSpPr>
          <p:cNvPr id="8" name="矩形 7"/>
          <p:cNvSpPr/>
          <p:nvPr/>
        </p:nvSpPr>
        <p:spPr>
          <a:xfrm>
            <a:off x="4832608" y="3296900"/>
            <a:ext cx="2784309" cy="811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磨成，做成</a:t>
            </a:r>
          </a:p>
        </p:txBody>
      </p:sp>
      <p:sp>
        <p:nvSpPr>
          <p:cNvPr id="9" name="矩形 8"/>
          <p:cNvSpPr/>
          <p:nvPr/>
        </p:nvSpPr>
        <p:spPr>
          <a:xfrm>
            <a:off x="2427816" y="5231553"/>
            <a:ext cx="7488767" cy="95440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一起来解题：</a:t>
            </a:r>
            <a:r>
              <a:rPr lang="zh-CN" altLang="en-US" sz="3735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铁棒被磨成了缝衣针</a:t>
            </a:r>
          </a:p>
        </p:txBody>
      </p:sp>
      <p:sp>
        <p:nvSpPr>
          <p:cNvPr id="10" name="矩形 9"/>
          <p:cNvSpPr/>
          <p:nvPr/>
        </p:nvSpPr>
        <p:spPr>
          <a:xfrm>
            <a:off x="7986607" y="3205480"/>
            <a:ext cx="1675553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缝衣针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0053" y="2344420"/>
            <a:ext cx="1273387" cy="2724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71380" y="2344420"/>
            <a:ext cx="1310640" cy="2724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 Box 5"/>
          <p:cNvSpPr txBox="1"/>
          <p:nvPr/>
        </p:nvSpPr>
        <p:spPr>
          <a:xfrm>
            <a:off x="1222375" y="672465"/>
            <a:ext cx="23056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B5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课题理解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11" name="图片 10" descr="撒大家发挥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  <p:bldP spid="8" grpId="0"/>
      <p:bldP spid="9" grpId="0" bldLvl="0" animBg="1"/>
      <p:bldP spid="10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922" r="27709"/>
          <a:stretch>
            <a:fillRect/>
          </a:stretch>
        </p:blipFill>
        <p:spPr>
          <a:xfrm flipH="1">
            <a:off x="8234124" y="2080280"/>
            <a:ext cx="3047755" cy="3254237"/>
          </a:xfrm>
          <a:prstGeom prst="rect">
            <a:avLst/>
          </a:prstGeom>
        </p:spPr>
      </p:pic>
      <p:sp>
        <p:nvSpPr>
          <p:cNvPr id="2" name="文本框 3"/>
          <p:cNvSpPr txBox="1"/>
          <p:nvPr/>
        </p:nvSpPr>
        <p:spPr>
          <a:xfrm>
            <a:off x="903605" y="2413000"/>
            <a:ext cx="7162800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       祝穆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，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少名丙，字伯和，又字和甫，晚年自号“樟隐老人”。</a:t>
            </a:r>
            <a:endParaRPr lang="en-US" altLang="zh-CN" sz="3600" b="1" dirty="0"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       作品：</a:t>
            </a: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《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方舆胜览</a:t>
            </a: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·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眉州</a:t>
            </a: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》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。</a:t>
            </a:r>
            <a:endParaRPr sz="3600" b="1" dirty="0"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pitchFamily="49" charset="-122"/>
            </a:endParaRPr>
          </a:p>
        </p:txBody>
      </p:sp>
      <p:sp>
        <p:nvSpPr>
          <p:cNvPr id="4" name="Text Box 5"/>
          <p:cNvSpPr txBox="1"/>
          <p:nvPr/>
        </p:nvSpPr>
        <p:spPr>
          <a:xfrm>
            <a:off x="1222375" y="672465"/>
            <a:ext cx="23056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B5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7" name="图片 6" descr="撒大家发挥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AutoShape 11" descr="1-160Q21155305b"/>
          <p:cNvSpPr>
            <a:spLocks noChangeAspect="1"/>
          </p:cNvSpPr>
          <p:nvPr/>
        </p:nvSpPr>
        <p:spPr>
          <a:xfrm>
            <a:off x="5943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0" name="AutoShape 13" descr="1-160Q21155305b"/>
          <p:cNvSpPr>
            <a:spLocks noChangeAspect="1"/>
          </p:cNvSpPr>
          <p:nvPr/>
        </p:nvSpPr>
        <p:spPr>
          <a:xfrm>
            <a:off x="5943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1" name="AutoShape 15" descr="1-160Q21155305b"/>
          <p:cNvSpPr>
            <a:spLocks noChangeAspect="1"/>
          </p:cNvSpPr>
          <p:nvPr/>
        </p:nvSpPr>
        <p:spPr>
          <a:xfrm>
            <a:off x="5943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2" name="Text Box 9"/>
          <p:cNvSpPr txBox="1"/>
          <p:nvPr/>
        </p:nvSpPr>
        <p:spPr>
          <a:xfrm>
            <a:off x="1736090" y="2848293"/>
            <a:ext cx="3333750" cy="1014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</a:rPr>
              <a:t>囊萤夜读</a:t>
            </a:r>
          </a:p>
        </p:txBody>
      </p:sp>
      <p:pic>
        <p:nvPicPr>
          <p:cNvPr id="17413" name="图片 1" descr="u=1709579926,3491378665&amp;fm=26&amp;gp=0"/>
          <p:cNvPicPr>
            <a:picLocks noChangeAspect="1"/>
          </p:cNvPicPr>
          <p:nvPr/>
        </p:nvPicPr>
        <p:blipFill>
          <a:blip r:embed="rId4"/>
          <a:srcRect t="4498"/>
          <a:stretch>
            <a:fillRect/>
          </a:stretch>
        </p:blipFill>
        <p:spPr>
          <a:xfrm>
            <a:off x="5737860" y="1565910"/>
            <a:ext cx="5281295" cy="46361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4" name="Text Box 8"/>
          <p:cNvSpPr txBox="1"/>
          <p:nvPr/>
        </p:nvSpPr>
        <p:spPr>
          <a:xfrm>
            <a:off x="759778" y="819468"/>
            <a:ext cx="3600450" cy="8636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>
                <a:solidFill>
                  <a:srgbClr val="7B5804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 action="ppaction://hlinksldjump"/>
              </a:rPr>
              <a:t>第一课时</a:t>
            </a:r>
          </a:p>
        </p:txBody>
      </p:sp>
    </p:spTree>
    <p:custDataLst>
      <p:tags r:id="rId1"/>
    </p:custData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5" name="Text Box 6"/>
          <p:cNvSpPr txBox="1"/>
          <p:nvPr/>
        </p:nvSpPr>
        <p:spPr>
          <a:xfrm>
            <a:off x="1750060" y="1718310"/>
            <a:ext cx="8935085" cy="41535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请同学们大声自由朗读课文，看谁读得流畅，有节奏。</a:t>
            </a: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自己读。</a:t>
            </a: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同桌互读。</a:t>
            </a:r>
          </a:p>
          <a:p>
            <a:pPr algn="ctr">
              <a:lnSpc>
                <a:spcPct val="130000"/>
              </a:lnSpc>
              <a:spcAft>
                <a:spcPts val="1200"/>
              </a:spcAft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（结合第一则的指导方法）</a:t>
            </a:r>
          </a:p>
        </p:txBody>
      </p:sp>
      <p:sp>
        <p:nvSpPr>
          <p:cNvPr id="3" name="Text Box 5"/>
          <p:cNvSpPr txBox="1"/>
          <p:nvPr/>
        </p:nvSpPr>
        <p:spPr>
          <a:xfrm>
            <a:off x="1222375" y="672465"/>
            <a:ext cx="23056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B5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课文朗读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4" name="图片 3" descr="撒大家发挥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7" name="Text Box 7"/>
          <p:cNvSpPr txBox="1">
            <a:spLocks noChangeArrowheads="1"/>
          </p:cNvSpPr>
          <p:nvPr/>
        </p:nvSpPr>
        <p:spPr bwMode="auto">
          <a:xfrm>
            <a:off x="1261745" y="2556510"/>
            <a:ext cx="9429115" cy="3130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ts val="0"/>
              </a:spcBef>
            </a:pPr>
            <a:r>
              <a:rPr lang="zh-CN" altLang="en-US" sz="38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800" b="1" spc="200" noProof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磨针溪，在象耳山下。世传李太白读书山中，未成，弃去。过是溪，逢老媪方磨铁杵。问之，曰:“欲作针。”太白感其意，还卒业。</a:t>
            </a:r>
            <a:endParaRPr lang="zh-CN" altLang="en-US" sz="3800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6328" name="Text Box 8"/>
          <p:cNvSpPr txBox="1"/>
          <p:nvPr/>
        </p:nvSpPr>
        <p:spPr>
          <a:xfrm>
            <a:off x="4768850" y="1599565"/>
            <a:ext cx="2855913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铁杵成针</a:t>
            </a: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4831398" y="2783205"/>
            <a:ext cx="144463" cy="4699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8469948" y="2767965"/>
            <a:ext cx="144463" cy="4699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10021570" y="2767965"/>
            <a:ext cx="144463" cy="4699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6911023" y="3545205"/>
            <a:ext cx="144463" cy="4699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8983980" y="3545205"/>
            <a:ext cx="144463" cy="4699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10061575" y="3545205"/>
            <a:ext cx="144463" cy="4699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6805930" y="4288155"/>
            <a:ext cx="144463" cy="4699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9991090" y="4301173"/>
            <a:ext cx="144463" cy="4699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3306763" y="5062538"/>
            <a:ext cx="144463" cy="4699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Box 5"/>
          <p:cNvSpPr txBox="1"/>
          <p:nvPr/>
        </p:nvSpPr>
        <p:spPr>
          <a:xfrm>
            <a:off x="1222375" y="672465"/>
            <a:ext cx="23056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B5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朗读指导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14" name="图片 13" descr="撒大家发挥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15" name="矩形 14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7" grpId="0"/>
      <p:bldP spid="56328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ext Box 6"/>
          <p:cNvSpPr txBox="1"/>
          <p:nvPr/>
        </p:nvSpPr>
        <p:spPr>
          <a:xfrm>
            <a:off x="1355725" y="1663700"/>
            <a:ext cx="9482138" cy="43005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800" b="1">
                <a:latin typeface="楷体" panose="02010609060101010101" pitchFamily="49" charset="-122"/>
                <a:ea typeface="楷体" panose="02010609060101010101" pitchFamily="49" charset="-122"/>
              </a:rPr>
              <a:t>    请同学们结合注释，解释文章重点词语的意思，并翻译文章大意。</a:t>
            </a:r>
            <a:r>
              <a:rPr lang="zh-CN" altLang="en-US" sz="3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（结合上节课学到的翻译方法）</a:t>
            </a:r>
          </a:p>
          <a:p>
            <a:pPr>
              <a:lnSpc>
                <a:spcPct val="120000"/>
              </a:lnSpc>
            </a:pPr>
            <a:r>
              <a:rPr lang="en-US" altLang="zh-CN" sz="3800" b="1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800" b="1">
                <a:latin typeface="楷体" panose="02010609060101010101" pitchFamily="49" charset="-122"/>
                <a:ea typeface="楷体" panose="02010609060101010101" pitchFamily="49" charset="-122"/>
              </a:rPr>
              <a:t>自己翻译。</a:t>
            </a:r>
          </a:p>
          <a:p>
            <a:pPr>
              <a:lnSpc>
                <a:spcPct val="120000"/>
              </a:lnSpc>
            </a:pPr>
            <a:r>
              <a:rPr lang="en-US" altLang="zh-CN" sz="3800" b="1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800" b="1">
                <a:latin typeface="楷体" panose="02010609060101010101" pitchFamily="49" charset="-122"/>
                <a:ea typeface="楷体" panose="02010609060101010101" pitchFamily="49" charset="-122"/>
              </a:rPr>
              <a:t>同桌互译。</a:t>
            </a:r>
          </a:p>
          <a:p>
            <a:pPr>
              <a:lnSpc>
                <a:spcPct val="120000"/>
              </a:lnSpc>
            </a:pPr>
            <a:r>
              <a:rPr lang="en-US" altLang="zh-CN" sz="3800" b="1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800" b="1">
                <a:latin typeface="楷体" panose="02010609060101010101" pitchFamily="49" charset="-122"/>
                <a:ea typeface="楷体" panose="02010609060101010101" pitchFamily="49" charset="-122"/>
              </a:rPr>
              <a:t>找出不会解释的词语或句子。</a:t>
            </a:r>
          </a:p>
        </p:txBody>
      </p:sp>
      <p:sp>
        <p:nvSpPr>
          <p:cNvPr id="3" name="Text Box 5"/>
          <p:cNvSpPr txBox="1"/>
          <p:nvPr/>
        </p:nvSpPr>
        <p:spPr>
          <a:xfrm>
            <a:off x="1222375" y="672465"/>
            <a:ext cx="23056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B5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疏通文意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4" name="图片 3" descr="撒大家发挥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7" name="Text Box 6"/>
          <p:cNvSpPr txBox="1"/>
          <p:nvPr/>
        </p:nvSpPr>
        <p:spPr>
          <a:xfrm>
            <a:off x="4805363" y="1733550"/>
            <a:ext cx="2579687" cy="7381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铁杵</a:t>
            </a:r>
            <a:r>
              <a:rPr lang="zh-CN" altLang="en-US" sz="4200" b="1">
                <a:latin typeface="楷体" panose="02010609060101010101" pitchFamily="49" charset="-122"/>
                <a:ea typeface="楷体" panose="02010609060101010101" pitchFamily="49" charset="-122"/>
              </a:rPr>
              <a:t>成针</a:t>
            </a:r>
          </a:p>
        </p:txBody>
      </p:sp>
      <p:sp>
        <p:nvSpPr>
          <p:cNvPr id="54278" name="Text Box 8"/>
          <p:cNvSpPr txBox="1"/>
          <p:nvPr/>
        </p:nvSpPr>
        <p:spPr>
          <a:xfrm>
            <a:off x="487363" y="2517775"/>
            <a:ext cx="11217275" cy="284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磨针溪，在象耳山下。世传李太白读书山中，未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，弃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>
              <a:lnSpc>
                <a:spcPct val="14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过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溪，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逢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老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媪方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磨铁杵。问之，曰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欲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作针。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太白</a:t>
            </a:r>
          </a:p>
          <a:p>
            <a:pPr>
              <a:lnSpc>
                <a:spcPct val="140000"/>
              </a:lnSpc>
            </a:pP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感其意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还卒业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25606" name="AutoShape 8"/>
          <p:cNvSpPr/>
          <p:nvPr/>
        </p:nvSpPr>
        <p:spPr>
          <a:xfrm>
            <a:off x="1626870" y="1522730"/>
            <a:ext cx="2834640" cy="953134"/>
          </a:xfrm>
          <a:prstGeom prst="wedgeRectCallout">
            <a:avLst>
              <a:gd name="adj1" fmla="val 64852"/>
              <a:gd name="adj2" fmla="val 18687"/>
            </a:avLst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用来舂米或捣衣的铁棒</a:t>
            </a:r>
          </a:p>
        </p:txBody>
      </p:sp>
      <p:sp>
        <p:nvSpPr>
          <p:cNvPr id="25607" name="AutoShape 8"/>
          <p:cNvSpPr/>
          <p:nvPr/>
        </p:nvSpPr>
        <p:spPr>
          <a:xfrm>
            <a:off x="514350" y="4108450"/>
            <a:ext cx="809625" cy="522288"/>
          </a:xfrm>
          <a:prstGeom prst="wedgeRectCallout">
            <a:avLst>
              <a:gd name="adj1" fmla="val 39954"/>
              <a:gd name="adj2" fmla="val -95620"/>
            </a:avLst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</a:p>
        </p:txBody>
      </p:sp>
      <p:sp>
        <p:nvSpPr>
          <p:cNvPr id="25608" name="AutoShape 8"/>
          <p:cNvSpPr/>
          <p:nvPr/>
        </p:nvSpPr>
        <p:spPr>
          <a:xfrm>
            <a:off x="5803900" y="4108450"/>
            <a:ext cx="1127125" cy="522288"/>
          </a:xfrm>
          <a:prstGeom prst="wedgeRectCallout">
            <a:avLst>
              <a:gd name="adj1" fmla="val -234894"/>
              <a:gd name="adj2" fmla="val -90023"/>
            </a:avLst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正在</a:t>
            </a:r>
          </a:p>
        </p:txBody>
      </p:sp>
      <p:sp>
        <p:nvSpPr>
          <p:cNvPr id="25609" name="AutoShape 8"/>
          <p:cNvSpPr/>
          <p:nvPr/>
        </p:nvSpPr>
        <p:spPr>
          <a:xfrm>
            <a:off x="663575" y="5530850"/>
            <a:ext cx="3244850" cy="952500"/>
          </a:xfrm>
          <a:prstGeom prst="wedgeRectCallout">
            <a:avLst>
              <a:gd name="adj1" fmla="val -35324"/>
              <a:gd name="adj2" fmla="val -76648"/>
            </a:avLst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被她的意志感动。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感，被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感动。</a:t>
            </a:r>
          </a:p>
        </p:txBody>
      </p:sp>
      <p:sp>
        <p:nvSpPr>
          <p:cNvPr id="25610" name="AutoShape 8"/>
          <p:cNvSpPr/>
          <p:nvPr/>
        </p:nvSpPr>
        <p:spPr>
          <a:xfrm>
            <a:off x="4160838" y="5530850"/>
            <a:ext cx="3116262" cy="953134"/>
          </a:xfrm>
          <a:prstGeom prst="wedgeRectCallout">
            <a:avLst>
              <a:gd name="adj1" fmla="val -79843"/>
              <a:gd name="adj2" fmla="val -80514"/>
            </a:avLst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回去完成了学业。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还，回去。</a:t>
            </a:r>
          </a:p>
        </p:txBody>
      </p:sp>
      <p:sp>
        <p:nvSpPr>
          <p:cNvPr id="25611" name="AutoShape 8"/>
          <p:cNvSpPr/>
          <p:nvPr/>
        </p:nvSpPr>
        <p:spPr>
          <a:xfrm>
            <a:off x="8776970" y="1953260"/>
            <a:ext cx="1430338" cy="522288"/>
          </a:xfrm>
          <a:prstGeom prst="wedgeRectCallout">
            <a:avLst>
              <a:gd name="adj1" fmla="val 36213"/>
              <a:gd name="adj2" fmla="val 92398"/>
            </a:avLst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</a:t>
            </a:r>
          </a:p>
        </p:txBody>
      </p:sp>
      <p:sp>
        <p:nvSpPr>
          <p:cNvPr id="25612" name="AutoShape 8"/>
          <p:cNvSpPr/>
          <p:nvPr/>
        </p:nvSpPr>
        <p:spPr>
          <a:xfrm>
            <a:off x="10207625" y="1949450"/>
            <a:ext cx="1430338" cy="521969"/>
          </a:xfrm>
          <a:prstGeom prst="wedgeRectCallout">
            <a:avLst>
              <a:gd name="adj1" fmla="val 31820"/>
              <a:gd name="adj2" fmla="val 80212"/>
            </a:avLst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离开</a:t>
            </a:r>
          </a:p>
        </p:txBody>
      </p:sp>
      <p:sp>
        <p:nvSpPr>
          <p:cNvPr id="25613" name="AutoShape 8"/>
          <p:cNvSpPr/>
          <p:nvPr/>
        </p:nvSpPr>
        <p:spPr>
          <a:xfrm>
            <a:off x="1533525" y="4108450"/>
            <a:ext cx="1031875" cy="522288"/>
          </a:xfrm>
          <a:prstGeom prst="wedgeRectCallout">
            <a:avLst>
              <a:gd name="adj1" fmla="val 32213"/>
              <a:gd name="adj2" fmla="val -97931"/>
            </a:avLst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碰上</a:t>
            </a:r>
          </a:p>
        </p:txBody>
      </p:sp>
      <p:sp>
        <p:nvSpPr>
          <p:cNvPr id="25614" name="AutoShape 8"/>
          <p:cNvSpPr/>
          <p:nvPr/>
        </p:nvSpPr>
        <p:spPr>
          <a:xfrm>
            <a:off x="2705100" y="4108450"/>
            <a:ext cx="2486025" cy="521969"/>
          </a:xfrm>
          <a:prstGeom prst="wedgeRectCallout">
            <a:avLst>
              <a:gd name="adj1" fmla="val -29056"/>
              <a:gd name="adj2" fmla="val -95620"/>
            </a:avLst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年老的妇女</a:t>
            </a:r>
          </a:p>
        </p:txBody>
      </p:sp>
      <p:sp>
        <p:nvSpPr>
          <p:cNvPr id="25615" name="AutoShape 8"/>
          <p:cNvSpPr/>
          <p:nvPr/>
        </p:nvSpPr>
        <p:spPr>
          <a:xfrm>
            <a:off x="8088313" y="4108450"/>
            <a:ext cx="1430337" cy="522288"/>
          </a:xfrm>
          <a:prstGeom prst="wedgeRectCallout">
            <a:avLst>
              <a:gd name="adj1" fmla="val -56213"/>
              <a:gd name="adj2" fmla="val -95620"/>
            </a:avLst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想要</a:t>
            </a:r>
          </a:p>
        </p:txBody>
      </p:sp>
      <p:sp>
        <p:nvSpPr>
          <p:cNvPr id="2" name="Text Box 5"/>
          <p:cNvSpPr txBox="1"/>
          <p:nvPr/>
        </p:nvSpPr>
        <p:spPr>
          <a:xfrm>
            <a:off x="1222375" y="672465"/>
            <a:ext cx="23056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B5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字词解释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4" name="图片 3" descr="撒大家发挥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 bldLvl="0" animBg="1"/>
      <p:bldP spid="25607" grpId="0" bldLvl="0" animBg="1"/>
      <p:bldP spid="25608" grpId="0" bldLvl="0" animBg="1"/>
      <p:bldP spid="25609" grpId="0" bldLvl="0" animBg="1"/>
      <p:bldP spid="25610" grpId="0" bldLvl="0" animBg="1"/>
      <p:bldP spid="25611" grpId="0" bldLvl="0" animBg="1"/>
      <p:bldP spid="25612" grpId="0" bldLvl="0" animBg="1"/>
      <p:bldP spid="25613" grpId="0" bldLvl="0" animBg="1"/>
      <p:bldP spid="25614" grpId="0" bldLvl="0" animBg="1"/>
      <p:bldP spid="25615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Text Box 7"/>
          <p:cNvSpPr txBox="1"/>
          <p:nvPr/>
        </p:nvSpPr>
        <p:spPr>
          <a:xfrm>
            <a:off x="936625" y="2157413"/>
            <a:ext cx="10320338" cy="3368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磨针溪，在象耳山下。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磨针溪，在眉州的象耳山下。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世传李太白读书山中，未成，弃去。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世人说唐朝诗人李白在山中读书，没有完成学业，就准备放弃学业离开了。</a:t>
            </a:r>
          </a:p>
        </p:txBody>
      </p:sp>
      <p:sp>
        <p:nvSpPr>
          <p:cNvPr id="2" name="Text Box 5"/>
          <p:cNvSpPr txBox="1"/>
          <p:nvPr/>
        </p:nvSpPr>
        <p:spPr>
          <a:xfrm>
            <a:off x="1222375" y="672465"/>
            <a:ext cx="23056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B5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翻译指导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4" name="图片 3" descr="撒大家发挥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charRg st="13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6628">
                                            <p:txEl>
                                              <p:charRg st="13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charRg st="27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628">
                                            <p:txEl>
                                              <p:charRg st="27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628">
                                            <p:txEl>
                                              <p:charRg st="27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charRg st="46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628">
                                            <p:txEl>
                                              <p:charRg st="46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628">
                                            <p:txEl>
                                              <p:charRg st="46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Text Box 7"/>
          <p:cNvSpPr txBox="1"/>
          <p:nvPr/>
        </p:nvSpPr>
        <p:spPr>
          <a:xfrm>
            <a:off x="1117600" y="1571625"/>
            <a:ext cx="10242550" cy="44208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过是溪，逢老媪方磨铁杵。</a:t>
            </a:r>
          </a:p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路过了这条小溪，看见河边有一位老婆婆，在石头上磨一根很粗的铁棍。</a:t>
            </a:r>
          </a:p>
          <a:p>
            <a:pPr>
              <a:lnSpc>
                <a:spcPct val="11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问之，曰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欲作针。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</a:p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李白好奇地问老婆婆在做什么，老婆婆说：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我要把它磨成绣花的针。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 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太白感其意，还卒业。</a:t>
            </a:r>
          </a:p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李白被她的意志感动，回去完成了学业。</a:t>
            </a:r>
          </a:p>
        </p:txBody>
      </p:sp>
      <p:sp>
        <p:nvSpPr>
          <p:cNvPr id="2" name="Text Box 5"/>
          <p:cNvSpPr txBox="1"/>
          <p:nvPr/>
        </p:nvSpPr>
        <p:spPr>
          <a:xfrm>
            <a:off x="1222375" y="672465"/>
            <a:ext cx="23056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B5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翻译指导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4" name="图片 3" descr="撒大家发挥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charRg st="15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652">
                                            <p:txEl>
                                              <p:charRg st="15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652">
                                            <p:txEl>
                                              <p:charRg st="15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charRg st="48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652">
                                            <p:txEl>
                                              <p:charRg st="48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652">
                                            <p:txEl>
                                              <p:charRg st="48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charRg st="62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652">
                                            <p:txEl>
                                              <p:charRg st="62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652">
                                            <p:txEl>
                                              <p:charRg st="62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charRg st="96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652">
                                            <p:txEl>
                                              <p:charRg st="96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652">
                                            <p:txEl>
                                              <p:charRg st="96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charRg st="109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652">
                                            <p:txEl>
                                              <p:charRg st="109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652">
                                            <p:txEl>
                                              <p:charRg st="109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921385" y="2351405"/>
            <a:ext cx="6365875" cy="3650615"/>
          </a:xfrm>
          <a:prstGeom prst="roundRect">
            <a:avLst/>
          </a:prstGeom>
          <a:solidFill>
            <a:srgbClr val="FFFB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trike="noStrike" noProof="1"/>
          </a:p>
        </p:txBody>
      </p:sp>
      <p:sp>
        <p:nvSpPr>
          <p:cNvPr id="57350" name="Text Box 13"/>
          <p:cNvSpPr txBox="1"/>
          <p:nvPr/>
        </p:nvSpPr>
        <p:spPr>
          <a:xfrm>
            <a:off x="1014730" y="2752725"/>
            <a:ext cx="6067425" cy="22517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   唐朝诗人李白能够完成学业，是因为被一位老奶奶想要＿＿＿＿＿</a:t>
            </a:r>
            <a:r>
              <a:rPr lang="zh-CN" altLang="en-US" sz="3600" b="1" spc="-16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的意志所感动。</a:t>
            </a:r>
          </a:p>
        </p:txBody>
      </p:sp>
      <p:sp>
        <p:nvSpPr>
          <p:cNvPr id="57351" name="Text Box 12"/>
          <p:cNvSpPr txBox="1"/>
          <p:nvPr/>
        </p:nvSpPr>
        <p:spPr>
          <a:xfrm>
            <a:off x="1731645" y="1539558"/>
            <a:ext cx="5249863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填空感知故事的内容。</a:t>
            </a:r>
          </a:p>
        </p:txBody>
      </p:sp>
      <p:pic>
        <p:nvPicPr>
          <p:cNvPr id="57355" name="Picture 9" descr="32-1F21316021a58"/>
          <p:cNvPicPr>
            <a:picLocks noChangeAspect="1"/>
          </p:cNvPicPr>
          <p:nvPr/>
        </p:nvPicPr>
        <p:blipFill>
          <a:blip r:embed="rId3"/>
          <a:srcRect l="18715" t="5003" r="14500" b="11415"/>
          <a:stretch>
            <a:fillRect/>
          </a:stretch>
        </p:blipFill>
        <p:spPr>
          <a:xfrm>
            <a:off x="7330440" y="2779395"/>
            <a:ext cx="4097655" cy="259461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34821" name="Text Box 9"/>
          <p:cNvSpPr txBox="1"/>
          <p:nvPr/>
        </p:nvSpPr>
        <p:spPr>
          <a:xfrm>
            <a:off x="2089785" y="4240213"/>
            <a:ext cx="22034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磨杵成针</a:t>
            </a:r>
          </a:p>
        </p:txBody>
      </p:sp>
      <p:sp>
        <p:nvSpPr>
          <p:cNvPr id="3" name="Text Box 5"/>
          <p:cNvSpPr txBox="1"/>
          <p:nvPr/>
        </p:nvSpPr>
        <p:spPr>
          <a:xfrm>
            <a:off x="1222375" y="672465"/>
            <a:ext cx="23056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B5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4" name="图片 3" descr="撒大家发挥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3" name="Text Box 10"/>
          <p:cNvSpPr txBox="1"/>
          <p:nvPr/>
        </p:nvSpPr>
        <p:spPr>
          <a:xfrm>
            <a:off x="4754563" y="1487170"/>
            <a:ext cx="268287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>
                <a:latin typeface="微软雅黑" panose="020B0503020204020204" pitchFamily="34" charset="-122"/>
                <a:ea typeface="微软雅黑" panose="020B0503020204020204" pitchFamily="34" charset="-122"/>
              </a:rPr>
              <a:t>分析人物</a:t>
            </a:r>
          </a:p>
        </p:txBody>
      </p:sp>
      <p:sp>
        <p:nvSpPr>
          <p:cNvPr id="38916" name="Text Box 11"/>
          <p:cNvSpPr txBox="1"/>
          <p:nvPr/>
        </p:nvSpPr>
        <p:spPr>
          <a:xfrm>
            <a:off x="5070158" y="4265613"/>
            <a:ext cx="77565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我读出了（         ）的李白。</a:t>
            </a:r>
          </a:p>
        </p:txBody>
      </p:sp>
      <p:sp>
        <p:nvSpPr>
          <p:cNvPr id="38920" name="Text Box 8"/>
          <p:cNvSpPr txBox="1"/>
          <p:nvPr/>
        </p:nvSpPr>
        <p:spPr>
          <a:xfrm>
            <a:off x="5077460" y="2495550"/>
            <a:ext cx="5978525" cy="15316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谈谈对人物的看法。</a:t>
            </a:r>
          </a:p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先自己思考，再小组交流。</a:t>
            </a:r>
          </a:p>
        </p:txBody>
      </p:sp>
      <p:sp>
        <p:nvSpPr>
          <p:cNvPr id="2" name="Text Box 5"/>
          <p:cNvSpPr txBox="1"/>
          <p:nvPr/>
        </p:nvSpPr>
        <p:spPr>
          <a:xfrm>
            <a:off x="1222375" y="672465"/>
            <a:ext cx="23056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B5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讨论交流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4" name="图片 3" descr="撒大家发挥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 descr="电饭锅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565" y="2464435"/>
            <a:ext cx="3691255" cy="2461260"/>
          </a:xfrm>
          <a:prstGeom prst="rect">
            <a:avLst/>
          </a:prstGeom>
        </p:spPr>
      </p:pic>
      <p:pic>
        <p:nvPicPr>
          <p:cNvPr id="8" name="图片 7" descr="电饭锅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805" y="2464435"/>
            <a:ext cx="3691255" cy="2461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9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9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7" name="Text Box 10"/>
          <p:cNvSpPr txBox="1"/>
          <p:nvPr/>
        </p:nvSpPr>
        <p:spPr>
          <a:xfrm>
            <a:off x="4575810" y="1663065"/>
            <a:ext cx="2551113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分析人物</a:t>
            </a:r>
          </a:p>
        </p:txBody>
      </p:sp>
      <p:sp>
        <p:nvSpPr>
          <p:cNvPr id="36868" name="Text Box 11"/>
          <p:cNvSpPr txBox="1"/>
          <p:nvPr/>
        </p:nvSpPr>
        <p:spPr>
          <a:xfrm>
            <a:off x="1365250" y="2685415"/>
            <a:ext cx="9463088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我读出了（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好问的、有毅力的、持之以恒的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）的李白。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8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8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199727" y="1552787"/>
            <a:ext cx="10700173" cy="7556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2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从对人物的描写中，你感受到了李白的什么品质？</a:t>
            </a:r>
          </a:p>
        </p:txBody>
      </p:sp>
      <p:sp>
        <p:nvSpPr>
          <p:cNvPr id="6" name="文本框 3"/>
          <p:cNvSpPr txBox="1"/>
          <p:nvPr/>
        </p:nvSpPr>
        <p:spPr>
          <a:xfrm>
            <a:off x="1215390" y="2395220"/>
            <a:ext cx="9027795" cy="29718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磨针溪，在象耳山下。世传李太白读书山中，未成，弃去。过是溪，逢老媪方磨铁杵。问之，曰：“欲作针。”太白感其意，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还卒业。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170957" y="5042257"/>
            <a:ext cx="2645837" cy="10769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algn="just" fontAlgn="auto">
              <a:lnSpc>
                <a:spcPct val="150000"/>
              </a:lnSpc>
              <a:def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sz="42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持之以恒</a:t>
            </a:r>
          </a:p>
        </p:txBody>
      </p:sp>
      <p:sp>
        <p:nvSpPr>
          <p:cNvPr id="8" name="Text Box 5"/>
          <p:cNvSpPr txBox="1"/>
          <p:nvPr/>
        </p:nvSpPr>
        <p:spPr>
          <a:xfrm>
            <a:off x="1222375" y="672465"/>
            <a:ext cx="23056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B5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课文解读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10" name="图片 9" descr="撒大家发挥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1726859" y="1495029"/>
            <a:ext cx="8688115" cy="8115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齐读题目，谁来说说题目的意思？</a:t>
            </a:r>
          </a:p>
        </p:txBody>
      </p:sp>
      <p:sp>
        <p:nvSpPr>
          <p:cNvPr id="4" name="矩形 3"/>
          <p:cNvSpPr/>
          <p:nvPr/>
        </p:nvSpPr>
        <p:spPr>
          <a:xfrm>
            <a:off x="896593" y="3545788"/>
            <a:ext cx="2592288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用口袋装</a:t>
            </a:r>
          </a:p>
        </p:txBody>
      </p:sp>
      <p:sp>
        <p:nvSpPr>
          <p:cNvPr id="7" name="矩形 6"/>
          <p:cNvSpPr/>
          <p:nvPr/>
        </p:nvSpPr>
        <p:spPr>
          <a:xfrm>
            <a:off x="1644015" y="2663825"/>
            <a:ext cx="85598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囊   </a:t>
            </a:r>
          </a:p>
        </p:txBody>
      </p:sp>
      <p:sp>
        <p:nvSpPr>
          <p:cNvPr id="8" name="矩形 7"/>
          <p:cNvSpPr/>
          <p:nvPr/>
        </p:nvSpPr>
        <p:spPr>
          <a:xfrm>
            <a:off x="3440621" y="3544947"/>
            <a:ext cx="1980229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萤火虫</a:t>
            </a:r>
          </a:p>
        </p:txBody>
      </p:sp>
      <p:sp>
        <p:nvSpPr>
          <p:cNvPr id="9" name="矩形 8"/>
          <p:cNvSpPr/>
          <p:nvPr/>
        </p:nvSpPr>
        <p:spPr>
          <a:xfrm>
            <a:off x="737530" y="4772028"/>
            <a:ext cx="11119760" cy="9220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解题：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车胤把萤火虫装在袋子里照明，在夜里读书。</a:t>
            </a:r>
          </a:p>
        </p:txBody>
      </p:sp>
      <p:sp>
        <p:nvSpPr>
          <p:cNvPr id="10" name="矩形 9"/>
          <p:cNvSpPr/>
          <p:nvPr/>
        </p:nvSpPr>
        <p:spPr>
          <a:xfrm>
            <a:off x="5456845" y="3510538"/>
            <a:ext cx="2300441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夜晚读书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2895" y="2680335"/>
            <a:ext cx="3133090" cy="1760220"/>
          </a:xfrm>
          <a:prstGeom prst="rect">
            <a:avLst/>
          </a:prstGeom>
        </p:spPr>
      </p:pic>
      <p:sp>
        <p:nvSpPr>
          <p:cNvPr id="5" name="Text Box 5"/>
          <p:cNvSpPr txBox="1"/>
          <p:nvPr/>
        </p:nvSpPr>
        <p:spPr>
          <a:xfrm>
            <a:off x="1222375" y="672465"/>
            <a:ext cx="23056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B5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理解诗题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12" name="图片 11" descr="撒大家发挥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5934075" y="2651760"/>
            <a:ext cx="139509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夜读</a:t>
            </a:r>
          </a:p>
        </p:txBody>
      </p:sp>
      <p:sp>
        <p:nvSpPr>
          <p:cNvPr id="15" name="矩形 14"/>
          <p:cNvSpPr/>
          <p:nvPr/>
        </p:nvSpPr>
        <p:spPr>
          <a:xfrm>
            <a:off x="3933825" y="2651760"/>
            <a:ext cx="84518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萤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  <p:bldP spid="8" grpId="0"/>
      <p:bldP spid="9" grpId="0" bldLvl="0" animBg="1"/>
      <p:bldP spid="10" grpId="0"/>
      <p:bldP spid="14" grpId="0"/>
      <p:bldP spid="15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38200" y="2526453"/>
            <a:ext cx="10193020" cy="3192145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fontAlgn="auto">
              <a:lnSpc>
                <a:spcPct val="140000"/>
              </a:lnSpc>
              <a:defRPr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磨针溪，在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象耳山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下。世传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李太白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读书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山中，未成，弃去。过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是溪，逢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老媪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方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磨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铁杵。问之，曰：“欲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作针。”太白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感其意，还卒业。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736593" y="1590927"/>
            <a:ext cx="8183033" cy="762847"/>
          </a:xfrm>
          <a:prstGeom prst="round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读准字音，注意词句之间的停顿。</a:t>
            </a:r>
          </a:p>
        </p:txBody>
      </p:sp>
      <p:pic>
        <p:nvPicPr>
          <p:cNvPr id="2" name="纯音乐 古琴独奏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964718" y="5260099"/>
            <a:ext cx="812800" cy="812800"/>
          </a:xfrm>
          <a:prstGeom prst="rect">
            <a:avLst/>
          </a:prstGeom>
        </p:spPr>
      </p:pic>
      <p:sp>
        <p:nvSpPr>
          <p:cNvPr id="5" name="Text Box 5"/>
          <p:cNvSpPr txBox="1"/>
          <p:nvPr/>
        </p:nvSpPr>
        <p:spPr>
          <a:xfrm>
            <a:off x="1222375" y="672465"/>
            <a:ext cx="23056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B5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品读课文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8" name="图片 7" descr="撒大家发挥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341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54405" y="2545079"/>
            <a:ext cx="10383520" cy="3070860"/>
          </a:xfrm>
          <a:prstGeom prst="rect">
            <a:avLst/>
          </a:prstGeom>
          <a:solidFill>
            <a:srgbClr val="FEF7E4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trike="noStrike" noProof="1"/>
          </a:p>
        </p:txBody>
      </p:sp>
      <p:cxnSp>
        <p:nvCxnSpPr>
          <p:cNvPr id="6" name="直接连接符 5"/>
          <p:cNvCxnSpPr/>
          <p:nvPr/>
        </p:nvCxnSpPr>
        <p:spPr>
          <a:xfrm>
            <a:off x="4154488" y="2609850"/>
            <a:ext cx="0" cy="2941638"/>
          </a:xfrm>
          <a:prstGeom prst="line">
            <a:avLst/>
          </a:prstGeom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Box 6"/>
          <p:cNvSpPr txBox="1"/>
          <p:nvPr/>
        </p:nvSpPr>
        <p:spPr>
          <a:xfrm>
            <a:off x="4470718" y="3408045"/>
            <a:ext cx="6554787" cy="1476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这个故事给了我们怎样的启示？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（小组交流）</a:t>
            </a:r>
          </a:p>
        </p:txBody>
      </p:sp>
      <p:pic>
        <p:nvPicPr>
          <p:cNvPr id="8" name="Picture 18" descr="59477d3de9931"/>
          <p:cNvPicPr>
            <a:picLocks noChangeAspect="1"/>
          </p:cNvPicPr>
          <p:nvPr/>
        </p:nvPicPr>
        <p:blipFill>
          <a:blip r:embed="rId3"/>
          <a:srcRect r="5927" b="10291"/>
          <a:stretch>
            <a:fillRect/>
          </a:stretch>
        </p:blipFill>
        <p:spPr>
          <a:xfrm>
            <a:off x="1411605" y="2863850"/>
            <a:ext cx="2614295" cy="2384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26" name="Text Box 13"/>
          <p:cNvSpPr txBox="1"/>
          <p:nvPr/>
        </p:nvSpPr>
        <p:spPr>
          <a:xfrm>
            <a:off x="4774248" y="1620838"/>
            <a:ext cx="2808287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谈启示</a:t>
            </a:r>
          </a:p>
        </p:txBody>
      </p:sp>
      <p:sp>
        <p:nvSpPr>
          <p:cNvPr id="3" name="Text Box 5"/>
          <p:cNvSpPr txBox="1"/>
          <p:nvPr/>
        </p:nvSpPr>
        <p:spPr>
          <a:xfrm>
            <a:off x="1222375" y="672465"/>
            <a:ext cx="23056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B5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讨论交流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10" name="图片 9" descr="撒大家发挥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23" name="Picture 11" descr="01a41f56f247cd6ac7257d206eaacb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233" r="25734" b="10434"/>
          <a:stretch>
            <a:fillRect/>
          </a:stretch>
        </p:blipFill>
        <p:spPr>
          <a:xfrm>
            <a:off x="9604375" y="4251325"/>
            <a:ext cx="2344738" cy="2374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23" name="Text Box 8"/>
          <p:cNvSpPr txBox="1"/>
          <p:nvPr/>
        </p:nvSpPr>
        <p:spPr>
          <a:xfrm>
            <a:off x="1236980" y="3043873"/>
            <a:ext cx="993140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铁杵成针：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只要功夫深，铁杵磨成针，做事要有毅力，要持之以恒。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</p:txBody>
      </p:sp>
      <p:sp>
        <p:nvSpPr>
          <p:cNvPr id="60424" name="Text Box 6"/>
          <p:cNvSpPr txBox="1"/>
          <p:nvPr/>
        </p:nvSpPr>
        <p:spPr>
          <a:xfrm>
            <a:off x="1236980" y="1891665"/>
            <a:ext cx="7350125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这个故事给了我们怎样的启示？</a:t>
            </a:r>
            <a:endParaRPr lang="zh-CN" altLang="en-US" sz="4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5"/>
          <p:cNvSpPr txBox="1"/>
          <p:nvPr/>
        </p:nvSpPr>
        <p:spPr>
          <a:xfrm>
            <a:off x="1222375" y="672465"/>
            <a:ext cx="23056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B5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讨论交流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8" name="图片 7" descr="撒大家发挥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2" name="矩形 1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0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4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8" name="Text Box 6"/>
          <p:cNvSpPr txBox="1"/>
          <p:nvPr/>
        </p:nvSpPr>
        <p:spPr>
          <a:xfrm>
            <a:off x="4603750" y="1647825"/>
            <a:ext cx="298450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你知道吗？</a:t>
            </a:r>
          </a:p>
        </p:txBody>
      </p:sp>
      <p:sp>
        <p:nvSpPr>
          <p:cNvPr id="64518" name="Text Box 7"/>
          <p:cNvSpPr txBox="1"/>
          <p:nvPr/>
        </p:nvSpPr>
        <p:spPr>
          <a:xfrm>
            <a:off x="4590415" y="2783840"/>
            <a:ext cx="5800725" cy="23609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出自这篇文章的成语叫什么？你知道它的意思吗？</a:t>
            </a:r>
          </a:p>
          <a:p>
            <a:pPr algn="ctr"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（同桌交流）</a:t>
            </a:r>
          </a:p>
        </p:txBody>
      </p:sp>
      <p:sp>
        <p:nvSpPr>
          <p:cNvPr id="5" name="Text Box 5"/>
          <p:cNvSpPr txBox="1"/>
          <p:nvPr/>
        </p:nvSpPr>
        <p:spPr>
          <a:xfrm>
            <a:off x="1222375" y="672465"/>
            <a:ext cx="23056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B5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讨论交流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8" name="图片 7" descr="撒大家发挥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Picture 18" descr="59477d3de9931"/>
          <p:cNvPicPr>
            <a:picLocks noChangeAspect="1"/>
          </p:cNvPicPr>
          <p:nvPr/>
        </p:nvPicPr>
        <p:blipFill>
          <a:blip r:embed="rId4"/>
          <a:srcRect r="5927" b="10291"/>
          <a:stretch>
            <a:fillRect/>
          </a:stretch>
        </p:blipFill>
        <p:spPr>
          <a:xfrm>
            <a:off x="1411605" y="2696210"/>
            <a:ext cx="2614295" cy="23844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8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2" name="Text Box 9"/>
          <p:cNvSpPr txBox="1"/>
          <p:nvPr/>
        </p:nvSpPr>
        <p:spPr>
          <a:xfrm>
            <a:off x="5048250" y="2372360"/>
            <a:ext cx="6576695" cy="27482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磨杵成针：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把铁棒磨成了针。比喻做任何艰难的工作，只要有毅力，下苦功，就能够克服困难，做出成绩。 </a:t>
            </a:r>
          </a:p>
        </p:txBody>
      </p:sp>
      <p:sp>
        <p:nvSpPr>
          <p:cNvPr id="65544" name="Text Box 8"/>
          <p:cNvSpPr txBox="1"/>
          <p:nvPr/>
        </p:nvSpPr>
        <p:spPr>
          <a:xfrm>
            <a:off x="6733858" y="1490345"/>
            <a:ext cx="263207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4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磨杵成针</a:t>
            </a:r>
          </a:p>
        </p:txBody>
      </p:sp>
      <p:pic>
        <p:nvPicPr>
          <p:cNvPr id="4" name="图片 3" descr="电饭锅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805" y="2464435"/>
            <a:ext cx="3691255" cy="246126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2" grpId="0"/>
      <p:bldP spid="65544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7" name="Text Box 12"/>
          <p:cNvSpPr txBox="1"/>
          <p:nvPr/>
        </p:nvSpPr>
        <p:spPr>
          <a:xfrm>
            <a:off x="2230438" y="1937385"/>
            <a:ext cx="74422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请用“磨杵成针”这个成语造句。</a:t>
            </a:r>
          </a:p>
        </p:txBody>
      </p:sp>
      <p:sp>
        <p:nvSpPr>
          <p:cNvPr id="41988" name="Text Box 13"/>
          <p:cNvSpPr txBox="1"/>
          <p:nvPr/>
        </p:nvSpPr>
        <p:spPr>
          <a:xfrm>
            <a:off x="2230755" y="2943225"/>
            <a:ext cx="8662035" cy="2072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  <a:spcAft>
                <a:spcPts val="1200"/>
              </a:spcAft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举例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>
              <a:lnSpc>
                <a:spcPct val="110000"/>
              </a:lnSpc>
              <a:spcAft>
                <a:spcPts val="1200"/>
              </a:spcAft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只要有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磨杵成针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的毅力，就没有什么不能克服的困难。 </a:t>
            </a:r>
          </a:p>
        </p:txBody>
      </p:sp>
      <p:sp>
        <p:nvSpPr>
          <p:cNvPr id="5" name="Text Box 5"/>
          <p:cNvSpPr txBox="1"/>
          <p:nvPr/>
        </p:nvSpPr>
        <p:spPr>
          <a:xfrm>
            <a:off x="1222375" y="672465"/>
            <a:ext cx="23056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B5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随堂练习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3" name="图片 2" descr="撒大家发挥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charRg st="4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1988">
                                            <p:txEl>
                                              <p:charRg st="4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988">
                                            <p:txEl>
                                              <p:charRg st="4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7"/>
          <p:cNvSpPr txBox="1"/>
          <p:nvPr/>
        </p:nvSpPr>
        <p:spPr>
          <a:xfrm>
            <a:off x="1644650" y="2466975"/>
            <a:ext cx="8902700" cy="3292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    李白被磨杵成针的老奶奶的意志感动，但是在学习的过程中，李白也有想放弃的时候，他是如何做的呢？想象当时的情景编故事。</a:t>
            </a:r>
          </a:p>
        </p:txBody>
      </p:sp>
      <p:sp>
        <p:nvSpPr>
          <p:cNvPr id="65542" name="Text Box 7"/>
          <p:cNvSpPr txBox="1"/>
          <p:nvPr/>
        </p:nvSpPr>
        <p:spPr>
          <a:xfrm>
            <a:off x="1720850" y="1679575"/>
            <a:ext cx="89027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展开合理的想象，写完后小组交流。</a:t>
            </a:r>
          </a:p>
        </p:txBody>
      </p:sp>
      <p:sp>
        <p:nvSpPr>
          <p:cNvPr id="2" name="Text Box 5"/>
          <p:cNvSpPr txBox="1"/>
          <p:nvPr/>
        </p:nvSpPr>
        <p:spPr>
          <a:xfrm>
            <a:off x="1222375" y="672465"/>
            <a:ext cx="23056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B5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随堂演练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8" name="图片 7" descr="撒大家发挥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ext Box 5"/>
          <p:cNvSpPr txBox="1"/>
          <p:nvPr/>
        </p:nvSpPr>
        <p:spPr>
          <a:xfrm>
            <a:off x="3186113" y="1670050"/>
            <a:ext cx="6624637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6567" name="Text Box 8"/>
          <p:cNvSpPr txBox="1"/>
          <p:nvPr/>
        </p:nvSpPr>
        <p:spPr>
          <a:xfrm>
            <a:off x="866775" y="2451100"/>
            <a:ext cx="10458450" cy="18084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铁杵成针讲的是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________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（人名）的故事，</a:t>
            </a: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告诉我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____________________________________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6090" name="Text Box 10"/>
          <p:cNvSpPr txBox="1"/>
          <p:nvPr/>
        </p:nvSpPr>
        <p:spPr>
          <a:xfrm>
            <a:off x="5396548" y="2481580"/>
            <a:ext cx="13747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李白</a:t>
            </a:r>
          </a:p>
        </p:txBody>
      </p:sp>
      <p:sp>
        <p:nvSpPr>
          <p:cNvPr id="46092" name="Text Box 12"/>
          <p:cNvSpPr txBox="1"/>
          <p:nvPr/>
        </p:nvSpPr>
        <p:spPr>
          <a:xfrm>
            <a:off x="3074670" y="3456305"/>
            <a:ext cx="73374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做事要有毅力，要持之以恒。 </a:t>
            </a:r>
          </a:p>
        </p:txBody>
      </p:sp>
      <p:sp>
        <p:nvSpPr>
          <p:cNvPr id="5" name="Text Box 5"/>
          <p:cNvSpPr txBox="1"/>
          <p:nvPr/>
        </p:nvSpPr>
        <p:spPr>
          <a:xfrm>
            <a:off x="1222375" y="672465"/>
            <a:ext cx="23056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B5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8" name="图片 7" descr="撒大家发挥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0" grpId="0"/>
      <p:bldP spid="46092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330059" y="1856047"/>
            <a:ext cx="2019300" cy="645160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学业未成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99287" y="1856047"/>
            <a:ext cx="1101090" cy="645160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弃去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741621" y="2625864"/>
            <a:ext cx="2567305" cy="1817370"/>
          </a:xfrm>
          <a:prstGeom prst="rect">
            <a:avLst/>
          </a:prstGeom>
          <a:noFill/>
        </p:spPr>
        <p:txBody>
          <a:bodyPr vert="horz" wrap="non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35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只要功夫深</a:t>
            </a:r>
            <a:endParaRPr lang="en-US" altLang="zh-CN" sz="3735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735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铁杵磨成针</a:t>
            </a:r>
          </a:p>
        </p:txBody>
      </p:sp>
      <p:sp>
        <p:nvSpPr>
          <p:cNvPr id="12" name="左大括号 11"/>
          <p:cNvSpPr/>
          <p:nvPr/>
        </p:nvSpPr>
        <p:spPr>
          <a:xfrm>
            <a:off x="3733985" y="1961036"/>
            <a:ext cx="438180" cy="3360373"/>
          </a:xfrm>
          <a:prstGeom prst="leftBrace">
            <a:avLst>
              <a:gd name="adj1" fmla="val 8333"/>
              <a:gd name="adj2" fmla="val 50984"/>
            </a:avLst>
          </a:prstGeom>
          <a:noFill/>
          <a:ln w="28575">
            <a:solidFill>
              <a:srgbClr val="7B5804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330059" y="3305943"/>
            <a:ext cx="1560195" cy="645160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遇老媪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330059" y="4736367"/>
            <a:ext cx="3629025" cy="645160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感其意   还卒业</a:t>
            </a:r>
          </a:p>
        </p:txBody>
      </p:sp>
      <p:sp>
        <p:nvSpPr>
          <p:cNvPr id="15" name="下箭头 14"/>
          <p:cNvSpPr/>
          <p:nvPr/>
        </p:nvSpPr>
        <p:spPr>
          <a:xfrm rot="16200000">
            <a:off x="6563449" y="1996765"/>
            <a:ext cx="192021" cy="384043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下箭头 15"/>
          <p:cNvSpPr/>
          <p:nvPr/>
        </p:nvSpPr>
        <p:spPr>
          <a:xfrm rot="16200000">
            <a:off x="6119372" y="3446661"/>
            <a:ext cx="192021" cy="384043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左大括号 16"/>
          <p:cNvSpPr/>
          <p:nvPr/>
        </p:nvSpPr>
        <p:spPr>
          <a:xfrm flipH="1">
            <a:off x="8135077" y="1927552"/>
            <a:ext cx="383263" cy="3360373"/>
          </a:xfrm>
          <a:prstGeom prst="leftBrace">
            <a:avLst>
              <a:gd name="adj1" fmla="val 8333"/>
              <a:gd name="adj2" fmla="val 51406"/>
            </a:avLst>
          </a:prstGeom>
          <a:noFill/>
          <a:ln w="28575">
            <a:solidFill>
              <a:srgbClr val="7B5804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72565" y="3305943"/>
            <a:ext cx="1560195" cy="645160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磨铁杵</a:t>
            </a:r>
          </a:p>
        </p:txBody>
      </p:sp>
      <p:sp>
        <p:nvSpPr>
          <p:cNvPr id="3" name="矩形 2"/>
          <p:cNvSpPr/>
          <p:nvPr/>
        </p:nvSpPr>
        <p:spPr>
          <a:xfrm>
            <a:off x="1101715" y="2529735"/>
            <a:ext cx="201930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铁杵成针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085"/>
          <a:stretch>
            <a:fillRect/>
          </a:stretch>
        </p:blipFill>
        <p:spPr>
          <a:xfrm>
            <a:off x="746125" y="3208020"/>
            <a:ext cx="2671445" cy="16173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 Box 5"/>
          <p:cNvSpPr txBox="1"/>
          <p:nvPr/>
        </p:nvSpPr>
        <p:spPr>
          <a:xfrm>
            <a:off x="1222375" y="672465"/>
            <a:ext cx="23056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B5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8" name="图片 7" descr="撒大家发挥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856581" y="1789833"/>
            <a:ext cx="9327984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照样子，根据课文内容填一填。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37868" y="2684109"/>
            <a:ext cx="9730740" cy="666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例：胤恭勤不倦。（疲倦）</a:t>
            </a:r>
            <a:endParaRPr lang="en-US" altLang="zh-CN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37867" y="3394441"/>
            <a:ext cx="9730740" cy="666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世传李太白读书山中，未成，弃去。（    ）</a:t>
            </a:r>
            <a:endParaRPr lang="en-US" altLang="zh-CN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730673" y="4328160"/>
            <a:ext cx="10730653" cy="1745827"/>
          </a:xfrm>
          <a:prstGeom prst="roundRect">
            <a:avLst/>
          </a:prstGeom>
          <a:solidFill>
            <a:srgbClr val="FBF4E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lnSpc>
                <a:spcPct val="150000"/>
              </a:lnSpc>
              <a:defRPr/>
            </a:pPr>
            <a:r>
              <a:rPr lang="zh-CN" altLang="en-US" sz="32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提示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这种方法叫扩词法，也叫加字法。即在单音节词前或后加字，使之成为双音节词或短语。</a:t>
            </a:r>
          </a:p>
        </p:txBody>
      </p:sp>
      <p:sp>
        <p:nvSpPr>
          <p:cNvPr id="10" name="矩形 9"/>
          <p:cNvSpPr/>
          <p:nvPr/>
        </p:nvSpPr>
        <p:spPr>
          <a:xfrm>
            <a:off x="9936427" y="3378479"/>
            <a:ext cx="1248139" cy="666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放弃</a:t>
            </a:r>
            <a:endParaRPr lang="en-US" altLang="zh-CN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04695" y="2536220"/>
            <a:ext cx="55344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</a:p>
        </p:txBody>
      </p:sp>
      <p:sp>
        <p:nvSpPr>
          <p:cNvPr id="13" name="矩形 12"/>
          <p:cNvSpPr/>
          <p:nvPr/>
        </p:nvSpPr>
        <p:spPr>
          <a:xfrm>
            <a:off x="8147910" y="3302224"/>
            <a:ext cx="55344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</a:p>
        </p:txBody>
      </p:sp>
      <p:sp>
        <p:nvSpPr>
          <p:cNvPr id="3" name="Text Box 5"/>
          <p:cNvSpPr txBox="1"/>
          <p:nvPr/>
        </p:nvSpPr>
        <p:spPr>
          <a:xfrm>
            <a:off x="1222375" y="672465"/>
            <a:ext cx="23056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B5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品读课文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4" name="图片 3" descr="撒大家发挥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5" grpId="0"/>
      <p:bldP spid="9" grpId="0" animBg="1"/>
      <p:bldP spid="9" grpId="1" bldLvl="0" animBg="1"/>
      <p:bldP spid="10" grpId="0"/>
      <p:bldP spid="11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30" name="Text Box 6"/>
          <p:cNvSpPr txBox="1"/>
          <p:nvPr/>
        </p:nvSpPr>
        <p:spPr>
          <a:xfrm>
            <a:off x="3752215" y="1351915"/>
            <a:ext cx="7652385" cy="4742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车胤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约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333-401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，字武子。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东晋大臣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车胤自幼聪颖好学，因家境贫寒，常无油点灯，夏夜就捕捉萤火虫，用以照明，自此学识与日俱增。风姿美妙，敏捷有智慧，荆州刺史桓温辟为从事。宁康初年，迁中书侍郎，累迁侍中，转骠骑长史、太常，进爵临湘侯，因病离职。起任护军将军，出拜吴兴太守，迁丹阳尹，入朝拜吏部尚书。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为人公正，不畏强权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，后为会稽王世子司马元显逼令自杀。</a:t>
            </a:r>
          </a:p>
        </p:txBody>
      </p:sp>
      <p:pic>
        <p:nvPicPr>
          <p:cNvPr id="19458" name="Picture 9" descr="43650"/>
          <p:cNvPicPr>
            <a:picLocks noChangeAspect="1"/>
          </p:cNvPicPr>
          <p:nvPr/>
        </p:nvPicPr>
        <p:blipFill>
          <a:blip r:embed="rId3">
            <a:lum bright="6000"/>
          </a:blip>
          <a:srcRect l="19284" t="1642" r="16989" b="2925"/>
          <a:stretch>
            <a:fillRect/>
          </a:stretch>
        </p:blipFill>
        <p:spPr>
          <a:xfrm>
            <a:off x="958215" y="1950403"/>
            <a:ext cx="2513013" cy="3570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5"/>
          <p:cNvSpPr txBox="1"/>
          <p:nvPr/>
        </p:nvSpPr>
        <p:spPr>
          <a:xfrm>
            <a:off x="1222375" y="672465"/>
            <a:ext cx="23056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B5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知识锦囊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3" name="图片 2" descr="撒大家发挥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70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70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文本框 36"/>
          <p:cNvSpPr txBox="1"/>
          <p:nvPr/>
        </p:nvSpPr>
        <p:spPr>
          <a:xfrm>
            <a:off x="6305550" y="3260725"/>
            <a:ext cx="354330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400">
                <a:latin typeface="汉语拼音" panose="02010600030101010101" charset="-122"/>
                <a:ea typeface="微软雅黑" panose="020B0503020204020204" pitchFamily="34" charset="-122"/>
              </a:rPr>
              <a:t>z</a:t>
            </a:r>
            <a:r>
              <a:rPr lang="en-US" altLang="zh-CN" sz="4400">
                <a:latin typeface="Arial" panose="020B0604020202020204"/>
                <a:ea typeface="宋体" panose="02010600030101010101" pitchFamily="2" charset="-122"/>
              </a:rPr>
              <a:t>ú</a:t>
            </a:r>
            <a:r>
              <a:rPr lang="zh-CN" altLang="en-US" sz="4400">
                <a:latin typeface="Arial" panose="020B0604020202020204" pitchFamily="34" charset="0"/>
                <a:ea typeface="微软雅黑" panose="020B0503020204020204" pitchFamily="34" charset="-122"/>
              </a:rPr>
              <a:t>（     ）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业</a:t>
            </a:r>
          </a:p>
        </p:txBody>
      </p:sp>
      <p:sp>
        <p:nvSpPr>
          <p:cNvPr id="67587" name="文本框 2"/>
          <p:cNvSpPr txBox="1"/>
          <p:nvPr/>
        </p:nvSpPr>
        <p:spPr>
          <a:xfrm>
            <a:off x="2311400" y="2128838"/>
            <a:ext cx="4486275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一、注音或写字。</a:t>
            </a:r>
          </a:p>
        </p:txBody>
      </p:sp>
      <p:sp>
        <p:nvSpPr>
          <p:cNvPr id="31751" name="文本框 31"/>
          <p:cNvSpPr txBox="1"/>
          <p:nvPr/>
        </p:nvSpPr>
        <p:spPr>
          <a:xfrm>
            <a:off x="7583488" y="3260725"/>
            <a:ext cx="78105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卒</a:t>
            </a:r>
          </a:p>
        </p:txBody>
      </p:sp>
      <p:sp>
        <p:nvSpPr>
          <p:cNvPr id="67589" name="文本框 34"/>
          <p:cNvSpPr txBox="1"/>
          <p:nvPr/>
        </p:nvSpPr>
        <p:spPr>
          <a:xfrm>
            <a:off x="2322513" y="3260725"/>
            <a:ext cx="83185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杵</a:t>
            </a:r>
          </a:p>
        </p:txBody>
      </p:sp>
      <p:sp>
        <p:nvSpPr>
          <p:cNvPr id="67590" name="文本框 35"/>
          <p:cNvSpPr txBox="1"/>
          <p:nvPr/>
        </p:nvSpPr>
        <p:spPr>
          <a:xfrm>
            <a:off x="2968625" y="3260725"/>
            <a:ext cx="2605088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400">
                <a:latin typeface="Arial" panose="020B0604020202020204" pitchFamily="34" charset="0"/>
                <a:ea typeface="微软雅黑" panose="020B0503020204020204" pitchFamily="34" charset="-122"/>
              </a:rPr>
              <a:t>（        ）</a:t>
            </a:r>
          </a:p>
        </p:txBody>
      </p:sp>
      <p:sp>
        <p:nvSpPr>
          <p:cNvPr id="11" name="文本框 3"/>
          <p:cNvSpPr txBox="1"/>
          <p:nvPr/>
        </p:nvSpPr>
        <p:spPr>
          <a:xfrm>
            <a:off x="3500438" y="3260725"/>
            <a:ext cx="1436687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4400">
                <a:solidFill>
                  <a:srgbClr val="FF0000"/>
                </a:solidFill>
                <a:latin typeface="汉语拼音" panose="02010600030101010101" charset="-122"/>
                <a:ea typeface="GB Pinyinok-D" panose="02010601030101010101" charset="-122"/>
              </a:rPr>
              <a:t>chǔ</a:t>
            </a:r>
          </a:p>
        </p:txBody>
      </p:sp>
      <p:sp>
        <p:nvSpPr>
          <p:cNvPr id="5" name="Text Box 5"/>
          <p:cNvSpPr txBox="1"/>
          <p:nvPr/>
        </p:nvSpPr>
        <p:spPr>
          <a:xfrm>
            <a:off x="1222375" y="672465"/>
            <a:ext cx="23056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B5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字词练习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8" name="图片 7" descr="撒大家发挥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1" grpId="0"/>
      <p:bldP spid="11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ext Box 14"/>
          <p:cNvSpPr txBox="1"/>
          <p:nvPr/>
        </p:nvSpPr>
        <p:spPr>
          <a:xfrm>
            <a:off x="2446338" y="2797175"/>
            <a:ext cx="7299325" cy="2806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4200" b="1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4200" b="1">
                <a:latin typeface="楷体" panose="02010609060101010101" pitchFamily="49" charset="-122"/>
                <a:ea typeface="楷体" panose="02010609060101010101" pitchFamily="49" charset="-122"/>
              </a:rPr>
              <a:t>未成，弃</a:t>
            </a:r>
            <a:r>
              <a:rPr lang="zh-CN" altLang="en-US" sz="4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</a:t>
            </a:r>
            <a:r>
              <a:rPr lang="zh-CN" altLang="en-US" sz="4200" b="1">
                <a:latin typeface="楷体" panose="02010609060101010101" pitchFamily="49" charset="-122"/>
                <a:ea typeface="楷体" panose="02010609060101010101" pitchFamily="49" charset="-122"/>
              </a:rPr>
              <a:t>（      ）</a:t>
            </a:r>
          </a:p>
          <a:p>
            <a:pPr>
              <a:lnSpc>
                <a:spcPct val="140000"/>
              </a:lnSpc>
            </a:pPr>
            <a:r>
              <a:rPr lang="en-US" altLang="zh-CN" sz="4200" b="1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4200" b="1">
                <a:latin typeface="楷体" panose="02010609060101010101" pitchFamily="49" charset="-122"/>
                <a:ea typeface="楷体" panose="02010609060101010101" pitchFamily="49" charset="-122"/>
              </a:rPr>
              <a:t>逢老媪</a:t>
            </a:r>
            <a:r>
              <a:rPr lang="zh-CN" altLang="en-US" sz="4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</a:t>
            </a:r>
            <a:r>
              <a:rPr lang="zh-CN" altLang="en-US" sz="4200" b="1">
                <a:latin typeface="楷体" panose="02010609060101010101" pitchFamily="49" charset="-122"/>
                <a:ea typeface="楷体" panose="02010609060101010101" pitchFamily="49" charset="-122"/>
              </a:rPr>
              <a:t>磨铁杵（      ）</a:t>
            </a:r>
          </a:p>
          <a:p>
            <a:pPr>
              <a:lnSpc>
                <a:spcPct val="140000"/>
              </a:lnSpc>
            </a:pPr>
            <a:r>
              <a:rPr lang="en-US" altLang="zh-CN" sz="4200" b="1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4200" b="1"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r>
              <a:rPr lang="zh-CN" altLang="en-US" sz="4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卒</a:t>
            </a:r>
            <a:r>
              <a:rPr lang="zh-CN" altLang="en-US" sz="4200" b="1">
                <a:latin typeface="楷体" panose="02010609060101010101" pitchFamily="49" charset="-122"/>
                <a:ea typeface="楷体" panose="02010609060101010101" pitchFamily="49" charset="-122"/>
              </a:rPr>
              <a:t>业（      ）</a:t>
            </a:r>
            <a:endParaRPr lang="en-US" altLang="zh-CN" sz="4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87" name="Text Box 19"/>
          <p:cNvSpPr txBox="1"/>
          <p:nvPr/>
        </p:nvSpPr>
        <p:spPr>
          <a:xfrm>
            <a:off x="6413500" y="2970213"/>
            <a:ext cx="1266825" cy="7381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离开</a:t>
            </a:r>
          </a:p>
        </p:txBody>
      </p:sp>
      <p:sp>
        <p:nvSpPr>
          <p:cNvPr id="32788" name="Text Box 20"/>
          <p:cNvSpPr txBox="1"/>
          <p:nvPr/>
        </p:nvSpPr>
        <p:spPr>
          <a:xfrm>
            <a:off x="7531100" y="3883025"/>
            <a:ext cx="1322388" cy="736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正在</a:t>
            </a:r>
          </a:p>
        </p:txBody>
      </p:sp>
      <p:sp>
        <p:nvSpPr>
          <p:cNvPr id="32789" name="Text Box 21"/>
          <p:cNvSpPr txBox="1"/>
          <p:nvPr/>
        </p:nvSpPr>
        <p:spPr>
          <a:xfrm>
            <a:off x="5370513" y="4765675"/>
            <a:ext cx="1320800" cy="736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完成</a:t>
            </a:r>
          </a:p>
        </p:txBody>
      </p:sp>
      <p:sp>
        <p:nvSpPr>
          <p:cNvPr id="68613" name="文本框 2"/>
          <p:cNvSpPr txBox="1"/>
          <p:nvPr/>
        </p:nvSpPr>
        <p:spPr>
          <a:xfrm>
            <a:off x="2446338" y="1955800"/>
            <a:ext cx="7299325" cy="675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800" b="1">
                <a:latin typeface="微软雅黑" panose="020B0503020204020204" pitchFamily="34" charset="-122"/>
                <a:ea typeface="微软雅黑" panose="020B0503020204020204" pitchFamily="34" charset="-122"/>
              </a:rPr>
              <a:t>二、解释句中画线词语的意思。</a:t>
            </a:r>
          </a:p>
        </p:txBody>
      </p:sp>
      <p:sp>
        <p:nvSpPr>
          <p:cNvPr id="5" name="Text Box 5"/>
          <p:cNvSpPr txBox="1"/>
          <p:nvPr/>
        </p:nvSpPr>
        <p:spPr>
          <a:xfrm>
            <a:off x="1222375" y="672465"/>
            <a:ext cx="23056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B5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字词练习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8" name="图片 7" descr="撒大家发挥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7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7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87" grpId="0"/>
      <p:bldP spid="32788" grpId="0"/>
      <p:bldP spid="32789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60" t="3242" r="3188" b="1735"/>
          <a:stretch>
            <a:fillRect/>
          </a:stretch>
        </p:blipFill>
        <p:spPr>
          <a:xfrm>
            <a:off x="1303020" y="1819275"/>
            <a:ext cx="4086225" cy="41198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715635" y="1814195"/>
            <a:ext cx="5603240" cy="3736340"/>
          </a:xfrm>
          <a:prstGeom prst="rect">
            <a:avLst/>
          </a:prstGeom>
          <a:solidFill>
            <a:srgbClr val="FEF7E5"/>
          </a:solidFill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735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闻鸡起舞</a:t>
            </a:r>
          </a:p>
          <a:p>
            <a:pPr algn="just" fontAlgn="auto">
              <a:lnSpc>
                <a:spcPct val="15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初，范阳祖逖，少有大志，与刘琨俱为司州主簿，同寝，中夜闻鸡鸣，蹴琨觉，曰：“此非恶声也！”因起舞。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 Box 5"/>
          <p:cNvSpPr txBox="1"/>
          <p:nvPr/>
        </p:nvSpPr>
        <p:spPr>
          <a:xfrm>
            <a:off x="1222375" y="672465"/>
            <a:ext cx="23056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B5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拓展延伸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3" name="图片 2" descr="撒大家发挥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343472" y="1940831"/>
            <a:ext cx="9505056" cy="4128459"/>
            <a:chOff x="971600" y="1635646"/>
            <a:chExt cx="7128792" cy="3096344"/>
          </a:xfrm>
        </p:grpSpPr>
        <p:sp>
          <p:nvSpPr>
            <p:cNvPr id="7" name="圆角矩形 6"/>
            <p:cNvSpPr/>
            <p:nvPr/>
          </p:nvSpPr>
          <p:spPr>
            <a:xfrm>
              <a:off x="971600" y="1635646"/>
              <a:ext cx="7128792" cy="3096344"/>
            </a:xfrm>
            <a:prstGeom prst="roundRect">
              <a:avLst/>
            </a:prstGeom>
            <a:solidFill>
              <a:srgbClr val="FFF8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3" name="矩形 2"/>
            <p:cNvSpPr/>
            <p:nvPr/>
          </p:nvSpPr>
          <p:spPr>
            <a:xfrm>
              <a:off x="1025606" y="1844990"/>
              <a:ext cx="7020780" cy="25612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当初</a:t>
              </a:r>
              <a:r>
                <a:rPr lang="zh-CN" altLang="en-US" sz="3600">
                  <a:latin typeface="微软雅黑" panose="020B0503020204020204" pitchFamily="34" charset="-122"/>
                  <a:ea typeface="微软雅黑" panose="020B0503020204020204" pitchFamily="34" charset="-122"/>
                </a:rPr>
                <a:t>，范阳人祖逖，年轻时就有大志向，曾与刘琨一起担任司州的主簿，与刘琨同寝，夜半时听到鸡鸣，他踢醒刘琨，说：“这不是令人厌恶的声音。”就起床舞剑。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5183948" y="1162199"/>
            <a:ext cx="1946025" cy="666115"/>
          </a:xfrm>
          <a:prstGeom prst="rect">
            <a:avLst/>
          </a:prstGeom>
          <a:solidFill>
            <a:srgbClr val="7B5804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735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翻译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13" name="Picture 9" descr="1b780005e75db3d8c1a3"/>
          <p:cNvPicPr>
            <a:picLocks noChangeAspect="1"/>
          </p:cNvPicPr>
          <p:nvPr/>
        </p:nvPicPr>
        <p:blipFill>
          <a:blip r:embed="rId3">
            <a:lum bright="6000" contrast="6000"/>
          </a:blip>
          <a:srcRect t="7346" b="10440"/>
          <a:stretch>
            <a:fillRect/>
          </a:stretch>
        </p:blipFill>
        <p:spPr>
          <a:xfrm>
            <a:off x="860425" y="2204085"/>
            <a:ext cx="2696210" cy="33661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38" name="Text Box 10"/>
          <p:cNvSpPr txBox="1"/>
          <p:nvPr/>
        </p:nvSpPr>
        <p:spPr>
          <a:xfrm>
            <a:off x="6451600" y="958215"/>
            <a:ext cx="25082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韦编三绝</a:t>
            </a:r>
          </a:p>
        </p:txBody>
      </p:sp>
      <p:sp>
        <p:nvSpPr>
          <p:cNvPr id="69639" name="Text Box 9"/>
          <p:cNvSpPr txBox="1"/>
          <p:nvPr/>
        </p:nvSpPr>
        <p:spPr>
          <a:xfrm>
            <a:off x="3896995" y="1633220"/>
            <a:ext cx="7618095" cy="4815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孔子晚年研究《易》，花了很大的精力，反反复复把竹简读了许多遍，又附注了许多内容，不知翻开来又卷回去地阅读了多少遍。他把串连竹简的牛皮带子也给磨断了几次，不得不多次换上新的再使用。即使读书读到了这样的地步，孔子还谦虚地说：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假如让我多活几年，我就可以完全掌握《易》的文与质了。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</a:p>
        </p:txBody>
      </p:sp>
      <p:sp>
        <p:nvSpPr>
          <p:cNvPr id="5" name="Text Box 5"/>
          <p:cNvSpPr txBox="1"/>
          <p:nvPr/>
        </p:nvSpPr>
        <p:spPr>
          <a:xfrm>
            <a:off x="1222375" y="672465"/>
            <a:ext cx="23056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B5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拓展延伸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2" name="图片 1" descr="撒大家发挥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Text Box 9"/>
          <p:cNvSpPr txBox="1"/>
          <p:nvPr/>
        </p:nvSpPr>
        <p:spPr>
          <a:xfrm>
            <a:off x="4394200" y="1327785"/>
            <a:ext cx="3405188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头悬梁”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658" name="Text Box 7"/>
          <p:cNvSpPr txBox="1"/>
          <p:nvPr/>
        </p:nvSpPr>
        <p:spPr>
          <a:xfrm>
            <a:off x="4625975" y="578803"/>
            <a:ext cx="29400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悬梁刺股</a:t>
            </a:r>
          </a:p>
        </p:txBody>
      </p:sp>
      <p:sp>
        <p:nvSpPr>
          <p:cNvPr id="70659" name="Text Box 9"/>
          <p:cNvSpPr txBox="1"/>
          <p:nvPr/>
        </p:nvSpPr>
        <p:spPr>
          <a:xfrm>
            <a:off x="803275" y="1978660"/>
            <a:ext cx="10587038" cy="43561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孙敬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是汉朝人。他年少好学，博闻强记，而且嗜书如命。晚上看书学习常常通宵达旦。邻里们都称他为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闭户先生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>
              <a:lnSpc>
                <a:spcPct val="11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孙敬读书时，常常一直看到后半夜，为了避免打瞌睡，他将绳子的一头拴在房梁上，另一头跟自己的头发拴在一起。每当他累了困了想打瞌睡时，只要头一低，绳子就会猛地拽一下他的头发，一疼就会惊醒而赶走睡意。他每天晚上读书时，都用这种办法，发奋苦读。</a:t>
            </a:r>
          </a:p>
          <a:p>
            <a:pPr>
              <a:lnSpc>
                <a:spcPct val="11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年复一年地刻苦学习，使孙敬饱读诗书，博学多才，成为一名通晓古今的大学问家。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Text Box 9"/>
          <p:cNvSpPr txBox="1"/>
          <p:nvPr/>
        </p:nvSpPr>
        <p:spPr>
          <a:xfrm>
            <a:off x="624840" y="1894205"/>
            <a:ext cx="7536180" cy="42259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战国时期，有一个人叫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苏秦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也是出名的政治家。在年轻时，由于学问不深，曾到好多地方做事，都不受重视。回家后，家人对他也很冷淡，瞧不起他。这对他的刺激很大，所以，他决心要发奋读书。他常常读书到深夜，想睡觉时，就拿一把锥子，一打瞌睡，就用锥子往大腿上刺一下。这样，猛然间感到疼痛，使自己醒来，再坚持读书。</a:t>
            </a:r>
          </a:p>
        </p:txBody>
      </p:sp>
      <p:pic>
        <p:nvPicPr>
          <p:cNvPr id="71682" name="Picture 7" descr="t014410ce2fa601f67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5965" y="2023745"/>
            <a:ext cx="2966085" cy="3470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83" name="Text Box 9"/>
          <p:cNvSpPr txBox="1"/>
          <p:nvPr/>
        </p:nvSpPr>
        <p:spPr>
          <a:xfrm>
            <a:off x="1997075" y="1158240"/>
            <a:ext cx="4619625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“锥刺股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文本框 2"/>
          <p:cNvSpPr txBox="1"/>
          <p:nvPr/>
        </p:nvSpPr>
        <p:spPr>
          <a:xfrm>
            <a:off x="1722120" y="1927225"/>
            <a:ext cx="8991600" cy="15316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积累与学习有关的成语故事，并说说自己从故事中得到的启示。</a:t>
            </a:r>
          </a:p>
        </p:txBody>
      </p:sp>
      <p:sp>
        <p:nvSpPr>
          <p:cNvPr id="72707" name="文本框 3"/>
          <p:cNvSpPr txBox="1"/>
          <p:nvPr/>
        </p:nvSpPr>
        <p:spPr>
          <a:xfrm>
            <a:off x="1722120" y="3977640"/>
            <a:ext cx="89916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.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办一期成语故事手抄报。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5"/>
          <p:cNvSpPr txBox="1"/>
          <p:nvPr/>
        </p:nvSpPr>
        <p:spPr>
          <a:xfrm>
            <a:off x="1222375" y="672465"/>
            <a:ext cx="23056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B5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8" name="图片 7" descr="撒大家发挥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36295" y="1808480"/>
            <a:ext cx="6562090" cy="3691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 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文言文指用古代书面语言写成的文章。我国古代，所有文章都是用书面语言写成的。所以，现在一般将古文称为“文言文”。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0915" y="2230755"/>
            <a:ext cx="3831590" cy="2874010"/>
          </a:xfrm>
          <a:prstGeom prst="rect">
            <a:avLst/>
          </a:prstGeom>
        </p:spPr>
      </p:pic>
      <p:sp>
        <p:nvSpPr>
          <p:cNvPr id="2" name="Text Box 5"/>
          <p:cNvSpPr txBox="1"/>
          <p:nvPr/>
        </p:nvSpPr>
        <p:spPr>
          <a:xfrm>
            <a:off x="1222375" y="672465"/>
            <a:ext cx="23056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B5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知识锦囊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7" name="图片 6" descr="撒大家发挥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2"/>
          <p:cNvSpPr txBox="1"/>
          <p:nvPr/>
        </p:nvSpPr>
        <p:spPr>
          <a:xfrm>
            <a:off x="2619375" y="2930525"/>
            <a:ext cx="1820863" cy="1016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恭</a:t>
            </a:r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</a:rPr>
              <a:t>敬</a:t>
            </a:r>
          </a:p>
        </p:txBody>
      </p:sp>
      <p:sp>
        <p:nvSpPr>
          <p:cNvPr id="20483" name="文本框 2"/>
          <p:cNvSpPr txBox="1"/>
          <p:nvPr/>
        </p:nvSpPr>
        <p:spPr>
          <a:xfrm>
            <a:off x="5692775" y="2930525"/>
            <a:ext cx="1717675" cy="1016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勤</a:t>
            </a:r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</a:rPr>
              <a:t>奋</a:t>
            </a:r>
          </a:p>
        </p:txBody>
      </p:sp>
      <p:sp>
        <p:nvSpPr>
          <p:cNvPr id="7" name="文本框 3"/>
          <p:cNvSpPr txBox="1"/>
          <p:nvPr/>
        </p:nvSpPr>
        <p:spPr>
          <a:xfrm>
            <a:off x="5740400" y="2386013"/>
            <a:ext cx="865188" cy="5826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latin typeface="汉语拼音" panose="02010600030101010101" charset="-122"/>
                <a:ea typeface="宋体" panose="02010600030101010101" pitchFamily="2" charset="-122"/>
              </a:rPr>
              <a:t>qín</a:t>
            </a:r>
          </a:p>
        </p:txBody>
      </p:sp>
      <p:sp>
        <p:nvSpPr>
          <p:cNvPr id="20485" name="文本框 2"/>
          <p:cNvSpPr txBox="1"/>
          <p:nvPr/>
        </p:nvSpPr>
        <p:spPr>
          <a:xfrm>
            <a:off x="8662988" y="2930525"/>
            <a:ext cx="1100137" cy="1016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焉</a:t>
            </a:r>
          </a:p>
        </p:txBody>
      </p:sp>
      <p:sp>
        <p:nvSpPr>
          <p:cNvPr id="9" name="文本框 3"/>
          <p:cNvSpPr txBox="1"/>
          <p:nvPr/>
        </p:nvSpPr>
        <p:spPr>
          <a:xfrm>
            <a:off x="8675688" y="2386013"/>
            <a:ext cx="955675" cy="5826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latin typeface="汉语拼音" panose="02010600030101010101" charset="-122"/>
                <a:ea typeface="宋体" panose="02010600030101010101" pitchFamily="2" charset="-122"/>
              </a:rPr>
              <a:t>yān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536825" y="2386013"/>
            <a:ext cx="1262063" cy="5826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latin typeface="汉语拼音" panose="02010600030101010101" charset="-122"/>
                <a:ea typeface="宋体" panose="02010600030101010101" pitchFamily="2" charset="-122"/>
              </a:rPr>
              <a:t>gōng</a:t>
            </a:r>
          </a:p>
        </p:txBody>
      </p:sp>
      <p:sp>
        <p:nvSpPr>
          <p:cNvPr id="3" name="Text Box 5"/>
          <p:cNvSpPr txBox="1"/>
          <p:nvPr/>
        </p:nvSpPr>
        <p:spPr>
          <a:xfrm>
            <a:off x="1246505" y="660400"/>
            <a:ext cx="26847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spc="1600">
                <a:solidFill>
                  <a:srgbClr val="7B5804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会认字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842010" y="561975"/>
            <a:ext cx="3330575" cy="730250"/>
            <a:chOff x="1326" y="885"/>
            <a:chExt cx="5245" cy="1150"/>
          </a:xfrm>
        </p:grpSpPr>
        <p:pic>
          <p:nvPicPr>
            <p:cNvPr id="6" name="图片 5" descr="撒大家发挥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2" y="885"/>
              <a:ext cx="1169" cy="1150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1326" y="1145"/>
              <a:ext cx="134" cy="886"/>
            </a:xfrm>
            <a:prstGeom prst="rect">
              <a:avLst/>
            </a:prstGeom>
            <a:solidFill>
              <a:srgbClr val="7B5804"/>
            </a:solidFill>
            <a:ln>
              <a:solidFill>
                <a:srgbClr val="7B5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3379</Words>
  <Application>WPS 演示</Application>
  <PresentationFormat>自定义</PresentationFormat>
  <Paragraphs>454</Paragraphs>
  <Slides>77</Slides>
  <Notes>4</Notes>
  <HiddenSlides>0</HiddenSlides>
  <MMClips>2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77</vt:i4>
      </vt:variant>
    </vt:vector>
  </HeadingPairs>
  <TitlesOfParts>
    <vt:vector size="87" baseType="lpstr">
      <vt:lpstr>Arial</vt:lpstr>
      <vt:lpstr>宋体</vt:lpstr>
      <vt:lpstr>微软雅黑</vt:lpstr>
      <vt:lpstr>楷体</vt:lpstr>
      <vt:lpstr>汉语拼音</vt:lpstr>
      <vt:lpstr>GB Pinyinok-D</vt:lpstr>
      <vt:lpstr>Times New Roman</vt:lpstr>
      <vt:lpstr>Calibri</vt:lpstr>
      <vt:lpstr>仿宋</vt:lpstr>
      <vt:lpstr>2_Office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hP</dc:creator>
  <cp:lastModifiedBy>dell</cp:lastModifiedBy>
  <cp:revision>179</cp:revision>
  <dcterms:created xsi:type="dcterms:W3CDTF">2019-06-14T05:53:00Z</dcterms:created>
  <dcterms:modified xsi:type="dcterms:W3CDTF">2022-05-03T13:25:11Z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ICV">
    <vt:lpwstr>2AC9461588BC40CB9CDAB6A0596DA847</vt:lpwstr>
  </property>
</Properties>
</file>