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324" r:id="rId4"/>
    <p:sldId id="325" r:id="rId5"/>
    <p:sldId id="256" r:id="rId6"/>
    <p:sldId id="258" r:id="rId7"/>
    <p:sldId id="273" r:id="rId8"/>
    <p:sldId id="289" r:id="rId9"/>
    <p:sldId id="290" r:id="rId10"/>
    <p:sldId id="306" r:id="rId11"/>
    <p:sldId id="330" r:id="rId12"/>
    <p:sldId id="329" r:id="rId13"/>
    <p:sldId id="307" r:id="rId14"/>
    <p:sldId id="313" r:id="rId15"/>
    <p:sldId id="314" r:id="rId16"/>
    <p:sldId id="315" r:id="rId17"/>
    <p:sldId id="276" r:id="rId18"/>
    <p:sldId id="277" r:id="rId19"/>
    <p:sldId id="278" r:id="rId20"/>
    <p:sldId id="326" r:id="rId21"/>
    <p:sldId id="327" r:id="rId22"/>
    <p:sldId id="328" r:id="rId23"/>
    <p:sldId id="323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0" name="贺 凡" initials="" lastIdx="0" clrIdx="0"/>
  <p:cmAuthor id="1" name="Administrator" initials="A" lastIdx="1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-720" y="-86"/>
      </p:cViewPr>
      <p:guideLst>
        <p:guide orient="horz" pos="213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tags" Target="tags/tag164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comments/comment1.xml><?xml version="1.0" encoding="utf-8"?>
<p:cmLst xmlns:a="http://schemas.openxmlformats.org/drawingml/2006/main" xmlns:p="http://schemas.openxmlformats.org/presentationml/2006/main">
  <p:cm authorId="1" dt="2022-09-05T10:27:36.6110000" idx="2">
    <p:pos x="10" y="10"/>
    <p:text/>
    <p:extLst>
      <p:ext xmlns:p15="http://schemas.microsoft.com/office/powerpoint/2012/main" uri="{C676402C-5697-4E1C-873F-D02D1690AC5C}">
        <p15:threadingInfo timeZoneBias="0"/>
      </p:ext>
    </p:extLst>
  </p:cm>
</p:cmLst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2" Type="http://schemas.openxmlformats.org/officeDocument/2006/relationships/tags" Target="../tags/tag30.xml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tags" Target="../tags/tag35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0DA89D-D1C7-46D8-9BD3-91B12D023DCF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F0B348-55DC-4DDE-8903-8ED005C64A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406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tags" Target="../tags/tag47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tags" Target="../tags/tag58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tags" Target="../tags/tag70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tags" Target="../tags/tag121.xml" /><Relationship Id="rId6" Type="http://schemas.openxmlformats.org/officeDocument/2006/relationships/tags" Target="../tags/tag122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3.xml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t>19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10" Type="http://schemas.openxmlformats.org/officeDocument/2006/relationships/image" Target="../media/image2.png" /><Relationship Id="rId11" Type="http://schemas.openxmlformats.org/officeDocument/2006/relationships/tags" Target="../tags/tag15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tags" Target="../tags/tag13.xml" /><Relationship Id="rId8" Type="http://schemas.openxmlformats.org/officeDocument/2006/relationships/image" Target="../media/image1.png" /><Relationship Id="rId9" Type="http://schemas.openxmlformats.org/officeDocument/2006/relationships/tags" Target="../tags/tag14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1889B0E-7277-4B2B-9460-D46686A2D540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D9EB3F0-1E78-407B-95EE-97E111C59A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1889B0E-7277-4B2B-9460-D46686A2D540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D9EB3F0-1E78-407B-95EE-97E111C59A7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7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7" t="17977" r="31306" b="39323"/>
          <a:stretch>
            <a:fillRect/>
          </a:stretch>
        </p:blipFill>
        <p:spPr>
          <a:xfrm>
            <a:off x="1" y="1"/>
            <a:ext cx="1391478" cy="10585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0" t="39363" b="25010"/>
          <a:stretch>
            <a:fillRect/>
          </a:stretch>
        </p:blipFill>
        <p:spPr>
          <a:xfrm flipH="1">
            <a:off x="9541562" y="6082748"/>
            <a:ext cx="2650438" cy="775252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E1889B0E-7277-4B2B-9460-D46686A2D540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0D9EB3F0-1E78-407B-95EE-97E111C59A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6.xml" /><Relationship Id="rId11" Type="http://schemas.openxmlformats.org/officeDocument/2006/relationships/image" Target="file:///D:\qq&#25991;&#20214;\712321467\Image\C2C\Image2\%7b75232B38-A165-1FB7-499C-2E1C792CACB5%7d.png" TargetMode="External" /><Relationship Id="rId12" Type="http://schemas.openxmlformats.org/officeDocument/2006/relationships/image" Target="../media/image3.png" /><Relationship Id="rId13" Type="http://schemas.openxmlformats.org/officeDocument/2006/relationships/tags" Target="../tags/tag27.xml" /><Relationship Id="rId14" Type="http://schemas.openxmlformats.org/officeDocument/2006/relationships/tags" Target="../tags/tag28.xml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tags" Target="../tags/tag24.xml" /><Relationship Id="rId9" Type="http://schemas.openxmlformats.org/officeDocument/2006/relationships/tags" Target="../tags/tag25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5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89B0E-7277-4B2B-9460-D46686A2D540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EB3F0-1E78-407B-95EE-97E111C59A7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2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image" Target="../media/image4.png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tags" Target="../tags/tag4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6.xml" /><Relationship Id="rId3" Type="http://schemas.openxmlformats.org/officeDocument/2006/relationships/tags" Target="../tags/tag107.xml" /><Relationship Id="rId4" Type="http://schemas.openxmlformats.org/officeDocument/2006/relationships/tags" Target="../tags/tag10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image" Target="../media/image12.png" /><Relationship Id="rId9" Type="http://schemas.openxmlformats.org/officeDocument/2006/relationships/tags" Target="../tags/tag11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tags" Target="../tags/tag12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32.xml" /><Relationship Id="rId4" Type="http://schemas.openxmlformats.org/officeDocument/2006/relationships/image" Target="../media/image13.png" /><Relationship Id="rId5" Type="http://schemas.openxmlformats.org/officeDocument/2006/relationships/tags" Target="../tags/tag133.xml" /><Relationship Id="rId6" Type="http://schemas.openxmlformats.org/officeDocument/2006/relationships/tags" Target="../tags/tag134.xml" /><Relationship Id="rId7" Type="http://schemas.openxmlformats.org/officeDocument/2006/relationships/tags" Target="../tags/tag135.xml" /><Relationship Id="rId8" Type="http://schemas.openxmlformats.org/officeDocument/2006/relationships/tags" Target="../tags/tag136.xml" /><Relationship Id="rId9" Type="http://schemas.openxmlformats.org/officeDocument/2006/relationships/tags" Target="../tags/tag13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8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6.jpeg" /><Relationship Id="rId11" Type="http://schemas.openxmlformats.org/officeDocument/2006/relationships/tags" Target="../tags/tag151.xml" /><Relationship Id="rId12" Type="http://schemas.openxmlformats.org/officeDocument/2006/relationships/tags" Target="../tags/tag152.xml" /><Relationship Id="rId13" Type="http://schemas.openxmlformats.org/officeDocument/2006/relationships/image" Target="../media/image17.jpeg" /><Relationship Id="rId14" Type="http://schemas.openxmlformats.org/officeDocument/2006/relationships/tags" Target="../tags/tag153.xml" /><Relationship Id="rId15" Type="http://schemas.openxmlformats.org/officeDocument/2006/relationships/image" Target="../media/image18.jpeg" /><Relationship Id="rId16" Type="http://schemas.openxmlformats.org/officeDocument/2006/relationships/tags" Target="../tags/tag154.xml" /><Relationship Id="rId17" Type="http://schemas.openxmlformats.org/officeDocument/2006/relationships/tags" Target="../tags/tag155.xml" /><Relationship Id="rId2" Type="http://schemas.openxmlformats.org/officeDocument/2006/relationships/notesSlide" Target="../notesSlides/notesSlide7.xml" /><Relationship Id="rId3" Type="http://schemas.openxmlformats.org/officeDocument/2006/relationships/comments" Target="../comments/comment1.xml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image" Target="../media/image14.png" /><Relationship Id="rId7" Type="http://schemas.openxmlformats.org/officeDocument/2006/relationships/tags" Target="../tags/tag149.xml" /><Relationship Id="rId8" Type="http://schemas.openxmlformats.org/officeDocument/2006/relationships/image" Target="../media/image15.png" /><Relationship Id="rId9" Type="http://schemas.openxmlformats.org/officeDocument/2006/relationships/tags" Target="../tags/tag15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image" Target="../media/image12.png" /><Relationship Id="rId6" Type="http://schemas.openxmlformats.org/officeDocument/2006/relationships/tags" Target="../tags/tag15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0.xml" /><Relationship Id="rId3" Type="http://schemas.openxmlformats.org/officeDocument/2006/relationships/image" Target="../media/image19.png" /><Relationship Id="rId4" Type="http://schemas.openxmlformats.org/officeDocument/2006/relationships/tags" Target="../tags/tag161.xml" /><Relationship Id="rId5" Type="http://schemas.openxmlformats.org/officeDocument/2006/relationships/image" Target="../media/image20.jpeg" /><Relationship Id="rId6" Type="http://schemas.openxmlformats.org/officeDocument/2006/relationships/tags" Target="../tags/tag162.xml" /><Relationship Id="rId7" Type="http://schemas.openxmlformats.org/officeDocument/2006/relationships/image" Target="../media/image21.png" /><Relationship Id="rId8" Type="http://schemas.openxmlformats.org/officeDocument/2006/relationships/tags" Target="../tags/tag16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2.xml" /><Relationship Id="rId11" Type="http://schemas.openxmlformats.org/officeDocument/2006/relationships/tags" Target="../tags/tag53.xml" /><Relationship Id="rId12" Type="http://schemas.openxmlformats.org/officeDocument/2006/relationships/tags" Target="../tags/tag54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48.xml" /><Relationship Id="rId4" Type="http://schemas.openxmlformats.org/officeDocument/2006/relationships/tags" Target="../tags/tag49.xml" /><Relationship Id="rId5" Type="http://schemas.openxmlformats.org/officeDocument/2006/relationships/image" Target="../media/image5.png" /><Relationship Id="rId6" Type="http://schemas.openxmlformats.org/officeDocument/2006/relationships/tags" Target="../tags/tag50.xml" /><Relationship Id="rId7" Type="http://schemas.openxmlformats.org/officeDocument/2006/relationships/image" Target="../media/image6.png" /><Relationship Id="rId8" Type="http://schemas.openxmlformats.org/officeDocument/2006/relationships/tags" Target="../tags/tag51.xml" /><Relationship Id="rId9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4.xml" /><Relationship Id="rId11" Type="http://schemas.openxmlformats.org/officeDocument/2006/relationships/tags" Target="../tags/tag65.xml" /><Relationship Id="rId12" Type="http://schemas.openxmlformats.org/officeDocument/2006/relationships/tags" Target="../tags/tag66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image" Target="../media/image5.png" /><Relationship Id="rId6" Type="http://schemas.openxmlformats.org/officeDocument/2006/relationships/tags" Target="../tags/tag61.xml" /><Relationship Id="rId7" Type="http://schemas.openxmlformats.org/officeDocument/2006/relationships/tags" Target="../tags/tag62.xml" /><Relationship Id="rId8" Type="http://schemas.openxmlformats.org/officeDocument/2006/relationships/image" Target="../media/image8.png" /><Relationship Id="rId9" Type="http://schemas.openxmlformats.org/officeDocument/2006/relationships/tags" Target="../tags/tag6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71.xml" /><Relationship Id="rId4" Type="http://schemas.openxmlformats.org/officeDocument/2006/relationships/image" Target="../media/image9.png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image" Target="../media/image5.png" /><Relationship Id="rId6" Type="http://schemas.openxmlformats.org/officeDocument/2006/relationships/tags" Target="../tags/tag78.xml" /><Relationship Id="rId7" Type="http://schemas.openxmlformats.org/officeDocument/2006/relationships/image" Target="../media/image10.png" /><Relationship Id="rId8" Type="http://schemas.openxmlformats.org/officeDocument/2006/relationships/tags" Target="../tags/tag7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80.xml" /><Relationship Id="rId3" Type="http://schemas.openxmlformats.org/officeDocument/2006/relationships/image" Target="../media/image11.png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5.xml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67747" y="173517"/>
            <a:ext cx="10515600" cy="1325563"/>
          </a:xfrm>
        </p:spPr>
        <p:txBody>
          <a:bodyPr/>
          <a:lstStyle/>
          <a:p>
            <a:pPr algn="ctr"/>
            <a:r>
              <a:rPr lang="zh-CN" altLang="en-US" b="1" smtClean="0"/>
              <a:t>时政热点导入</a:t>
            </a:r>
            <a:endParaRPr lang="zh-CN" altLang="en-US" b="1"/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79870" y="1651738"/>
            <a:ext cx="350520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1"/>
          <p:cNvSpPr txBox="1"/>
          <p:nvPr>
            <p:custDataLst>
              <p:tags r:id="rId7"/>
            </p:custDataLst>
          </p:nvPr>
        </p:nvSpPr>
        <p:spPr>
          <a:xfrm>
            <a:off x="485192" y="1303137"/>
            <a:ext cx="11280710" cy="50167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Calibri"/>
                <a:ea typeface="微软雅黑"/>
              </a:rPr>
              <a:t>       </a:t>
            </a:r>
            <a:r>
              <a:rPr lang="en-US" altLang="zh-CN" sz="2800" b="1">
                <a:solidFill>
                  <a:srgbClr val="002060"/>
                </a:solidFill>
                <a:latin typeface="Calibri"/>
                <a:ea typeface="微软雅黑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习近平在坦桑尼亚尼雷尔国际会议中心发表题为《永远做可靠朋友和真诚伙伴》的重要演讲，全面阐述中非关系以及中国对非政策主张。习近平表示，新形势下，中非关系的重要性不是降低了而是提高了，双方共同利益不是减少了而是增多了，中方发展对非关系的力度不会削弱、只会加强。习近平强调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对待非洲朋友，我们讲一个“真”字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开展对非合作，我们讲一个“实”字；加强中非友好，我们讲一个“亲”字；解决合作中的问题，我们讲一个“诚”字。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无论中国发展到哪一步，中国永远都把非洲国家当作自己的患难之交。中国的发展离不开世界、离不开非洲，世界和非洲的繁荣稳定也需要中国。</a:t>
            </a:r>
          </a:p>
        </p:txBody>
      </p:sp>
    </p:spTree>
    <p:extLst>
      <p:ext uri="{BB962C8B-B14F-4D97-AF65-F5344CB8AC3E}">
        <p14:creationId xmlns:p14="http://schemas.microsoft.com/office/powerpoint/2010/main" val="1372503440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1"/>
          <p:cNvSpPr txBox="1"/>
          <p:nvPr>
            <p:custDataLst>
              <p:tags r:id="rId5"/>
            </p:custDataLst>
          </p:nvPr>
        </p:nvSpPr>
        <p:spPr>
          <a:xfrm>
            <a:off x="830424" y="1897043"/>
            <a:ext cx="10991462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全文总体来看：是什么——为什么——怎么办，层进式的结构方式。</a:t>
            </a:r>
          </a:p>
          <a:p>
            <a:endParaRPr lang="zh-CN" altLang="en-US" sz="4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第二部分两大层次：总——分；分述的三个方面并列式。</a:t>
            </a:r>
          </a:p>
        </p:txBody>
      </p:sp>
    </p:spTree>
    <p:extLst>
      <p:ext uri="{BB962C8B-B14F-4D97-AF65-F5344CB8AC3E}">
        <p14:creationId xmlns:p14="http://schemas.microsoft.com/office/powerpoint/2010/main" val="156528681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834390"/>
            <a:ext cx="10515600" cy="1325563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</a:pPr>
            <a:br>
              <a:rPr lang="zh-CN" altLang="en-US" sz="3555" b="1" smtClean="0">
                <a:latin typeface="微软雅黑" panose="020b0503020204020204" charset="-122"/>
                <a:ea typeface="微软雅黑"/>
                <a:cs typeface="+mn-cs"/>
              </a:rPr>
            </a:br>
            <a:r>
              <a:rPr lang="en-US" altLang="zh-CN" sz="3555" b="1" smtClean="0">
                <a:latin typeface="微软雅黑" panose="020b0503020204020204" charset="-122"/>
                <a:ea typeface="微软雅黑"/>
                <a:cs typeface="+mn-cs"/>
                <a:sym typeface="+mn-ea"/>
              </a:rPr>
              <a:t>1</a:t>
            </a:r>
            <a:r>
              <a:rPr lang="zh-CN" altLang="en-US" sz="3555" b="1" smtClean="0">
                <a:latin typeface="微软雅黑" panose="020b0503020204020204" charset="-122"/>
                <a:ea typeface="微软雅黑"/>
                <a:cs typeface="+mn-cs"/>
                <a:sym typeface="+mn-ea"/>
              </a:rPr>
              <a:t>.文章将“立其诚”的含义概括为哪三点？应如何理解？</a:t>
            </a:r>
            <a:br>
              <a:rPr lang="zh-CN" altLang="en-US" sz="3555" b="1" smtClean="0">
                <a:latin typeface="微软雅黑" panose="020b0503020204020204" charset="-122"/>
                <a:ea typeface="微软雅黑"/>
                <a:cs typeface="+mn-cs"/>
              </a:rPr>
            </a:br>
            <a:endParaRPr lang="zh-CN" altLang="en-US" sz="3555" b="1" smtClean="0"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76269" y="2383349"/>
            <a:ext cx="11229975" cy="3130550"/>
          </a:xfrm>
        </p:spPr>
        <p:txBody>
          <a:bodyPr>
            <a:normAutofit/>
          </a:bodyPr>
          <a:lstStyle/>
          <a:p>
            <a:pPr marL="0" indent="0" algn="l" fontAlgn="base">
              <a:lnSpc>
                <a:spcPct val="150000"/>
              </a:lnSpc>
              <a:buClrTx/>
              <a:buSzTx/>
              <a:buNone/>
            </a:pPr>
            <a:r>
              <a:rPr lang="zh-CN" altLang="en-US" sz="2800" b="1" smtClean="0">
                <a:latin typeface="微软雅黑" panose="020b0503020204020204" charset="-122"/>
                <a:ea typeface="微软雅黑"/>
                <a:sym typeface="+mn-ea"/>
              </a:rPr>
              <a:t>“立其诚”应包括“名实一致”“言行一致”“表里一致”三个方面。</a:t>
            </a:r>
          </a:p>
          <a:p>
            <a:pPr marL="0" algn="l" fontAlgn="base">
              <a:lnSpc>
                <a:spcPct val="150000"/>
              </a:lnSpc>
              <a:buClrTx/>
              <a:buSzTx/>
              <a:buNone/>
            </a:pPr>
            <a:r>
              <a:rPr lang="zh-CN" altLang="en-US" b="1" smtClean="0">
                <a:latin typeface="微软雅黑" panose="020b0503020204020204" charset="-122"/>
                <a:ea typeface="微软雅黑"/>
                <a:sym typeface="+mn-ea"/>
              </a:rPr>
              <a:t>“名实一致”，</a:t>
            </a:r>
            <a:r>
              <a:rPr lang="zh-CN" altLang="en-US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就是言辞或命题与客观实际一致；</a:t>
            </a:r>
          </a:p>
          <a:p>
            <a:pPr marL="0" fontAlgn="base">
              <a:lnSpc>
                <a:spcPct val="150000"/>
              </a:lnSpc>
              <a:buNone/>
            </a:pPr>
            <a:r>
              <a:rPr lang="zh-CN" altLang="en-US" b="1" smtClean="0">
                <a:latin typeface="微软雅黑" panose="020b0503020204020204" charset="-122"/>
                <a:ea typeface="微软雅黑"/>
                <a:sym typeface="+mn-ea"/>
              </a:rPr>
              <a:t>“言行一致”，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也就是理论与实践一致，思想与行动一致；</a:t>
            </a:r>
          </a:p>
          <a:p>
            <a:pPr marL="0" fontAlgn="base">
              <a:lnSpc>
                <a:spcPct val="150000"/>
              </a:lnSpc>
              <a:buNone/>
            </a:pPr>
            <a:r>
              <a:rPr lang="zh-CN" altLang="en-US" b="1" smtClean="0">
                <a:latin typeface="微软雅黑" panose="020b0503020204020204" charset="-122"/>
                <a:ea typeface="微软雅黑"/>
                <a:sym typeface="+mn-ea"/>
              </a:rPr>
              <a:t>“表里一致”，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即心口一致，口中所说的与心中所想的应该一致。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19"/>
          <p:cNvSpPr txBox="1"/>
          <p:nvPr>
            <p:custDataLst>
              <p:tags r:id="rId5"/>
            </p:custDataLst>
          </p:nvPr>
        </p:nvSpPr>
        <p:spPr>
          <a:xfrm>
            <a:off x="4572738" y="195943"/>
            <a:ext cx="222313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问题探究</a:t>
            </a:r>
            <a:endParaRPr lang="zh-CN" altLang="en-US" sz="3600" b="1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47420" y="1148080"/>
            <a:ext cx="10515600" cy="872490"/>
          </a:xfrm>
        </p:spPr>
        <p:txBody>
          <a:bodyPr>
            <a:normAutofit fontScale="90000"/>
          </a:bodyPr>
          <a:lstStyle/>
          <a:p>
            <a:r>
              <a:rPr lang="en-US" altLang="zh-CN" b="1" smtClean="0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+mn-ea"/>
              </a:rPr>
              <a:t>2.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+mn-ea"/>
              </a:rPr>
              <a:t>从文中看，应如何认识客观世界？</a:t>
            </a:r>
            <a:b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</a:b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2200910"/>
            <a:ext cx="10515600" cy="1940560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200000"/>
              </a:lnSpc>
              <a:buNone/>
            </a:pPr>
            <a:r>
              <a:rPr lang="zh-CN" altLang="en-US" sz="27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哲学与科学的目的在于追求真理，追求对于世界的正确认识。</a:t>
            </a:r>
          </a:p>
          <a:p>
            <a:pPr fontAlgn="auto">
              <a:lnSpc>
                <a:spcPct val="200000"/>
              </a:lnSpc>
            </a:pPr>
            <a:r>
              <a:rPr lang="zh-CN" altLang="en-US" sz="27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首先，正确认识客观世界应力求避免主观的干扰；</a:t>
            </a:r>
          </a:p>
          <a:p>
            <a:pPr fontAlgn="auto">
              <a:lnSpc>
                <a:spcPct val="200000"/>
              </a:lnSpc>
            </a:pPr>
            <a:r>
              <a:rPr lang="zh-CN" altLang="en-US" sz="27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其次，发挥主体性，应以认识的客观性为前提。</a:t>
            </a:r>
            <a:endParaRPr lang="zh-CN" altLang="en-US" sz="27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  <a:p>
            <a:endParaRPr lang="zh-CN" altLang="en-US" sz="16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214755" y="2468245"/>
            <a:ext cx="9763125" cy="3475990"/>
          </a:xfrm>
        </p:spPr>
        <p:txBody>
          <a:bodyPr>
            <a:normAutofit/>
          </a:bodyPr>
          <a:lstStyle/>
          <a:p>
            <a:pPr marL="0" indent="0" algn="l">
              <a:lnSpc>
                <a:spcPct val="200000"/>
              </a:lnSpc>
              <a:buClrTx/>
              <a:buSzTx/>
              <a:buNone/>
            </a:pPr>
            <a:r>
              <a:rPr lang="zh-CN" altLang="en-US" b="1" smtClean="0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把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自己的真实见解表达</a:t>
            </a:r>
            <a:r>
              <a:rPr lang="zh-CN" altLang="en-US" b="1" smtClean="0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出来，需要说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真话、讲实话。</a:t>
            </a:r>
            <a:endParaRPr lang="zh-CN" altLang="en-US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95677" y="785780"/>
            <a:ext cx="119989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微软雅黑" panose="020b0503020204020204" charset="-122"/>
                <a:ea typeface="微软雅黑"/>
                <a:sym typeface="+mn-ea"/>
              </a:rPr>
              <a:t>3.</a:t>
            </a:r>
            <a:r>
              <a:rPr lang="zh-CN" altLang="en-US" sz="3200" b="1">
                <a:latin typeface="微软雅黑" panose="020b0503020204020204" charset="-122"/>
                <a:ea typeface="微软雅黑"/>
                <a:sym typeface="+mn-ea"/>
              </a:rPr>
              <a:t>“修辞立其诚”的最起码的要求是什么？怎样才能做到这一点？</a:t>
            </a:r>
            <a:br>
              <a:rPr lang="zh-CN" altLang="en-US" sz="3200" b="1">
                <a:latin typeface="微软雅黑" panose="020b0503020204020204" charset="-122"/>
                <a:ea typeface="微软雅黑"/>
                <a:sym typeface="+mn-ea"/>
              </a:rPr>
            </a:b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34010" y="749300"/>
            <a:ext cx="115239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>
                <a:latin typeface="微软雅黑" panose="020b0503020204020204" charset="-122"/>
                <a:ea typeface="微软雅黑"/>
                <a:sym typeface="+mn-ea"/>
              </a:rPr>
              <a:t>5.</a:t>
            </a:r>
            <a:r>
              <a:rPr lang="zh-CN" altLang="en-US" sz="3200" b="1">
                <a:latin typeface="微软雅黑" panose="020b0503020204020204" charset="-122"/>
                <a:ea typeface="微软雅黑"/>
                <a:sym typeface="+mn-ea"/>
              </a:rPr>
              <a:t>文中作者引用了《心术上》中的名言主要是为了说明什么道理？</a:t>
            </a:r>
            <a:br>
              <a:rPr lang="zh-CN" altLang="en-US" sz="3200" b="1">
                <a:latin typeface="微软雅黑" panose="020b0503020204020204" charset="-122"/>
                <a:ea typeface="微软雅黑"/>
                <a:sym typeface="+mn-ea"/>
              </a:rPr>
            </a:br>
            <a:endParaRPr lang="zh-CN" altLang="en-US" sz="32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022350" y="1956435"/>
            <a:ext cx="1014666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auto">
              <a:lnSpc>
                <a:spcPct val="200000"/>
              </a:lnSpc>
              <a:buNone/>
            </a:pP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   认识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外物要尊重其客观性，力求避免主观的干扰，尽量排除主观因素对认识的影响。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  <a:p>
            <a:pPr fontAlgn="auto">
              <a:lnSpc>
                <a:spcPct val="150000"/>
              </a:lnSpc>
            </a:pP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圆角矩形 55"/>
          <p:cNvSpPr/>
          <p:nvPr>
            <p:custDataLst>
              <p:tags r:id="rId4"/>
            </p:custDataLst>
          </p:nvPr>
        </p:nvSpPr>
        <p:spPr>
          <a:xfrm>
            <a:off x="1018709" y="499858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en-US" sz="2200">
              <a:solidFill>
                <a:srgbClr val="7F6B5B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333404" y="62615"/>
            <a:ext cx="4354077" cy="79348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梳理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文章层进式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结构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621530" y="953135"/>
            <a:ext cx="6550025" cy="5169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b="1" i="0" u="none" strike="noStrike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/>
                <a:cs typeface="楷体" panose="02010609060101010101" pitchFamily="49" charset="-122"/>
              </a:rPr>
              <a:t>一、 了解层进式的基本结构</a:t>
            </a:r>
          </a:p>
          <a:p>
            <a:pPr>
              <a:lnSpc>
                <a:spcPct val="150000"/>
              </a:lnSpc>
            </a:pPr>
            <a:r>
              <a:rPr lang="en-US" altLang="zh-CN" sz="2800" b="1" i="0" u="none" strike="noStrike">
                <a:solidFill>
                  <a:srgbClr val="423B3B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b="1" i="0" u="none" strike="noStrike">
                <a:solidFill>
                  <a:srgbClr val="423B3B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文章各个层次之间</a:t>
            </a:r>
            <a:r>
              <a:rPr lang="en-US" altLang="zh-CN" sz="2800" b="1" i="0" u="none" strike="noStrike">
                <a:solidFill>
                  <a:srgbClr val="423B3B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i="0" u="none" strike="noStrike">
                <a:solidFill>
                  <a:srgbClr val="423B3B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层层深入、步步推进</a:t>
            </a:r>
            <a:r>
              <a:rPr lang="en-US" altLang="zh-CN" sz="2800" b="1" i="0" u="none" strike="noStrike">
                <a:solidFill>
                  <a:srgbClr val="423B3B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i="0" u="none" strike="noStrike">
                <a:solidFill>
                  <a:srgbClr val="423B3B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先后得顺序不可调换</a:t>
            </a:r>
            <a:r>
              <a:rPr lang="en-US" altLang="zh-CN" sz="2800" b="1" i="0" u="none" strike="noStrike">
                <a:solidFill>
                  <a:srgbClr val="423B3B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i="0" u="none" strike="noStrike">
                <a:solidFill>
                  <a:srgbClr val="423B3B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这就就是层进式的结构。这种层进式的结构</a:t>
            </a:r>
            <a:r>
              <a:rPr lang="en-US" altLang="zh-CN" sz="2800" b="1" i="0" u="none" strike="noStrike">
                <a:solidFill>
                  <a:srgbClr val="423B3B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i="0" u="none" strike="noStrike">
                <a:solidFill>
                  <a:srgbClr val="423B3B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反映出了人们对客观事物得认识得一般得顺序</a:t>
            </a:r>
            <a:r>
              <a:rPr lang="en-US" altLang="zh-CN" sz="2800" b="1" i="0" u="none" strike="noStrike">
                <a:solidFill>
                  <a:srgbClr val="423B3B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i="0" u="none" strike="noStrike">
                <a:solidFill>
                  <a:srgbClr val="423B3B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即</a:t>
            </a:r>
            <a:r>
              <a:rPr lang="zh-CN" altLang="en-US" sz="2800" b="1" i="0" u="none" strike="noStrike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由此及彼</a:t>
            </a:r>
            <a:r>
              <a:rPr lang="en-US" altLang="zh-CN" sz="2800" b="1" i="0" u="none" strike="noStrike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i="0" u="none" strike="noStrike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由表及里</a:t>
            </a:r>
            <a:r>
              <a:rPr lang="en-US" altLang="zh-CN" sz="2800" b="1" i="0" u="none" strike="noStrike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i="0" u="none" strike="noStrike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由浅入深</a:t>
            </a:r>
            <a:r>
              <a:rPr lang="en-US" altLang="zh-CN" sz="2800" b="1" i="0" u="none" strike="noStrike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i="0" u="none" strike="noStrike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由现象到本质</a:t>
            </a:r>
            <a:r>
              <a:rPr lang="zh-CN" altLang="en-US" sz="2800" b="1" i="0" u="none" strike="noStrike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的逻</a:t>
            </a:r>
            <a:r>
              <a:rPr lang="zh-CN" altLang="en-US" sz="2800" b="1" i="0" u="none" strike="noStrike">
                <a:solidFill>
                  <a:srgbClr val="423B3B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辑顺序。因而</a:t>
            </a:r>
            <a:r>
              <a:rPr lang="en-US" altLang="zh-CN" sz="2800" b="1" i="0" u="none" strike="noStrike">
                <a:solidFill>
                  <a:srgbClr val="423B3B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i="0" u="none" strike="noStrike">
                <a:solidFill>
                  <a:srgbClr val="423B3B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这种结构带有一定的普遍意义</a:t>
            </a:r>
            <a:r>
              <a:rPr lang="en-US" altLang="zh-CN" sz="2800" b="1" i="0" u="none" strike="noStrike">
                <a:solidFill>
                  <a:srgbClr val="423B3B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i="0" u="none" strike="noStrike">
                <a:solidFill>
                  <a:srgbClr val="423B3B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容易被人所接受。</a:t>
            </a: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1212980" y="85747"/>
            <a:ext cx="222313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知识补充</a:t>
            </a:r>
            <a:endParaRPr lang="zh-CN" altLang="en-US" sz="3600" b="1"/>
          </a:p>
        </p:txBody>
      </p:sp>
      <p:pic>
        <p:nvPicPr>
          <p:cNvPr id="7" name="图片 6" descr="05824deb459fa969ad1a0d26a38865bb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07214" y="499858"/>
            <a:ext cx="3034665" cy="62445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543676" y="2675950"/>
            <a:ext cx="10418618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(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二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)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第二种基本结构就是将中心论点进行分解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分成几个分论点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这些分论点之间得关系就是由浅入深、由简单到复杂、由次到主、由易到难、由表及里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层间可用诸如“不仅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……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而且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……”“……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况且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"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等关联词语过渡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同时又以此反映层次间递进得关系。</a:t>
            </a:r>
            <a:r>
              <a:rPr lang="zh-CN" altLang="en-US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　　　  　 </a:t>
            </a:r>
            <a:endParaRPr lang="zh-CN" altLang="en-US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543676" y="5202813"/>
            <a:ext cx="10647218" cy="1476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(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三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)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第三种基本结构就是针对某些不好得现象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分析其危害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挖掘其产生根源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指出解决问题得办法。即“摆现象 </a:t>
            </a:r>
            <a:r>
              <a:rPr lang="en-US" altLang="zh-CN" sz="2400" b="0" i="0" u="none" strike="noStrike" smtClean="0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——</a:t>
            </a:r>
            <a:r>
              <a:rPr lang="zh-CN" altLang="en-US" sz="2400" b="0" i="0" u="none" strike="noStrike" smtClean="0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析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危害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——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挖根源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——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指办法”的格式。</a:t>
            </a:r>
            <a:endParaRPr lang="en-US" altLang="zh-CN" sz="2400" b="0" i="0" u="none" strike="noStrike">
              <a:solidFill>
                <a:srgbClr val="FF0000"/>
              </a:solidFill>
              <a:effectLst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b="0" i="0" u="none" strike="noStrike">
                <a:solidFill>
                  <a:srgbClr val="423B3B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　 　 　  　 　　    　　    　 　         　　     　 　      　    　　　  　 </a:t>
            </a:r>
            <a:endParaRPr lang="zh-CN" altLang="en-US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626110" y="645794"/>
            <a:ext cx="10939780" cy="2030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(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一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)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第一种基本结构：按照“提出问题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分析问题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解决问题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"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的思路安排论证结构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即围绕中心心论点回答三个问题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:①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是什么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,②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为什么</a:t>
            </a:r>
            <a:r>
              <a:rPr lang="en-US" altLang="zh-CN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,③</a:t>
            </a:r>
            <a:r>
              <a:rPr lang="zh-CN" altLang="en-US" sz="2400" b="0" i="0" u="none" strike="noStrike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怎么办。</a:t>
            </a:r>
          </a:p>
          <a:p>
            <a:pPr>
              <a:lnSpc>
                <a:spcPct val="150000"/>
              </a:lnSpc>
            </a:pPr>
            <a:r>
              <a:rPr lang="zh-CN" altLang="en-US" sz="2400" b="0" i="0" u="none" strike="noStrike">
                <a:solidFill>
                  <a:srgbClr val="423B3B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例</a:t>
            </a:r>
            <a:r>
              <a:rPr lang="en-US" altLang="zh-CN" sz="2400" b="0" i="0" u="none" strike="noStrike">
                <a:solidFill>
                  <a:srgbClr val="423B3B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:</a:t>
            </a:r>
            <a:r>
              <a:rPr lang="zh-CN" altLang="en-US" sz="2400" b="0" i="0" u="none" strike="noStrike">
                <a:solidFill>
                  <a:srgbClr val="423B3B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题目</a:t>
            </a:r>
            <a:r>
              <a:rPr lang="en-US" altLang="zh-CN" sz="2400" b="0" i="0" u="none" strike="noStrike">
                <a:solidFill>
                  <a:srgbClr val="423B3B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:《</a:t>
            </a:r>
            <a:r>
              <a:rPr lang="zh-CN" altLang="en-US" sz="2400" b="0" i="0" u="none" strike="noStrike">
                <a:solidFill>
                  <a:srgbClr val="423B3B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谈克制</a:t>
            </a:r>
            <a:r>
              <a:rPr lang="en-US" altLang="zh-CN" sz="2400" b="0" i="0" u="none" strike="noStrike">
                <a:solidFill>
                  <a:srgbClr val="423B3B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》 </a:t>
            </a:r>
            <a:r>
              <a:rPr lang="zh-CN" altLang="en-US" sz="2400" b="0" i="0" u="none" strike="noStrike">
                <a:solidFill>
                  <a:srgbClr val="423B3B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   论点</a:t>
            </a:r>
            <a:r>
              <a:rPr lang="en-US" altLang="zh-CN" sz="2400" b="0" i="0" u="none" strike="noStrike">
                <a:solidFill>
                  <a:srgbClr val="423B3B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:</a:t>
            </a:r>
            <a:r>
              <a:rPr lang="zh-CN" altLang="en-US" sz="2400" b="0" i="0" u="none" strike="noStrike">
                <a:solidFill>
                  <a:srgbClr val="423B3B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要克制、为什么要克制，怎么克制</a:t>
            </a:r>
          </a:p>
          <a:p>
            <a:r>
              <a:rPr lang="zh-CN" altLang="en-US" b="0" i="0" u="none" strike="noStrike">
                <a:solidFill>
                  <a:srgbClr val="423B3B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　 　 　  　 　　    　　    　 　         　　     　 　      　    　　　  　 </a:t>
            </a:r>
            <a:endParaRPr lang="zh-CN" altLang="en-US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803275" y="635"/>
            <a:ext cx="4384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/>
                <a:cs typeface="楷体" panose="02010609060101010101" pitchFamily="49" charset="-122"/>
                <a:sym typeface="+mn-ea"/>
              </a:rPr>
              <a:t>二、层进式结构的构成方式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75" name="图片 7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286" y="1664215"/>
            <a:ext cx="1295877" cy="1295877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072515" y="1664335"/>
            <a:ext cx="1055116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+mn-ea"/>
              </a:rPr>
              <a:t>明确：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①采用层进式论证结构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大致</a:t>
            </a: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遵循</a:t>
            </a:r>
            <a:r>
              <a:rPr lang="en-US" altLang="zh-CN" sz="2800" b="1" smtClean="0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__________________________</a:t>
            </a: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的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思路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;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中间也有并列式的结构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如“立其诚”的三层含义。</a:t>
            </a:r>
          </a:p>
          <a:p>
            <a:pPr fontAlgn="auto">
              <a:lnSpc>
                <a:spcPct val="20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②多处运用引用论证方法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文中引用了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《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易传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·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文言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》《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管子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·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心术上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》《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汉书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·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儒林传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》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等传统经典著作中的语句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有力地证明了论点。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176905" y="742315"/>
            <a:ext cx="4354077" cy="79348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梳理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本文的论证思路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0" y="31115"/>
            <a:ext cx="222313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/>
              <a:t>活学活用</a:t>
            </a:r>
          </a:p>
        </p:txBody>
      </p:sp>
      <p:sp>
        <p:nvSpPr>
          <p:cNvPr id="4" name="TextBox 3"/>
          <p:cNvSpPr txBox="1"/>
          <p:nvPr>
            <p:custDataLst>
              <p:tags r:id="rId9"/>
            </p:custDataLst>
          </p:nvPr>
        </p:nvSpPr>
        <p:spPr>
          <a:xfrm>
            <a:off x="6348095" y="2312153"/>
            <a:ext cx="41707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“立其诚”是什么</a:t>
            </a:r>
            <a:r>
              <a:rPr lang="en-US" altLang="zh-CN" sz="2800" b="1"/>
              <a:t>——</a:t>
            </a:r>
            <a:r>
              <a:rPr lang="zh-CN" altLang="en-US" sz="2800" b="1"/>
              <a:t>为什么</a:t>
            </a:r>
            <a:r>
              <a:rPr lang="en-US" altLang="zh-CN" sz="2800" b="1"/>
              <a:t>——</a:t>
            </a:r>
            <a:r>
              <a:rPr lang="zh-CN" altLang="en-US" sz="2800" b="1"/>
              <a:t>怎么办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13178" y="977926"/>
            <a:ext cx="11417935" cy="51746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>
                <a:solidFill>
                  <a:schemeClr val="dk1"/>
                </a:solidFill>
              </a:rPr>
              <a:t>阅读以下两个片段，结合你对</a:t>
            </a:r>
            <a:r>
              <a:rPr lang="en-US" altLang="zh-CN" sz="2400">
                <a:solidFill>
                  <a:schemeClr val="dk1"/>
                </a:solidFill>
              </a:rPr>
              <a:t>“</a:t>
            </a:r>
            <a:r>
              <a:rPr lang="zh-CN" altLang="en-US" sz="2400">
                <a:solidFill>
                  <a:schemeClr val="dk1"/>
                </a:solidFill>
              </a:rPr>
              <a:t>修辞立其诚</a:t>
            </a:r>
            <a:r>
              <a:rPr lang="en-US" altLang="zh-CN" sz="2400">
                <a:solidFill>
                  <a:schemeClr val="dk1"/>
                </a:solidFill>
              </a:rPr>
              <a:t>”</a:t>
            </a:r>
            <a:r>
              <a:rPr lang="zh-CN" altLang="en-US" sz="2400">
                <a:solidFill>
                  <a:schemeClr val="dk1"/>
                </a:solidFill>
              </a:rPr>
              <a:t>的理解，思考它们有什么问题：</a:t>
            </a:r>
          </a:p>
          <a:p>
            <a:pPr marL="0" indent="0">
              <a:buNone/>
            </a:pPr>
            <a:r>
              <a:rPr lang="zh-CN" altLang="en-US" sz="12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●</a:t>
            </a:r>
            <a:r>
              <a:rPr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片断一：（以“待人和善”为话题的开头）</a:t>
            </a:r>
          </a:p>
          <a:p>
            <a:pPr marL="0" indent="0">
              <a:buNone/>
            </a:pPr>
            <a:r>
              <a:rPr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盈盈月光，我掬一捧最清的；落落余晖，我拥一缕最暖的；灼灼红叶，我拾一片最热的；萋萋芳华，我摘一束最灿的；对待朋友，我选择最和善的方式。</a:t>
            </a:r>
          </a:p>
          <a:p>
            <a:pPr marL="0" indent="0">
              <a:buNone/>
            </a:pPr>
            <a:endParaRPr lang="zh-CN" altLang="en-US" sz="240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dk1"/>
                </a:solidFill>
              </a:rPr>
              <a:t>●</a:t>
            </a:r>
            <a:r>
              <a:rPr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片断二：一天，我患了重感冒，发烧至四十度，早饭后独自骑着自行车去医院看病。骑着骑着，正面开来一辆大卡车，眼看就要轧着一位拄着棍蹒跚着正要横穿马路的老大爷。” 就在这紧要关头，我的头脑里思想斗争很激烈。去救吧，要耽误自己看病，不救吧，眼看着悲剧就要发生。正在这时，雷锋、赖宁等英雄形象掠过我的脑海。我想，自己是新时代的中学生，更应为人民做好事。于是，我不管三七二十一，跳下车，用尽全力一推，老大爷得救了。这时的老大爷激动万分，热泪滚滚，握住我的手说：“娃啊，现在精神文明建设的春风吹遍了祖国的每个角落，社会上的好人好事像雨后春笋般层出不穷，你的行为是多么伟大，多么崇高啊，你就是一个光辉的典范。我为我们国家有你这样高尚的学生而感到无比自豪和骄傲。我代表人民感谢你。” 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047865" y="2577134"/>
            <a:ext cx="3736340" cy="4603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 辞藻华丽，但内容空洞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148830" y="6136957"/>
            <a:ext cx="3736340" cy="4603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 情感浮夸，编造情节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5318" y="185632"/>
            <a:ext cx="222313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prstClr val="black"/>
                </a:solidFill>
              </a:rPr>
              <a:t>写作运用</a:t>
            </a:r>
          </a:p>
        </p:txBody>
      </p:sp>
    </p:spTree>
    <p:extLst>
      <p:ext uri="{BB962C8B-B14F-4D97-AF65-F5344CB8AC3E}">
        <p14:creationId xmlns:p14="http://schemas.microsoft.com/office/powerpoint/2010/main" val="33516178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-736600" y="0"/>
            <a:ext cx="12192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" t="56901" r="60542" b="6601"/>
          <a:stretch>
            <a:fillRect/>
          </a:stretch>
        </p:blipFill>
        <p:spPr>
          <a:xfrm>
            <a:off x="698457" y="764540"/>
            <a:ext cx="1588832" cy="15153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02"/>
          <a:stretch>
            <a:fillRect/>
          </a:stretch>
        </p:blipFill>
        <p:spPr>
          <a:xfrm flipH="1">
            <a:off x="0" y="2801932"/>
            <a:ext cx="6705600" cy="4056067"/>
          </a:xfrm>
          <a:prstGeom prst="rect">
            <a:avLst/>
          </a:prstGeom>
        </p:spPr>
      </p:pic>
      <p:pic>
        <p:nvPicPr>
          <p:cNvPr id="11" name="图片 10" descr="166233997671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232" t="26686" r="-232" b="27633"/>
          <a:stretch>
            <a:fillRect/>
          </a:stretch>
        </p:blipFill>
        <p:spPr>
          <a:xfrm>
            <a:off x="394970" y="4242435"/>
            <a:ext cx="5681980" cy="2595880"/>
          </a:xfrm>
          <a:prstGeom prst="rect">
            <a:avLst/>
          </a:prstGeom>
        </p:spPr>
      </p:pic>
      <p:sp>
        <p:nvSpPr>
          <p:cNvPr id="5121" name="Rectangle 1"/>
          <p:cNvSpPr/>
          <p:nvPr>
            <p:custDataLst>
              <p:tags r:id="rId12"/>
            </p:custDataLst>
          </p:nvPr>
        </p:nvSpPr>
        <p:spPr>
          <a:xfrm>
            <a:off x="238760" y="142875"/>
            <a:ext cx="11715115" cy="138366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 lIns="91440" tIns="45720" rIns="91440" bIns="4572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1" i="0" u="none" baseline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1" i="0" u="none" baseline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1" i="0" u="none" baseline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1" i="0" u="none" baseline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1" i="0" u="none" baseline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indent="152400"/>
            <a:r>
              <a:rPr lang="en-US" altLang="zh-CN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altLang="zh-CN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现在很多学生写出的文章总感觉不能打动人，其中一个重要原因就是没有</a:t>
            </a:r>
            <a:r>
              <a:rPr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真情实感</a:t>
            </a:r>
            <a:r>
              <a:rPr altLang="zh-CN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。写文章时常常东拼西凑，生编硬造，千篇一律，给人似曾相识之感。那么，如何才能改变这种现状呢？</a:t>
            </a:r>
            <a:endParaRPr altLang="zh-CN" b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 descr="166233997245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b="71000"/>
          <a:stretch>
            <a:fillRect/>
          </a:stretch>
        </p:blipFill>
        <p:spPr>
          <a:xfrm>
            <a:off x="497840" y="2056130"/>
            <a:ext cx="5213350" cy="2186305"/>
          </a:xfrm>
          <a:prstGeom prst="rect">
            <a:avLst/>
          </a:prstGeom>
        </p:spPr>
      </p:pic>
      <p:pic>
        <p:nvPicPr>
          <p:cNvPr id="17" name="图片 16" descr="1662339997658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705600" y="2137410"/>
            <a:ext cx="4740910" cy="474091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7"/>
            </p:custDataLst>
          </p:nvPr>
        </p:nvSpPr>
        <p:spPr>
          <a:xfrm>
            <a:off x="425450" y="1565275"/>
            <a:ext cx="3147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看看网友们怎么说？</a:t>
            </a:r>
          </a:p>
        </p:txBody>
      </p:sp>
    </p:spTree>
    <p:extLst>
      <p:ext uri="{BB962C8B-B14F-4D97-AF65-F5344CB8AC3E}">
        <p14:creationId xmlns:p14="http://schemas.microsoft.com/office/powerpoint/2010/main" val="19296382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z="6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诚，不仅是立人之本，立国之本，更是古往今来立文之本。如何用诚来立文呢？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371133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416698" y="-49372"/>
            <a:ext cx="10515600" cy="1325563"/>
          </a:xfrm>
        </p:spPr>
        <p:txBody>
          <a:bodyPr/>
          <a:lstStyle/>
          <a:p>
            <a:r>
              <a:rPr lang="zh-CN" altLang="en-US" b="1" smtClean="0">
                <a:solidFill>
                  <a:schemeClr val="accent1">
                    <a:lumMod val="75000"/>
                  </a:schemeClr>
                </a:solidFill>
              </a:rPr>
              <a:t>写作源于真实的生活又高于真实的生活</a:t>
            </a:r>
            <a:endParaRPr lang="zh-CN" altLang="en-US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408922" y="1015481"/>
            <a:ext cx="9468209" cy="5730552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/>
              <a:t>（一）</a:t>
            </a:r>
            <a:r>
              <a:rPr lang="zh-CN" altLang="en-US" b="1"/>
              <a:t>所写的内容必须是真实的。真、善、美的顺序不可颠倒，善和美是建筑在真的基础之上的，唯有真实，才会产生美感。虚假的东西只会让人心生厌恶</a:t>
            </a:r>
            <a:r>
              <a:rPr lang="zh-CN" altLang="en-US" b="1" smtClean="0"/>
              <a:t>。</a:t>
            </a:r>
            <a:endParaRPr lang="en-US" altLang="zh-CN" b="1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/>
              <a:t>（二）</a:t>
            </a:r>
            <a:r>
              <a:rPr lang="zh-CN" altLang="en-US" b="1"/>
              <a:t>做一个热爱生活的人。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钱理群先生说过：“培养一个人怎样写作，在另一个意义上就是培养一个人怎样做人。”作文如做人说的就是这个道理。很难想象，一个对社会充满敌意对生活冷眼相向的人，能够写出感动人的作品。要想写出好作品，那就必须热爱生活，怀着一颗感恩之心看待周围的一切，对事物和一切人都充满感情，从中发现契机触动灵感。诚如是，写出的东西自然就有了真情实感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/>
              <a:t>（三）</a:t>
            </a:r>
            <a:r>
              <a:rPr lang="zh-CN" altLang="en-US" b="1"/>
              <a:t>选取自己感受最深的材料。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做到了以上两点，那你就会理解“语文的外延与生活相等”这句话了。如果你是一个热爱生活的人，有懂得了描写真实的生活，那你就会发现身边的花草树木虫鸟飞禽都可以收入笔下。这时候，就有讲究取舍，选取那些最感动人的素材来写。一般说来，只有感动作者自己，才能感动读者。</a:t>
            </a:r>
            <a:endParaRPr lang="zh-CN" altLang="en-US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 descr="05824deb459fa969ad1a0d26a38865bb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1145255"/>
            <a:ext cx="2408922" cy="495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265914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New picture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315700" y="10668000"/>
            <a:ext cx="355600" cy="254000"/>
          </a:xfrm>
          <a:prstGeom prst="cube">
            <a:avLst/>
          </a:prstGeom>
        </p:spPr>
      </p:pic>
      <p:pic>
        <p:nvPicPr>
          <p:cNvPr id="7" name="图片 6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" y="34925"/>
            <a:ext cx="12191999" cy="682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50500" y="118745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7" t="17977" r="31306" b="39323"/>
          <a:stretch>
            <a:fillRect/>
          </a:stretch>
        </p:blipFill>
        <p:spPr>
          <a:xfrm>
            <a:off x="0" y="0"/>
            <a:ext cx="3058267" cy="232656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02"/>
          <a:stretch>
            <a:fillRect/>
          </a:stretch>
        </p:blipFill>
        <p:spPr>
          <a:xfrm>
            <a:off x="2637183" y="1078504"/>
            <a:ext cx="9554817" cy="577949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5" b="21983"/>
          <a:stretch>
            <a:fillRect/>
          </a:stretch>
        </p:blipFill>
        <p:spPr>
          <a:xfrm>
            <a:off x="0" y="4789714"/>
            <a:ext cx="3024178" cy="2068285"/>
          </a:xfrm>
          <a:prstGeom prst="rect">
            <a:avLst/>
          </a:prstGeom>
        </p:spPr>
      </p:pic>
      <p:sp>
        <p:nvSpPr>
          <p:cNvPr id="7" name="文本框 2"/>
          <p:cNvSpPr txBox="1"/>
          <p:nvPr>
            <p:custDataLst>
              <p:tags r:id="rId11"/>
            </p:custDataLst>
          </p:nvPr>
        </p:nvSpPr>
        <p:spPr>
          <a:xfrm>
            <a:off x="2312752" y="1305859"/>
            <a:ext cx="756649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>
                <a:solidFill>
                  <a:prstClr val="blac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修辞立其诚</a:t>
            </a:r>
          </a:p>
        </p:txBody>
      </p:sp>
      <p:sp>
        <p:nvSpPr>
          <p:cNvPr id="9" name="文本框 4"/>
          <p:cNvSpPr txBox="1"/>
          <p:nvPr>
            <p:custDataLst>
              <p:tags r:id="rId12"/>
            </p:custDataLst>
          </p:nvPr>
        </p:nvSpPr>
        <p:spPr>
          <a:xfrm>
            <a:off x="8435379" y="3812540"/>
            <a:ext cx="2011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latin typeface="华文行楷" panose="02010800040101010101" pitchFamily="2" charset="-122"/>
                <a:ea typeface="华文行楷" panose="02010800040101010101" pitchFamily="2" charset="-122"/>
              </a:rPr>
              <a:t>张岱年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7" t="17977" r="31306" b="39323"/>
          <a:stretch>
            <a:fillRect/>
          </a:stretch>
        </p:blipFill>
        <p:spPr>
          <a:xfrm>
            <a:off x="0" y="0"/>
            <a:ext cx="3058267" cy="23265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7" t="17977" r="31306" b="39323"/>
          <a:stretch>
            <a:fillRect/>
          </a:stretch>
        </p:blipFill>
        <p:spPr>
          <a:xfrm flipH="1">
            <a:off x="9133733" y="0"/>
            <a:ext cx="3058267" cy="232656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341" y="4163603"/>
            <a:ext cx="4654777" cy="354342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24839" y="4163603"/>
            <a:ext cx="4654777" cy="3543429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497840" y="142875"/>
            <a:ext cx="2223135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/>
              <a:t>目标引领</a:t>
            </a: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1773555" y="1758950"/>
            <a:ext cx="9488805" cy="3923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 fontAlgn="auto">
              <a:lnSpc>
                <a:spcPct val="20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800" b="1">
                <a:latin typeface="微软雅黑" panose="020b0503020204020204" charset="-122"/>
                <a:ea typeface="微软雅黑"/>
                <a:cs typeface="方正北魏楷书简体"/>
                <a:sym typeface="+mn-ea"/>
              </a:rPr>
              <a:t>1</a:t>
            </a:r>
            <a:r>
              <a:rPr lang="en-US" altLang="zh-CN" sz="2800" b="1" smtClean="0">
                <a:latin typeface="微软雅黑" panose="020b0503020204020204" charset="-122"/>
                <a:ea typeface="微软雅黑"/>
                <a:cs typeface="方正北魏楷书简体"/>
                <a:sym typeface="+mn-ea"/>
              </a:rPr>
              <a:t>. </a:t>
            </a:r>
            <a:r>
              <a:rPr lang="zh-CN" altLang="zh-CN" sz="2800" b="1">
                <a:latin typeface="微软雅黑" panose="020b0503020204020204" charset="-122"/>
                <a:ea typeface="微软雅黑"/>
                <a:cs typeface="方正北魏楷书简体"/>
                <a:sym typeface="+mn-ea"/>
              </a:rPr>
              <a:t>了解作者及写作</a:t>
            </a:r>
            <a:r>
              <a:rPr lang="zh-CN" altLang="zh-CN" sz="2800" b="1" smtClean="0">
                <a:latin typeface="微软雅黑" panose="020b0503020204020204" charset="-122"/>
                <a:ea typeface="微软雅黑"/>
                <a:cs typeface="方正北魏楷书简体"/>
                <a:sym typeface="+mn-ea"/>
              </a:rPr>
              <a:t>背景</a:t>
            </a:r>
            <a:endParaRPr lang="en-US" altLang="zh-CN" sz="2800" kern="100">
              <a:effectLst/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  <a:p>
            <a:pPr marL="342900" indent="-342900" algn="just" fontAlgn="auto">
              <a:lnSpc>
                <a:spcPct val="20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zh-CN" altLang="zh-CN" sz="2800" b="1">
                <a:latin typeface="微软雅黑" panose="020b0503020204020204" charset="-122"/>
                <a:ea typeface="微软雅黑"/>
                <a:cs typeface="方正北魏楷书简体"/>
              </a:rPr>
              <a:t>2.把握文章的观点，梳理作品的论证思路。</a:t>
            </a:r>
          </a:p>
          <a:p>
            <a:pPr marL="342900" indent="-342900" algn="just" fontAlgn="auto">
              <a:lnSpc>
                <a:spcPct val="20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zh-CN" altLang="zh-CN" sz="2800" b="1">
                <a:latin typeface="微软雅黑" panose="020b0503020204020204" charset="-122"/>
                <a:ea typeface="微软雅黑"/>
                <a:cs typeface="方正北魏楷书简体"/>
              </a:rPr>
              <a:t>3</a:t>
            </a:r>
            <a:r>
              <a:rPr lang="zh-CN" altLang="zh-CN" sz="2800" b="1" smtClean="0">
                <a:latin typeface="微软雅黑" panose="020b0503020204020204" charset="-122"/>
                <a:ea typeface="微软雅黑"/>
                <a:cs typeface="方正北魏楷书简体"/>
              </a:rPr>
              <a:t>.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方正北魏楷书简体"/>
              </a:rPr>
              <a:t>将</a:t>
            </a:r>
            <a:r>
              <a:rPr lang="zh-CN" altLang="en-US" sz="2800" b="1" smtClean="0">
                <a:latin typeface="微软雅黑" panose="020b0503020204020204" charset="-122"/>
                <a:ea typeface="微软雅黑"/>
                <a:cs typeface="方正北魏楷书简体"/>
              </a:rPr>
              <a:t>真情实感运用到自己的写作中</a:t>
            </a:r>
            <a:r>
              <a:rPr lang="zh-CN" altLang="zh-CN" sz="2800" b="1" smtClean="0">
                <a:latin typeface="微软雅黑" panose="020b0503020204020204" charset="-122"/>
                <a:ea typeface="微软雅黑"/>
                <a:cs typeface="方正北魏楷书简体"/>
              </a:rPr>
              <a:t>。</a:t>
            </a:r>
            <a:endParaRPr lang="zh-CN" altLang="zh-CN" sz="2800" b="1">
              <a:latin typeface="微软雅黑" panose="020b0503020204020204" charset="-122"/>
              <a:ea typeface="微软雅黑"/>
              <a:cs typeface="方正北魏楷书简体"/>
            </a:endParaRPr>
          </a:p>
          <a:p>
            <a:pPr indent="0" algn="just" fontAlgn="auto">
              <a:lnSpc>
                <a:spcPct val="200000"/>
              </a:lnSpc>
              <a:spcAft>
                <a:spcPts val="1000"/>
              </a:spcAft>
              <a:buFont typeface="Wingdings" panose="05000000000000000000" pitchFamily="2" charset="2"/>
              <a:buNone/>
            </a:pPr>
            <a:endParaRPr lang="zh-CN" altLang="en-US" sz="2800" kern="100">
              <a:effectLst/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149" y="1182484"/>
            <a:ext cx="3234690" cy="4811395"/>
          </a:xfrm>
          <a:prstGeom prst="rect">
            <a:avLst/>
          </a:prstGeom>
        </p:spPr>
      </p:pic>
      <p:sp>
        <p:nvSpPr>
          <p:cNvPr id="12" name="文本框 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5995" y="878840"/>
            <a:ext cx="8714791" cy="590931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微软雅黑"/>
              </a:defRPr>
            </a:lvl1pPr>
            <a:lvl2pPr marL="742950" indent="-2857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微软雅黑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微软雅黑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/>
              </a:defRPr>
            </a:lvl5pPr>
            <a:lvl6pPr marL="25146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/>
              </a:defRPr>
            </a:lvl6pPr>
            <a:lvl7pPr marL="29718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/>
              </a:defRPr>
            </a:lvl7pPr>
            <a:lvl8pPr marL="34290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/>
              </a:defRPr>
            </a:lvl8pPr>
            <a:lvl9pPr marL="38862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smtClean="0">
                <a:latin typeface="微软雅黑" panose="020b0503020204020204" charset="-122"/>
              </a:rPr>
              <a:t>     张岱年</a:t>
            </a:r>
            <a:r>
              <a:rPr lang="en-US" altLang="zh-CN" b="1">
                <a:latin typeface="微软雅黑" panose="020b0503020204020204" charset="-122"/>
              </a:rPr>
              <a:t>(1909—2004),</a:t>
            </a:r>
            <a:r>
              <a:rPr lang="zh-CN" altLang="en-US" b="1">
                <a:latin typeface="微软雅黑" panose="020b0503020204020204" charset="-122"/>
              </a:rPr>
              <a:t>字季同</a:t>
            </a:r>
            <a:r>
              <a:rPr lang="en-US" altLang="zh-CN" b="1">
                <a:latin typeface="微软雅黑" panose="020b0503020204020204" charset="-122"/>
              </a:rPr>
              <a:t>,</a:t>
            </a:r>
            <a:r>
              <a:rPr lang="zh-CN" altLang="en-US" b="1">
                <a:latin typeface="微软雅黑" panose="020b0503020204020204" charset="-122"/>
              </a:rPr>
              <a:t>别署宇同</a:t>
            </a:r>
            <a:r>
              <a:rPr lang="en-US" altLang="zh-CN" b="1">
                <a:latin typeface="微软雅黑" panose="020b0503020204020204" charset="-122"/>
              </a:rPr>
              <a:t>,</a:t>
            </a:r>
            <a:r>
              <a:rPr lang="zh-CN" altLang="en-US" b="1">
                <a:latin typeface="微软雅黑" panose="020b0503020204020204" charset="-122"/>
              </a:rPr>
              <a:t>河北献县人。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</a:rPr>
              <a:t>中国当代哲学家和哲学史家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</a:rPr>
              <a:t>被学界誉为“国学大师”</a:t>
            </a:r>
            <a:r>
              <a:rPr lang="zh-CN" altLang="en-US" b="1">
                <a:latin typeface="微软雅黑" panose="020b0503020204020204" charset="-122"/>
              </a:rPr>
              <a:t>。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charset="-122"/>
              </a:rPr>
              <a:t>   </a:t>
            </a:r>
            <a:r>
              <a:rPr lang="zh-CN" altLang="en-US" b="1" smtClean="0">
                <a:latin typeface="微软雅黑" panose="020b0503020204020204" charset="-122"/>
              </a:rPr>
              <a:t>  张岱年</a:t>
            </a:r>
            <a:r>
              <a:rPr lang="zh-CN" altLang="en-US" b="1">
                <a:latin typeface="微软雅黑" panose="020b0503020204020204" charset="-122"/>
              </a:rPr>
              <a:t>的学术研究有三个方面</a:t>
            </a:r>
            <a:r>
              <a:rPr lang="en-US" altLang="zh-CN" b="1">
                <a:latin typeface="微软雅黑" panose="020b0503020204020204" charset="-122"/>
              </a:rPr>
              <a:t>: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</a:rPr>
              <a:t>一是中国哲学史的阐释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</a:rPr>
              <a:t>二是哲学理论问题的探索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</a:rPr>
              <a:t>三是文化问题的探讨。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charset="-122"/>
              </a:rPr>
              <a:t>  张岱年著述丰富</a:t>
            </a:r>
            <a:r>
              <a:rPr lang="en-US" altLang="zh-CN" b="1">
                <a:latin typeface="微软雅黑" panose="020b0503020204020204" charset="-122"/>
              </a:rPr>
              <a:t>,</a:t>
            </a:r>
            <a:r>
              <a:rPr lang="zh-CN" altLang="en-US" b="1">
                <a:latin typeface="微软雅黑" panose="020b0503020204020204" charset="-122"/>
              </a:rPr>
              <a:t>硕果累累。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charset="-122"/>
              </a:rPr>
              <a:t>  主要著作有</a:t>
            </a:r>
            <a:r>
              <a:rPr lang="en-US" altLang="zh-CN" b="1">
                <a:latin typeface="微软雅黑" panose="020b0503020204020204" charset="-122"/>
              </a:rPr>
              <a:t>《</a:t>
            </a:r>
            <a:r>
              <a:rPr lang="zh-CN" altLang="en-US" b="1">
                <a:latin typeface="微软雅黑" panose="020b0503020204020204" charset="-122"/>
              </a:rPr>
              <a:t>中国哲学大纲</a:t>
            </a:r>
            <a:r>
              <a:rPr lang="en-US" altLang="zh-CN" b="1">
                <a:latin typeface="微软雅黑" panose="020b0503020204020204" charset="-122"/>
              </a:rPr>
              <a:t>》《</a:t>
            </a:r>
            <a:r>
              <a:rPr lang="zh-CN" altLang="en-US" b="1">
                <a:latin typeface="微软雅黑" panose="020b0503020204020204" charset="-122"/>
              </a:rPr>
              <a:t>真与善的探索</a:t>
            </a:r>
            <a:r>
              <a:rPr lang="en-US" altLang="zh-CN" b="1">
                <a:latin typeface="微软雅黑" panose="020b0503020204020204" charset="-122"/>
              </a:rPr>
              <a:t>》《</a:t>
            </a:r>
            <a:r>
              <a:rPr lang="zh-CN" altLang="en-US" b="1">
                <a:latin typeface="微软雅黑" panose="020b0503020204020204" charset="-122"/>
              </a:rPr>
              <a:t>中国伦理思想研究</a:t>
            </a:r>
            <a:r>
              <a:rPr lang="en-US" altLang="zh-CN" b="1">
                <a:latin typeface="微软雅黑" panose="020b0503020204020204" charset="-122"/>
              </a:rPr>
              <a:t>》《</a:t>
            </a:r>
            <a:r>
              <a:rPr lang="zh-CN" altLang="en-US" b="1">
                <a:latin typeface="微软雅黑" panose="020b0503020204020204" charset="-122"/>
              </a:rPr>
              <a:t>中国古典哲学概念范畴要论</a:t>
            </a:r>
            <a:r>
              <a:rPr lang="en-US" altLang="zh-CN" b="1">
                <a:latin typeface="微软雅黑" panose="020b0503020204020204" charset="-122"/>
              </a:rPr>
              <a:t>》</a:t>
            </a:r>
            <a:r>
              <a:rPr lang="zh-CN" altLang="en-US" b="1">
                <a:latin typeface="微软雅黑" panose="020b0503020204020204" charset="-122"/>
              </a:rPr>
              <a:t>等</a:t>
            </a:r>
            <a:r>
              <a:rPr lang="en-US" altLang="zh-CN" b="1">
                <a:latin typeface="微软雅黑" panose="020b0503020204020204" charset="-122"/>
              </a:rPr>
              <a:t>,</a:t>
            </a:r>
            <a:r>
              <a:rPr lang="zh-CN" altLang="en-US" b="1">
                <a:latin typeface="微软雅黑" panose="020b0503020204020204" charset="-122"/>
              </a:rPr>
              <a:t>有</a:t>
            </a:r>
            <a:r>
              <a:rPr lang="en-US" altLang="zh-CN" b="1">
                <a:latin typeface="微软雅黑" panose="020b0503020204020204" charset="-122"/>
              </a:rPr>
              <a:t>《</a:t>
            </a:r>
            <a:r>
              <a:rPr lang="zh-CN" altLang="en-US" b="1">
                <a:latin typeface="微软雅黑" panose="020b0503020204020204" charset="-122"/>
              </a:rPr>
              <a:t>张岱年全集</a:t>
            </a:r>
            <a:r>
              <a:rPr lang="en-US" altLang="zh-CN" b="1">
                <a:latin typeface="微软雅黑" panose="020b0503020204020204" charset="-122"/>
              </a:rPr>
              <a:t>》(</a:t>
            </a:r>
            <a:r>
              <a:rPr lang="zh-CN" altLang="en-US" b="1">
                <a:latin typeface="微软雅黑" panose="020b0503020204020204" charset="-122"/>
              </a:rPr>
              <a:t>八卷本</a:t>
            </a:r>
            <a:r>
              <a:rPr lang="en-US" altLang="zh-CN" b="1">
                <a:latin typeface="微软雅黑" panose="020b0503020204020204" charset="-122"/>
              </a:rPr>
              <a:t>)</a:t>
            </a:r>
            <a:r>
              <a:rPr lang="zh-CN" altLang="en-US" b="1">
                <a:latin typeface="微软雅黑" panose="020b0503020204020204" charset="-122"/>
              </a:rPr>
              <a:t>行世。</a:t>
            </a: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3582955" y="170954"/>
            <a:ext cx="2985796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华文行楷" panose="02010800040101010101" pitchFamily="2" charset="-122"/>
                <a:ea typeface="华文行楷" panose="02010800040101010101" pitchFamily="2" charset="-122"/>
              </a:rPr>
              <a:t>了解作者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671804" y="1515512"/>
            <a:ext cx="7666063" cy="33923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3200" b="1" smtClean="0">
                <a:latin typeface="微软雅黑" panose="020b0503020204020204" charset="-122"/>
                <a:ea typeface="微软雅黑"/>
                <a:cs typeface="方正北魏楷书简体"/>
              </a:rPr>
              <a:t>     </a:t>
            </a:r>
            <a:r>
              <a:rPr lang="zh-CN" sz="3200" b="1" smtClean="0">
                <a:latin typeface="微软雅黑" panose="020b0503020204020204" charset="-122"/>
                <a:ea typeface="微软雅黑"/>
                <a:cs typeface="方正北魏楷书简体"/>
              </a:rPr>
              <a:t>本文</a:t>
            </a:r>
            <a:r>
              <a:rPr lang="zh-CN" sz="3200" b="1">
                <a:latin typeface="微软雅黑" panose="020b0503020204020204" charset="-122"/>
                <a:ea typeface="微软雅黑"/>
                <a:cs typeface="方正北魏楷书简体"/>
              </a:rPr>
              <a:t>写于1992年。当时，中国市场经济蓬勃发展</a:t>
            </a:r>
            <a:r>
              <a:rPr lang="zh-CN" sz="3200" b="1" smtClean="0">
                <a:latin typeface="微软雅黑" panose="020b0503020204020204" charset="-122"/>
                <a:ea typeface="微软雅黑"/>
                <a:cs typeface="方正北魏楷书简体"/>
              </a:rPr>
              <a:t>，</a:t>
            </a:r>
            <a:r>
              <a:rPr lang="zh-CN" altLang="en-US" sz="3200" b="1" smtClean="0">
                <a:latin typeface="微软雅黑" panose="020b0503020204020204" charset="-122"/>
                <a:ea typeface="微软雅黑"/>
                <a:cs typeface="方正北魏楷书简体"/>
              </a:rPr>
              <a:t>部分作家心浮气躁</a:t>
            </a:r>
            <a:r>
              <a:rPr lang="zh-CN" sz="3200" b="1" smtClean="0">
                <a:latin typeface="微软雅黑" panose="020b0503020204020204" charset="-122"/>
                <a:ea typeface="微软雅黑"/>
                <a:cs typeface="方正北魏楷书简体"/>
              </a:rPr>
              <a:t>，</a:t>
            </a:r>
            <a:r>
              <a:rPr lang="zh-CN" sz="3200" b="1">
                <a:latin typeface="微软雅黑" panose="020b0503020204020204" charset="-122"/>
                <a:ea typeface="微软雅黑"/>
                <a:cs typeface="方正北魏楷书简体"/>
              </a:rPr>
              <a:t>甚至一些学者文人也因生活所需，急功近利，言辞</a:t>
            </a:r>
            <a:r>
              <a:rPr lang="zh-CN" sz="3200" b="1" smtClean="0">
                <a:latin typeface="微软雅黑" panose="020b0503020204020204" charset="-122"/>
                <a:ea typeface="微软雅黑"/>
                <a:cs typeface="方正北魏楷书简体"/>
              </a:rPr>
              <a:t>浮夸</a:t>
            </a:r>
            <a:r>
              <a:rPr lang="zh-CN" altLang="en-US" sz="3200" b="1" smtClean="0">
                <a:latin typeface="微软雅黑" panose="020b0503020204020204" charset="-122"/>
                <a:ea typeface="微软雅黑"/>
                <a:cs typeface="方正北魏楷书简体"/>
              </a:rPr>
              <a:t>，创作一些吸引眼球的作品。</a:t>
            </a:r>
            <a:r>
              <a:rPr lang="zh-CN" sz="3200" b="1" smtClean="0">
                <a:latin typeface="微软雅黑" panose="020b0503020204020204" charset="-122"/>
                <a:ea typeface="微软雅黑"/>
                <a:cs typeface="方正北魏楷书简体"/>
              </a:rPr>
              <a:t>有感于</a:t>
            </a:r>
            <a:r>
              <a:rPr lang="zh-CN" sz="3200" b="1">
                <a:latin typeface="微软雅黑" panose="020b0503020204020204" charset="-122"/>
                <a:ea typeface="微软雅黑"/>
                <a:cs typeface="方正北魏楷书简体"/>
              </a:rPr>
              <a:t>此，张岱年先生写了《修辞立其诚》一文，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方正北魏楷书简体"/>
              </a:rPr>
              <a:t>呼吁作文、为人都要“立其诚”</a:t>
            </a:r>
            <a:r>
              <a:rPr lang="zh-CN" sz="3200" b="1">
                <a:latin typeface="微软雅黑" panose="020b0503020204020204" charset="-122"/>
                <a:ea typeface="微软雅黑"/>
                <a:cs typeface="方正北魏楷书简体"/>
              </a:rPr>
              <a:t>。 </a:t>
            </a: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2827177" y="402069"/>
            <a:ext cx="3175246" cy="76944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/>
              <a:t>写作背景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7" t="17977" r="31306" b="39323"/>
          <a:stretch>
            <a:fillRect/>
          </a:stretch>
        </p:blipFill>
        <p:spPr>
          <a:xfrm flipH="1">
            <a:off x="9133733" y="0"/>
            <a:ext cx="3058267" cy="2326562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8"/>
            </p:custDataLst>
          </p:nvPr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91088" y="2111958"/>
            <a:ext cx="3007995" cy="43713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/>
          <p:nvPr>
            <p:custDataLst>
              <p:tags r:id="rId4"/>
            </p:custDataLst>
          </p:nvPr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9261540" y="1824354"/>
            <a:ext cx="2622550" cy="5033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6"/>
          <p:cNvSpPr txBox="1"/>
          <p:nvPr>
            <p:custDataLst>
              <p:tags r:id="rId5"/>
            </p:custDataLst>
          </p:nvPr>
        </p:nvSpPr>
        <p:spPr>
          <a:xfrm>
            <a:off x="243342" y="1567300"/>
            <a:ext cx="11160760" cy="2552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“修辞立其诚”出自《易传·文言》：“</a:t>
            </a:r>
            <a:r>
              <a:rPr lang="zh-CN" sz="2400" b="1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君子进德修业。忠信所以进德也；修辞立其诚，所以居业也。”</a:t>
            </a: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意思是君子致力于培育品德，增进学业，以忠信来培养品德，以修饰言辞来建立诚信，这是操持自己事业的立足点</a:t>
            </a:r>
            <a:r>
              <a:rPr lang="zh-CN" sz="2400" b="1" spc="10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endParaRPr lang="zh-CN" sz="24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294107" y="3433282"/>
            <a:ext cx="11059230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这</a:t>
            </a:r>
            <a:r>
              <a:rPr lang="zh-CN" altLang="en-US" sz="3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句话虽然是二千年以前讲的，现在仍应加以肯定，仍应承认这是发言著论写文章的一个原则。</a:t>
            </a:r>
          </a:p>
          <a:p>
            <a:pPr lvl="0"/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概括</a:t>
            </a:r>
            <a:r>
              <a:rPr lang="zh-CN" altLang="en-US" sz="3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∶"修辞立其诚"是发言著论写文章的一个原则。</a:t>
            </a:r>
          </a:p>
          <a:p>
            <a:pPr lvl="0"/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中心论点提出的方式</a:t>
            </a:r>
            <a:r>
              <a:rPr lang="zh-CN" altLang="en-US" sz="3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∶开门见山提出中心论点，然后具体解释立其诚"的含义，再引用庄子的话，论证首先用"真"字的是道家的观点。</a:t>
            </a: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5043377" y="515568"/>
            <a:ext cx="2066925" cy="5835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/>
              <a:t>解读标题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3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45082" y="1063262"/>
            <a:ext cx="10972165" cy="6991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 b="1">
                <a:solidFill>
                  <a:prstClr val="black"/>
                </a:solidFill>
                <a:latin typeface="Calibri"/>
                <a:ea typeface="微软雅黑"/>
              </a:rPr>
              <a:t>概括文章每个自然段的</a:t>
            </a:r>
            <a:r>
              <a:rPr lang="zh-CN" altLang="en-US" sz="3600" b="1" smtClean="0">
                <a:solidFill>
                  <a:prstClr val="black"/>
                </a:solidFill>
                <a:latin typeface="Calibri"/>
                <a:ea typeface="微软雅黑"/>
              </a:rPr>
              <a:t>意思</a:t>
            </a:r>
            <a:endParaRPr lang="zh-CN" altLang="en-US" sz="320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572738" y="195943"/>
            <a:ext cx="222313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梳理文本</a:t>
            </a:r>
            <a:endParaRPr lang="zh-CN" altLang="en-US" sz="3600" b="1"/>
          </a:p>
        </p:txBody>
      </p:sp>
      <p:sp>
        <p:nvSpPr>
          <p:cNvPr id="18433" name="文本框 35"/>
          <p:cNvSpPr/>
          <p:nvPr>
            <p:custDataLst>
              <p:tags r:id="rId5"/>
            </p:custDataLst>
          </p:nvPr>
        </p:nvSpPr>
        <p:spPr>
          <a:xfrm>
            <a:off x="699134" y="1713968"/>
            <a:ext cx="10513695" cy="50829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1" i="0" u="none" baseline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1" i="0" u="none" baseline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1" i="0" u="none" baseline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1" i="0" u="none" baseline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800" b="1" i="0" u="none" baseline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indent="-228600">
              <a:lnSpc>
                <a:spcPts val="2700"/>
              </a:lnSpc>
              <a:spcBef>
                <a:spcPts val="1000"/>
              </a:spcBef>
            </a:pP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提出中心论点并阐释。</a:t>
            </a:r>
          </a:p>
          <a:p>
            <a:pPr lvl="0" indent="-228600">
              <a:lnSpc>
                <a:spcPts val="2700"/>
              </a:lnSpc>
              <a:spcBef>
                <a:spcPts val="1000"/>
              </a:spcBef>
            </a:pP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总说“立其诚”的三个方面的含义</a:t>
            </a: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pPr indent="-228600">
              <a:lnSpc>
                <a:spcPts val="2700"/>
              </a:lnSpc>
              <a:spcBef>
                <a:spcPts val="1000"/>
              </a:spcBef>
            </a:pP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“立其诚”的第一个方面的含义</a:t>
            </a:r>
            <a:r>
              <a:rPr lang="en-US" altLang="zh-CN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名实一致。</a:t>
            </a:r>
          </a:p>
          <a:p>
            <a:pPr indent="-228600">
              <a:lnSpc>
                <a:spcPts val="2700"/>
              </a:lnSpc>
              <a:spcBef>
                <a:spcPts val="1000"/>
              </a:spcBef>
            </a:pP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“立其诚”的第二个方面的含义</a:t>
            </a:r>
            <a:r>
              <a:rPr lang="en-US" altLang="zh-CN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言行一致。</a:t>
            </a:r>
          </a:p>
          <a:p>
            <a:pPr lvl="0" indent="-228600">
              <a:lnSpc>
                <a:spcPts val="2700"/>
              </a:lnSpc>
              <a:spcBef>
                <a:spcPts val="1000"/>
              </a:spcBef>
            </a:pP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“立其诚”的第三个方面的含义</a:t>
            </a:r>
            <a:r>
              <a:rPr lang="en-US" altLang="zh-CN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表里一致。</a:t>
            </a:r>
          </a:p>
          <a:p>
            <a:pPr indent="-228600">
              <a:lnSpc>
                <a:spcPts val="2700"/>
              </a:lnSpc>
              <a:spcBef>
                <a:spcPts val="1000"/>
              </a:spcBef>
            </a:pP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总说“立其诚”的重要性。</a:t>
            </a:r>
          </a:p>
          <a:p>
            <a:pPr indent="-228600">
              <a:lnSpc>
                <a:spcPts val="2700"/>
              </a:lnSpc>
              <a:spcBef>
                <a:spcPts val="1000"/>
              </a:spcBef>
            </a:pP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7-8</a:t>
            </a: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从认识世界的角度论述“立其诚”的重要性。</a:t>
            </a:r>
          </a:p>
          <a:p>
            <a:pPr indent="-228600">
              <a:lnSpc>
                <a:spcPts val="2700"/>
              </a:lnSpc>
              <a:spcBef>
                <a:spcPts val="1000"/>
              </a:spcBef>
            </a:pP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从端正学风的角度论述“立其诚”的重要性。</a:t>
            </a:r>
          </a:p>
          <a:p>
            <a:pPr indent="-228600">
              <a:lnSpc>
                <a:spcPts val="2700"/>
              </a:lnSpc>
              <a:spcBef>
                <a:spcPts val="1000"/>
              </a:spcBef>
            </a:pP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从社会现实的角度论述“立其诚”的重要性。</a:t>
            </a:r>
          </a:p>
          <a:p>
            <a:pPr indent="-228600">
              <a:lnSpc>
                <a:spcPts val="2700"/>
              </a:lnSpc>
              <a:spcBef>
                <a:spcPts val="1000"/>
              </a:spcBef>
            </a:pP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11</a:t>
            </a: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总结全文，强调“修辞立其诚”是一个辩证唯物主义的原则。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zh-CN" altLang="en-US" b="1"/>
              <a:t>概括全文的结构层次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b="1">
                <a:latin typeface="Calibri"/>
                <a:ea typeface="微软雅黑"/>
              </a:rPr>
              <a:t>第一部分（第一段）</a:t>
            </a:r>
            <a:r>
              <a:rPr lang="zh-CN" altLang="en-US" b="1" smtClean="0">
                <a:latin typeface="Calibri"/>
                <a:ea typeface="微软雅黑"/>
              </a:rPr>
              <a:t>：</a:t>
            </a:r>
            <a:r>
              <a:rPr lang="zh-CN" altLang="en-US" b="1" smtClean="0">
                <a:solidFill>
                  <a:srgbClr val="FF0000"/>
                </a:solidFill>
                <a:latin typeface="Calibri"/>
                <a:ea typeface="微软雅黑"/>
              </a:rPr>
              <a:t>提出</a:t>
            </a:r>
            <a:r>
              <a:rPr lang="zh-CN" altLang="en-US" b="1">
                <a:solidFill>
                  <a:srgbClr val="FF0000"/>
                </a:solidFill>
                <a:latin typeface="Calibri"/>
                <a:ea typeface="微软雅黑"/>
              </a:rPr>
              <a:t>问题</a:t>
            </a:r>
            <a:r>
              <a:rPr lang="zh-CN" altLang="en-US" b="1">
                <a:solidFill>
                  <a:srgbClr val="002060"/>
                </a:solidFill>
                <a:latin typeface="Calibri"/>
                <a:ea typeface="微软雅黑"/>
              </a:rPr>
              <a:t>，提出全文中心论点。</a:t>
            </a: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b="1">
              <a:solidFill>
                <a:srgbClr val="002060"/>
              </a:solidFill>
              <a:latin typeface="Calibri"/>
              <a:ea typeface="微软雅黑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>
                <a:latin typeface="Calibri"/>
                <a:ea typeface="微软雅黑"/>
              </a:rPr>
              <a:t>第二部分（第二至十段）</a:t>
            </a:r>
            <a:r>
              <a:rPr lang="zh-CN" altLang="en-US" b="1" smtClean="0">
                <a:latin typeface="Calibri"/>
                <a:ea typeface="微软雅黑"/>
              </a:rPr>
              <a:t>：</a:t>
            </a:r>
            <a:r>
              <a:rPr lang="zh-CN" altLang="en-US" b="1" smtClean="0">
                <a:solidFill>
                  <a:srgbClr val="FF0000"/>
                </a:solidFill>
                <a:latin typeface="Calibri"/>
                <a:ea typeface="微软雅黑"/>
              </a:rPr>
              <a:t>分析</a:t>
            </a:r>
            <a:r>
              <a:rPr lang="zh-CN" altLang="en-US" b="1">
                <a:solidFill>
                  <a:srgbClr val="FF0000"/>
                </a:solidFill>
                <a:latin typeface="Calibri"/>
                <a:ea typeface="微软雅黑"/>
              </a:rPr>
              <a:t>问题</a:t>
            </a:r>
            <a:r>
              <a:rPr lang="zh-CN" altLang="en-US" sz="3000" b="1">
                <a:solidFill>
                  <a:srgbClr val="002060"/>
                </a:solidFill>
                <a:latin typeface="Calibri"/>
                <a:ea typeface="微软雅黑"/>
              </a:rPr>
              <a:t>，从“立其诚”的含义和“立其诚”的重要性两大方面论证中心论点。</a:t>
            </a: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b="1">
              <a:solidFill>
                <a:srgbClr val="002060"/>
              </a:solidFill>
              <a:latin typeface="Calibri"/>
              <a:ea typeface="微软雅黑"/>
            </a:endParaRPr>
          </a:p>
          <a:p>
            <a:pPr mar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b="1">
                <a:latin typeface="Calibri"/>
                <a:ea typeface="微软雅黑"/>
              </a:rPr>
              <a:t>第一层（第二至五段）：</a:t>
            </a:r>
            <a:r>
              <a:rPr lang="zh-CN" altLang="en-US" sz="3000" b="1">
                <a:solidFill>
                  <a:srgbClr val="002060"/>
                </a:solidFill>
                <a:latin typeface="Calibri"/>
                <a:ea typeface="微软雅黑"/>
              </a:rPr>
              <a:t>从“立其诚”的</a:t>
            </a:r>
            <a:r>
              <a:rPr lang="zh-CN" altLang="en-US" b="1">
                <a:solidFill>
                  <a:srgbClr val="FF0000"/>
                </a:solidFill>
                <a:latin typeface="Calibri"/>
                <a:ea typeface="微软雅黑"/>
              </a:rPr>
              <a:t>含义方面论证</a:t>
            </a:r>
            <a:r>
              <a:rPr lang="zh-CN" altLang="en-US" sz="3000" b="1">
                <a:solidFill>
                  <a:srgbClr val="002060"/>
                </a:solidFill>
                <a:latin typeface="Calibri"/>
                <a:ea typeface="微软雅黑"/>
              </a:rPr>
              <a:t>中心论点。</a:t>
            </a: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Calibri"/>
              <a:ea typeface="微软雅黑"/>
            </a:endParaRPr>
          </a:p>
          <a:p>
            <a:pPr mar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b="1">
                <a:latin typeface="Calibri"/>
                <a:ea typeface="微软雅黑"/>
              </a:rPr>
              <a:t>第二层（第六至十段）：</a:t>
            </a:r>
            <a:r>
              <a:rPr lang="zh-CN" altLang="en-US" sz="3000" b="1">
                <a:solidFill>
                  <a:srgbClr val="002060"/>
                </a:solidFill>
                <a:latin typeface="Calibri"/>
                <a:ea typeface="微软雅黑"/>
              </a:rPr>
              <a:t>从“立其诚”的</a:t>
            </a:r>
            <a:r>
              <a:rPr lang="zh-CN" altLang="en-US" b="1">
                <a:solidFill>
                  <a:srgbClr val="FF0000"/>
                </a:solidFill>
                <a:latin typeface="Calibri"/>
                <a:ea typeface="微软雅黑"/>
              </a:rPr>
              <a:t>重要性方面论证</a:t>
            </a:r>
            <a:r>
              <a:rPr lang="zh-CN" altLang="en-US" sz="3000" b="1">
                <a:solidFill>
                  <a:srgbClr val="002060"/>
                </a:solidFill>
                <a:latin typeface="Calibri"/>
                <a:ea typeface="微软雅黑"/>
              </a:rPr>
              <a:t>中心论点。</a:t>
            </a: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b="1">
              <a:latin typeface="Calibri"/>
              <a:ea typeface="微软雅黑"/>
            </a:endParaRPr>
          </a:p>
          <a:p>
            <a:pPr mar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b="1">
                <a:latin typeface="Calibri"/>
                <a:ea typeface="微软雅黑"/>
              </a:rPr>
              <a:t>第三部分（第十一段）：</a:t>
            </a:r>
            <a:r>
              <a:rPr lang="zh-CN" altLang="en-US" b="1">
                <a:solidFill>
                  <a:srgbClr val="FF0000"/>
                </a:solidFill>
                <a:latin typeface="Calibri"/>
                <a:ea typeface="微软雅黑"/>
              </a:rPr>
              <a:t>结论</a:t>
            </a:r>
            <a:r>
              <a:rPr lang="zh-CN" altLang="en-US" sz="3000" b="1">
                <a:solidFill>
                  <a:srgbClr val="002060"/>
                </a:solidFill>
                <a:latin typeface="Calibri"/>
                <a:ea typeface="微软雅黑"/>
              </a:rPr>
              <a:t>，解决问题，总结全文，再次强调中心论点。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696400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941"/>
</p:tagLst>
</file>

<file path=ppt/tags/tag10.xml><?xml version="1.0" encoding="utf-8"?>
<p:tagLst xmlns:p="http://schemas.openxmlformats.org/presentationml/2006/main">
  <p:tag name="AS_UNIQUEID" val="795"/>
</p:tagLst>
</file>

<file path=ppt/tags/tag100.xml><?xml version="1.0" encoding="utf-8"?>
<p:tagLst xmlns:p="http://schemas.openxmlformats.org/presentationml/2006/main">
  <p:tag name="AS_UNIQUEID" val="977"/>
</p:tagLst>
</file>

<file path=ppt/tags/tag101.xml><?xml version="1.0" encoding="utf-8"?>
<p:tagLst xmlns:p="http://schemas.openxmlformats.org/presentationml/2006/main">
  <p:tag name="AS_UNIQUEID" val="893"/>
</p:tagLst>
</file>

<file path=ppt/tags/tag102.xml><?xml version="1.0" encoding="utf-8"?>
<p:tagLst xmlns:p="http://schemas.openxmlformats.org/presentationml/2006/main">
  <p:tag name="AS_UNIQUEID" val="894"/>
</p:tagLst>
</file>

<file path=ppt/tags/tag103.xml><?xml version="1.0" encoding="utf-8"?>
<p:tagLst xmlns:p="http://schemas.openxmlformats.org/presentationml/2006/main">
  <p:tag name="AS_UNIQUEID" val="978"/>
</p:tagLst>
</file>

<file path=ppt/tags/tag104.xml><?xml version="1.0" encoding="utf-8"?>
<p:tagLst xmlns:p="http://schemas.openxmlformats.org/presentationml/2006/main">
  <p:tag name="AS_UNIQUEID" val="896"/>
</p:tagLst>
</file>

<file path=ppt/tags/tag105.xml><?xml version="1.0" encoding="utf-8"?>
<p:tagLst xmlns:p="http://schemas.openxmlformats.org/presentationml/2006/main">
  <p:tag name="AS_UNIQUEID" val="897"/>
</p:tagLst>
</file>

<file path=ppt/tags/tag106.xml><?xml version="1.0" encoding="utf-8"?>
<p:tagLst xmlns:p="http://schemas.openxmlformats.org/presentationml/2006/main">
  <p:tag name="AS_UNIQUEID" val="979"/>
</p:tagLst>
</file>

<file path=ppt/tags/tag107.xml><?xml version="1.0" encoding="utf-8"?>
<p:tagLst xmlns:p="http://schemas.openxmlformats.org/presentationml/2006/main">
  <p:tag name="AS_UNIQUEID" val="899"/>
</p:tagLst>
</file>

<file path=ppt/tags/tag108.xml><?xml version="1.0" encoding="utf-8"?>
<p:tagLst xmlns:p="http://schemas.openxmlformats.org/presentationml/2006/main">
  <p:tag name="AS_UNIQUEID" val="900"/>
</p:tagLst>
</file>

<file path=ppt/tags/tag109.xml><?xml version="1.0" encoding="utf-8"?>
<p:tagLst xmlns:p="http://schemas.openxmlformats.org/presentationml/2006/main">
  <p:tag name="AS_UNIQUEID" val="980"/>
</p:tagLst>
</file>

<file path=ppt/tags/tag11.xml><?xml version="1.0" encoding="utf-8"?>
<p:tagLst xmlns:p="http://schemas.openxmlformats.org/presentationml/2006/main">
  <p:tag name="AS_UNIQUEID" val="796"/>
</p:tagLst>
</file>

<file path=ppt/tags/tag110.xml><?xml version="1.0" encoding="utf-8"?>
<p:tagLst xmlns:p="http://schemas.openxmlformats.org/presentationml/2006/main">
  <p:tag name="AS_UNIQUEID" val="910"/>
</p:tagLst>
</file>

<file path=ppt/tags/tag111.xml><?xml version="1.0" encoding="utf-8"?>
<p:tagLst xmlns:p="http://schemas.openxmlformats.org/presentationml/2006/main">
  <p:tag name="AS_UNIQUEID" val="911"/>
</p:tagLst>
</file>

<file path=ppt/tags/tag112.xml><?xml version="1.0" encoding="utf-8"?>
<p:tagLst xmlns:p="http://schemas.openxmlformats.org/presentationml/2006/main">
  <p:tag name="AS_UNIQUEID" val="912"/>
</p:tagLst>
</file>

<file path=ppt/tags/tag113.xml><?xml version="1.0" encoding="utf-8"?>
<p:tagLst xmlns:p="http://schemas.openxmlformats.org/presentationml/2006/main">
  <p:tag name="AS_UNIQUEID" val="981"/>
</p:tagLst>
</file>

<file path=ppt/tags/tag114.xml><?xml version="1.0" encoding="utf-8"?>
<p:tagLst xmlns:p="http://schemas.openxmlformats.org/presentationml/2006/main">
  <p:tag name="AS_UNIQUEID" val="915"/>
</p:tagLst>
</file>

<file path=ppt/tags/tag115.xml><?xml version="1.0" encoding="utf-8"?>
<p:tagLst xmlns:p="http://schemas.openxmlformats.org/presentationml/2006/main">
  <p:tag name="AS_UNIQUEID" val="916"/>
</p:tagLst>
</file>

<file path=ppt/tags/tag116.xml><?xml version="1.0" encoding="utf-8"?>
<p:tagLst xmlns:p="http://schemas.openxmlformats.org/presentationml/2006/main">
  <p:tag name="AS_UNIQUEID" val="917"/>
</p:tagLst>
</file>

<file path=ppt/tags/tag117.xml><?xml version="1.0" encoding="utf-8"?>
<p:tagLst xmlns:p="http://schemas.openxmlformats.org/presentationml/2006/main">
  <p:tag name="AS_UNIQUEID" val="918"/>
</p:tagLst>
</file>

<file path=ppt/tags/tag118.xml><?xml version="1.0" encoding="utf-8"?>
<p:tagLst xmlns:p="http://schemas.openxmlformats.org/presentationml/2006/main">
  <p:tag name="AS_UNIQUEID" val="982"/>
</p:tagLst>
</file>

<file path=ppt/tags/tag119.xml><?xml version="1.0" encoding="utf-8"?>
<p:tagLst xmlns:p="http://schemas.openxmlformats.org/presentationml/2006/main">
  <p:tag name="AS_UNIQUEID" val="983"/>
</p:tagLst>
</file>

<file path=ppt/tags/tag12.xml><?xml version="1.0" encoding="utf-8"?>
<p:tagLst xmlns:p="http://schemas.openxmlformats.org/presentationml/2006/main">
  <p:tag name="AS_UNIQUEID" val="797"/>
</p:tagLst>
</file>

<file path=ppt/tags/tag120.xml><?xml version="1.0" encoding="utf-8"?>
<p:tagLst xmlns:p="http://schemas.openxmlformats.org/presentationml/2006/main">
  <p:tag name="AS_UNIQUEID" val="920"/>
</p:tagLst>
</file>

<file path=ppt/tags/tag121.xml><?xml version="1.0" encoding="utf-8"?>
<p:tagLst xmlns:p="http://schemas.openxmlformats.org/presentationml/2006/main">
  <p:tag name="AS_UNIQUEID" val="921"/>
</p:tagLst>
</file>

<file path=ppt/tags/tag122.xml><?xml version="1.0" encoding="utf-8"?>
<p:tagLst xmlns:p="http://schemas.openxmlformats.org/presentationml/2006/main">
  <p:tag name="AS_UNIQUEID" val="922"/>
</p:tagLst>
</file>

<file path=ppt/tags/tag123.xml><?xml version="1.0" encoding="utf-8"?>
<p:tagLst xmlns:p="http://schemas.openxmlformats.org/presentationml/2006/main">
  <p:tag name="AS_UNIQUEID" val="984"/>
</p:tagLst>
</file>

<file path=ppt/tags/tag124.xml><?xml version="1.0" encoding="utf-8"?>
<p:tagLst xmlns:p="http://schemas.openxmlformats.org/presentationml/2006/main">
  <p:tag name="AS_UNIQUEID" val="924"/>
</p:tagLst>
</file>

<file path=ppt/tags/tag125.xml><?xml version="1.0" encoding="utf-8"?>
<p:tagLst xmlns:p="http://schemas.openxmlformats.org/presentationml/2006/main">
  <p:tag name="AS_UNIQUEID" val="925"/>
</p:tagLst>
</file>

<file path=ppt/tags/tag126.xml><?xml version="1.0" encoding="utf-8"?>
<p:tagLst xmlns:p="http://schemas.openxmlformats.org/presentationml/2006/main">
  <p:tag name="AS_UNIQUEID" val="926"/>
</p:tagLst>
</file>

<file path=ppt/tags/tag127.xml><?xml version="1.0" encoding="utf-8"?>
<p:tagLst xmlns:p="http://schemas.openxmlformats.org/presentationml/2006/main">
  <p:tag name="AS_UNIQUEID" val="927"/>
</p:tagLst>
</file>

<file path=ppt/tags/tag128.xml><?xml version="1.0" encoding="utf-8"?>
<p:tagLst xmlns:p="http://schemas.openxmlformats.org/presentationml/2006/main">
  <p:tag name="AS_UNIQUEID" val="985"/>
</p:tagLst>
</file>

<file path=ppt/tags/tag129.xml><?xml version="1.0" encoding="utf-8"?>
<p:tagLst xmlns:p="http://schemas.openxmlformats.org/presentationml/2006/main">
  <p:tag name="AS_UNIQUEID" val="929"/>
</p:tagLst>
</file>

<file path=ppt/tags/tag13.xml><?xml version="1.0" encoding="utf-8"?>
<p:tagLst xmlns:p="http://schemas.openxmlformats.org/presentationml/2006/main">
  <p:tag name="AS_UNIQUEID" val="798"/>
</p:tagLst>
</file>

<file path=ppt/tags/tag130.xml><?xml version="1.0" encoding="utf-8"?>
<p:tagLst xmlns:p="http://schemas.openxmlformats.org/presentationml/2006/main">
  <p:tag name="AS_UNIQUEID" val="930"/>
</p:tagLst>
</file>

<file path=ppt/tags/tag131.xml><?xml version="1.0" encoding="utf-8"?>
<p:tagLst xmlns:p="http://schemas.openxmlformats.org/presentationml/2006/main">
  <p:tag name="AS_UNIQUEID" val="931"/>
</p:tagLst>
</file>

<file path=ppt/tags/tag132.xml><?xml version="1.0" encoding="utf-8"?>
<p:tagLst xmlns:p="http://schemas.openxmlformats.org/presentationml/2006/main">
  <p:tag name="AS_UNIQUEID" val="986"/>
</p:tagLst>
</file>

<file path=ppt/tags/tag133.xml><?xml version="1.0" encoding="utf-8"?>
<p:tagLst xmlns:p="http://schemas.openxmlformats.org/presentationml/2006/main">
  <p:tag name="AS_UNIQUEID" val="933"/>
</p:tagLst>
</file>

<file path=ppt/tags/tag134.xml><?xml version="1.0" encoding="utf-8"?>
<p:tagLst xmlns:p="http://schemas.openxmlformats.org/presentationml/2006/main">
  <p:tag name="AS_UNIQUEID" val="934"/>
</p:tagLst>
</file>

<file path=ppt/tags/tag135.xml><?xml version="1.0" encoding="utf-8"?>
<p:tagLst xmlns:p="http://schemas.openxmlformats.org/presentationml/2006/main">
  <p:tag name="AS_UNIQUEID" val="935"/>
</p:tagLst>
</file>

<file path=ppt/tags/tag136.xml><?xml version="1.0" encoding="utf-8"?>
<p:tagLst xmlns:p="http://schemas.openxmlformats.org/presentationml/2006/main">
  <p:tag name="AS_UNIQUEID" val="936"/>
</p:tagLst>
</file>

<file path=ppt/tags/tag137.xml><?xml version="1.0" encoding="utf-8"?>
<p:tagLst xmlns:p="http://schemas.openxmlformats.org/presentationml/2006/main">
  <p:tag name="AS_UNIQUEID" val="987"/>
</p:tagLst>
</file>

<file path=ppt/tags/tag138.xml><?xml version="1.0" encoding="utf-8"?>
<p:tagLst xmlns:p="http://schemas.openxmlformats.org/presentationml/2006/main">
  <p:tag name="AS_UNIQUEID" val="988"/>
</p:tagLst>
</file>

<file path=ppt/tags/tag139.xml><?xml version="1.0" encoding="utf-8"?>
<p:tagLst xmlns:p="http://schemas.openxmlformats.org/presentationml/2006/main">
  <p:tag name="AS_UNIQUEID" val="831"/>
  <p:tag name="KSO_WM_UNIT_TEXT_FILL_FORE_SCHEMECOLOR_INDEX" val="13"/>
  <p:tag name="KSO_WM_UNIT_TEXT_FILL_FORE_SCHEMECOLOR_INDEX_BRIGHTNESS" val="0"/>
  <p:tag name="KSO_WM_UNIT_TEXT_FILL_TYPE" val="1"/>
</p:tagLst>
</file>

<file path=ppt/tags/tag14.xml><?xml version="1.0" encoding="utf-8"?>
<p:tagLst xmlns:p="http://schemas.openxmlformats.org/presentationml/2006/main">
  <p:tag name="AS_UNIQUEID" val="799"/>
</p:tagLst>
</file>

<file path=ppt/tags/tag140.xml><?xml version="1.0" encoding="utf-8"?>
<p:tagLst xmlns:p="http://schemas.openxmlformats.org/presentationml/2006/main">
  <p:tag name="AS_UNIQUEID" val="832"/>
</p:tagLst>
</file>

<file path=ppt/tags/tag141.xml><?xml version="1.0" encoding="utf-8"?>
<p:tagLst xmlns:p="http://schemas.openxmlformats.org/presentationml/2006/main">
  <p:tag name="AS_UNIQUEID" val="833"/>
</p:tagLst>
</file>

<file path=ppt/tags/tag142.xml><?xml version="1.0" encoding="utf-8"?>
<p:tagLst xmlns:p="http://schemas.openxmlformats.org/presentationml/2006/main">
  <p:tag name="AS_UNIQUEID" val="834"/>
</p:tagLst>
</file>

<file path=ppt/tags/tag143.xml><?xml version="1.0" encoding="utf-8"?>
<p:tagLst xmlns:p="http://schemas.openxmlformats.org/presentationml/2006/main">
  <p:tag name="AS_UNIQUEID" val="989"/>
</p:tagLst>
</file>

<file path=ppt/tags/tag144.xml><?xml version="1.0" encoding="utf-8"?>
<p:tagLst xmlns:p="http://schemas.openxmlformats.org/presentationml/2006/main">
  <p:tag name="AS_UNIQUEID" val="836"/>
</p:tagLst>
</file>

<file path=ppt/tags/tag145.xml><?xml version="1.0" encoding="utf-8"?>
<p:tagLst xmlns:p="http://schemas.openxmlformats.org/presentationml/2006/main">
  <p:tag name="AS_UNIQUEID" val="837"/>
</p:tagLst>
</file>

<file path=ppt/tags/tag146.xml><?xml version="1.0" encoding="utf-8"?>
<p:tagLst xmlns:p="http://schemas.openxmlformats.org/presentationml/2006/main">
  <p:tag name="AS_UNIQUEID" val="838"/>
</p:tagLst>
</file>

<file path=ppt/tags/tag147.xml><?xml version="1.0" encoding="utf-8"?>
<p:tagLst xmlns:p="http://schemas.openxmlformats.org/presentationml/2006/main">
  <p:tag name="AS_UNIQUEID" val="990"/>
</p:tagLst>
</file>

<file path=ppt/tags/tag148.xml><?xml version="1.0" encoding="utf-8"?>
<p:tagLst xmlns:p="http://schemas.openxmlformats.org/presentationml/2006/main">
  <p:tag name="AS_UNIQUEID" val="840"/>
</p:tagLst>
</file>

<file path=ppt/tags/tag149.xml><?xml version="1.0" encoding="utf-8"?>
<p:tagLst xmlns:p="http://schemas.openxmlformats.org/presentationml/2006/main">
  <p:tag name="AS_UNIQUEID" val="841"/>
  <p:tag name="KSO_WM_UNIT_PLACING_PICTURE_USER_VIEWPORT" val="{&quot;height&quot;:2386.4094488188975,&quot;width&quot;:2502.0976377952757}"/>
</p:tagLst>
</file>

<file path=ppt/tags/tag15.xml><?xml version="1.0" encoding="utf-8"?>
<p:tagLst xmlns:p="http://schemas.openxmlformats.org/presentationml/2006/main">
  <p:tag name="AS_UNIQUEID" val="800"/>
</p:tagLst>
</file>

<file path=ppt/tags/tag150.xml><?xml version="1.0" encoding="utf-8"?>
<p:tagLst xmlns:p="http://schemas.openxmlformats.org/presentationml/2006/main">
  <p:tag name="AS_UNIQUEID" val="842"/>
  <p:tag name="KSO_WM_UNIT_PLACING_PICTURE_USER_VIEWPORT" val="{&quot;height&quot;:6387.507086614173,&quot;width&quot;:10560}"/>
</p:tagLst>
</file>

<file path=ppt/tags/tag151.xml><?xml version="1.0" encoding="utf-8"?>
<p:tagLst xmlns:p="http://schemas.openxmlformats.org/presentationml/2006/main">
  <p:tag name="AS_UNIQUEID" val="843"/>
</p:tagLst>
</file>

<file path=ppt/tags/tag152.xml><?xml version="1.0" encoding="utf-8"?>
<p:tagLst xmlns:p="http://schemas.openxmlformats.org/presentationml/2006/main">
  <p:tag name="AS_UNIQUEID" val="844"/>
</p:tagLst>
</file>

<file path=ppt/tags/tag153.xml><?xml version="1.0" encoding="utf-8"?>
<p:tagLst xmlns:p="http://schemas.openxmlformats.org/presentationml/2006/main">
  <p:tag name="AS_UNIQUEID" val="845"/>
  <p:tag name="KSO_WM_UNIT_PLACING_PICTURE_USER_VIEWPORT" val="{&quot;height&quot;:10800,&quot;width&quot;:8108}"/>
</p:tagLst>
</file>

<file path=ppt/tags/tag154.xml><?xml version="1.0" encoding="utf-8"?>
<p:tagLst xmlns:p="http://schemas.openxmlformats.org/presentationml/2006/main">
  <p:tag name="AS_UNIQUEID" val="846"/>
</p:tagLst>
</file>

<file path=ppt/tags/tag155.xml><?xml version="1.0" encoding="utf-8"?>
<p:tagLst xmlns:p="http://schemas.openxmlformats.org/presentationml/2006/main">
  <p:tag name="AS_UNIQUEID" val="847"/>
</p:tagLst>
</file>

<file path=ppt/tags/tag156.xml><?xml version="1.0" encoding="utf-8"?>
<p:tagLst xmlns:p="http://schemas.openxmlformats.org/presentationml/2006/main">
  <p:tag name="AS_UNIQUEID" val="991"/>
</p:tagLst>
</file>

<file path=ppt/tags/tag157.xml><?xml version="1.0" encoding="utf-8"?>
<p:tagLst xmlns:p="http://schemas.openxmlformats.org/presentationml/2006/main">
  <p:tag name="AS_UNIQUEID" val="849"/>
</p:tagLst>
</file>

<file path=ppt/tags/tag158.xml><?xml version="1.0" encoding="utf-8"?>
<p:tagLst xmlns:p="http://schemas.openxmlformats.org/presentationml/2006/main">
  <p:tag name="AS_UNIQUEID" val="850"/>
  <p:tag name="KSO_WM_UNIT_TEXT_FILL_FORE_SCHEMECOLOR_INDEX" val="13"/>
  <p:tag name="KSO_WM_UNIT_TEXT_FILL_FORE_SCHEMECOLOR_INDEX_BRIGHTNESS" val="0"/>
  <p:tag name="KSO_WM_UNIT_TEXT_FILL_TYPE" val="1"/>
</p:tagLst>
</file>

<file path=ppt/tags/tag159.xml><?xml version="1.0" encoding="utf-8"?>
<p:tagLst xmlns:p="http://schemas.openxmlformats.org/presentationml/2006/main">
  <p:tag name="AS_UNIQUEID" val="992"/>
</p:tagLst>
</file>

<file path=ppt/tags/tag16.xml><?xml version="1.0" encoding="utf-8"?>
<p:tagLst xmlns:p="http://schemas.openxmlformats.org/presentationml/2006/main">
  <p:tag name="AS_UNIQUEID" val="943"/>
</p:tagLst>
</file>

<file path=ppt/tags/tag160.xml><?xml version="1.0" encoding="utf-8"?>
<p:tagLst xmlns:p="http://schemas.openxmlformats.org/presentationml/2006/main">
  <p:tag name="AS_UNIQUEID" val="993"/>
</p:tagLst>
</file>

<file path=ppt/tags/tag161.xml><?xml version="1.0" encoding="utf-8"?>
<p:tagLst xmlns:p="http://schemas.openxmlformats.org/presentationml/2006/main">
  <p:tag name="AS_UNIQUEID" val="940"/>
</p:tagLst>
</file>

<file path=ppt/tags/tag162.xml><?xml version="1.0" encoding="utf-8"?>
<p:tagLst xmlns:p="http://schemas.openxmlformats.org/presentationml/2006/main">
  <p:tag name="AS_UNIQUEID" val="994"/>
</p:tagLst>
</file>

<file path=ppt/tags/tag163.xml><?xml version="1.0" encoding="utf-8"?>
<p:tagLst xmlns:p="http://schemas.openxmlformats.org/presentationml/2006/main">
  <p:tag name="AS_UNIQUEID" val="995"/>
</p:tagLst>
</file>

<file path=ppt/tags/tag16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jb3VudCI6NiwiaGRpZCI6IjU4MGVmMjUzNTRjMGZkYTFiNjZlNDVmZGJjOGE4ZTY2IiwidXNlckNvdW50IjoxfQ=="/>
</p:tagLst>
</file>

<file path=ppt/tags/tag17.xml><?xml version="1.0" encoding="utf-8"?>
<p:tagLst xmlns:p="http://schemas.openxmlformats.org/presentationml/2006/main">
  <p:tag name="AS_UNIQUEID" val="944"/>
</p:tagLst>
</file>

<file path=ppt/tags/tag18.xml><?xml version="1.0" encoding="utf-8"?>
<p:tagLst xmlns:p="http://schemas.openxmlformats.org/presentationml/2006/main">
  <p:tag name="AS_UNIQUEID" val="803"/>
</p:tagLst>
</file>

<file path=ppt/tags/tag19.xml><?xml version="1.0" encoding="utf-8"?>
<p:tagLst xmlns:p="http://schemas.openxmlformats.org/presentationml/2006/main">
  <p:tag name="AS_UNIQUEID" val="804"/>
</p:tagLst>
</file>

<file path=ppt/tags/tag2.xml><?xml version="1.0" encoding="utf-8"?>
<p:tagLst xmlns:p="http://schemas.openxmlformats.org/presentationml/2006/main">
  <p:tag name="AS_UNIQUEID" val="787"/>
</p:tagLst>
</file>

<file path=ppt/tags/tag20.xml><?xml version="1.0" encoding="utf-8"?>
<p:tagLst xmlns:p="http://schemas.openxmlformats.org/presentationml/2006/main">
  <p:tag name="AS_UNIQUEID" val="805"/>
</p:tagLst>
</file>

<file path=ppt/tags/tag21.xml><?xml version="1.0" encoding="utf-8"?>
<p:tagLst xmlns:p="http://schemas.openxmlformats.org/presentationml/2006/main">
  <p:tag name="AS_UNIQUEID" val="945"/>
</p:tagLst>
</file>

<file path=ppt/tags/tag22.xml><?xml version="1.0" encoding="utf-8"?>
<p:tagLst xmlns:p="http://schemas.openxmlformats.org/presentationml/2006/main">
  <p:tag name="AS_UNIQUEID" val="807"/>
</p:tagLst>
</file>

<file path=ppt/tags/tag23.xml><?xml version="1.0" encoding="utf-8"?>
<p:tagLst xmlns:p="http://schemas.openxmlformats.org/presentationml/2006/main">
  <p:tag name="AS_UNIQUEID" val="808"/>
</p:tagLst>
</file>

<file path=ppt/tags/tag24.xml><?xml version="1.0" encoding="utf-8"?>
<p:tagLst xmlns:p="http://schemas.openxmlformats.org/presentationml/2006/main">
  <p:tag name="AS_UNIQUEID" val="809"/>
</p:tagLst>
</file>

<file path=ppt/tags/tag25.xml><?xml version="1.0" encoding="utf-8"?>
<p:tagLst xmlns:p="http://schemas.openxmlformats.org/presentationml/2006/main">
  <p:tag name="AS_UNIQUEID" val="810"/>
</p:tagLst>
</file>

<file path=ppt/tags/tag26.xml><?xml version="1.0" encoding="utf-8"?>
<p:tagLst xmlns:p="http://schemas.openxmlformats.org/presentationml/2006/main">
  <p:tag name="AS_UNIQUEID" val="811"/>
</p:tagLst>
</file>

<file path=ppt/tags/tag27.xml><?xml version="1.0" encoding="utf-8"?>
<p:tagLst xmlns:p="http://schemas.openxmlformats.org/presentationml/2006/main">
  <p:tag name="AS_UNIQUEID" val="812"/>
</p:tagLst>
</file>

<file path=ppt/tags/tag28.xml><?xml version="1.0" encoding="utf-8"?>
<p:tagLst xmlns:p="http://schemas.openxmlformats.org/presentationml/2006/main">
  <p:tag name="AS_UNIQUEID" val="946"/>
</p:tagLst>
</file>

<file path=ppt/tags/tag29.xml><?xml version="1.0" encoding="utf-8"?>
<p:tagLst xmlns:p="http://schemas.openxmlformats.org/presentationml/2006/main">
  <p:tag name="AS_UNIQUEID" val="947"/>
</p:tagLst>
</file>

<file path=ppt/tags/tag3.xml><?xml version="1.0" encoding="utf-8"?>
<p:tagLst xmlns:p="http://schemas.openxmlformats.org/presentationml/2006/main">
  <p:tag name="AS_UNIQUEID" val="788"/>
</p:tagLst>
</file>

<file path=ppt/tags/tag30.xml><?xml version="1.0" encoding="utf-8"?>
<p:tagLst xmlns:p="http://schemas.openxmlformats.org/presentationml/2006/main">
  <p:tag name="AS_UNIQUEID" val="814"/>
</p:tagLst>
</file>

<file path=ppt/tags/tag31.xml><?xml version="1.0" encoding="utf-8"?>
<p:tagLst xmlns:p="http://schemas.openxmlformats.org/presentationml/2006/main">
  <p:tag name="AS_UNIQUEID" val="815"/>
</p:tagLst>
</file>

<file path=ppt/tags/tag32.xml><?xml version="1.0" encoding="utf-8"?>
<p:tagLst xmlns:p="http://schemas.openxmlformats.org/presentationml/2006/main">
  <p:tag name="AS_UNIQUEID" val="816"/>
</p:tagLst>
</file>

<file path=ppt/tags/tag33.xml><?xml version="1.0" encoding="utf-8"?>
<p:tagLst xmlns:p="http://schemas.openxmlformats.org/presentationml/2006/main">
  <p:tag name="AS_UNIQUEID" val="817"/>
</p:tagLst>
</file>

<file path=ppt/tags/tag34.xml><?xml version="1.0" encoding="utf-8"?>
<p:tagLst xmlns:p="http://schemas.openxmlformats.org/presentationml/2006/main">
  <p:tag name="AS_UNIQUEID" val="818"/>
</p:tagLst>
</file>

<file path=ppt/tags/tag35.xml><?xml version="1.0" encoding="utf-8"?>
<p:tagLst xmlns:p="http://schemas.openxmlformats.org/presentationml/2006/main">
  <p:tag name="AS_UNIQUEID" val="819"/>
</p:tagLst>
</file>

<file path=ppt/tags/tag36.xml><?xml version="1.0" encoding="utf-8"?>
<p:tagLst xmlns:p="http://schemas.openxmlformats.org/presentationml/2006/main">
  <p:tag name="AS_UNIQUEID" val="948"/>
</p:tagLst>
</file>

<file path=ppt/tags/tag37.xml><?xml version="1.0" encoding="utf-8"?>
<p:tagLst xmlns:p="http://schemas.openxmlformats.org/presentationml/2006/main">
  <p:tag name="AS_UNIQUEID" val="949"/>
</p:tagLst>
</file>

<file path=ppt/tags/tag38.xml><?xml version="1.0" encoding="utf-8"?>
<p:tagLst xmlns:p="http://schemas.openxmlformats.org/presentationml/2006/main">
  <p:tag name="AS_UNIQUEID" val="950"/>
</p:tagLst>
</file>

<file path=ppt/tags/tag39.xml><?xml version="1.0" encoding="utf-8"?>
<p:tagLst xmlns:p="http://schemas.openxmlformats.org/presentationml/2006/main">
  <p:tag name="AS_UNIQUEID" val="951"/>
</p:tagLst>
</file>

<file path=ppt/tags/tag4.xml><?xml version="1.0" encoding="utf-8"?>
<p:tagLst xmlns:p="http://schemas.openxmlformats.org/presentationml/2006/main">
  <p:tag name="AS_UNIQUEID" val="789"/>
</p:tagLst>
</file>

<file path=ppt/tags/tag40.xml><?xml version="1.0" encoding="utf-8"?>
<p:tagLst xmlns:p="http://schemas.openxmlformats.org/presentationml/2006/main">
  <p:tag name="AS_UNIQUEID" val="952"/>
</p:tagLst>
</file>

<file path=ppt/tags/tag41.xml><?xml version="1.0" encoding="utf-8"?>
<p:tagLst xmlns:p="http://schemas.openxmlformats.org/presentationml/2006/main">
  <p:tag name="AS_UNIQUEID" val="953"/>
</p:tagLst>
</file>

<file path=ppt/tags/tag42.xml><?xml version="1.0" encoding="utf-8"?>
<p:tagLst xmlns:p="http://schemas.openxmlformats.org/presentationml/2006/main">
  <p:tag name="AS_UNIQUEID" val="954"/>
</p:tagLst>
</file>

<file path=ppt/tags/tag43.xml><?xml version="1.0" encoding="utf-8"?>
<p:tagLst xmlns:p="http://schemas.openxmlformats.org/presentationml/2006/main">
  <p:tag name="AS_UNIQUEID" val="955"/>
</p:tagLst>
</file>

<file path=ppt/tags/tag44.xml><?xml version="1.0" encoding="utf-8"?>
<p:tagLst xmlns:p="http://schemas.openxmlformats.org/presentationml/2006/main">
  <p:tag name="AS_UNIQUEID" val="956"/>
</p:tagLst>
</file>

<file path=ppt/tags/tag45.xml><?xml version="1.0" encoding="utf-8"?>
<p:tagLst xmlns:p="http://schemas.openxmlformats.org/presentationml/2006/main">
  <p:tag name="AS_UNIQUEID" val="821"/>
</p:tagLst>
</file>

<file path=ppt/tags/tag46.xml><?xml version="1.0" encoding="utf-8"?>
<p:tagLst xmlns:p="http://schemas.openxmlformats.org/presentationml/2006/main">
  <p:tag name="AS_UNIQUEID" val="822"/>
</p:tagLst>
</file>

<file path=ppt/tags/tag47.xml><?xml version="1.0" encoding="utf-8"?>
<p:tagLst xmlns:p="http://schemas.openxmlformats.org/presentationml/2006/main">
  <p:tag name="AS_UNIQUEID" val="823"/>
</p:tagLst>
</file>

<file path=ppt/tags/tag48.xml><?xml version="1.0" encoding="utf-8"?>
<p:tagLst xmlns:p="http://schemas.openxmlformats.org/presentationml/2006/main">
  <p:tag name="AS_UNIQUEID" val="957"/>
</p:tagLst>
</file>

<file path=ppt/tags/tag49.xml><?xml version="1.0" encoding="utf-8"?>
<p:tagLst xmlns:p="http://schemas.openxmlformats.org/presentationml/2006/main">
  <p:tag name="AS_UNIQUEID" val="825"/>
</p:tagLst>
</file>

<file path=ppt/tags/tag5.xml><?xml version="1.0" encoding="utf-8"?>
<p:tagLst xmlns:p="http://schemas.openxmlformats.org/presentationml/2006/main">
  <p:tag name="AS_UNIQUEID" val="790"/>
</p:tagLst>
</file>

<file path=ppt/tags/tag50.xml><?xml version="1.0" encoding="utf-8"?>
<p:tagLst xmlns:p="http://schemas.openxmlformats.org/presentationml/2006/main">
  <p:tag name="AS_UNIQUEID" val="826"/>
</p:tagLst>
</file>

<file path=ppt/tags/tag51.xml><?xml version="1.0" encoding="utf-8"?>
<p:tagLst xmlns:p="http://schemas.openxmlformats.org/presentationml/2006/main">
  <p:tag name="AS_UNIQUEID" val="827"/>
</p:tagLst>
</file>

<file path=ppt/tags/tag52.xml><?xml version="1.0" encoding="utf-8"?>
<p:tagLst xmlns:p="http://schemas.openxmlformats.org/presentationml/2006/main">
  <p:tag name="AS_UNIQUEID" val="828"/>
</p:tagLst>
</file>

<file path=ppt/tags/tag53.xml><?xml version="1.0" encoding="utf-8"?>
<p:tagLst xmlns:p="http://schemas.openxmlformats.org/presentationml/2006/main">
  <p:tag name="AS_UNIQUEID" val="958"/>
</p:tagLst>
</file>

<file path=ppt/tags/tag54.xml><?xml version="1.0" encoding="utf-8"?>
<p:tagLst xmlns:p="http://schemas.openxmlformats.org/presentationml/2006/main">
  <p:tag name="AS_UNIQUEID" val="959"/>
</p:tagLst>
</file>

<file path=ppt/tags/tag55.xml><?xml version="1.0" encoding="utf-8"?>
<p:tagLst xmlns:p="http://schemas.openxmlformats.org/presentationml/2006/main">
  <p:tag name="AS_UNIQUEID" val="960"/>
</p:tagLst>
</file>

<file path=ppt/tags/tag56.xml><?xml version="1.0" encoding="utf-8"?>
<p:tagLst xmlns:p="http://schemas.openxmlformats.org/presentationml/2006/main">
  <p:tag name="AS_UNIQUEID" val="853"/>
</p:tagLst>
</file>

<file path=ppt/tags/tag57.xml><?xml version="1.0" encoding="utf-8"?>
<p:tagLst xmlns:p="http://schemas.openxmlformats.org/presentationml/2006/main">
  <p:tag name="AS_UNIQUEID" val="854"/>
</p:tagLst>
</file>

<file path=ppt/tags/tag58.xml><?xml version="1.0" encoding="utf-8"?>
<p:tagLst xmlns:p="http://schemas.openxmlformats.org/presentationml/2006/main">
  <p:tag name="AS_UNIQUEID" val="855"/>
</p:tagLst>
</file>

<file path=ppt/tags/tag59.xml><?xml version="1.0" encoding="utf-8"?>
<p:tagLst xmlns:p="http://schemas.openxmlformats.org/presentationml/2006/main">
  <p:tag name="AS_UNIQUEID" val="961"/>
</p:tagLst>
</file>

<file path=ppt/tags/tag6.xml><?xml version="1.0" encoding="utf-8"?>
<p:tagLst xmlns:p="http://schemas.openxmlformats.org/presentationml/2006/main">
  <p:tag name="AS_UNIQUEID" val="791"/>
</p:tagLst>
</file>

<file path=ppt/tags/tag60.xml><?xml version="1.0" encoding="utf-8"?>
<p:tagLst xmlns:p="http://schemas.openxmlformats.org/presentationml/2006/main">
  <p:tag name="AS_UNIQUEID" val="857"/>
</p:tagLst>
</file>

<file path=ppt/tags/tag61.xml><?xml version="1.0" encoding="utf-8"?>
<p:tagLst xmlns:p="http://schemas.openxmlformats.org/presentationml/2006/main">
  <p:tag name="AS_UNIQUEID" val="858"/>
</p:tagLst>
</file>

<file path=ppt/tags/tag62.xml><?xml version="1.0" encoding="utf-8"?>
<p:tagLst xmlns:p="http://schemas.openxmlformats.org/presentationml/2006/main">
  <p:tag name="AS_UNIQUEID" val="859"/>
</p:tagLst>
</file>

<file path=ppt/tags/tag63.xml><?xml version="1.0" encoding="utf-8"?>
<p:tagLst xmlns:p="http://schemas.openxmlformats.org/presentationml/2006/main">
  <p:tag name="AS_UNIQUEID" val="860"/>
</p:tagLst>
</file>

<file path=ppt/tags/tag64.xml><?xml version="1.0" encoding="utf-8"?>
<p:tagLst xmlns:p="http://schemas.openxmlformats.org/presentationml/2006/main">
  <p:tag name="AS_UNIQUEID" val="861"/>
</p:tagLst>
</file>

<file path=ppt/tags/tag65.xml><?xml version="1.0" encoding="utf-8"?>
<p:tagLst xmlns:p="http://schemas.openxmlformats.org/presentationml/2006/main">
  <p:tag name="AS_UNIQUEID" val="862"/>
</p:tagLst>
</file>

<file path=ppt/tags/tag66.xml><?xml version="1.0" encoding="utf-8"?>
<p:tagLst xmlns:p="http://schemas.openxmlformats.org/presentationml/2006/main">
  <p:tag name="AS_UNIQUEID" val="863"/>
</p:tagLst>
</file>

<file path=ppt/tags/tag67.xml><?xml version="1.0" encoding="utf-8"?>
<p:tagLst xmlns:p="http://schemas.openxmlformats.org/presentationml/2006/main">
  <p:tag name="AS_UNIQUEID" val="962"/>
</p:tagLst>
</file>

<file path=ppt/tags/tag68.xml><?xml version="1.0" encoding="utf-8"?>
<p:tagLst xmlns:p="http://schemas.openxmlformats.org/presentationml/2006/main">
  <p:tag name="AS_UNIQUEID" val="875"/>
</p:tagLst>
</file>

<file path=ppt/tags/tag69.xml><?xml version="1.0" encoding="utf-8"?>
<p:tagLst xmlns:p="http://schemas.openxmlformats.org/presentationml/2006/main">
  <p:tag name="AS_UNIQUEID" val="876"/>
</p:tagLst>
</file>

<file path=ppt/tags/tag7.xml><?xml version="1.0" encoding="utf-8"?>
<p:tagLst xmlns:p="http://schemas.openxmlformats.org/presentationml/2006/main">
  <p:tag name="AS_UNIQUEID" val="942"/>
</p:tagLst>
</file>

<file path=ppt/tags/tag70.xml><?xml version="1.0" encoding="utf-8"?>
<p:tagLst xmlns:p="http://schemas.openxmlformats.org/presentationml/2006/main">
  <p:tag name="AS_UNIQUEID" val="877"/>
</p:tagLst>
</file>

<file path=ppt/tags/tag71.xml><?xml version="1.0" encoding="utf-8"?>
<p:tagLst xmlns:p="http://schemas.openxmlformats.org/presentationml/2006/main">
  <p:tag name="AS_UNIQUEID" val="963"/>
</p:tagLst>
</file>

<file path=ppt/tags/tag72.xml><?xml version="1.0" encoding="utf-8"?>
<p:tagLst xmlns:p="http://schemas.openxmlformats.org/presentationml/2006/main">
  <p:tag name="AS_UNIQUEID" val="879"/>
</p:tagLst>
</file>

<file path=ppt/tags/tag73.xml><?xml version="1.0" encoding="utf-8"?>
<p:tagLst xmlns:p="http://schemas.openxmlformats.org/presentationml/2006/main">
  <p:tag name="AS_UNIQUEID" val="756"/>
</p:tagLst>
</file>

<file path=ppt/tags/tag74.xml><?xml version="1.0" encoding="utf-8"?>
<p:tagLst xmlns:p="http://schemas.openxmlformats.org/presentationml/2006/main">
  <p:tag name="AS_UNIQUEID" val="880"/>
</p:tagLst>
</file>

<file path=ppt/tags/tag75.xml><?xml version="1.0" encoding="utf-8"?>
<p:tagLst xmlns:p="http://schemas.openxmlformats.org/presentationml/2006/main">
  <p:tag name="AS_UNIQUEID" val="964"/>
</p:tagLst>
</file>

<file path=ppt/tags/tag76.xml><?xml version="1.0" encoding="utf-8"?>
<p:tagLst xmlns:p="http://schemas.openxmlformats.org/presentationml/2006/main">
  <p:tag name="AS_UNIQUEID" val="761"/>
  <p:tag name="KSO_WM_ASSEMBLE_CHIP_INDEX" val="2663a618b1174ec28244bd8070ee542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0"/>
  <p:tag name="KSO_WM_TEMPLATE_ASSEMBLE_XID" val="5f72dcc50ff15d9a40f679d0"/>
  <p:tag name="KSO_WM_TEMPLATE_CATEGORY" val="diagram"/>
  <p:tag name="KSO_WM_TEMPLATE_INDEX" val="20212387"/>
  <p:tag name="KSO_WM_UNIT_BLOCK" val="0"/>
  <p:tag name="KSO_WM_UNIT_COMPATIBLE" val="0"/>
  <p:tag name="KSO_WM_UNIT_DEC_AREA_ID" val="208d144297844f2c974860faba88c238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8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58"/>
</p:tagLst>
</file>

<file path=ppt/tags/tag77.xml><?xml version="1.0" encoding="utf-8"?>
<p:tagLst xmlns:p="http://schemas.openxmlformats.org/presentationml/2006/main">
  <p:tag name="AS_UNIQUEID" val="882"/>
</p:tagLst>
</file>

<file path=ppt/tags/tag78.xml><?xml version="1.0" encoding="utf-8"?>
<p:tagLst xmlns:p="http://schemas.openxmlformats.org/presentationml/2006/main">
  <p:tag name="AS_UNIQUEID" val="884"/>
</p:tagLst>
</file>

<file path=ppt/tags/tag79.xml><?xml version="1.0" encoding="utf-8"?>
<p:tagLst xmlns:p="http://schemas.openxmlformats.org/presentationml/2006/main">
  <p:tag name="AS_UNIQUEID" val="965"/>
</p:tagLst>
</file>

<file path=ppt/tags/tag8.xml><?xml version="1.0" encoding="utf-8"?>
<p:tagLst xmlns:p="http://schemas.openxmlformats.org/presentationml/2006/main">
  <p:tag name="AS_UNIQUEID" val="793"/>
</p:tagLst>
</file>

<file path=ppt/tags/tag80.xml><?xml version="1.0" encoding="utf-8"?>
<p:tagLst xmlns:p="http://schemas.openxmlformats.org/presentationml/2006/main">
  <p:tag name="AS_UNIQUEID" val="966"/>
</p:tagLst>
</file>

<file path=ppt/tags/tag81.xml><?xml version="1.0" encoding="utf-8"?>
<p:tagLst xmlns:p="http://schemas.openxmlformats.org/presentationml/2006/main">
  <p:tag name="AS_UNIQUEID" val="967"/>
</p:tagLst>
</file>

<file path=ppt/tags/tag82.xml><?xml version="1.0" encoding="utf-8"?>
<p:tagLst xmlns:p="http://schemas.openxmlformats.org/presentationml/2006/main">
  <p:tag name="AS_UNIQUEID" val="766"/>
  <p:tag name="KSO_WM_ASSEMBLE_CHIP_INDEX" val="2663a618b1174ec28244bd8070ee542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0"/>
  <p:tag name="KSO_WM_TEMPLATE_ASSEMBLE_XID" val="5f72dcc50ff15d9a40f679d0"/>
  <p:tag name="KSO_WM_TEMPLATE_CATEGORY" val="diagram"/>
  <p:tag name="KSO_WM_TEMPLATE_INDEX" val="20212387"/>
  <p:tag name="KSO_WM_UNIT_BLOCK" val="0"/>
  <p:tag name="KSO_WM_UNIT_COMPATIBLE" val="0"/>
  <p:tag name="KSO_WM_UNIT_DEC_AREA_ID" val="208d144297844f2c974860faba88c238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8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58"/>
</p:tagLst>
</file>

<file path=ppt/tags/tag83.xml><?xml version="1.0" encoding="utf-8"?>
<p:tagLst xmlns:p="http://schemas.openxmlformats.org/presentationml/2006/main">
  <p:tag name="AS_UNIQUEID" val="767"/>
</p:tagLst>
</file>

<file path=ppt/tags/tag84.xml><?xml version="1.0" encoding="utf-8"?>
<p:tagLst xmlns:p="http://schemas.openxmlformats.org/presentationml/2006/main">
  <p:tag name="AS_UNIQUEID" val="873"/>
</p:tagLst>
</file>

<file path=ppt/tags/tag85.xml><?xml version="1.0" encoding="utf-8"?>
<p:tagLst xmlns:p="http://schemas.openxmlformats.org/presentationml/2006/main">
  <p:tag name="AS_UNIQUEID" val="968"/>
</p:tagLst>
</file>

<file path=ppt/tags/tag86.xml><?xml version="1.0" encoding="utf-8"?>
<p:tagLst xmlns:p="http://schemas.openxmlformats.org/presentationml/2006/main">
  <p:tag name="AS_UNIQUEID" val="886"/>
  <p:tag name="KSO_WM_UNIT_TEXT_FILL_FORE_SCHEMECOLOR_INDEX" val="13"/>
  <p:tag name="KSO_WM_UNIT_TEXT_FILL_FORE_SCHEMECOLOR_INDEX_BRIGHTNESS" val="0"/>
  <p:tag name="KSO_WM_UNIT_TEXT_FILL_TYPE" val="1"/>
</p:tagLst>
</file>

<file path=ppt/tags/tag87.xml><?xml version="1.0" encoding="utf-8"?>
<p:tagLst xmlns:p="http://schemas.openxmlformats.org/presentationml/2006/main">
  <p:tag name="AS_UNIQUEID" val="887"/>
</p:tagLst>
</file>

<file path=ppt/tags/tag88.xml><?xml version="1.0" encoding="utf-8"?>
<p:tagLst xmlns:p="http://schemas.openxmlformats.org/presentationml/2006/main">
  <p:tag name="AS_UNIQUEID" val="888"/>
</p:tagLst>
</file>

<file path=ppt/tags/tag89.xml><?xml version="1.0" encoding="utf-8"?>
<p:tagLst xmlns:p="http://schemas.openxmlformats.org/presentationml/2006/main">
  <p:tag name="AS_UNIQUEID" val="969"/>
</p:tagLst>
</file>

<file path=ppt/tags/tag9.xml><?xml version="1.0" encoding="utf-8"?>
<p:tagLst xmlns:p="http://schemas.openxmlformats.org/presentationml/2006/main">
  <p:tag name="AS_UNIQUEID" val="794"/>
</p:tagLst>
</file>

<file path=ppt/tags/tag90.xml><?xml version="1.0" encoding="utf-8"?>
<p:tagLst xmlns:p="http://schemas.openxmlformats.org/presentationml/2006/main">
  <p:tag name="AS_UNIQUEID" val="970"/>
</p:tagLst>
</file>

<file path=ppt/tags/tag91.xml><?xml version="1.0" encoding="utf-8"?>
<p:tagLst xmlns:p="http://schemas.openxmlformats.org/presentationml/2006/main">
  <p:tag name="AS_UNIQUEID" val="971"/>
</p:tagLst>
</file>

<file path=ppt/tags/tag92.xml><?xml version="1.0" encoding="utf-8"?>
<p:tagLst xmlns:p="http://schemas.openxmlformats.org/presentationml/2006/main">
  <p:tag name="AS_UNIQUEID" val="972"/>
</p:tagLst>
</file>

<file path=ppt/tags/tag93.xml><?xml version="1.0" encoding="utf-8"?>
<p:tagLst xmlns:p="http://schemas.openxmlformats.org/presentationml/2006/main">
  <p:tag name="AS_UNIQUEID" val="973"/>
</p:tagLst>
</file>

<file path=ppt/tags/tag94.xml><?xml version="1.0" encoding="utf-8"?>
<p:tagLst xmlns:p="http://schemas.openxmlformats.org/presentationml/2006/main">
  <p:tag name="AS_UNIQUEID" val="974"/>
</p:tagLst>
</file>

<file path=ppt/tags/tag95.xml><?xml version="1.0" encoding="utf-8"?>
<p:tagLst xmlns:p="http://schemas.openxmlformats.org/presentationml/2006/main">
  <p:tag name="AS_UNIQUEID" val="975"/>
</p:tagLst>
</file>

<file path=ppt/tags/tag96.xml><?xml version="1.0" encoding="utf-8"?>
<p:tagLst xmlns:p="http://schemas.openxmlformats.org/presentationml/2006/main">
  <p:tag name="AS_UNIQUEID" val="976"/>
</p:tagLst>
</file>

<file path=ppt/tags/tag97.xml><?xml version="1.0" encoding="utf-8"?>
<p:tagLst xmlns:p="http://schemas.openxmlformats.org/presentationml/2006/main">
  <p:tag name="AS_UNIQUEID" val="890"/>
</p:tagLst>
</file>

<file path=ppt/tags/tag98.xml><?xml version="1.0" encoding="utf-8"?>
<p:tagLst xmlns:p="http://schemas.openxmlformats.org/presentationml/2006/main">
  <p:tag name="AS_UNIQUEID" val="891"/>
</p:tagLst>
</file>

<file path=ppt/tags/tag99.xml><?xml version="1.0" encoding="utf-8"?>
<p:tagLst xmlns:p="http://schemas.openxmlformats.org/presentationml/2006/main">
  <p:tag name="AS_UNIQUEID" val="887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85</Paragraphs>
  <Slides>21</Slides>
  <Notes>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6">
      <vt:lpstr>Arial</vt:lpstr>
      <vt:lpstr>等线 Light</vt:lpstr>
      <vt:lpstr>等线</vt:lpstr>
      <vt:lpstr>Calibri</vt:lpstr>
      <vt:lpstr>微软雅黑</vt:lpstr>
      <vt:lpstr>楷体</vt:lpstr>
      <vt:lpstr>华文行楷</vt:lpstr>
      <vt:lpstr>Wingdings</vt:lpstr>
      <vt:lpstr>方正北魏楷书简体</vt:lpstr>
      <vt:lpstr>Times New Roman</vt:lpstr>
      <vt:lpstr>Segoe UI</vt:lpstr>
      <vt:lpstr>华文楷体</vt:lpstr>
      <vt:lpstr>宋体</vt:lpstr>
      <vt:lpstr>方正粗黑宋简体</vt:lpstr>
      <vt:lpstr>Office 主题​​</vt:lpstr>
      <vt:lpstr>时政热点导入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概括全文的结构层次</vt:lpstr>
      <vt:lpstr>PowerPoint Presentation</vt:lpstr>
      <vt:lpstr>1.文章将“立其诚”的含义概括为哪三点？应如何理解？</vt:lpstr>
      <vt:lpstr>2.从文中看，应如何认识客观世界？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写作源于真实的生活又高于真实的生活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2022-10-29T12:25:10.881</cp:lastPrinted>
  <dcterms:created xsi:type="dcterms:W3CDTF">2022-10-29T12:25:10Z</dcterms:created>
  <dcterms:modified xsi:type="dcterms:W3CDTF">2022-10-29T04:25:13Z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