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63" r:id="rId3"/>
    <p:sldId id="275" r:id="rId4"/>
    <p:sldId id="276" r:id="rId5"/>
    <p:sldId id="277" r:id="rId6"/>
    <p:sldId id="278" r:id="rId7"/>
    <p:sldId id="279" r:id="rId8"/>
    <p:sldId id="264" r:id="rId9"/>
    <p:sldId id="280" r:id="rId10"/>
    <p:sldId id="265" r:id="rId11"/>
    <p:sldId id="281" r:id="rId12"/>
    <p:sldId id="270" r:id="rId13"/>
    <p:sldId id="282" r:id="rId14"/>
    <p:sldId id="283" r:id="rId15"/>
    <p:sldId id="284" r:id="rId16"/>
    <p:sldId id="285" r:id="rId17"/>
    <p:sldId id="286" r:id="rId18"/>
    <p:sldId id="287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88" d="100"/>
          <a:sy n="88" d="100"/>
        </p:scale>
        <p:origin x="9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1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7" Type="http://schemas.openxmlformats.org/officeDocument/2006/relationships/slide" Target="../slides/slide1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7" Type="http://schemas.openxmlformats.org/officeDocument/2006/relationships/slide" Target="../slides/slide1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7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227636" y="118157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重点突破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25" name="TextBox 24">
            <a:hlinkClick r:id="rId5" action="ppaction://hlinksldjump"/>
          </p:cNvPr>
          <p:cNvSpPr txBox="1"/>
          <p:nvPr userDrawn="1"/>
        </p:nvSpPr>
        <p:spPr>
          <a:xfrm>
            <a:off x="5192984" y="303311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考题示例　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6" action="ppaction://hlinksldjump"/>
          </p:cNvPr>
          <p:cNvSpPr txBox="1"/>
          <p:nvPr userDrawn="1"/>
        </p:nvSpPr>
        <p:spPr>
          <a:xfrm>
            <a:off x="6413329" y="30073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答题模式　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7" action="ppaction://hlinksldjump"/>
          </p:cNvPr>
          <p:cNvSpPr txBox="1"/>
          <p:nvPr userDrawn="1"/>
        </p:nvSpPr>
        <p:spPr>
          <a:xfrm>
            <a:off x="7891084" y="31291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807573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考题示例　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707904" y="112561"/>
            <a:ext cx="902811" cy="480597"/>
            <a:chOff x="366968" y="1037555"/>
            <a:chExt cx="902811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重点突破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149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30" name="TextBox 29">
            <a:hlinkClick r:id="rId6" action="ppaction://hlinksldjump"/>
          </p:cNvPr>
          <p:cNvSpPr txBox="1"/>
          <p:nvPr userDrawn="1"/>
        </p:nvSpPr>
        <p:spPr>
          <a:xfrm>
            <a:off x="6413329" y="228726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答题模式　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32">
            <a:hlinkClick r:id="rId7" action="ppaction://hlinksldjump"/>
          </p:cNvPr>
          <p:cNvSpPr txBox="1"/>
          <p:nvPr userDrawn="1"/>
        </p:nvSpPr>
        <p:spPr>
          <a:xfrm>
            <a:off x="789108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520644"/>
              <a:ext cx="108234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答题模式　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6" name="TextBox 25">
            <a:hlinkClick r:id="rId6" action="ppaction://hlinksldjump"/>
          </p:cNvPr>
          <p:cNvSpPr txBox="1"/>
          <p:nvPr userDrawn="1"/>
        </p:nvSpPr>
        <p:spPr>
          <a:xfrm>
            <a:off x="5192984" y="26357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考题示例　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TextBox 31">
            <a:hlinkClick r:id="rId7" action="ppaction://hlinksldjump"/>
          </p:cNvPr>
          <p:cNvSpPr txBox="1"/>
          <p:nvPr userDrawn="1"/>
        </p:nvSpPr>
        <p:spPr>
          <a:xfrm>
            <a:off x="7891084" y="2731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15590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写作导引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4" name="TextBox 23">
            <a:hlinkClick r:id="rId6" action="ppaction://hlinksldjump"/>
          </p:cNvPr>
          <p:cNvSpPr txBox="1"/>
          <p:nvPr userDrawn="1"/>
        </p:nvSpPr>
        <p:spPr>
          <a:xfrm>
            <a:off x="5192984" y="28063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考题示例　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26">
            <a:hlinkClick r:id="rId7" action="ppaction://hlinksldjump"/>
          </p:cNvPr>
          <p:cNvSpPr txBox="1"/>
          <p:nvPr userDrawn="1"/>
        </p:nvSpPr>
        <p:spPr>
          <a:xfrm>
            <a:off x="6413329" y="27806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答题模式　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诗歌部分整合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诗歌部分整合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炼字、炼词型诗歌鉴赏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古代诗歌的语言是最精练的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往往一词一句就能生动地描摹出事物的特征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深刻地反映思想内容。赏析时应联系全诗的主旨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结合诗人的思想感情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从造词、造句、修辞等不同方面仔细揣摩、推敲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来理解作者炼字、炼词技巧的精妙。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试题中常见设问方式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这一联中最生动传神的是什么字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某字历来为人称道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你认为它好在哪里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请对某字进行赏析。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本诗的某字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换成另外一字好不好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某词是全诗的关键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某词统领全诗的理由是什么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有人认为某词是全诗的关键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你同意吗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答题思路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解释该字词在句中的含义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此时最忌讳只解释字典义而忽视语境义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要结合诗句解释其含义。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展开联想把该字词放入原句中描述景象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再简单一些就是把含有该字词的诗句解释或翻译一下。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点出该字词烘托了怎样的意境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或表达了怎样的感情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具有什么样的妙处。这一步是重点环节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是得分点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回答时语言一定要准确凝练。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2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不少人因为喜欢动物而给它们喂食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某自然保护区的公路边却有如下警示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给野生动物喂食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易使它们丧失觅食能力。不听警告执意喂食者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将依法惩处。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这是一道可从多个角度切入进行审题立意的作文题。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可以从家庭教育方面入手。这又分为两个角度。一是可以从溺爱的角度切入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谈莫让爱变为伤害。比如写一篇议论文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列举因溺爱而让孩子低能的例子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用事实证明溺爱的危害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比如以受溺爱的孩子的口吻给天下所有的家长写一封信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谈自己因从小生活在溺爱中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结果离家上学后处处不能自立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一切都得从头学起的现实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呼吁家长们莫溺爱孩子。二是可以从自立的角度切入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谈摒弃溺爱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放手让孩子自立的重要性。比如写一篇议论文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从反面举溺爱的例子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从正面举自立的例子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进行正反对比论证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以正面论证为主。比如构思一篇小小说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写一场生活自理能力的比赛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写时注意细节描写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如对学生生活自理的细节描写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对家长放心不下而包办孩子生活琐事的细节描写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注意心理描写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如对学生欲摆脱包办走向自立的心理描写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对家长放心不下孩子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怕孩子吃苦的心理描写等。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91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可以从学校教育方面入手。可以谈学校应废除注入式教学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反对把学生作为容器满堂灌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倡导不拘一格培养学生的动手、动脑能力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以使学生成为建设祖国的一代新生力量。具体行文时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可以写一堂课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写老师如何授之以渔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并且用老师的话来点题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可以写一篇议论文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谈满堂灌的危害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谈教师授学生以渔的好处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形成正反对比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从而突出强调主题。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可以将家庭教育和学校教育结合起来谈。文章不妨先谈在家庭教育中反对溺爱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提出放手让孩子自立的迫切性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然后过渡到谈学校教育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谈培养学生动手、动脑能力的重要性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我们的文章自然有深度和高度。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39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4830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放手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让孩子更优秀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在野生动物保护区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因喜欢动物而给它们喂食的游客不在少数。对动物而言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某保护区的管理者给出了答案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祸。因为给野生动物喂食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易使它们丧失觅食能力。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对孩子来说又何尝不是这样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可遗憾的是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许多家长并没有意识到这一点。近日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在西安人才市场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岁的崔奶奶和她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岁的老伴马爷爷来到招聘会现场给孙子找工作。在每个招聘摊位前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两位老人都会仔细查看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每看到有涉及电脑方面的招聘岗位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他们都会挤到前面咨询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进而推销自己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之后留下电话、地址。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孙子找工作都要包办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看来就更不用说了。包办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一切都代劳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生活在这样的环境中的孩子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又能做什么呢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可以庇护孩子一时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却庇护不了孩子一世。既然如此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家长又为什么不给孩子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让孩子走向自立呢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48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55011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即使是冬季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也时时能看见穿裙子的小女孩和穿短裤的小男孩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裸露在外的皮肤冻得红通通的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甚至还看到过刚出生几个月大的婴儿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大冬天居然光着脚。日本作为发达国家之一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家庭的富足众所周知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但日本的父母对孩子却不溺爱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越是这样从小放养锻炼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孩子长大以后体质就会越好。作为中国的家长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真应该向日本的家长学习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绝对不能有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捧在手里怕摔了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含在嘴里怕化了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要敢于放手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让孩子在生活的天空自由飞翔。只有这样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当暴风雨来临的时候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他们才能够无所畏惧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因为他们已经练就了一双坚硬的翅膀。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怎样放手呢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给孩子空间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让他自己往前走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给孩子时间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让他自己去安排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给孩子条件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让他自己去锻炼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给孩子问题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让他自己找答案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给孩子困难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让他自己去解决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给孩子机遇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让他自己去抓住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给孩子冲突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让他自己去讨论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给孩子对手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让他自己去竞争。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34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11560" y="2182889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东晋时的谢安曾问子侄们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后辈的事同长辈有多少关系呢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而长辈们却一心只想到要他们好。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大家都没有说话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唯有谢玄回答说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这就好像芝兰玉树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人人都希望它能生长在自家的庭院里呀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我们的哪个家长不希望自己的孩子成为芝兰玉树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既然如此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那么不妨按我们所提的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条去放手。十年八年后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你定会惊喜地发现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芝兰玉树就生长在自家的庭院中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27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首段由所给材料切入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第二段开头用一个反问句转入对孩子的教育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举溺爱的例子并进行分析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提出要孩子自立的观点。第三段正面举例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说明家长放手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让孩子自立的重要性。这样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二、三两段构成正反对比论证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完成了对中心论点的论证。怎样放手呢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条建议。也就是说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作者不仅像一般考生那样提出问题、分析问题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还提出了解决问题的办法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这自然高出一般考生一筹。如此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阅卷老师又怎么会不喜欢呢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结尾作者又独出心裁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写了东晋时谢安、谢玄的故事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之后紧扣中心论点议论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并展示美好的前景。这样的结尾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如夜晚燃放的烟花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绚丽耀眼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自然受到阅卷老师的喜欢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00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67544" y="764704"/>
            <a:ext cx="83124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怎样欣赏外国诗歌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无论中外都有一些共同规律。比如说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都要把握诗人的情感脉搏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追求诗的意境美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都要驰骋想象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获取言外之旨的蕴藉美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都要反复吟诵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领略诗的形式美和音乐美等。然而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欣赏外国诗与欣赏中国诗又有所不同。那么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欣赏外国诗究竟有哪些值得注意的地方呢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怎样才能实事求是地、公允地去评价、鉴赏外国诗歌呢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一、不宜苛求外国诗歌的音韵美。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我国明代诗人谢榛说过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好诗应当是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诵之行云流水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听之金声玉振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观之明霞散绮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讲之独茧抽丝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《四溟诗话》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。这四条标准里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除了第四条外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前三条讲的都是诗的语言美和声韵美。黑格尔也曾说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至于诗则绝对要有音节或韵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因为音节和韵是诗的原始的、唯一的愉悦感官的芬芳气息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甚至比所谓富于意象的富丽辞藻还更重要。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朗朗上口、抑扬顿挫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吟诵如歌、悠扬悦耳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是诗的魅力之一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这对于格律诗来说尤为重要。自由诗虽无严整的格律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但仍需用别种方式体现出它的语言美和声韵美。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诗的音韵美并不全靠外在的语言的音乐性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还需依靠内在的情感的韵律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即诗人情绪和情感波动的节奏。这种情感的韵律美同语言的音韵美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是互为表里、和谐统一的。译诗虽难传达语言的音韵美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却可以较多保留情感的韵律美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这对自由诗来说更为明显。所以在译诗中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自由诗比起格律诗来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在音韵上的损失要小得多。何况还有一些外国诗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语言的音韵美也可以不同程度地翻译过来。由此可见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外国诗歌的音韵美并非全都丧失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只是不能像欣赏中国古典诗那样期望过高而已。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4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83003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二、不宜寻章摘句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一味追求文辞美。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诗的语言是高度精练的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汉语又大多是以单音字为基本单位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欣赏中国诗往往着眼于字词之美。我国古典诗歌一向讲究炼字、炼句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之说。这些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大多能起到画龙点睛、提纲挈领、融贯全篇的作用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石韫玉而山晖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水怀珠而川媚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一字妥帖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则全篇生色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从齐梁时代的诗论、文论巨著《诗品》《文心雕龙》开始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就有了寻章摘句评诗的先例。寻找名句、佳句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并细加玩味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成了我国读者的一种欣赏习惯。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外国诗歌里固然也不乏名句、警句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像雪莱《西风颂》中的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要是冬天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西风啊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春日怎能遥远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像歌德的一些格言诗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像日本一些精彩的俳句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也很受人喜爱。因为外国诗也讲究语言的锤炼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讲究文辞的华美。古典长诗不说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即便是现代派诗人的即兴之作也随处可见其用语之精妙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读读庞德的《地铁车站》、艾略特的《窗前晨景》就可见一斑。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34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31583"/>
            <a:ext cx="8128000" cy="6153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外国诗歌的语言美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主要不在于个别字、词的妥帖上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能称之为名句传世的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也远不像中国古诗那样多。外国诗语言的魅力大多是以整体形式表现出来的。即使有些精辟的妙句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也往往离不开前前后后的整体结构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很难脱离全诗单独摘出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而不受损伤。这同中国古诗里摘出某些名句可以独立欣赏是不一样的。倘同中国诗比较的话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它似乎更接近于那种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气象混沌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难以句摘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的汉魏古诗。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三、不可拘泥于欣赏中国诗的传统习惯。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正像白色在中国显示丧逝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在西方表证婚喜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不同民族有不同的心理、习惯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在欣赏诗歌方面同样如此。诗歌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所以能以少胜多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以一当十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很重要的原因在于它能激发读者产生联想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得到言外之旨、弦外之音的乐趣。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激发想象的多寡固然主要取决于诗本身的优劣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但也同读者的文化阅历、审美趣味相关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还同读者的心理素质、欣赏习惯以及想象力有关。就拿欣赏心理和想象力来说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我国的读者读中国诗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一见到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字就会联想到春天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想到送别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想到缠绵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一见到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67968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4762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ea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字马上会联想到思亲、思乡、团圆等。柳色伤别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望月思乡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已积淀成了我国民族的传统心理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我国人民对中秋团圆的重视即一例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狄德罗说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鉴赏力是由于反复的经验而获得的敏捷性。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外国人对柳、月之类就未必如此。外国诗人很少咏柳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专写月亮的也不多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而且一般不把它同爱情、思乡直接联系到一起。这里既有民族的心理差异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也有语言习惯的不同。中国把杜鹃当作哀怨的化身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杜鹃啼血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望帝春心托杜鹃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而在华兹华斯的名诗《致杜鹃》里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却把杜鹃称为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欢乐的鸟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激发起诗人的是美好的童年回忆。中国很少有人写诗咏唱玫瑰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玫瑰在中国人心目中十分平凡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但在西方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玫瑰却是爱情的象征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是西方人最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59889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喜爱的花种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咏赞玫瑰之作多不胜数。彭斯的名诗《一朵红红的玫瑰》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中国人读来未见十分出色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在西方却几乎家喻户晓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传诵不绝。这就告诉我们在欣赏外国诗歌时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不能用我们固有的心理定式和传统习惯去衡量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而要依据所在国的文化背景、民族心理去加以理解。对于中西诗风的差异也同样如此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中国人喜爱含蓄美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并不能因此轻视西方诗的明朗美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中国人不喜爱读长诗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也不能因此贬低西方史诗的价值。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92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阅读下面这首诗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(1)~(2)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林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漱甘凉病齿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坐旷息烦襟。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因脱水边屦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就敷岩上衾。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但留云对宿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值月相寻。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真乐非无寄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悲虫亦好音。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寺院名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位于金陵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。诗人罢官后常到此游憩。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简析第三联中诗人表现情感的手法。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本题考查鉴赏古代诗歌表达技巧的能力。题目已经明确要求分析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表现情感的手法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而回答手法要考虑到的就是修辞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手法的判断就很简单了。用什么手法表达了什么感情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这也是答题的套路。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运用拟人手法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人格化。诗人欲和白云对宿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又逢明月相寻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写出在定林流连忘返的愉悦心情。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诗人为什么认为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结合全诗简要分析。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鉴赏文学作品的语言和表达技巧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评价文章的思想内容和作者的观点态度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的能力。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以我观物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故物皆著我之色彩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这是诗人内心世界的外化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所以应侧重于思想情感的分析。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诗人罢官后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寄情自然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认为只要超越凡尘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便能随处得到自己的快乐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即使悲鸣的虫音也是美妙的音乐。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93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19</TotalTime>
  <Words>3050</Words>
  <Application>Microsoft Office PowerPoint</Application>
  <PresentationFormat>全屏显示(4:3)</PresentationFormat>
  <Paragraphs>52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NEU-BZ-S92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诗歌部分整合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5</cp:revision>
  <dcterms:created xsi:type="dcterms:W3CDTF">2016-07-13T05:18:50Z</dcterms:created>
  <dcterms:modified xsi:type="dcterms:W3CDTF">2016-07-14T03:16:36Z</dcterms:modified>
</cp:coreProperties>
</file>