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3"/>
    <p:sldId id="311" r:id="rId4"/>
    <p:sldId id="271" r:id="rId5"/>
    <p:sldId id="270" r:id="rId6"/>
    <p:sldId id="285" r:id="rId7"/>
    <p:sldId id="294" r:id="rId8"/>
    <p:sldId id="295" r:id="rId9"/>
    <p:sldId id="296" r:id="rId10"/>
    <p:sldId id="259" r:id="rId11"/>
    <p:sldId id="273" r:id="rId12"/>
    <p:sldId id="297" r:id="rId13"/>
    <p:sldId id="261" r:id="rId14"/>
    <p:sldId id="293" r:id="rId15"/>
    <p:sldId id="282" r:id="rId16"/>
    <p:sldId id="292" r:id="rId17"/>
    <p:sldId id="286" r:id="rId18"/>
    <p:sldId id="287" r:id="rId19"/>
    <p:sldId id="288" r:id="rId20"/>
    <p:sldId id="289" r:id="rId21"/>
    <p:sldId id="290" r:id="rId22"/>
    <p:sldId id="291" r:id="rId23"/>
    <p:sldId id="284" r:id="rId24"/>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CC00CC"/>
    <a:srgbClr val="9900FF"/>
    <a:srgbClr val="CC0000"/>
    <a:srgbClr val="6600FF"/>
    <a:srgbClr val="6600CC"/>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8"/>
    <p:restoredTop sz="94708"/>
  </p:normalViewPr>
  <p:slideViewPr>
    <p:cSldViewPr showGuides="1">
      <p:cViewPr varScale="1">
        <p:scale>
          <a:sx n="68" d="100"/>
          <a:sy n="68" d="100"/>
        </p:scale>
        <p:origin x="-576" y="-90"/>
      </p:cViewPr>
      <p:guideLst>
        <p:guide orient="horz" pos="4320"/>
        <p:guide pos="576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2050" name="Picture 7" descr="paint"/>
          <p:cNvPicPr>
            <a:picLocks noChangeAspect="1"/>
          </p:cNvPicPr>
          <p:nvPr/>
        </p:nvPicPr>
        <p:blipFill>
          <a:blip r:embed="rId2">
            <a:clrChange>
              <a:clrFrom>
                <a:srgbClr val="C0C0C0"/>
              </a:clrFrom>
              <a:clrTo>
                <a:srgbClr val="C0C0C0">
                  <a:alpha val="0"/>
                </a:srgbClr>
              </a:clrTo>
            </a:clrChange>
          </a:blip>
          <a:stretch>
            <a:fillRect/>
          </a:stretch>
        </p:blipFill>
        <p:spPr>
          <a:xfrm>
            <a:off x="914400" y="1828800"/>
            <a:ext cx="8229600" cy="384175"/>
          </a:xfrm>
          <a:prstGeom prst="rect">
            <a:avLst/>
          </a:prstGeom>
          <a:noFill/>
          <a:ln w="9525">
            <a:noFill/>
          </a:ln>
        </p:spPr>
      </p:pic>
      <p:sp>
        <p:nvSpPr>
          <p:cNvPr id="14338" name="Rectangle 2"/>
          <p:cNvSpPr>
            <a:spLocks noGrp="1" noChangeArrowheads="1"/>
          </p:cNvSpPr>
          <p:nvPr>
            <p:ph type="ctrTitle"/>
          </p:nvPr>
        </p:nvSpPr>
        <p:spPr>
          <a:xfrm>
            <a:off x="914400" y="685800"/>
            <a:ext cx="7721600" cy="1143000"/>
          </a:xfrm>
        </p:spPr>
        <p:txBody>
          <a:bodyPr/>
          <a:lstStyle>
            <a:lvl1pPr>
              <a:defRPr/>
            </a:lvl1pPr>
          </a:lstStyle>
          <a:p>
            <a:r>
              <a:rPr lang="zh-CN" altLang="en-US"/>
              <a:t>单击此处编辑母版标题样式</a:t>
            </a:r>
            <a:endParaRPr lang="zh-CN" altLang="zh-CN"/>
          </a:p>
        </p:txBody>
      </p:sp>
      <p:sp>
        <p:nvSpPr>
          <p:cNvPr id="14339" name="Rectangle 3"/>
          <p:cNvSpPr>
            <a:spLocks noGrp="1" noChangeArrowheads="1"/>
          </p:cNvSpPr>
          <p:nvPr>
            <p:ph type="subTitle" idx="1"/>
          </p:nvPr>
        </p:nvSpPr>
        <p:spPr>
          <a:xfrm>
            <a:off x="2133600" y="3886200"/>
            <a:ext cx="6400800" cy="1771650"/>
          </a:xfrm>
        </p:spPr>
        <p:txBody>
          <a:bodyPr/>
          <a:lstStyle>
            <a:lvl1pPr marL="0" indent="0">
              <a:buFont typeface="Monotype Sorts" pitchFamily="2" charset="2"/>
              <a:buNone/>
              <a:defRPr>
                <a:latin typeface="Arial Black" panose="020B0A04020102020204" pitchFamily="34" charset="0"/>
              </a:defRPr>
            </a:lvl1pPr>
          </a:lstStyle>
          <a:p>
            <a:r>
              <a:rPr lang="zh-CN" altLang="en-US"/>
              <a:t>单击此处编辑母版副标题样式</a:t>
            </a:r>
            <a:endParaRPr lang="zh-CN" altLang="en-US"/>
          </a:p>
        </p:txBody>
      </p:sp>
      <p:sp>
        <p:nvSpPr>
          <p:cNvPr id="9" name="Rectangle 4"/>
          <p:cNvSpPr>
            <a:spLocks noGrp="1" noChangeArrowheads="1"/>
          </p:cNvSpPr>
          <p:nvPr>
            <p:ph type="dt" sz="half" idx="2"/>
          </p:nvPr>
        </p:nvSpPr>
        <p:spPr bwMode="auto">
          <a:xfrm>
            <a:off x="711200" y="6229350"/>
            <a:ext cx="1930400" cy="514350"/>
          </a:xfrm>
          <a:prstGeom prst="rect">
            <a:avLst/>
          </a:prstGeom>
          <a:ln>
            <a:miter lim="800000"/>
          </a:ln>
        </p:spPr>
        <p:txBody>
          <a:bodyPr vert="horz" wrap="square" lIns="91440" tIns="45720" rIns="91440" bIns="45720" numCol="1" anchor="b" anchorCtr="0" compatLnSpc="1"/>
          <a:lstStyle>
            <a:lvl1pPr>
              <a:defRPr>
                <a:solidFill>
                  <a:srgbClr val="5E574E"/>
                </a:solidFill>
              </a:defRPr>
            </a:lvl1pPr>
          </a:lstStyle>
          <a:p>
            <a:pPr marL="0" marR="0" indent="0" algn="l" defTabSz="914400" rtl="0" eaLnBrk="1" fontAlgn="base" latinLnBrk="0" hangingPunct="1">
              <a:lnSpc>
                <a:spcPct val="100000"/>
              </a:lnSpc>
              <a:spcAft>
                <a:spcPct val="0"/>
              </a:spcAft>
              <a:buClrTx/>
              <a:buSzTx/>
              <a:buFontTx/>
              <a:buNone/>
              <a:defRPr/>
            </a:pPr>
            <a:endParaRPr kumimoji="1"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49600" y="6229350"/>
            <a:ext cx="2844800" cy="514350"/>
          </a:xfrm>
          <a:prstGeom prst="rect">
            <a:avLst/>
          </a:prstGeom>
          <a:ln>
            <a:miter lim="800000"/>
          </a:ln>
        </p:spPr>
        <p:txBody>
          <a:bodyPr vert="horz" wrap="square" lIns="91440" tIns="45720" rIns="91440" bIns="45720" numCol="1" anchor="b" anchorCtr="0" compatLnSpc="1"/>
          <a:lstStyle>
            <a:lvl1pPr>
              <a:defRPr>
                <a:solidFill>
                  <a:srgbClr val="5E574E"/>
                </a:solidFill>
              </a:defRPr>
            </a:lvl1pPr>
          </a:lstStyle>
          <a:p>
            <a:pPr marL="0" marR="0" indent="0" defTabSz="914400" rtl="0" eaLnBrk="1" fontAlgn="base" latinLnBrk="0" hangingPunct="1">
              <a:lnSpc>
                <a:spcPct val="100000"/>
              </a:lnSpc>
              <a:spcAft>
                <a:spcPct val="0"/>
              </a:spcAft>
              <a:buClrTx/>
              <a:buSzTx/>
              <a:buFontTx/>
              <a:buNone/>
              <a:defRPr/>
            </a:pPr>
            <a:endParaRPr kumimoji="1"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604000" y="6229350"/>
            <a:ext cx="1828800" cy="514350"/>
          </a:xfrm>
          <a:prstGeom prst="rect">
            <a:avLst/>
          </a:prstGeom>
          <a:ln>
            <a:miter lim="800000"/>
          </a:ln>
        </p:spPr>
        <p:txBody>
          <a:bodyPr vert="horz" wrap="square" lIns="91440" tIns="45720" rIns="91440" bIns="45720" numCol="1" anchor="b" anchorCtr="0" compatLnSpc="1"/>
          <a:p>
            <a:pPr algn="r" eaLnBrk="1" hangingPunct="1">
              <a:spcBef>
                <a:spcPct val="50000"/>
              </a:spcBef>
            </a:pPr>
            <a:fld id="{9A0DB2DC-4C9A-4742-B13C-FB6460FD3503}" type="slidenum">
              <a:rPr lang="en-US" altLang="zh-CN" sz="1400" dirty="0">
                <a:solidFill>
                  <a:srgbClr val="5E574E"/>
                </a:solidFill>
                <a:latin typeface="Arial" panose="020B0604020202020204" pitchFamily="34" charset="0"/>
              </a:rPr>
            </a:fld>
            <a:endParaRPr lang="en-US" altLang="zh-CN" sz="1400" dirty="0">
              <a:solidFill>
                <a:srgbClr val="5E574E"/>
              </a:solidFill>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228600"/>
            <a:ext cx="2057400" cy="58293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6400" y="228600"/>
            <a:ext cx="6019800" cy="58293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28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Monotype Sorts" pitchFamily="2" charset="2"/>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solidFill>
          <a:schemeClr val="bg1"/>
        </a:solidFill>
        <a:effectLst>
          <a:outerShdw dist="107763" dir="2700000" algn="ctr" rotWithShape="0">
            <a:srgbClr val="000000"/>
          </a:outerShdw>
        </a:effectLst>
      </p:bgPr>
    </p:bg>
    <p:spTree>
      <p:nvGrpSpPr>
        <p:cNvPr id="1" name=""/>
        <p:cNvGrpSpPr/>
        <p:nvPr/>
      </p:nvGrpSpPr>
      <p:grpSpPr/>
      <p:sp>
        <p:nvSpPr>
          <p:cNvPr id="1026" name="Rectangle 2"/>
          <p:cNvSpPr>
            <a:spLocks noGrp="1"/>
          </p:cNvSpPr>
          <p:nvPr>
            <p:ph type="title"/>
          </p:nvPr>
        </p:nvSpPr>
        <p:spPr>
          <a:xfrm>
            <a:off x="406400" y="228600"/>
            <a:ext cx="7772400"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885950"/>
            <a:ext cx="8178800" cy="417195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3316" name="Rectangle 4"/>
          <p:cNvSpPr>
            <a:spLocks noGrp="1" noChangeArrowheads="1"/>
          </p:cNvSpPr>
          <p:nvPr>
            <p:ph type="dt" sz="half" idx="2"/>
          </p:nvPr>
        </p:nvSpPr>
        <p:spPr bwMode="auto">
          <a:xfrm>
            <a:off x="431800" y="6229350"/>
            <a:ext cx="1905000" cy="457200"/>
          </a:xfrm>
          <a:prstGeom prst="rect">
            <a:avLst/>
          </a:prstGeom>
          <a:noFill/>
          <a:ln w="9525">
            <a:noFill/>
            <a:miter lim="800000"/>
          </a:ln>
        </p:spPr>
        <p:txBody>
          <a:bodyPr vert="horz" wrap="square" lIns="91440" tIns="45720" rIns="91440" bIns="45720" numCol="1" anchor="b" anchorCtr="0" compatLnSpc="1"/>
          <a:lstStyle>
            <a:lvl1pPr>
              <a:spcBef>
                <a:spcPct val="50000"/>
              </a:spcBef>
              <a:defRPr sz="1400">
                <a:solidFill>
                  <a:schemeClr val="bg2"/>
                </a:solidFill>
                <a:latin typeface="Arial" panose="020B0604020202020204" pitchFamily="34" charset="0"/>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13317" name="Rectangle 5"/>
          <p:cNvSpPr>
            <a:spLocks noGrp="1" noChangeArrowheads="1"/>
          </p:cNvSpPr>
          <p:nvPr>
            <p:ph type="ftr" sz="quarter" idx="3"/>
          </p:nvPr>
        </p:nvSpPr>
        <p:spPr bwMode="auto">
          <a:xfrm>
            <a:off x="3124200" y="6229350"/>
            <a:ext cx="2895600" cy="457200"/>
          </a:xfrm>
          <a:prstGeom prst="rect">
            <a:avLst/>
          </a:prstGeom>
          <a:noFill/>
          <a:ln w="9525">
            <a:noFill/>
            <a:miter lim="800000"/>
          </a:ln>
        </p:spPr>
        <p:txBody>
          <a:bodyPr vert="horz" wrap="square" lIns="91440" tIns="45720" rIns="91440" bIns="45720" numCol="1" anchor="b" anchorCtr="0" compatLnSpc="1"/>
          <a:lstStyle>
            <a:lvl1pPr algn="ctr">
              <a:spcBef>
                <a:spcPct val="50000"/>
              </a:spcBef>
              <a:defRPr sz="1400">
                <a:solidFill>
                  <a:schemeClr val="bg2"/>
                </a:solidFill>
                <a:latin typeface="Arial" panose="020B0604020202020204" pitchFamily="34" charset="0"/>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13318" name="Rectangle 6"/>
          <p:cNvSpPr>
            <a:spLocks noGrp="1" noChangeArrowheads="1"/>
          </p:cNvSpPr>
          <p:nvPr>
            <p:ph type="sldNum" sz="quarter" idx="4"/>
          </p:nvPr>
        </p:nvSpPr>
        <p:spPr bwMode="auto">
          <a:xfrm>
            <a:off x="6731000" y="6229350"/>
            <a:ext cx="1905000" cy="457200"/>
          </a:xfrm>
          <a:prstGeom prst="rect">
            <a:avLst/>
          </a:prstGeom>
          <a:noFill/>
          <a:ln w="9525">
            <a:noFill/>
            <a:miter lim="800000"/>
          </a:ln>
        </p:spPr>
        <p:txBody>
          <a:bodyPr vert="horz" wrap="square" lIns="91440" tIns="45720" rIns="91440" bIns="45720" numCol="1" anchor="b" anchorCtr="0" compatLnSpc="1"/>
          <a:p>
            <a:pPr lvl="0" algn="r" eaLnBrk="1" hangingPunct="1">
              <a:spcBef>
                <a:spcPct val="50000"/>
              </a:spcBef>
            </a:pPr>
            <a:fld id="{9A0DB2DC-4C9A-4742-B13C-FB6460FD3503}" type="slidenum">
              <a:rPr lang="en-US" altLang="zh-CN" sz="1400" dirty="0">
                <a:solidFill>
                  <a:schemeClr val="bg2"/>
                </a:solidFill>
                <a:latin typeface="Arial" panose="020B0604020202020204" pitchFamily="34" charset="0"/>
              </a:rPr>
            </a:fld>
            <a:endParaRPr lang="en-US" altLang="zh-CN" sz="1400" dirty="0">
              <a:solidFill>
                <a:schemeClr val="bg2"/>
              </a:solidFill>
              <a:latin typeface="Arial" panose="020B0604020202020204" pitchFamily="34" charset="0"/>
            </a:endParaRPr>
          </a:p>
        </p:txBody>
      </p:sp>
      <p:pic>
        <p:nvPicPr>
          <p:cNvPr id="1031" name="Picture 7" descr="paint"/>
          <p:cNvPicPr>
            <a:picLocks noChangeAspect="1"/>
          </p:cNvPicPr>
          <p:nvPr/>
        </p:nvPicPr>
        <p:blipFill>
          <a:blip r:embed="rId12">
            <a:clrChange>
              <a:clrFrom>
                <a:srgbClr val="C0C0C0"/>
              </a:clrFrom>
              <a:clrTo>
                <a:srgbClr val="C0C0C0">
                  <a:alpha val="0"/>
                </a:srgbClr>
              </a:clrTo>
            </a:clrChange>
          </a:blip>
          <a:stretch>
            <a:fillRect/>
          </a:stretch>
        </p:blipFill>
        <p:spPr>
          <a:xfrm>
            <a:off x="914400" y="1314450"/>
            <a:ext cx="8229600" cy="3841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kumimoji="1" sz="4000">
          <a:solidFill>
            <a:schemeClr val="tx2"/>
          </a:solidFill>
          <a:latin typeface="+mj-lt"/>
          <a:ea typeface="+mj-ea"/>
          <a:cs typeface="+mj-cs"/>
        </a:defRPr>
      </a:lvl1pPr>
      <a:lvl2pPr algn="l" rtl="0" eaLnBrk="0" fontAlgn="base" hangingPunct="0">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kumimoji="1" sz="40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2"/>
        </a:buClr>
        <a:buFont typeface="Monotype Sorts" pitchFamily="2" charset="2"/>
        <a:buChar char="z"/>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Monotype Sorts" pitchFamily="2" charset="2"/>
        <a:buChar char="y"/>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accent2"/>
        </a:buClr>
        <a:buFont typeface="Monotype Sorts" pitchFamily="2" charset="2"/>
        <a:buChar char="x"/>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2"/>
        </a:buClr>
        <a:buChar char="–"/>
        <a:defRPr kumimoji="1" sz="2000">
          <a:solidFill>
            <a:schemeClr val="tx1"/>
          </a:solidFill>
          <a:latin typeface="+mn-lt"/>
          <a:ea typeface="+mn-ea"/>
        </a:defRPr>
      </a:lvl5pPr>
      <a:lvl6pPr marL="2514600" indent="-228600" algn="l" rtl="0" fontAlgn="base">
        <a:spcBef>
          <a:spcPct val="20000"/>
        </a:spcBef>
        <a:spcAft>
          <a:spcPct val="0"/>
        </a:spcAft>
        <a:buClr>
          <a:schemeClr val="accent2"/>
        </a:buClr>
        <a:buChar char="–"/>
        <a:defRPr kumimoji="1" sz="2000">
          <a:solidFill>
            <a:schemeClr val="tx1"/>
          </a:solidFill>
          <a:latin typeface="+mn-lt"/>
          <a:ea typeface="+mn-ea"/>
        </a:defRPr>
      </a:lvl6pPr>
      <a:lvl7pPr marL="2971800" indent="-228600" algn="l" rtl="0" fontAlgn="base">
        <a:spcBef>
          <a:spcPct val="20000"/>
        </a:spcBef>
        <a:spcAft>
          <a:spcPct val="0"/>
        </a:spcAft>
        <a:buClr>
          <a:schemeClr val="accent2"/>
        </a:buClr>
        <a:buChar char="–"/>
        <a:defRPr kumimoji="1" sz="2000">
          <a:solidFill>
            <a:schemeClr val="tx1"/>
          </a:solidFill>
          <a:latin typeface="+mn-lt"/>
          <a:ea typeface="+mn-ea"/>
        </a:defRPr>
      </a:lvl7pPr>
      <a:lvl8pPr marL="3429000" indent="-228600" algn="l" rtl="0" fontAlgn="base">
        <a:spcBef>
          <a:spcPct val="20000"/>
        </a:spcBef>
        <a:spcAft>
          <a:spcPct val="0"/>
        </a:spcAft>
        <a:buClr>
          <a:schemeClr val="accent2"/>
        </a:buClr>
        <a:buChar char="–"/>
        <a:defRPr kumimoji="1" sz="2000">
          <a:solidFill>
            <a:schemeClr val="tx1"/>
          </a:solidFill>
          <a:latin typeface="+mn-lt"/>
          <a:ea typeface="+mn-ea"/>
        </a:defRPr>
      </a:lvl8pPr>
      <a:lvl9pPr marL="3886200" indent="-228600" algn="l" rtl="0" fontAlgn="base">
        <a:spcBef>
          <a:spcPct val="20000"/>
        </a:spcBef>
        <a:spcAft>
          <a:spcPct val="0"/>
        </a:spcAft>
        <a:buClr>
          <a:schemeClr val="accent2"/>
        </a:buClr>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file:///D:\&#26460;&#33721;\&#26460;&#33721;&#30340;&#35838;&#20214;\&#31532;&#19977;&#21333;&#20803;\&#21015;&#36710;&#19978;&#30340;&#20598;&#28982;&#30456;&#36935;\15.mid" TargetMode="External"/><Relationship Id="rId2" Type="http://schemas.openxmlformats.org/officeDocument/2006/relationships/audio" Target="file:///D:\&#26460;&#33721;\&#26460;&#33721;&#30340;&#35838;&#20214;\&#31532;&#19977;&#21333;&#20803;\&#21015;&#36710;&#19978;&#30340;&#20598;&#28982;&#30456;&#36935;\15.mid" TargetMode="Externa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5.wav"/></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4.wav"/></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audio" Target="../media/audio6.wav"/></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audio" Target="../media/audio3.wav"/></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audio" Target="../media/audio2.wa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4.wav"/><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audio" Target="../media/audio2.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3074" descr="31"/>
          <p:cNvPicPr>
            <a:picLocks noChangeAspect="1"/>
          </p:cNvPicPr>
          <p:nvPr/>
        </p:nvPicPr>
        <p:blipFill>
          <a:blip r:embed="rId1">
            <a:grayscl/>
            <a:lum bright="29999" contrast="-34000"/>
          </a:blip>
          <a:stretch>
            <a:fillRect/>
          </a:stretch>
        </p:blipFill>
        <p:spPr>
          <a:xfrm>
            <a:off x="0" y="0"/>
            <a:ext cx="9144000" cy="6858000"/>
          </a:xfrm>
          <a:prstGeom prst="rect">
            <a:avLst/>
          </a:prstGeom>
          <a:noFill/>
          <a:ln w="9525">
            <a:noFill/>
          </a:ln>
        </p:spPr>
      </p:pic>
      <p:sp>
        <p:nvSpPr>
          <p:cNvPr id="3075" name="Text Box 3075"/>
          <p:cNvSpPr txBox="1"/>
          <p:nvPr/>
        </p:nvSpPr>
        <p:spPr>
          <a:xfrm>
            <a:off x="1524000" y="1752600"/>
            <a:ext cx="6477000" cy="2470150"/>
          </a:xfrm>
          <a:prstGeom prst="rect">
            <a:avLst/>
          </a:prstGeom>
          <a:noFill/>
          <a:ln w="9525">
            <a:noFill/>
          </a:ln>
        </p:spPr>
        <p:txBody>
          <a:bodyPr>
            <a:spAutoFit/>
          </a:bodyPr>
          <a:p>
            <a:pPr lvl="0" eaLnBrk="1" hangingPunct="1">
              <a:spcBef>
                <a:spcPct val="50000"/>
              </a:spcBef>
            </a:pPr>
            <a:r>
              <a:rPr lang="zh-CN" altLang="en-US" sz="6000" b="1" dirty="0">
                <a:solidFill>
                  <a:srgbClr val="FF0000"/>
                </a:solidFill>
                <a:latin typeface="Times New Roman" panose="02020603050405020304" pitchFamily="18" charset="0"/>
                <a:ea typeface="宋体" panose="02010600030101010101" pitchFamily="2" charset="-122"/>
              </a:rPr>
              <a:t>列车上的偶然相遇</a:t>
            </a:r>
            <a:endParaRPr lang="zh-CN" altLang="en-US" sz="6000" b="1" dirty="0">
              <a:solidFill>
                <a:srgbClr val="FF00FF"/>
              </a:solidFill>
              <a:latin typeface="Times New Roman" panose="02020603050405020304" pitchFamily="18" charset="0"/>
              <a:ea typeface="宋体" panose="02010600030101010101" pitchFamily="2" charset="-122"/>
            </a:endParaRPr>
          </a:p>
          <a:p>
            <a:pPr lvl="0" algn="ctr" eaLnBrk="1" hangingPunct="1">
              <a:spcBef>
                <a:spcPct val="50000"/>
              </a:spcBef>
            </a:pPr>
            <a:endParaRPr lang="zh-CN" altLang="en-US" sz="3200" b="1" dirty="0">
              <a:solidFill>
                <a:srgbClr val="FF00FF"/>
              </a:solidFill>
              <a:latin typeface="楷体_GB2312" pitchFamily="49" charset="-122"/>
              <a:ea typeface="楷体_GB2312" pitchFamily="49" charset="-122"/>
            </a:endParaRPr>
          </a:p>
          <a:p>
            <a:pPr lvl="0" algn="ctr" eaLnBrk="1" hangingPunct="1">
              <a:spcBef>
                <a:spcPct val="50000"/>
              </a:spcBef>
            </a:pP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美国</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阿历克斯</a:t>
            </a:r>
            <a:r>
              <a:rPr lang="en-US" altLang="zh-CN" sz="3200" b="1" dirty="0">
                <a:solidFill>
                  <a:srgbClr val="0000FF"/>
                </a:solidFill>
                <a:latin typeface="Times New Roman" panose="02020603050405020304" pitchFamily="18" charset="0"/>
                <a:ea typeface="楷体_GB2312" pitchFamily="49" charset="-122"/>
              </a:rPr>
              <a:t>•</a:t>
            </a:r>
            <a:r>
              <a:rPr lang="zh-CN" altLang="en-US" sz="3200" b="1" dirty="0">
                <a:solidFill>
                  <a:srgbClr val="0000FF"/>
                </a:solidFill>
                <a:latin typeface="楷体_GB2312" pitchFamily="49" charset="-122"/>
                <a:ea typeface="楷体_GB2312" pitchFamily="49" charset="-122"/>
              </a:rPr>
              <a:t>哈利</a:t>
            </a:r>
            <a:endParaRPr lang="zh-CN" altLang="en-US" sz="3200" b="1" dirty="0">
              <a:solidFill>
                <a:srgbClr val="0000FF"/>
              </a:solidFill>
              <a:latin typeface="楷体_GB2312" pitchFamily="49" charset="-122"/>
              <a:ea typeface="楷体_GB2312" pitchFamily="49" charset="-122"/>
            </a:endParaRPr>
          </a:p>
        </p:txBody>
      </p:sp>
      <p:sp>
        <p:nvSpPr>
          <p:cNvPr id="23559" name="Text Box 3079"/>
          <p:cNvSpPr txBox="1"/>
          <p:nvPr/>
        </p:nvSpPr>
        <p:spPr>
          <a:xfrm>
            <a:off x="1524000" y="1752600"/>
            <a:ext cx="6477000" cy="2470150"/>
          </a:xfrm>
          <a:prstGeom prst="rect">
            <a:avLst/>
          </a:prstGeom>
          <a:noFill/>
          <a:ln w="9525">
            <a:noFill/>
          </a:ln>
        </p:spPr>
        <p:txBody>
          <a:bodyPr>
            <a:spAutoFit/>
          </a:bodyPr>
          <a:p>
            <a:pPr lvl="0" eaLnBrk="1" hangingPunct="1">
              <a:spcBef>
                <a:spcPct val="50000"/>
              </a:spcBef>
            </a:pPr>
            <a:r>
              <a:rPr lang="zh-CN" altLang="en-US" sz="6000" b="1" dirty="0">
                <a:solidFill>
                  <a:srgbClr val="FF0000"/>
                </a:solidFill>
                <a:latin typeface="Times New Roman" panose="02020603050405020304" pitchFamily="18" charset="0"/>
                <a:ea typeface="宋体" panose="02010600030101010101" pitchFamily="2" charset="-122"/>
              </a:rPr>
              <a:t>列车上的偶然相遇</a:t>
            </a:r>
            <a:endParaRPr lang="zh-CN" altLang="en-US" sz="6000" b="1" dirty="0">
              <a:solidFill>
                <a:srgbClr val="FF00FF"/>
              </a:solidFill>
              <a:latin typeface="Times New Roman" panose="02020603050405020304" pitchFamily="18" charset="0"/>
              <a:ea typeface="宋体" panose="02010600030101010101" pitchFamily="2" charset="-122"/>
            </a:endParaRPr>
          </a:p>
          <a:p>
            <a:pPr lvl="0" algn="ctr" eaLnBrk="1" hangingPunct="1">
              <a:spcBef>
                <a:spcPct val="50000"/>
              </a:spcBef>
            </a:pPr>
            <a:endParaRPr lang="zh-CN" altLang="en-US" sz="3200" b="1" dirty="0">
              <a:solidFill>
                <a:srgbClr val="FF00FF"/>
              </a:solidFill>
              <a:latin typeface="楷体_GB2312" pitchFamily="49" charset="-122"/>
              <a:ea typeface="楷体_GB2312" pitchFamily="49" charset="-122"/>
            </a:endParaRPr>
          </a:p>
          <a:p>
            <a:pPr lvl="0" algn="ctr" eaLnBrk="1" hangingPunct="1">
              <a:spcBef>
                <a:spcPct val="50000"/>
              </a:spcBef>
            </a:pP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美国</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阿历克斯</a:t>
            </a:r>
            <a:r>
              <a:rPr lang="en-US" altLang="zh-CN" sz="3200" b="1" dirty="0">
                <a:solidFill>
                  <a:srgbClr val="0000FF"/>
                </a:solidFill>
                <a:latin typeface="Times New Roman" panose="02020603050405020304" pitchFamily="18" charset="0"/>
                <a:ea typeface="楷体_GB2312" pitchFamily="49" charset="-122"/>
              </a:rPr>
              <a:t>•</a:t>
            </a:r>
            <a:r>
              <a:rPr lang="zh-CN" altLang="en-US" sz="3200" b="1" dirty="0">
                <a:solidFill>
                  <a:srgbClr val="0000FF"/>
                </a:solidFill>
                <a:latin typeface="楷体_GB2312" pitchFamily="49" charset="-122"/>
                <a:ea typeface="楷体_GB2312" pitchFamily="49" charset="-122"/>
              </a:rPr>
              <a:t>哈利</a:t>
            </a:r>
            <a:endParaRPr lang="zh-CN" altLang="en-US" sz="3200" b="1" dirty="0">
              <a:solidFill>
                <a:srgbClr val="0000FF"/>
              </a:solidFill>
              <a:latin typeface="楷体_GB2312" pitchFamily="49" charset="-122"/>
              <a:ea typeface="楷体_GB2312" pitchFamily="49" charset="-122"/>
            </a:endParaRPr>
          </a:p>
        </p:txBody>
      </p:sp>
      <p:sp>
        <p:nvSpPr>
          <p:cNvPr id="23560" name="Text Box 3080"/>
          <p:cNvSpPr txBox="1"/>
          <p:nvPr/>
        </p:nvSpPr>
        <p:spPr>
          <a:xfrm>
            <a:off x="1524000" y="1752600"/>
            <a:ext cx="6477000" cy="2470150"/>
          </a:xfrm>
          <a:prstGeom prst="rect">
            <a:avLst/>
          </a:prstGeom>
          <a:noFill/>
          <a:ln w="9525">
            <a:noFill/>
          </a:ln>
        </p:spPr>
        <p:txBody>
          <a:bodyPr>
            <a:spAutoFit/>
          </a:bodyPr>
          <a:p>
            <a:pPr lvl="0" eaLnBrk="1" hangingPunct="1">
              <a:spcBef>
                <a:spcPct val="50000"/>
              </a:spcBef>
            </a:pPr>
            <a:r>
              <a:rPr lang="zh-CN" altLang="en-US" sz="6000" b="1" dirty="0">
                <a:solidFill>
                  <a:srgbClr val="FF0000"/>
                </a:solidFill>
                <a:latin typeface="Times New Roman" panose="02020603050405020304" pitchFamily="18" charset="0"/>
                <a:ea typeface="宋体" panose="02010600030101010101" pitchFamily="2" charset="-122"/>
              </a:rPr>
              <a:t>列车上的偶然相遇</a:t>
            </a:r>
            <a:endParaRPr lang="zh-CN" altLang="en-US" sz="6000" b="1" dirty="0">
              <a:solidFill>
                <a:srgbClr val="FF00FF"/>
              </a:solidFill>
              <a:latin typeface="Times New Roman" panose="02020603050405020304" pitchFamily="18" charset="0"/>
              <a:ea typeface="宋体" panose="02010600030101010101" pitchFamily="2" charset="-122"/>
            </a:endParaRPr>
          </a:p>
          <a:p>
            <a:pPr lvl="0" algn="ctr" eaLnBrk="1" hangingPunct="1">
              <a:spcBef>
                <a:spcPct val="50000"/>
              </a:spcBef>
            </a:pPr>
            <a:endParaRPr lang="zh-CN" altLang="en-US" sz="3200" b="1" dirty="0">
              <a:solidFill>
                <a:srgbClr val="FF00FF"/>
              </a:solidFill>
              <a:latin typeface="楷体_GB2312" pitchFamily="49" charset="-122"/>
              <a:ea typeface="楷体_GB2312" pitchFamily="49" charset="-122"/>
            </a:endParaRPr>
          </a:p>
          <a:p>
            <a:pPr lvl="0" algn="ctr" eaLnBrk="1" hangingPunct="1">
              <a:spcBef>
                <a:spcPct val="50000"/>
              </a:spcBef>
            </a:pP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美国</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阿历克斯</a:t>
            </a:r>
            <a:r>
              <a:rPr lang="en-US" altLang="zh-CN" sz="3200" b="1" dirty="0">
                <a:solidFill>
                  <a:srgbClr val="0000FF"/>
                </a:solidFill>
                <a:latin typeface="Times New Roman" panose="02020603050405020304" pitchFamily="18" charset="0"/>
                <a:ea typeface="楷体_GB2312" pitchFamily="49" charset="-122"/>
              </a:rPr>
              <a:t>•</a:t>
            </a:r>
            <a:r>
              <a:rPr lang="zh-CN" altLang="en-US" sz="3200" b="1" dirty="0">
                <a:solidFill>
                  <a:srgbClr val="0000FF"/>
                </a:solidFill>
                <a:latin typeface="楷体_GB2312" pitchFamily="49" charset="-122"/>
                <a:ea typeface="楷体_GB2312" pitchFamily="49" charset="-122"/>
              </a:rPr>
              <a:t>哈利</a:t>
            </a:r>
            <a:endParaRPr lang="zh-CN" altLang="en-US" sz="3200" b="1" dirty="0">
              <a:solidFill>
                <a:srgbClr val="0000FF"/>
              </a:solidFill>
              <a:latin typeface="楷体_GB2312" pitchFamily="49" charset="-122"/>
              <a:ea typeface="楷体_GB2312" pitchFamily="49" charset="-122"/>
            </a:endParaRPr>
          </a:p>
        </p:txBody>
      </p:sp>
      <p:sp>
        <p:nvSpPr>
          <p:cNvPr id="23561" name="Text Box 3081"/>
          <p:cNvSpPr txBox="1"/>
          <p:nvPr/>
        </p:nvSpPr>
        <p:spPr>
          <a:xfrm>
            <a:off x="1524000" y="1752600"/>
            <a:ext cx="6477000" cy="2470150"/>
          </a:xfrm>
          <a:prstGeom prst="rect">
            <a:avLst/>
          </a:prstGeom>
          <a:noFill/>
          <a:ln w="9525">
            <a:noFill/>
          </a:ln>
        </p:spPr>
        <p:txBody>
          <a:bodyPr>
            <a:spAutoFit/>
          </a:bodyPr>
          <a:p>
            <a:pPr lvl="0" eaLnBrk="1" hangingPunct="1">
              <a:spcBef>
                <a:spcPct val="50000"/>
              </a:spcBef>
            </a:pPr>
            <a:r>
              <a:rPr lang="zh-CN" altLang="en-US" sz="6000" b="1" dirty="0">
                <a:solidFill>
                  <a:srgbClr val="FF0000"/>
                </a:solidFill>
                <a:latin typeface="Times New Roman" panose="02020603050405020304" pitchFamily="18" charset="0"/>
                <a:ea typeface="宋体" panose="02010600030101010101" pitchFamily="2" charset="-122"/>
              </a:rPr>
              <a:t>列车上的偶然相遇</a:t>
            </a:r>
            <a:endParaRPr lang="zh-CN" altLang="en-US" sz="6000" b="1" dirty="0">
              <a:solidFill>
                <a:srgbClr val="FF00FF"/>
              </a:solidFill>
              <a:latin typeface="Times New Roman" panose="02020603050405020304" pitchFamily="18" charset="0"/>
              <a:ea typeface="宋体" panose="02010600030101010101" pitchFamily="2" charset="-122"/>
            </a:endParaRPr>
          </a:p>
          <a:p>
            <a:pPr lvl="0" algn="ctr" eaLnBrk="1" hangingPunct="1">
              <a:spcBef>
                <a:spcPct val="50000"/>
              </a:spcBef>
            </a:pPr>
            <a:endParaRPr lang="zh-CN" altLang="en-US" sz="3200" b="1" dirty="0">
              <a:solidFill>
                <a:srgbClr val="FF00FF"/>
              </a:solidFill>
              <a:latin typeface="楷体_GB2312" pitchFamily="49" charset="-122"/>
              <a:ea typeface="楷体_GB2312" pitchFamily="49" charset="-122"/>
            </a:endParaRPr>
          </a:p>
          <a:p>
            <a:pPr lvl="0" algn="ctr" eaLnBrk="1" hangingPunct="1">
              <a:spcBef>
                <a:spcPct val="50000"/>
              </a:spcBef>
            </a:pP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美国</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阿历克斯</a:t>
            </a:r>
            <a:r>
              <a:rPr lang="en-US" altLang="zh-CN" sz="3200" b="1" dirty="0">
                <a:solidFill>
                  <a:srgbClr val="0000FF"/>
                </a:solidFill>
                <a:latin typeface="Times New Roman" panose="02020603050405020304" pitchFamily="18" charset="0"/>
                <a:ea typeface="楷体_GB2312" pitchFamily="49" charset="-122"/>
              </a:rPr>
              <a:t>•</a:t>
            </a:r>
            <a:r>
              <a:rPr lang="zh-CN" altLang="en-US" sz="3200" b="1" dirty="0">
                <a:solidFill>
                  <a:srgbClr val="0000FF"/>
                </a:solidFill>
                <a:latin typeface="楷体_GB2312" pitchFamily="49" charset="-122"/>
                <a:ea typeface="楷体_GB2312" pitchFamily="49" charset="-122"/>
              </a:rPr>
              <a:t>哈利</a:t>
            </a:r>
            <a:endParaRPr lang="zh-CN" altLang="en-US" sz="3200" b="1" dirty="0">
              <a:solidFill>
                <a:srgbClr val="0000FF"/>
              </a:solidFill>
              <a:latin typeface="楷体_GB2312" pitchFamily="49" charset="-122"/>
              <a:ea typeface="楷体_GB2312" pitchFamily="49" charset="-122"/>
            </a:endParaRPr>
          </a:p>
        </p:txBody>
      </p:sp>
      <p:pic>
        <p:nvPicPr>
          <p:cNvPr id="23564" name="15.mid">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8839200"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 calcmode="lin" valueType="num">
                                      <p:cBhvr>
                                        <p:cTn id="7" dur="5000" fill="hold"/>
                                        <p:tgtEl>
                                          <p:spTgt spid="23559"/>
                                        </p:tgtEl>
                                        <p:attrNameLst>
                                          <p:attrName>ppt_w</p:attrName>
                                        </p:attrNameLst>
                                      </p:cBhvr>
                                      <p:tavLst>
                                        <p:tav tm="0" fmla="#ppt_w*sin(2.5*pi*$)">
                                          <p:val>
                                            <p:fltVal val="0.000000"/>
                                          </p:val>
                                        </p:tav>
                                        <p:tav tm="100000">
                                          <p:val>
                                            <p:fltVal val="1.000000"/>
                                          </p:val>
                                        </p:tav>
                                      </p:tavLst>
                                    </p:anim>
                                    <p:anim calcmode="lin" valueType="num">
                                      <p:cBhvr>
                                        <p:cTn id="8" dur="5000" fill="hold"/>
                                        <p:tgtEl>
                                          <p:spTgt spid="23559"/>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23559"/>
                                        </p:tgtEl>
                                        <p:attrNameLst>
                                          <p:attrName>ppt_c</p:attrName>
                                        </p:attrNameLst>
                                      </p:cBhvr>
                                      <p:to>
                                        <a:srgbClr val="CC00CC"/>
                                      </p:to>
                                    </p:animClr>
                                  </p:subTnLst>
                                </p:cTn>
                              </p:par>
                            </p:childTnLst>
                          </p:cTn>
                        </p:par>
                        <p:par>
                          <p:cTn id="9" fill="hold">
                            <p:stCondLst>
                              <p:cond delay="5000"/>
                            </p:stCondLst>
                            <p:childTnLst>
                              <p:par>
                                <p:cTn id="10" presetID="19" presetClass="entr" presetSubtype="10" fill="hold" grpId="0" nodeType="afterEffect">
                                  <p:stCondLst>
                                    <p:cond delay="0"/>
                                  </p:stCondLst>
                                  <p:childTnLst>
                                    <p:set>
                                      <p:cBhvr>
                                        <p:cTn id="11" dur="1" fill="hold">
                                          <p:stCondLst>
                                            <p:cond delay="0"/>
                                          </p:stCondLst>
                                        </p:cTn>
                                        <p:tgtEl>
                                          <p:spTgt spid="23560"/>
                                        </p:tgtEl>
                                        <p:attrNameLst>
                                          <p:attrName>style.visibility</p:attrName>
                                        </p:attrNameLst>
                                      </p:cBhvr>
                                      <p:to>
                                        <p:strVal val="visible"/>
                                      </p:to>
                                    </p:set>
                                    <p:anim calcmode="lin" valueType="num">
                                      <p:cBhvr>
                                        <p:cTn id="12" dur="5000" fill="hold"/>
                                        <p:tgtEl>
                                          <p:spTgt spid="23560"/>
                                        </p:tgtEl>
                                        <p:attrNameLst>
                                          <p:attrName>ppt_w</p:attrName>
                                        </p:attrNameLst>
                                      </p:cBhvr>
                                      <p:tavLst>
                                        <p:tav tm="0" fmla="#ppt_w*sin(2.5*pi*$)">
                                          <p:val>
                                            <p:fltVal val="0.000000"/>
                                          </p:val>
                                        </p:tav>
                                        <p:tav tm="100000">
                                          <p:val>
                                            <p:fltVal val="1.000000"/>
                                          </p:val>
                                        </p:tav>
                                      </p:tavLst>
                                    </p:anim>
                                    <p:anim calcmode="lin" valueType="num">
                                      <p:cBhvr>
                                        <p:cTn id="13" dur="5000" fill="hold"/>
                                        <p:tgtEl>
                                          <p:spTgt spid="23560"/>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23560"/>
                                        </p:tgtEl>
                                        <p:attrNameLst>
                                          <p:attrName>ppt_c</p:attrName>
                                        </p:attrNameLst>
                                      </p:cBhvr>
                                      <p:to>
                                        <a:srgbClr val="0000FF"/>
                                      </p:to>
                                    </p:animClr>
                                  </p:subTnLst>
                                </p:cTn>
                              </p:par>
                            </p:childTnLst>
                          </p:cTn>
                        </p:par>
                        <p:par>
                          <p:cTn id="14" fill="hold">
                            <p:stCondLst>
                              <p:cond delay="10000"/>
                            </p:stCondLst>
                            <p:childTnLst>
                              <p:par>
                                <p:cTn id="15" presetID="19" presetClass="entr" presetSubtype="10" fill="hold" grpId="0" nodeType="afterEffect">
                                  <p:stCondLst>
                                    <p:cond delay="0"/>
                                  </p:stCondLst>
                                  <p:childTnLst>
                                    <p:set>
                                      <p:cBhvr>
                                        <p:cTn id="16" dur="1" fill="hold">
                                          <p:stCondLst>
                                            <p:cond delay="0"/>
                                          </p:stCondLst>
                                        </p:cTn>
                                        <p:tgtEl>
                                          <p:spTgt spid="23561"/>
                                        </p:tgtEl>
                                        <p:attrNameLst>
                                          <p:attrName>style.visibility</p:attrName>
                                        </p:attrNameLst>
                                      </p:cBhvr>
                                      <p:to>
                                        <p:strVal val="visible"/>
                                      </p:to>
                                    </p:set>
                                    <p:anim calcmode="lin" valueType="num">
                                      <p:cBhvr>
                                        <p:cTn id="17" dur="5000" fill="hold"/>
                                        <p:tgtEl>
                                          <p:spTgt spid="23561"/>
                                        </p:tgtEl>
                                        <p:attrNameLst>
                                          <p:attrName>ppt_w</p:attrName>
                                        </p:attrNameLst>
                                      </p:cBhvr>
                                      <p:tavLst>
                                        <p:tav tm="0" fmla="#ppt_w*sin(2.5*pi*$)">
                                          <p:val>
                                            <p:fltVal val="0.000000"/>
                                          </p:val>
                                        </p:tav>
                                        <p:tav tm="100000">
                                          <p:val>
                                            <p:fltVal val="1.000000"/>
                                          </p:val>
                                        </p:tav>
                                      </p:tavLst>
                                    </p:anim>
                                    <p:anim calcmode="lin" valueType="num">
                                      <p:cBhvr>
                                        <p:cTn id="18" dur="5000" fill="hold"/>
                                        <p:tgtEl>
                                          <p:spTgt spid="23561"/>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23561"/>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23564"/>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 fill="hold"/>
                                        <p:tgtEl>
                                          <p:spTgt spid="23564"/>
                                        </p:tgtEl>
                                      </p:cBhvr>
                                    </p:cmd>
                                  </p:childTnLst>
                                </p:cTn>
                              </p:par>
                            </p:childTnLst>
                          </p:cTn>
                        </p:par>
                      </p:childTnLst>
                    </p:cTn>
                  </p:par>
                </p:childTnLst>
              </p:cTn>
              <p:nextCondLst>
                <p:cond evt="onClick" delay="0">
                  <p:tgtEl>
                    <p:spTgt spid="23564"/>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23564"/>
                </p:tgtEl>
              </p:cMediaNode>
            </p:audio>
          </p:childTnLst>
        </p:cTn>
      </p:par>
    </p:tnLst>
    <p:bldLst>
      <p:bldP spid="23559" grpId="0"/>
      <p:bldP spid="23560" grpId="0"/>
      <p:bldP spid="235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Text Box 3"/>
          <p:cNvSpPr txBox="1">
            <a:spLocks noChangeArrowheads="1"/>
          </p:cNvSpPr>
          <p:nvPr/>
        </p:nvSpPr>
        <p:spPr bwMode="auto">
          <a:xfrm>
            <a:off x="214313" y="1143000"/>
            <a:ext cx="5851525" cy="5078413"/>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50000"/>
              </a:lnSpc>
              <a:spcBef>
                <a:spcPct val="50000"/>
              </a:spcBef>
              <a:spcAft>
                <a:spcPct val="0"/>
              </a:spcAft>
              <a:buClrTx/>
              <a:buSzTx/>
              <a:buFontTx/>
              <a:buNone/>
              <a:defRPr/>
            </a:pPr>
            <a:r>
              <a:rPr kumimoji="1" lang="en-US" altLang="zh-CN" sz="2000" b="0"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      </a:t>
            </a:r>
            <a:r>
              <a:rPr kumimoji="1" lang="en-US" altLang="zh-CN" sz="2000" b="0" i="0" u="none" strike="noStrike" kern="1200" cap="none" spc="0" normalizeH="0" baseline="0" noProof="0" dirty="0" smtClean="0">
                <a:ln>
                  <a:noFill/>
                </a:ln>
                <a:solidFill>
                  <a:srgbClr val="003300"/>
                </a:solidFill>
                <a:effectLst/>
                <a:uLnTx/>
                <a:uFillTx/>
                <a:latin typeface="Times New Roman" panose="02020603050405020304" pitchFamily="18" charset="0"/>
                <a:ea typeface="宋体" panose="02010600030101010101" pitchFamily="2" charset="-122"/>
                <a:cs typeface="+mn-cs"/>
              </a:rPr>
              <a:t>    </a:t>
            </a:r>
            <a:r>
              <a:rPr kumimoji="1" lang="en-US" altLang="zh-CN" sz="2000" b="0"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一位</a:t>
            </a:r>
            <a:r>
              <a:rPr kumimoji="1" lang="zh-CN" alt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穿着讲究</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的男子叫住了他，他说他与妻子都无法入睡，想要一杯热牛奶。父亲不一会儿就在银色的托盘里放了两杯热牛奶与餐巾，穿过拥挤的车厢，极为规范地端到这位男子面前。这人</a:t>
            </a:r>
            <a:r>
              <a:rPr kumimoji="1" lang="zh-CN" altLang="en-US" sz="2400" b="1" i="0" u="sng" strike="noStrike" kern="1200" cap="none" spc="0" normalizeH="0" baseline="0" noProof="0" dirty="0">
                <a:ln>
                  <a:noFill/>
                </a:ln>
                <a:solidFill>
                  <a:srgbClr val="CC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递给</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他妻子一杯，又</a:t>
            </a:r>
            <a:r>
              <a:rPr kumimoji="1" lang="zh-CN" altLang="en-US" sz="2400" b="1" i="0" u="sng" strike="noStrike" kern="1200" cap="none" spc="0" normalizeH="0" baseline="0" noProof="0" dirty="0">
                <a:ln>
                  <a:noFill/>
                </a:ln>
                <a:solidFill>
                  <a:srgbClr val="CC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递给</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父亲</a:t>
            </a:r>
            <a:r>
              <a:rPr kumimoji="1" lang="en-US" altLang="zh-CN"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5</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美元小费，随后，</a:t>
            </a:r>
            <a:r>
              <a:rPr kumimoji="1" lang="zh-CN" altLang="en-US" sz="2400" b="1" i="0" u="sng" strike="noStrike" kern="1200" cap="none" spc="0" normalizeH="0" baseline="0" noProof="0" dirty="0">
                <a:ln>
                  <a:noFill/>
                </a:ln>
                <a:solidFill>
                  <a:srgbClr val="CC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慢慢地</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从杯中</a:t>
            </a:r>
            <a:r>
              <a:rPr kumimoji="1" lang="zh-CN" altLang="en-US" sz="2400" b="1" i="0" u="sng" strike="noStrike" kern="1200" cap="none" spc="0" normalizeH="0" baseline="0" noProof="0" dirty="0">
                <a:ln>
                  <a:noFill/>
                </a:ln>
                <a:solidFill>
                  <a:srgbClr val="CC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一口一口地呷着</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牛奶，</a:t>
            </a:r>
            <a:r>
              <a:rPr kumimoji="1" lang="zh-CN" altLang="en-US" sz="2400" b="1" i="0" u="sng" strike="noStrike" kern="1200" cap="none" spc="0" normalizeH="0" baseline="0" noProof="0" dirty="0">
                <a:ln>
                  <a:noFill/>
                </a:ln>
                <a:solidFill>
                  <a:srgbClr val="3333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并开始了交谈</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。”（第</a:t>
            </a:r>
            <a:r>
              <a:rPr kumimoji="1" lang="en-US" altLang="zh-CN"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4</a:t>
            </a:r>
            <a:r>
              <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rPr>
              <a:t>段）</a:t>
            </a:r>
            <a:endParaRPr kumimoji="1" lang="zh-CN" altLang="en-US" sz="2400" b="1" i="0" u="none" strike="noStrike" kern="1200" cap="none" spc="0" normalizeH="0" baseline="0" noProof="0" dirty="0">
              <a:ln>
                <a:noFill/>
              </a:ln>
              <a:solidFill>
                <a:srgbClr val="003300"/>
              </a:solidFill>
              <a:effectLst/>
              <a:uLnTx/>
              <a:uFillTx/>
              <a:latin typeface="Times New Roman" panose="02020603050405020304" pitchFamily="18" charset="0"/>
              <a:ea typeface="宋体" panose="02010600030101010101" pitchFamily="2" charset="-122"/>
              <a:cs typeface="+mn-cs"/>
            </a:endParaRPr>
          </a:p>
        </p:txBody>
      </p:sp>
      <p:sp>
        <p:nvSpPr>
          <p:cNvPr id="27652" name="Text Box 4"/>
          <p:cNvSpPr txBox="1">
            <a:spLocks noChangeArrowheads="1"/>
          </p:cNvSpPr>
          <p:nvPr/>
        </p:nvSpPr>
        <p:spPr bwMode="auto">
          <a:xfrm>
            <a:off x="6429375" y="1785938"/>
            <a:ext cx="2438400" cy="5238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富有、有身份</a:t>
            </a:r>
            <a:endParaRPr kumimoji="1" lang="zh-CN" altLang="en-US" sz="28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7653" name="Text Box 5"/>
          <p:cNvSpPr txBox="1"/>
          <p:nvPr/>
        </p:nvSpPr>
        <p:spPr>
          <a:xfrm>
            <a:off x="6477000" y="3933825"/>
            <a:ext cx="2667000" cy="946150"/>
          </a:xfrm>
          <a:prstGeom prst="rect">
            <a:avLst/>
          </a:prstGeom>
          <a:noFill/>
          <a:ln w="9525">
            <a:noFill/>
          </a:ln>
        </p:spPr>
        <p:txBody>
          <a:bodyPr>
            <a:spAutoFit/>
          </a:bodyPr>
          <a:p>
            <a:pPr lvl="0" eaLnBrk="1" hangingPunct="1">
              <a:spcBef>
                <a:spcPct val="50000"/>
              </a:spcBef>
            </a:pPr>
            <a:r>
              <a:rPr lang="zh-CN" altLang="en-US" sz="2800" b="1" dirty="0">
                <a:solidFill>
                  <a:srgbClr val="CC0099"/>
                </a:solidFill>
                <a:latin typeface="Times New Roman" panose="02020603050405020304" pitchFamily="18" charset="0"/>
                <a:ea typeface="宋体" panose="02010600030101010101" pitchFamily="2" charset="-122"/>
              </a:rPr>
              <a:t>动作优雅、沉稳，素养高</a:t>
            </a:r>
            <a:endParaRPr lang="zh-CN" altLang="en-US" sz="2800" b="1" dirty="0">
              <a:solidFill>
                <a:srgbClr val="CC0099"/>
              </a:solidFill>
              <a:latin typeface="Times New Roman" panose="02020603050405020304" pitchFamily="18" charset="0"/>
              <a:ea typeface="宋体" panose="02010600030101010101" pitchFamily="2" charset="-122"/>
            </a:endParaRPr>
          </a:p>
        </p:txBody>
      </p:sp>
      <p:sp>
        <p:nvSpPr>
          <p:cNvPr id="27654" name="Text Box 6"/>
          <p:cNvSpPr txBox="1"/>
          <p:nvPr/>
        </p:nvSpPr>
        <p:spPr>
          <a:xfrm>
            <a:off x="6500813" y="5286375"/>
            <a:ext cx="2057400" cy="519113"/>
          </a:xfrm>
          <a:prstGeom prst="rect">
            <a:avLst/>
          </a:prstGeom>
          <a:noFill/>
          <a:ln w="9525">
            <a:noFill/>
          </a:ln>
        </p:spPr>
        <p:txBody>
          <a:bodyPr>
            <a:spAutoFit/>
          </a:bodyPr>
          <a:p>
            <a:pPr lvl="0" eaLnBrk="1" hangingPunct="1">
              <a:spcBef>
                <a:spcPct val="50000"/>
              </a:spcBef>
            </a:pPr>
            <a:r>
              <a:rPr lang="zh-CN" altLang="en-US" sz="2800" b="1" dirty="0">
                <a:solidFill>
                  <a:srgbClr val="3333FF"/>
                </a:solidFill>
                <a:latin typeface="Times New Roman" panose="02020603050405020304" pitchFamily="18" charset="0"/>
                <a:ea typeface="宋体" panose="02010600030101010101" pitchFamily="2" charset="-122"/>
              </a:rPr>
              <a:t>平易谦和</a:t>
            </a:r>
            <a:endParaRPr lang="zh-CN" altLang="en-US" dirty="0">
              <a:solidFill>
                <a:srgbClr val="3333FF"/>
              </a:solidFill>
              <a:latin typeface="Times New Roman" panose="02020603050405020304" pitchFamily="18" charset="0"/>
              <a:ea typeface="宋体" panose="02010600030101010101" pitchFamily="2" charset="-122"/>
            </a:endParaRPr>
          </a:p>
        </p:txBody>
      </p:sp>
      <p:sp>
        <p:nvSpPr>
          <p:cNvPr id="27655" name="Text Box 7"/>
          <p:cNvSpPr txBox="1"/>
          <p:nvPr/>
        </p:nvSpPr>
        <p:spPr>
          <a:xfrm>
            <a:off x="457200" y="0"/>
            <a:ext cx="8686800" cy="822325"/>
          </a:xfrm>
          <a:prstGeom prst="rect">
            <a:avLst/>
          </a:prstGeom>
          <a:noFill/>
          <a:ln w="9525">
            <a:noFill/>
          </a:ln>
        </p:spPr>
        <p:txBody>
          <a:bodyPr>
            <a:spAutoFit/>
          </a:bodyPr>
          <a:p>
            <a:pPr lvl="0" eaLnBrk="1" hangingPunct="1">
              <a:spcBef>
                <a:spcPct val="50000"/>
              </a:spcBef>
            </a:pPr>
            <a:r>
              <a:rPr lang="en-US" altLang="zh-CN" b="1" dirty="0">
                <a:solidFill>
                  <a:srgbClr val="0000FF"/>
                </a:solidFill>
                <a:latin typeface="Times New Roman" panose="02020603050405020304" pitchFamily="18" charset="0"/>
                <a:ea typeface="宋体" panose="02010600030101010101" pitchFamily="2" charset="-122"/>
              </a:rPr>
              <a:t>     “</a:t>
            </a:r>
            <a:r>
              <a:rPr lang="zh-CN" altLang="en-US" b="1" dirty="0">
                <a:solidFill>
                  <a:srgbClr val="0000FF"/>
                </a:solidFill>
                <a:latin typeface="Times New Roman" panose="02020603050405020304" pitchFamily="18" charset="0"/>
                <a:ea typeface="宋体" panose="02010600030101010101" pitchFamily="2" charset="-122"/>
              </a:rPr>
              <a:t>神秘的先生”名叫</a:t>
            </a:r>
            <a:r>
              <a:rPr lang="en-US" altLang="zh-CN" b="1" dirty="0">
                <a:solidFill>
                  <a:srgbClr val="0000FF"/>
                </a:solidFill>
                <a:latin typeface="Times New Roman" panose="02020603050405020304" pitchFamily="18" charset="0"/>
                <a:ea typeface="宋体" panose="02010600030101010101" pitchFamily="2" charset="-122"/>
              </a:rPr>
              <a:t>M•</a:t>
            </a:r>
            <a:r>
              <a:rPr lang="zh-CN" altLang="en-US" b="1" dirty="0">
                <a:solidFill>
                  <a:srgbClr val="0000FF"/>
                </a:solidFill>
                <a:latin typeface="Times New Roman" panose="02020603050405020304" pitchFamily="18" charset="0"/>
                <a:ea typeface="宋体" panose="02010600030101010101" pitchFamily="2" charset="-122"/>
              </a:rPr>
              <a:t>博西，是</a:t>
            </a:r>
            <a:r>
              <a:rPr lang="en-US" altLang="zh-CN" b="1" dirty="0">
                <a:solidFill>
                  <a:srgbClr val="0000FF"/>
                </a:solidFill>
                <a:latin typeface="Times New Roman" panose="02020603050405020304" pitchFamily="18" charset="0"/>
                <a:ea typeface="宋体" panose="02010600030101010101" pitchFamily="2" charset="-122"/>
              </a:rPr>
              <a:t>《</a:t>
            </a:r>
            <a:r>
              <a:rPr lang="zh-CN" altLang="en-US" b="1" dirty="0">
                <a:solidFill>
                  <a:srgbClr val="0000FF"/>
                </a:solidFill>
                <a:latin typeface="Times New Roman" panose="02020603050405020304" pitchFamily="18" charset="0"/>
                <a:ea typeface="宋体" panose="02010600030101010101" pitchFamily="2" charset="-122"/>
              </a:rPr>
              <a:t>星期六晚报</a:t>
            </a:r>
            <a:r>
              <a:rPr lang="en-US" altLang="zh-CN" b="1" dirty="0">
                <a:solidFill>
                  <a:srgbClr val="0000FF"/>
                </a:solidFill>
                <a:latin typeface="Times New Roman" panose="02020603050405020304" pitchFamily="18" charset="0"/>
                <a:ea typeface="宋体" panose="02010600030101010101" pitchFamily="2" charset="-122"/>
              </a:rPr>
              <a:t>》</a:t>
            </a:r>
            <a:r>
              <a:rPr lang="zh-CN" altLang="en-US" b="1" dirty="0">
                <a:solidFill>
                  <a:srgbClr val="0000FF"/>
                </a:solidFill>
                <a:latin typeface="Times New Roman" panose="02020603050405020304" pitchFamily="18" charset="0"/>
                <a:ea typeface="宋体" panose="02010600030101010101" pitchFamily="2" charset="-122"/>
              </a:rPr>
              <a:t>的出版公司的退休了的总经理。</a:t>
            </a:r>
            <a:endParaRPr lang="zh-CN" altLang="en-US"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blinds(horizontal)">
                                      <p:cBhvr>
                                        <p:cTn id="7" dur="500"/>
                                        <p:tgtEl>
                                          <p:spTgt spid="27655"/>
                                        </p:tgtEl>
                                      </p:cBhvr>
                                    </p:animEffect>
                                  </p:childTnLst>
                                  <p:subTnLst>
                                    <p:audio>
                                      <p:cMediaNode>
                                        <p:cTn display="0" masterRel="sameClick">
                                          <p:stCondLst>
                                            <p:cond evt="begin" delay="0">
                                              <p:tn val="5"/>
                                            </p:cond>
                                          </p:stCondLst>
                                          <p:endCondLst>
                                            <p:cond evt="onStopAudio" delay="0">
                                              <p:tgtEl>
                                                <p:sldTgt/>
                                              </p:tgtEl>
                                            </p:cond>
                                          </p:endCondLst>
                                        </p:cTn>
                                        <p:tgtEl>
                                          <p:sndTgt r:embed="rId1" name="applause.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 calcmode="lin" valueType="num">
                                      <p:cBhvr additive="base">
                                        <p:cTn id="12" dur="500" fill="hold"/>
                                        <p:tgtEl>
                                          <p:spTgt spid="27651"/>
                                        </p:tgtEl>
                                        <p:attrNameLst>
                                          <p:attrName>ppt_x</p:attrName>
                                        </p:attrNameLst>
                                      </p:cBhvr>
                                      <p:tavLst>
                                        <p:tav tm="0">
                                          <p:val>
                                            <p:strVal val="0-#ppt_w/2"/>
                                          </p:val>
                                        </p:tav>
                                        <p:tav tm="100000">
                                          <p:val>
                                            <p:strVal val="#ppt_x"/>
                                          </p:val>
                                        </p:tav>
                                      </p:tavLst>
                                    </p:anim>
                                    <p:anim calcmode="lin" valueType="num">
                                      <p:cBhvr additive="base">
                                        <p:cTn id="13"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7652"/>
                                        </p:tgtEl>
                                        <p:attrNameLst>
                                          <p:attrName>style.visibility</p:attrName>
                                        </p:attrNameLst>
                                      </p:cBhvr>
                                      <p:to>
                                        <p:strVal val="visible"/>
                                      </p:to>
                                    </p:set>
                                    <p:animEffect transition="in" filter="blinds(horizontal)">
                                      <p:cBhvr>
                                        <p:cTn id="18" dur="500"/>
                                        <p:tgtEl>
                                          <p:spTgt spid="2765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7653"/>
                                        </p:tgtEl>
                                        <p:attrNameLst>
                                          <p:attrName>style.visibility</p:attrName>
                                        </p:attrNameLst>
                                      </p:cBhvr>
                                      <p:to>
                                        <p:strVal val="visible"/>
                                      </p:to>
                                    </p:set>
                                    <p:animEffect transition="in" filter="blinds(horizontal)">
                                      <p:cBhvr>
                                        <p:cTn id="23" dur="500"/>
                                        <p:tgtEl>
                                          <p:spTgt spid="2765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7654"/>
                                        </p:tgtEl>
                                        <p:attrNameLst>
                                          <p:attrName>style.visibility</p:attrName>
                                        </p:attrNameLst>
                                      </p:cBhvr>
                                      <p:to>
                                        <p:strVal val="visible"/>
                                      </p:to>
                                    </p:set>
                                    <p:animEffect transition="in" filter="blinds(horizontal)">
                                      <p:cBhvr>
                                        <p:cTn id="28"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3"/>
          <p:cNvSpPr txBox="1"/>
          <p:nvPr/>
        </p:nvSpPr>
        <p:spPr>
          <a:xfrm>
            <a:off x="381000" y="1200150"/>
            <a:ext cx="6781800" cy="5402263"/>
          </a:xfrm>
          <a:prstGeom prst="rect">
            <a:avLst/>
          </a:prstGeom>
          <a:noFill/>
          <a:ln w="9525">
            <a:noFill/>
          </a:ln>
        </p:spPr>
        <p:txBody>
          <a:bodyPr>
            <a:spAutoFit/>
          </a:bodyPr>
          <a:p>
            <a:pPr lvl="0" eaLnBrk="1" hangingPunct="1">
              <a:lnSpc>
                <a:spcPct val="110000"/>
              </a:lnSpc>
              <a:spcBef>
                <a:spcPct val="50000"/>
              </a:spcBef>
            </a:pPr>
            <a:r>
              <a:rPr lang="en-US" altLang="zh-CN" sz="2800" b="1" dirty="0">
                <a:solidFill>
                  <a:srgbClr val="CC3300"/>
                </a:solidFill>
                <a:latin typeface="Times New Roman" panose="02020603050405020304" pitchFamily="18" charset="0"/>
                <a:ea typeface="宋体" panose="02010600030101010101" pitchFamily="2" charset="-122"/>
              </a:rPr>
              <a:t>“</a:t>
            </a:r>
            <a:r>
              <a:rPr lang="zh-CN" altLang="en-US" b="1" u="sng" dirty="0">
                <a:solidFill>
                  <a:srgbClr val="3333FF"/>
                </a:solidFill>
                <a:latin typeface="Times New Roman" panose="02020603050405020304" pitchFamily="18" charset="0"/>
                <a:ea typeface="宋体" panose="02010600030101010101" pitchFamily="2" charset="-122"/>
              </a:rPr>
              <a:t>清晨两点钟</a:t>
            </a:r>
            <a:r>
              <a:rPr lang="zh-CN" altLang="en-US" b="1" dirty="0">
                <a:solidFill>
                  <a:srgbClr val="CC3300"/>
                </a:solidFill>
                <a:latin typeface="Times New Roman" panose="02020603050405020304" pitchFamily="18" charset="0"/>
                <a:ea typeface="宋体" panose="02010600030101010101" pitchFamily="2" charset="-122"/>
              </a:rPr>
              <a:t>，车厢内拥挤闷热，</a:t>
            </a:r>
            <a:r>
              <a:rPr lang="zh-CN" altLang="en-US" b="1" u="sng" dirty="0">
                <a:solidFill>
                  <a:srgbClr val="3333FF"/>
                </a:solidFill>
                <a:latin typeface="Times New Roman" panose="02020603050405020304" pitchFamily="18" charset="0"/>
                <a:ea typeface="宋体" panose="02010600030101010101" pitchFamily="2" charset="-122"/>
              </a:rPr>
              <a:t>忠于职守</a:t>
            </a:r>
            <a:r>
              <a:rPr lang="zh-CN" altLang="en-US" b="1" dirty="0">
                <a:solidFill>
                  <a:srgbClr val="CC3300"/>
                </a:solidFill>
                <a:latin typeface="Times New Roman" panose="02020603050405020304" pitchFamily="18" charset="0"/>
                <a:ea typeface="宋体" panose="02010600030101010101" pitchFamily="2" charset="-122"/>
              </a:rPr>
              <a:t>的父亲穿着白色的工作服，仍在</a:t>
            </a:r>
            <a:r>
              <a:rPr lang="zh-CN" altLang="en-US" b="1" u="sng" dirty="0">
                <a:solidFill>
                  <a:srgbClr val="3333FF"/>
                </a:solidFill>
                <a:latin typeface="Times New Roman" panose="02020603050405020304" pitchFamily="18" charset="0"/>
                <a:ea typeface="宋体" panose="02010600030101010101" pitchFamily="2" charset="-122"/>
              </a:rPr>
              <a:t>颠簸</a:t>
            </a:r>
            <a:r>
              <a:rPr lang="zh-CN" altLang="en-US" b="1" dirty="0">
                <a:solidFill>
                  <a:srgbClr val="CC3300"/>
                </a:solidFill>
                <a:latin typeface="Times New Roman" panose="02020603050405020304" pitchFamily="18" charset="0"/>
                <a:ea typeface="宋体" panose="02010600030101010101" pitchFamily="2" charset="-122"/>
              </a:rPr>
              <a:t>的车厢里</a:t>
            </a:r>
            <a:r>
              <a:rPr lang="zh-CN" altLang="en-US" b="1" u="sng" dirty="0">
                <a:solidFill>
                  <a:srgbClr val="3333FF"/>
                </a:solidFill>
                <a:latin typeface="Times New Roman" panose="02020603050405020304" pitchFamily="18" charset="0"/>
                <a:ea typeface="宋体" panose="02010600030101010101" pitchFamily="2" charset="-122"/>
              </a:rPr>
              <a:t>缓缓巡回</a:t>
            </a:r>
            <a:r>
              <a:rPr lang="zh-CN" altLang="en-US" b="1" dirty="0">
                <a:solidFill>
                  <a:srgbClr val="CC3300"/>
                </a:solidFill>
                <a:latin typeface="Times New Roman" panose="02020603050405020304" pitchFamily="18" charset="0"/>
                <a:ea typeface="宋体" panose="02010600030101010101" pitchFamily="2" charset="-122"/>
              </a:rPr>
              <a:t>。”“父亲</a:t>
            </a:r>
            <a:r>
              <a:rPr lang="zh-CN" altLang="en-US" b="1" u="sng" dirty="0">
                <a:solidFill>
                  <a:srgbClr val="3333FF"/>
                </a:solidFill>
                <a:latin typeface="Times New Roman" panose="02020603050405020304" pitchFamily="18" charset="0"/>
                <a:ea typeface="宋体" panose="02010600030101010101" pitchFamily="2" charset="-122"/>
              </a:rPr>
              <a:t>不一会儿</a:t>
            </a:r>
            <a:r>
              <a:rPr lang="zh-CN" altLang="en-US" b="1" dirty="0">
                <a:solidFill>
                  <a:srgbClr val="CC3300"/>
                </a:solidFill>
                <a:latin typeface="Times New Roman" panose="02020603050405020304" pitchFamily="18" charset="0"/>
                <a:ea typeface="宋体" panose="02010600030101010101" pitchFamily="2" charset="-122"/>
              </a:rPr>
              <a:t>就在银色的托盘里放了两杯热牛奶和餐巾，</a:t>
            </a:r>
            <a:r>
              <a:rPr lang="zh-CN" altLang="en-US" b="1" u="sng" dirty="0">
                <a:solidFill>
                  <a:srgbClr val="3333FF"/>
                </a:solidFill>
                <a:latin typeface="Times New Roman" panose="02020603050405020304" pitchFamily="18" charset="0"/>
                <a:ea typeface="宋体" panose="02010600030101010101" pitchFamily="2" charset="-122"/>
              </a:rPr>
              <a:t>极为规范</a:t>
            </a:r>
            <a:r>
              <a:rPr lang="zh-CN" altLang="en-US" b="1" dirty="0">
                <a:solidFill>
                  <a:srgbClr val="CC3300"/>
                </a:solidFill>
                <a:latin typeface="Times New Roman" panose="02020603050405020304" pitchFamily="18" charset="0"/>
                <a:ea typeface="宋体" panose="02010600030101010101" pitchFamily="2" charset="-122"/>
              </a:rPr>
              <a:t>的端到这位男子面前。”</a:t>
            </a:r>
            <a:endParaRPr lang="zh-CN" altLang="en-US" b="1" dirty="0">
              <a:solidFill>
                <a:srgbClr val="CC3300"/>
              </a:solidFill>
              <a:latin typeface="Times New Roman" panose="02020603050405020304" pitchFamily="18" charset="0"/>
              <a:ea typeface="宋体" panose="02010600030101010101" pitchFamily="2" charset="-122"/>
            </a:endParaRPr>
          </a:p>
          <a:p>
            <a:pPr lvl="0" eaLnBrk="1" hangingPunct="1">
              <a:lnSpc>
                <a:spcPct val="110000"/>
              </a:lnSpc>
              <a:spcBef>
                <a:spcPct val="50000"/>
              </a:spcBef>
            </a:pPr>
            <a:r>
              <a:rPr lang="zh-CN" altLang="en-US" b="1" dirty="0">
                <a:solidFill>
                  <a:srgbClr val="CC3300"/>
                </a:solidFill>
                <a:latin typeface="Times New Roman" panose="02020603050405020304" pitchFamily="18" charset="0"/>
                <a:ea typeface="宋体" panose="02010600030101010101" pitchFamily="2" charset="-122"/>
              </a:rPr>
              <a:t>“这是车上的规矩，先生。”</a:t>
            </a:r>
            <a:endParaRPr lang="zh-CN" altLang="en-US" b="1" dirty="0">
              <a:solidFill>
                <a:srgbClr val="CC3300"/>
              </a:solidFill>
              <a:latin typeface="Times New Roman" panose="02020603050405020304" pitchFamily="18" charset="0"/>
              <a:ea typeface="宋体" panose="02010600030101010101" pitchFamily="2" charset="-122"/>
            </a:endParaRPr>
          </a:p>
          <a:p>
            <a:pPr lvl="0" eaLnBrk="1" hangingPunct="1">
              <a:spcBef>
                <a:spcPct val="50000"/>
              </a:spcBef>
            </a:pPr>
            <a:endParaRPr lang="zh-CN" altLang="en-US" sz="2800" b="1" dirty="0">
              <a:solidFill>
                <a:srgbClr val="000066"/>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b="1" dirty="0">
                <a:solidFill>
                  <a:srgbClr val="CC3300"/>
                </a:solidFill>
                <a:latin typeface="Times New Roman" panose="02020603050405020304" pitchFamily="18" charset="0"/>
                <a:ea typeface="宋体" panose="02010600030101010101" pitchFamily="2" charset="-122"/>
              </a:rPr>
              <a:t>“整个夏季，父亲</a:t>
            </a:r>
            <a:r>
              <a:rPr lang="zh-CN" altLang="en-US" b="1" u="sng" dirty="0">
                <a:solidFill>
                  <a:srgbClr val="3333FF"/>
                </a:solidFill>
                <a:latin typeface="Times New Roman" panose="02020603050405020304" pitchFamily="18" charset="0"/>
                <a:ea typeface="宋体" panose="02010600030101010101" pitchFamily="2" charset="-122"/>
              </a:rPr>
              <a:t>一直</a:t>
            </a:r>
            <a:r>
              <a:rPr lang="zh-CN" altLang="en-US" b="1" dirty="0">
                <a:solidFill>
                  <a:srgbClr val="CC3300"/>
                </a:solidFill>
                <a:latin typeface="Times New Roman" panose="02020603050405020304" pitchFamily="18" charset="0"/>
                <a:ea typeface="宋体" panose="02010600030101010101" pitchFamily="2" charset="-122"/>
              </a:rPr>
              <a:t>在火车上干活，他积攒了不少钱，</a:t>
            </a:r>
            <a:r>
              <a:rPr lang="zh-CN" altLang="en-US" b="1" u="sng" dirty="0">
                <a:solidFill>
                  <a:srgbClr val="3333FF"/>
                </a:solidFill>
                <a:latin typeface="Times New Roman" panose="02020603050405020304" pitchFamily="18" charset="0"/>
                <a:ea typeface="宋体" panose="02010600030101010101" pitchFamily="2" charset="-122"/>
              </a:rPr>
              <a:t>远远超出</a:t>
            </a:r>
            <a:r>
              <a:rPr lang="zh-CN" altLang="en-US" b="1" dirty="0">
                <a:solidFill>
                  <a:srgbClr val="CC3300"/>
                </a:solidFill>
                <a:latin typeface="Times New Roman" panose="02020603050405020304" pitchFamily="18" charset="0"/>
                <a:ea typeface="宋体" panose="02010600030101010101" pitchFamily="2" charset="-122"/>
              </a:rPr>
              <a:t>了回家的路费。父亲想，这点积蓄已够整整一学期的学费，</a:t>
            </a:r>
            <a:r>
              <a:rPr lang="zh-CN" altLang="en-US" b="1" u="sng" dirty="0">
                <a:solidFill>
                  <a:srgbClr val="3333FF"/>
                </a:solidFill>
                <a:latin typeface="Times New Roman" panose="02020603050405020304" pitchFamily="18" charset="0"/>
                <a:ea typeface="宋体" panose="02010600030101010101" pitchFamily="2" charset="-122"/>
              </a:rPr>
              <a:t>何不再试</a:t>
            </a:r>
            <a:r>
              <a:rPr lang="zh-CN" altLang="en-US" b="1" dirty="0">
                <a:solidFill>
                  <a:srgbClr val="CC3300"/>
                </a:solidFill>
                <a:latin typeface="Times New Roman" panose="02020603050405020304" pitchFamily="18" charset="0"/>
                <a:ea typeface="宋体" panose="02010600030101010101" pitchFamily="2" charset="-122"/>
              </a:rPr>
              <a:t>一学期，看看究竟能取得什么样的成绩？他</a:t>
            </a:r>
            <a:r>
              <a:rPr lang="zh-CN" altLang="en-US" b="1" u="sng" dirty="0">
                <a:solidFill>
                  <a:srgbClr val="3333FF"/>
                </a:solidFill>
                <a:latin typeface="Times New Roman" panose="02020603050405020304" pitchFamily="18" charset="0"/>
                <a:ea typeface="宋体" panose="02010600030101010101" pitchFamily="2" charset="-122"/>
              </a:rPr>
              <a:t>又</a:t>
            </a:r>
            <a:r>
              <a:rPr lang="zh-CN" altLang="en-US" b="1" dirty="0">
                <a:solidFill>
                  <a:srgbClr val="CC3300"/>
                </a:solidFill>
                <a:latin typeface="Times New Roman" panose="02020603050405020304" pitchFamily="18" charset="0"/>
                <a:ea typeface="宋体" panose="02010600030101010101" pitchFamily="2" charset="-122"/>
              </a:rPr>
              <a:t>回到了格林斯堡大学。”</a:t>
            </a:r>
            <a:endParaRPr lang="zh-CN" altLang="en-US" b="1" dirty="0">
              <a:solidFill>
                <a:srgbClr val="CC3300"/>
              </a:solidFill>
              <a:latin typeface="Times New Roman" panose="02020603050405020304" pitchFamily="18" charset="0"/>
              <a:ea typeface="宋体" panose="02010600030101010101" pitchFamily="2" charset="-122"/>
            </a:endParaRPr>
          </a:p>
        </p:txBody>
      </p:sp>
      <p:sp>
        <p:nvSpPr>
          <p:cNvPr id="29700" name="Text Box 4"/>
          <p:cNvSpPr txBox="1"/>
          <p:nvPr/>
        </p:nvSpPr>
        <p:spPr>
          <a:xfrm>
            <a:off x="7239000" y="1504950"/>
            <a:ext cx="2514600" cy="1465263"/>
          </a:xfrm>
          <a:prstGeom prst="rect">
            <a:avLst/>
          </a:prstGeom>
          <a:noFill/>
          <a:ln w="9525">
            <a:noFill/>
          </a:ln>
        </p:spPr>
        <p:txBody>
          <a:bodyPr>
            <a:spAutoFit/>
          </a:bodyPr>
          <a:p>
            <a:pPr lvl="0" eaLnBrk="1" hangingPunct="1">
              <a:spcBef>
                <a:spcPct val="50000"/>
              </a:spcBef>
            </a:pPr>
            <a:r>
              <a:rPr lang="zh-CN" altLang="en-US" sz="3600" b="1" dirty="0">
                <a:latin typeface="Times New Roman" panose="02020603050405020304" pitchFamily="18" charset="0"/>
                <a:ea typeface="宋体" panose="02010600030101010101" pitchFamily="2" charset="-122"/>
              </a:rPr>
              <a:t>认真</a:t>
            </a:r>
            <a:endParaRPr lang="zh-CN" altLang="en-US" sz="36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600" b="1" dirty="0">
                <a:latin typeface="Times New Roman" panose="02020603050405020304" pitchFamily="18" charset="0"/>
                <a:ea typeface="宋体" panose="02010600030101010101" pitchFamily="2" charset="-122"/>
              </a:rPr>
              <a:t>忠于职守</a:t>
            </a:r>
            <a:endParaRPr lang="zh-CN" altLang="en-US" sz="3600" dirty="0">
              <a:latin typeface="Times New Roman" panose="02020603050405020304" pitchFamily="18" charset="0"/>
              <a:ea typeface="宋体" panose="02010600030101010101" pitchFamily="2" charset="-122"/>
            </a:endParaRPr>
          </a:p>
        </p:txBody>
      </p:sp>
      <p:sp>
        <p:nvSpPr>
          <p:cNvPr id="29701" name="Text Box 5"/>
          <p:cNvSpPr txBox="1"/>
          <p:nvPr/>
        </p:nvSpPr>
        <p:spPr>
          <a:xfrm>
            <a:off x="7010400" y="4800600"/>
            <a:ext cx="2133600" cy="1465263"/>
          </a:xfrm>
          <a:prstGeom prst="rect">
            <a:avLst/>
          </a:prstGeom>
          <a:noFill/>
          <a:ln w="9525">
            <a:noFill/>
          </a:ln>
        </p:spPr>
        <p:txBody>
          <a:bodyPr>
            <a:spAutoFit/>
          </a:bodyPr>
          <a:p>
            <a:pPr lvl="0" eaLnBrk="1" hangingPunct="1">
              <a:spcBef>
                <a:spcPct val="50000"/>
              </a:spcBef>
            </a:pPr>
            <a:r>
              <a:rPr lang="zh-CN" altLang="en-US" sz="3600" b="1" dirty="0">
                <a:latin typeface="Times New Roman" panose="02020603050405020304" pitchFamily="18" charset="0"/>
                <a:ea typeface="宋体" panose="02010600030101010101" pitchFamily="2" charset="-122"/>
              </a:rPr>
              <a:t>执著</a:t>
            </a:r>
            <a:endParaRPr lang="zh-CN" altLang="en-US" sz="36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600" b="1" dirty="0">
                <a:latin typeface="Times New Roman" panose="02020603050405020304" pitchFamily="18" charset="0"/>
                <a:ea typeface="宋体" panose="02010600030101010101" pitchFamily="2" charset="-122"/>
              </a:rPr>
              <a:t>好学上进</a:t>
            </a:r>
            <a:endParaRPr lang="zh-CN" altLang="en-US" sz="3600" b="1" dirty="0">
              <a:latin typeface="Times New Roman" panose="02020603050405020304" pitchFamily="18" charset="0"/>
              <a:ea typeface="宋体" panose="02010600030101010101" pitchFamily="2" charset="-122"/>
            </a:endParaRPr>
          </a:p>
        </p:txBody>
      </p:sp>
      <p:sp>
        <p:nvSpPr>
          <p:cNvPr id="29702" name="Text Box 6"/>
          <p:cNvSpPr txBox="1"/>
          <p:nvPr/>
        </p:nvSpPr>
        <p:spPr>
          <a:xfrm>
            <a:off x="838200" y="304800"/>
            <a:ext cx="7162800" cy="519113"/>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Times New Roman" panose="02020603050405020304" pitchFamily="18" charset="0"/>
                <a:ea typeface="宋体" panose="02010600030101010101" pitchFamily="2" charset="-122"/>
              </a:rPr>
              <a:t>父亲是一个认真、执著、好学上进的人。</a:t>
            </a:r>
            <a:endParaRPr lang="zh-CN" altLang="en-US" sz="2800" b="1" dirty="0">
              <a:solidFill>
                <a:srgbClr val="FF33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5000" fill="hold"/>
                                        <p:tgtEl>
                                          <p:spTgt spid="29700"/>
                                        </p:tgtEl>
                                        <p:attrNameLst>
                                          <p:attrName>ppt_w</p:attrName>
                                        </p:attrNameLst>
                                      </p:cBhvr>
                                      <p:tavLst>
                                        <p:tav tm="0" fmla="#ppt_w*sin(2.5*pi*$)">
                                          <p:val>
                                            <p:fltVal val="0.000000"/>
                                          </p:val>
                                        </p:tav>
                                        <p:tav tm="100000">
                                          <p:val>
                                            <p:fltVal val="1.000000"/>
                                          </p:val>
                                        </p:tav>
                                      </p:tavLst>
                                    </p:anim>
                                    <p:anim calcmode="lin" valueType="num">
                                      <p:cBhvr>
                                        <p:cTn id="8" dur="5000" fill="hold"/>
                                        <p:tgtEl>
                                          <p:spTgt spid="2970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29701"/>
                                        </p:tgtEl>
                                        <p:attrNameLst>
                                          <p:attrName>style.visibility</p:attrName>
                                        </p:attrNameLst>
                                      </p:cBhvr>
                                      <p:to>
                                        <p:strVal val="visible"/>
                                      </p:to>
                                    </p:set>
                                    <p:anim calcmode="lin" valueType="num">
                                      <p:cBhvr>
                                        <p:cTn id="13" dur="5000" fill="hold"/>
                                        <p:tgtEl>
                                          <p:spTgt spid="29701"/>
                                        </p:tgtEl>
                                        <p:attrNameLst>
                                          <p:attrName>ppt_w</p:attrName>
                                        </p:attrNameLst>
                                      </p:cBhvr>
                                      <p:tavLst>
                                        <p:tav tm="0" fmla="#ppt_w*sin(2.5*pi*$)">
                                          <p:val>
                                            <p:fltVal val="0.000000"/>
                                          </p:val>
                                        </p:tav>
                                        <p:tav tm="100000">
                                          <p:val>
                                            <p:fltVal val="1.000000"/>
                                          </p:val>
                                        </p:tav>
                                      </p:tavLst>
                                    </p:anim>
                                    <p:anim calcmode="lin" valueType="num">
                                      <p:cBhvr>
                                        <p:cTn id="14" dur="5000" fill="hold"/>
                                        <p:tgtEl>
                                          <p:spTgt spid="2970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7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Text Box 3"/>
          <p:cNvSpPr txBox="1"/>
          <p:nvPr/>
        </p:nvSpPr>
        <p:spPr>
          <a:xfrm>
            <a:off x="755650" y="685800"/>
            <a:ext cx="7397750" cy="701675"/>
          </a:xfrm>
          <a:prstGeom prst="rect">
            <a:avLst/>
          </a:prstGeom>
          <a:noFill/>
          <a:ln w="9525">
            <a:noFill/>
          </a:ln>
        </p:spPr>
        <p:txBody>
          <a:bodyPr>
            <a:spAutoFit/>
          </a:bodyPr>
          <a:p>
            <a:pPr lvl="0" eaLnBrk="1" hangingPunct="1">
              <a:spcBef>
                <a:spcPct val="50000"/>
              </a:spcBef>
            </a:pPr>
            <a:r>
              <a:rPr lang="zh-CN" altLang="en-US" sz="4000" b="1" dirty="0">
                <a:solidFill>
                  <a:srgbClr val="660033"/>
                </a:solidFill>
                <a:latin typeface="Times New Roman" panose="02020603050405020304" pitchFamily="18" charset="0"/>
                <a:ea typeface="华文新魏" pitchFamily="2" charset="-122"/>
              </a:rPr>
              <a:t>为什么称他为“神秘的先生”</a:t>
            </a:r>
            <a:endParaRPr lang="zh-CN" altLang="en-US" sz="4000" b="1" dirty="0">
              <a:solidFill>
                <a:srgbClr val="660033"/>
              </a:solidFill>
              <a:latin typeface="Times New Roman" panose="02020603050405020304" pitchFamily="18" charset="0"/>
              <a:ea typeface="华文新魏" pitchFamily="2" charset="-122"/>
            </a:endParaRPr>
          </a:p>
        </p:txBody>
      </p:sp>
      <p:sp>
        <p:nvSpPr>
          <p:cNvPr id="7172" name="Rectangle 4"/>
          <p:cNvSpPr/>
          <p:nvPr/>
        </p:nvSpPr>
        <p:spPr>
          <a:xfrm>
            <a:off x="381000" y="1828800"/>
            <a:ext cx="8763000" cy="3722688"/>
          </a:xfrm>
          <a:prstGeom prst="rect">
            <a:avLst/>
          </a:prstGeom>
          <a:noFill/>
          <a:ln w="9525">
            <a:noFill/>
          </a:ln>
        </p:spPr>
        <p:txBody>
          <a:bodyPr>
            <a:spAutoFit/>
          </a:bodyPr>
          <a:p>
            <a:pPr lvl="0" eaLnBrk="1" hangingPunct="1">
              <a:spcBef>
                <a:spcPct val="50000"/>
              </a:spcBef>
            </a:pPr>
            <a:r>
              <a:rPr lang="en-US" altLang="zh-CN" sz="2800" b="1" dirty="0">
                <a:solidFill>
                  <a:srgbClr val="006600"/>
                </a:solidFill>
                <a:latin typeface="Times New Roman" panose="02020603050405020304" pitchFamily="18" charset="0"/>
                <a:ea typeface="楷体_GB2312" pitchFamily="49" charset="-122"/>
              </a:rPr>
              <a:t>        </a:t>
            </a:r>
            <a:r>
              <a:rPr lang="zh-CN" altLang="en-US" sz="2800" b="1" dirty="0">
                <a:solidFill>
                  <a:srgbClr val="006600"/>
                </a:solidFill>
                <a:latin typeface="Times New Roman" panose="02020603050405020304" pitchFamily="18" charset="0"/>
                <a:ea typeface="楷体_GB2312" pitchFamily="49" charset="-122"/>
              </a:rPr>
              <a:t>称他为“神秘的先生”，是因为他富有，又极有身份，然而他并不轻视贫穷、社会地位又极低下的“父亲”，这在当时社会是少见的；而且他得知“父亲”因为贫穷而放弃读大学，慷慨出款相助，这就更令人费解，此为神秘之一。</a:t>
            </a:r>
            <a:endParaRPr lang="zh-CN" altLang="en-US" sz="2800" b="1" dirty="0">
              <a:solidFill>
                <a:srgbClr val="006600"/>
              </a:solidFill>
              <a:latin typeface="Times New Roman" panose="02020603050405020304" pitchFamily="18" charset="0"/>
              <a:ea typeface="楷体_GB2312" pitchFamily="49" charset="-122"/>
            </a:endParaRPr>
          </a:p>
          <a:p>
            <a:pPr lvl="0" eaLnBrk="1" hangingPunct="1">
              <a:spcBef>
                <a:spcPct val="50000"/>
              </a:spcBef>
            </a:pPr>
            <a:r>
              <a:rPr lang="zh-CN" altLang="en-US" sz="2800" b="1" dirty="0">
                <a:solidFill>
                  <a:srgbClr val="006600"/>
                </a:solidFill>
                <a:latin typeface="Times New Roman" panose="02020603050405020304" pitchFamily="18" charset="0"/>
                <a:ea typeface="楷体_GB2312" pitchFamily="49" charset="-122"/>
              </a:rPr>
              <a:t>        在他的帮助下，“父亲”及整个一家人的命运因此改变，在“我们兄弟姐妹”心中他如救星，像一个神的使者，这是神秘之二。</a:t>
            </a:r>
            <a:endParaRPr lang="zh-CN" altLang="en-US" sz="2800" b="1" dirty="0">
              <a:solidFill>
                <a:srgbClr val="006600"/>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checkerboard(across)">
                                      <p:cBhvr>
                                        <p:cTn id="7" dur="500"/>
                                        <p:tgtEl>
                                          <p:spTgt spid="7171"/>
                                        </p:tgtEl>
                                      </p:cBhvr>
                                    </p:animEffect>
                                  </p:childTnLst>
                                  <p:subTnLst>
                                    <p:audio>
                                      <p:cMediaNode>
                                        <p:cTn display="0" masterRel="sameClick">
                                          <p:stCondLst>
                                            <p:cond evt="begin" delay="0">
                                              <p:tn val="5"/>
                                            </p:cond>
                                          </p:stCondLst>
                                          <p:endCondLst>
                                            <p:cond evt="onStopAudio" delay="0">
                                              <p:tgtEl>
                                                <p:sldTgt/>
                                              </p:tgtEl>
                                            </p:cond>
                                          </p:endCondLst>
                                        </p:cTn>
                                        <p:tgtEl>
                                          <p:sndTgt r:embed="rId1" name="DRIVEBY.WAV"/>
                                        </p:tgtEl>
                                      </p:cMediaNode>
                                    </p:audio>
                                  </p:sub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strips(downRight)">
                                      <p:cBhvr>
                                        <p:cTn id="12" dur="500"/>
                                        <p:tgtEl>
                                          <p:spTgt spid="7172"/>
                                        </p:tgtEl>
                                      </p:cBhvr>
                                    </p:animEffect>
                                  </p:childTnLst>
                                  <p:subTnLst>
                                    <p:audio>
                                      <p:cMediaNode>
                                        <p:cTn display="0" masterRel="sameClick">
                                          <p:stCondLst>
                                            <p:cond evt="begin" delay="0">
                                              <p:tn val="10"/>
                                            </p:cond>
                                          </p:stCondLst>
                                          <p:endCondLst>
                                            <p:cond evt="onStopAudio" delay="0">
                                              <p:tgtEl>
                                                <p:sldTgt/>
                                              </p:tgtEl>
                                            </p:cond>
                                          </p:endCondLst>
                                        </p:cTn>
                                        <p:tgtEl>
                                          <p:sndTgt r:embed="rId1" name="DRIVEB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Text Box 3"/>
          <p:cNvSpPr txBox="1"/>
          <p:nvPr/>
        </p:nvSpPr>
        <p:spPr>
          <a:xfrm>
            <a:off x="571500" y="2000250"/>
            <a:ext cx="7632700" cy="3724275"/>
          </a:xfrm>
          <a:prstGeom prst="rect">
            <a:avLst/>
          </a:prstGeom>
          <a:noFill/>
          <a:ln w="9525">
            <a:noFill/>
          </a:ln>
        </p:spPr>
        <p:txBody>
          <a:bodyPr>
            <a:spAutoFit/>
          </a:bodyPr>
          <a:p>
            <a:pPr lvl="0" eaLnBrk="1" hangingPunct="1">
              <a:lnSpc>
                <a:spcPct val="150000"/>
              </a:lnSpc>
              <a:spcBef>
                <a:spcPct val="50000"/>
              </a:spcBef>
            </a:pPr>
            <a:r>
              <a:rPr lang="zh-CN" altLang="en-US" sz="3200" dirty="0">
                <a:solidFill>
                  <a:srgbClr val="6600FF"/>
                </a:solidFill>
                <a:latin typeface="Times New Roman" panose="02020603050405020304" pitchFamily="18" charset="0"/>
                <a:ea typeface="华文行楷" pitchFamily="2" charset="-122"/>
              </a:rPr>
              <a:t>博西先生</a:t>
            </a:r>
            <a:r>
              <a:rPr lang="zh-CN" altLang="en-US" sz="3200" dirty="0">
                <a:latin typeface="Times New Roman" panose="02020603050405020304" pitchFamily="18" charset="0"/>
                <a:ea typeface="华文行楷" pitchFamily="2" charset="-122"/>
              </a:rPr>
              <a:t>是为父亲认真的工作态度、执著的进取心所感动，</a:t>
            </a:r>
            <a:r>
              <a:rPr lang="zh-CN" altLang="en-US" sz="3200" dirty="0">
                <a:solidFill>
                  <a:srgbClr val="FF3300"/>
                </a:solidFill>
                <a:latin typeface="Times New Roman" panose="02020603050405020304" pitchFamily="18" charset="0"/>
                <a:ea typeface="华文行楷" pitchFamily="2" charset="-122"/>
              </a:rPr>
              <a:t>暗暗</a:t>
            </a:r>
            <a:r>
              <a:rPr lang="zh-CN" altLang="en-US" sz="3200" dirty="0">
                <a:latin typeface="Times New Roman" panose="02020603050405020304" pitchFamily="18" charset="0"/>
                <a:ea typeface="华文行楷" pitchFamily="2" charset="-122"/>
              </a:rPr>
              <a:t>地给了父亲求学的帮助，但他并没有想获得父亲的感谢和报答，所以他也是一个</a:t>
            </a:r>
            <a:r>
              <a:rPr lang="zh-CN" altLang="en-US" sz="3200" dirty="0">
                <a:solidFill>
                  <a:srgbClr val="FF3300"/>
                </a:solidFill>
                <a:latin typeface="Times New Roman" panose="02020603050405020304" pitchFamily="18" charset="0"/>
                <a:ea typeface="华文行楷" pitchFamily="2" charset="-122"/>
              </a:rPr>
              <a:t>无私慷慨、热心</a:t>
            </a:r>
            <a:r>
              <a:rPr lang="zh-CN" altLang="en-US" sz="3200" dirty="0">
                <a:latin typeface="Times New Roman" panose="02020603050405020304" pitchFamily="18" charset="0"/>
                <a:ea typeface="华文行楷" pitchFamily="2" charset="-122"/>
              </a:rPr>
              <a:t>的人，他的精神是</a:t>
            </a:r>
            <a:r>
              <a:rPr lang="zh-CN" altLang="en-US" sz="3200" dirty="0">
                <a:solidFill>
                  <a:srgbClr val="FF3300"/>
                </a:solidFill>
                <a:latin typeface="Times New Roman" panose="02020603050405020304" pitchFamily="18" charset="0"/>
                <a:ea typeface="华文行楷" pitchFamily="2" charset="-122"/>
              </a:rPr>
              <a:t>高尚</a:t>
            </a:r>
            <a:r>
              <a:rPr lang="zh-CN" altLang="en-US" sz="3200" dirty="0">
                <a:latin typeface="Times New Roman" panose="02020603050405020304" pitchFamily="18" charset="0"/>
                <a:ea typeface="华文行楷" pitchFamily="2" charset="-122"/>
              </a:rPr>
              <a:t>的，</a:t>
            </a:r>
            <a:r>
              <a:rPr lang="zh-CN" altLang="en-US" sz="3200" dirty="0">
                <a:solidFill>
                  <a:srgbClr val="FF3300"/>
                </a:solidFill>
                <a:latin typeface="Times New Roman" panose="02020603050405020304" pitchFamily="18" charset="0"/>
                <a:ea typeface="华文行楷" pitchFamily="2" charset="-122"/>
              </a:rPr>
              <a:t>感人</a:t>
            </a:r>
            <a:r>
              <a:rPr lang="zh-CN" altLang="en-US" sz="3200" dirty="0">
                <a:latin typeface="Times New Roman" panose="02020603050405020304" pitchFamily="18" charset="0"/>
                <a:ea typeface="华文行楷" pitchFamily="2" charset="-122"/>
              </a:rPr>
              <a:t>的。</a:t>
            </a:r>
            <a:endParaRPr lang="zh-CN" altLang="en-US" sz="3200" dirty="0">
              <a:latin typeface="Times New Roman" panose="02020603050405020304" pitchFamily="18" charset="0"/>
              <a:ea typeface="华文行楷" pitchFamily="2" charset="-122"/>
            </a:endParaRPr>
          </a:p>
        </p:txBody>
      </p:sp>
      <p:sp>
        <p:nvSpPr>
          <p:cNvPr id="14339" name="Text Box 4"/>
          <p:cNvSpPr txBox="1"/>
          <p:nvPr/>
        </p:nvSpPr>
        <p:spPr>
          <a:xfrm>
            <a:off x="539750" y="620713"/>
            <a:ext cx="2592388" cy="641350"/>
          </a:xfrm>
          <a:prstGeom prst="rect">
            <a:avLst/>
          </a:prstGeom>
          <a:noFill/>
          <a:ln w="9525">
            <a:noFill/>
          </a:ln>
        </p:spPr>
        <p:txBody>
          <a:bodyPr>
            <a:spAutoFit/>
          </a:bodyPr>
          <a:p>
            <a:pPr lvl="0" eaLnBrk="1" hangingPunct="1">
              <a:spcBef>
                <a:spcPct val="50000"/>
              </a:spcBef>
            </a:pPr>
            <a:r>
              <a:rPr lang="zh-CN" altLang="en-US" sz="3600" b="1" dirty="0">
                <a:latin typeface="Times New Roman" panose="02020603050405020304" pitchFamily="18" charset="0"/>
                <a:ea typeface="宋体" panose="02010600030101010101" pitchFamily="2" charset="-122"/>
              </a:rPr>
              <a:t>阅读第八段</a:t>
            </a:r>
            <a:endParaRPr lang="zh-CN" altLang="en-US" sz="3600" b="1"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ox(in)">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 Box 2"/>
          <p:cNvSpPr txBox="1"/>
          <p:nvPr/>
        </p:nvSpPr>
        <p:spPr>
          <a:xfrm>
            <a:off x="762000" y="1752600"/>
            <a:ext cx="8153400" cy="3311525"/>
          </a:xfrm>
          <a:prstGeom prst="rect">
            <a:avLst/>
          </a:prstGeom>
          <a:noFill/>
          <a:ln w="9525">
            <a:noFill/>
          </a:ln>
        </p:spPr>
        <p:txBody>
          <a:bodyPr>
            <a:spAutoFit/>
          </a:bodyPr>
          <a:p>
            <a:pPr lvl="0" eaLnBrk="1" hangingPunct="1">
              <a:lnSpc>
                <a:spcPct val="150000"/>
              </a:lnSpc>
              <a:spcBef>
                <a:spcPct val="50000"/>
              </a:spcBef>
            </a:pPr>
            <a:r>
              <a:rPr lang="en-US" altLang="zh-CN" sz="2000" dirty="0">
                <a:latin typeface="Times New Roman" panose="02020603050405020304" pitchFamily="18" charset="0"/>
                <a:ea typeface="宋体" panose="02010600030101010101" pitchFamily="2" charset="-122"/>
              </a:rPr>
              <a:t>             </a:t>
            </a:r>
            <a:r>
              <a:rPr lang="zh-CN" altLang="en-US" sz="3600" b="1" dirty="0">
                <a:solidFill>
                  <a:srgbClr val="CC00CC"/>
                </a:solidFill>
                <a:latin typeface="Times New Roman" panose="02020603050405020304" pitchFamily="18" charset="0"/>
                <a:ea typeface="宋体" panose="02010600030101010101" pitchFamily="2" charset="-122"/>
              </a:rPr>
              <a:t>父亲是刚解放的黑奴的儿子，地位卑微。得到博西先生的帮助后，成为一个有学问、受人尊敬的人，并为自己的子女创造了良好的教育环境。</a:t>
            </a:r>
            <a:endParaRPr lang="zh-CN" altLang="en-US" sz="3600" b="1" dirty="0">
              <a:solidFill>
                <a:srgbClr val="CC00CC"/>
              </a:solidFill>
              <a:latin typeface="Times New Roman" panose="02020603050405020304" pitchFamily="18"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Text Box 3"/>
          <p:cNvSpPr txBox="1"/>
          <p:nvPr/>
        </p:nvSpPr>
        <p:spPr>
          <a:xfrm>
            <a:off x="684213" y="476250"/>
            <a:ext cx="7543800" cy="3833813"/>
          </a:xfrm>
          <a:prstGeom prst="rect">
            <a:avLst/>
          </a:prstGeom>
          <a:noFill/>
          <a:ln w="9525">
            <a:noFill/>
          </a:ln>
        </p:spPr>
        <p:txBody>
          <a:bodyPr>
            <a:spAutoFit/>
          </a:bodyPr>
          <a:p>
            <a:pPr lvl="0" eaLnBrk="1" hangingPunct="1">
              <a:spcBef>
                <a:spcPct val="50000"/>
              </a:spcBef>
            </a:pPr>
            <a:r>
              <a:rPr lang="en-US" altLang="zh-CN" sz="2800" b="1" dirty="0">
                <a:solidFill>
                  <a:srgbClr val="0000FF"/>
                </a:solidFill>
                <a:latin typeface="Times New Roman" panose="02020603050405020304" pitchFamily="18" charset="0"/>
                <a:ea typeface="楷体_GB2312" pitchFamily="49" charset="-122"/>
              </a:rPr>
              <a:t>“</a:t>
            </a:r>
            <a:r>
              <a:rPr lang="zh-CN" altLang="en-US" sz="2800" b="1" dirty="0">
                <a:solidFill>
                  <a:srgbClr val="0000FF"/>
                </a:solidFill>
                <a:latin typeface="Times New Roman" panose="02020603050405020304" pitchFamily="18" charset="0"/>
                <a:ea typeface="楷体_GB2312" pitchFamily="49" charset="-122"/>
              </a:rPr>
              <a:t>父亲”的成功离不开博西先生的帮助。然而主要还是靠自己的努力。</a:t>
            </a:r>
            <a:endParaRPr lang="zh-CN" altLang="en-US" sz="2800" b="1" dirty="0">
              <a:solidFill>
                <a:srgbClr val="0000FF"/>
              </a:solidFill>
              <a:latin typeface="Times New Roman" panose="02020603050405020304" pitchFamily="18" charset="0"/>
              <a:ea typeface="楷体_GB2312" pitchFamily="49" charset="-122"/>
            </a:endParaRPr>
          </a:p>
          <a:p>
            <a:pPr lvl="0" eaLnBrk="1" hangingPunct="1">
              <a:lnSpc>
                <a:spcPct val="150000"/>
              </a:lnSpc>
              <a:spcBef>
                <a:spcPct val="50000"/>
              </a:spcBef>
            </a:pPr>
            <a:r>
              <a:rPr lang="zh-CN" altLang="en-US" sz="2800" b="1" dirty="0">
                <a:latin typeface="Times New Roman" panose="02020603050405020304" pitchFamily="18" charset="0"/>
                <a:ea typeface="宋体" panose="02010600030101010101" pitchFamily="2" charset="-122"/>
              </a:rPr>
              <a:t>文中最后一段有一句话：“当然，这位神秘的博西先生之所以给我父亲一次机会，是因为</a:t>
            </a:r>
            <a:r>
              <a:rPr lang="zh-CN" altLang="en-US" sz="2800" b="1" dirty="0">
                <a:solidFill>
                  <a:schemeClr val="accent1"/>
                </a:solidFill>
                <a:latin typeface="Times New Roman" panose="02020603050405020304" pitchFamily="18" charset="0"/>
                <a:ea typeface="宋体" panose="02010600030101010101" pitchFamily="2" charset="-122"/>
              </a:rPr>
              <a:t>父亲首先显示出了一个人的真正价值：认真、不马虎</a:t>
            </a:r>
            <a:r>
              <a:rPr lang="zh-CN" altLang="en-US" sz="2800" b="1" dirty="0">
                <a:latin typeface="Times New Roman" panose="02020603050405020304" pitchFamily="18" charset="0"/>
                <a:ea typeface="宋体" panose="02010600030101010101" pitchFamily="2" charset="-122"/>
              </a:rPr>
              <a:t>。</a:t>
            </a:r>
            <a:r>
              <a:rPr lang="zh-CN" altLang="en-US" sz="3600" b="1" dirty="0">
                <a:latin typeface="Times New Roman" panose="02020603050405020304" pitchFamily="18" charset="0"/>
                <a:ea typeface="宋体" panose="02010600030101010101" pitchFamily="2" charset="-122"/>
              </a:rPr>
              <a:t>”</a:t>
            </a:r>
            <a:endParaRPr lang="zh-CN" altLang="en-US" sz="3600" b="1" dirty="0">
              <a:latin typeface="Times New Roman" panose="02020603050405020304" pitchFamily="18" charset="0"/>
              <a:ea typeface="宋体" panose="02010600030101010101" pitchFamily="2" charset="-122"/>
            </a:endParaRPr>
          </a:p>
        </p:txBody>
      </p:sp>
      <p:sp>
        <p:nvSpPr>
          <p:cNvPr id="47108" name="Text Box 4"/>
          <p:cNvSpPr txBox="1"/>
          <p:nvPr/>
        </p:nvSpPr>
        <p:spPr>
          <a:xfrm>
            <a:off x="611188" y="4652963"/>
            <a:ext cx="7772400" cy="1419225"/>
          </a:xfrm>
          <a:prstGeom prst="rect">
            <a:avLst/>
          </a:prstGeom>
          <a:noFill/>
          <a:ln w="9525">
            <a:noFill/>
          </a:ln>
        </p:spPr>
        <p:txBody>
          <a:bodyPr>
            <a:spAutoFit/>
          </a:bodyPr>
          <a:p>
            <a:pPr lvl="0" eaLnBrk="1" hangingPunct="1">
              <a:lnSpc>
                <a:spcPct val="150000"/>
              </a:lnSpc>
              <a:spcBef>
                <a:spcPct val="50000"/>
              </a:spcBef>
            </a:pPr>
            <a:r>
              <a:rPr lang="zh-CN" altLang="en-US" sz="2000" b="1" dirty="0">
                <a:solidFill>
                  <a:srgbClr val="660066"/>
                </a:solidFill>
                <a:latin typeface="Times New Roman" panose="02020603050405020304" pitchFamily="18" charset="0"/>
                <a:ea typeface="楷体_GB2312" pitchFamily="49" charset="-122"/>
              </a:rPr>
              <a:t>因为正是他给我们家庭创造了一个良好的教育环境，使我们能学有所成，取得了现在的成绩。所以“我们兄弟姐妹无论何时相聚”都会谈起“父亲”和博西先生。（课后练习）</a:t>
            </a:r>
            <a:endParaRPr lang="zh-CN" altLang="en-US" sz="2000" b="1" dirty="0">
              <a:solidFill>
                <a:srgbClr val="660066"/>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strips(downRight)">
                                      <p:cBhvr>
                                        <p:cTn id="7" dur="500"/>
                                        <p:tgtEl>
                                          <p:spTgt spid="47107"/>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47108"/>
                                        </p:tgtEl>
                                        <p:attrNameLst>
                                          <p:attrName>style.visibility</p:attrName>
                                        </p:attrNameLst>
                                      </p:cBhvr>
                                      <p:to>
                                        <p:strVal val="visible"/>
                                      </p:to>
                                    </p:set>
                                    <p:animEffect transition="in" filter="slide(fromRight)">
                                      <p:cBhvr>
                                        <p:cTn id="12" dur="500"/>
                                        <p:tgtEl>
                                          <p:spTgt spid="47108"/>
                                        </p:tgtEl>
                                      </p:cBhvr>
                                    </p:animEffect>
                                  </p:childTnLst>
                                  <p:subTnLst>
                                    <p:audio>
                                      <p:cMediaNode>
                                        <p:cTn display="0" masterRel="sameClick">
                                          <p:stCondLst>
                                            <p:cond evt="begin" delay="0">
                                              <p:tn val="10"/>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71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1258888" y="1196975"/>
            <a:ext cx="6096000" cy="1920875"/>
          </a:xfrm>
          <a:prstGeom prst="rect">
            <a:avLst/>
          </a:prstGeom>
          <a:noFill/>
          <a:ln w="9525">
            <a:noFill/>
          </a:ln>
        </p:spPr>
        <p:txBody>
          <a:bodyPr>
            <a:spAutoFit/>
          </a:bodyPr>
          <a:p>
            <a:pPr lvl="0" eaLnBrk="1" hangingPunct="1">
              <a:spcBef>
                <a:spcPct val="50000"/>
              </a:spcBef>
            </a:pPr>
            <a:endParaRPr lang="en-US" altLang="zh-CN"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solidFill>
                  <a:srgbClr val="0000FF"/>
                </a:solidFill>
                <a:latin typeface="Times New Roman" panose="02020603050405020304" pitchFamily="18" charset="0"/>
                <a:ea typeface="楷体_GB2312" pitchFamily="49" charset="-122"/>
              </a:rPr>
              <a:t>课文告诉我们一个怎样的道理？</a:t>
            </a:r>
            <a:endParaRPr lang="zh-CN" altLang="en-US" sz="3200" b="1" dirty="0">
              <a:solidFill>
                <a:srgbClr val="0000FF"/>
              </a:solidFill>
              <a:latin typeface="Times New Roman" panose="02020603050405020304" pitchFamily="18" charset="0"/>
              <a:ea typeface="楷体_GB2312" pitchFamily="49" charset="-122"/>
            </a:endParaRPr>
          </a:p>
          <a:p>
            <a:pPr lvl="0" eaLnBrk="1" hangingPunct="1">
              <a:spcBef>
                <a:spcPct val="50000"/>
              </a:spcBef>
            </a:pPr>
            <a:r>
              <a:rPr lang="zh-CN" altLang="en-US" sz="3200" b="1" dirty="0">
                <a:solidFill>
                  <a:srgbClr val="0000FF"/>
                </a:solidFill>
                <a:latin typeface="Times New Roman" panose="02020603050405020304" pitchFamily="18" charset="0"/>
                <a:ea typeface="楷体_GB2312" pitchFamily="49" charset="-122"/>
              </a:rPr>
              <a:t>你从中获得什么教育或启示？</a:t>
            </a:r>
            <a:endParaRPr lang="zh-CN" altLang="en-US" sz="3200" b="1" dirty="0">
              <a:solidFill>
                <a:srgbClr val="0000FF"/>
              </a:solidFill>
              <a:latin typeface="Times New Roman" panose="02020603050405020304" pitchFamily="18" charset="0"/>
              <a:ea typeface="楷体_GB2312" pitchFamily="49" charset="-122"/>
            </a:endParaRPr>
          </a:p>
        </p:txBody>
      </p:sp>
      <p:sp>
        <p:nvSpPr>
          <p:cNvPr id="40963" name="Text Box 3"/>
          <p:cNvSpPr txBox="1"/>
          <p:nvPr/>
        </p:nvSpPr>
        <p:spPr>
          <a:xfrm>
            <a:off x="1403350" y="3716338"/>
            <a:ext cx="6096000" cy="1250950"/>
          </a:xfrm>
          <a:prstGeom prst="rect">
            <a:avLst/>
          </a:prstGeom>
          <a:noFill/>
          <a:ln w="9525">
            <a:noFill/>
          </a:ln>
        </p:spPr>
        <p:txBody>
          <a:bodyPr>
            <a:spAutoFit/>
          </a:bodyPr>
          <a:p>
            <a:pPr lvl="0" eaLnBrk="1" hangingPunct="1">
              <a:spcBef>
                <a:spcPct val="50000"/>
              </a:spcBef>
            </a:pPr>
            <a:r>
              <a:rPr lang="zh-CN" altLang="en-US" sz="4000" i="1" dirty="0">
                <a:solidFill>
                  <a:srgbClr val="9900CC"/>
                </a:solidFill>
                <a:latin typeface="Times New Roman" panose="02020603050405020304" pitchFamily="18" charset="0"/>
                <a:ea typeface="黑体" panose="02010609060101010101" pitchFamily="2" charset="-122"/>
              </a:rPr>
              <a:t>道理</a:t>
            </a:r>
            <a:r>
              <a:rPr lang="zh-CN" altLang="en-US" sz="3600" dirty="0">
                <a:solidFill>
                  <a:srgbClr val="A50021"/>
                </a:solidFill>
                <a:latin typeface="Times New Roman" panose="02020603050405020304" pitchFamily="18" charset="0"/>
                <a:ea typeface="黑体" panose="02010609060101010101" pitchFamily="2" charset="-122"/>
              </a:rPr>
              <a:t>：一个人的真正价值在于认真、执著、不马虎。</a:t>
            </a:r>
            <a:endParaRPr lang="zh-CN" altLang="en-US" sz="3600" dirty="0">
              <a:solidFill>
                <a:srgbClr val="A50021"/>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arn(inHorizontal)">
                                      <p:cBhvr>
                                        <p:cTn id="7" dur="500"/>
                                        <p:tgtEl>
                                          <p:spTgt spid="40962"/>
                                        </p:tgtEl>
                                      </p:cBhvr>
                                    </p:animEffect>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0963"/>
                                        </p:tgtEl>
                                        <p:attrNameLst>
                                          <p:attrName>style.visibility</p:attrName>
                                        </p:attrNameLst>
                                      </p:cBhvr>
                                      <p:to>
                                        <p:strVal val="visible"/>
                                      </p:to>
                                    </p:set>
                                    <p:animEffect transition="in" filter="box(out)">
                                      <p:cBhvr>
                                        <p:cTn id="12" dur="500"/>
                                        <p:tgtEl>
                                          <p:spTgt spid="40963"/>
                                        </p:tgtEl>
                                      </p:cBhvr>
                                    </p:animEffect>
                                  </p:childTnLst>
                                  <p:subTnLst>
                                    <p:audio>
                                      <p:cMediaNode>
                                        <p:cTn display="0" masterRel="sameClick">
                                          <p:stCondLst>
                                            <p:cond evt="begin" delay="0">
                                              <p:tn val="10"/>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p:nvPr/>
        </p:nvSpPr>
        <p:spPr>
          <a:xfrm>
            <a:off x="685800" y="685800"/>
            <a:ext cx="6858000" cy="762000"/>
          </a:xfrm>
          <a:prstGeom prst="rect">
            <a:avLst/>
          </a:prstGeom>
          <a:noFill/>
          <a:ln w="9525">
            <a:noFill/>
          </a:ln>
        </p:spPr>
        <p:txBody>
          <a:bodyPr>
            <a:spAutoFit/>
          </a:bodyPr>
          <a:p>
            <a:pPr lvl="0" eaLnBrk="1" hangingPunct="1">
              <a:spcBef>
                <a:spcPct val="50000"/>
              </a:spcBef>
            </a:pPr>
            <a:r>
              <a:rPr lang="zh-CN" altLang="en-US" sz="4400" b="1" i="1" dirty="0">
                <a:solidFill>
                  <a:srgbClr val="6600FF"/>
                </a:solidFill>
                <a:latin typeface="Times New Roman" panose="02020603050405020304" pitchFamily="18" charset="0"/>
                <a:ea typeface="隶书" pitchFamily="49" charset="-122"/>
              </a:rPr>
              <a:t>写作特点</a:t>
            </a:r>
            <a:endParaRPr lang="zh-CN" altLang="en-US" sz="4400" b="1" i="1" dirty="0">
              <a:solidFill>
                <a:srgbClr val="6600FF"/>
              </a:solidFill>
              <a:latin typeface="Times New Roman" panose="02020603050405020304" pitchFamily="18" charset="0"/>
              <a:ea typeface="隶书" pitchFamily="49" charset="-122"/>
            </a:endParaRPr>
          </a:p>
        </p:txBody>
      </p:sp>
      <p:sp>
        <p:nvSpPr>
          <p:cNvPr id="41987" name="Text Box 3"/>
          <p:cNvSpPr txBox="1"/>
          <p:nvPr/>
        </p:nvSpPr>
        <p:spPr>
          <a:xfrm>
            <a:off x="1219200" y="1752600"/>
            <a:ext cx="7086600" cy="1738313"/>
          </a:xfrm>
          <a:prstGeom prst="rect">
            <a:avLst/>
          </a:prstGeom>
          <a:noFill/>
          <a:ln w="9525">
            <a:noFill/>
          </a:ln>
        </p:spPr>
        <p:txBody>
          <a:bodyPr>
            <a:spAutoFit/>
          </a:bodyPr>
          <a:p>
            <a:pPr lvl="0" eaLnBrk="1" hangingPunct="1">
              <a:spcBef>
                <a:spcPct val="50000"/>
              </a:spcBef>
            </a:pPr>
            <a:r>
              <a:rPr lang="zh-CN" altLang="en-US" sz="3600" b="1" dirty="0">
                <a:solidFill>
                  <a:srgbClr val="333300"/>
                </a:solidFill>
                <a:latin typeface="Times New Roman" panose="02020603050405020304" pitchFamily="18" charset="0"/>
                <a:ea typeface="楷体_GB2312" pitchFamily="49" charset="-122"/>
              </a:rPr>
              <a:t>运用</a:t>
            </a:r>
            <a:r>
              <a:rPr lang="zh-CN" altLang="en-US" sz="3600" b="1" dirty="0">
                <a:solidFill>
                  <a:srgbClr val="CC0000"/>
                </a:solidFill>
                <a:latin typeface="Times New Roman" panose="02020603050405020304" pitchFamily="18" charset="0"/>
                <a:ea typeface="楷体_GB2312" pitchFamily="49" charset="-122"/>
              </a:rPr>
              <a:t>倒叙</a:t>
            </a:r>
            <a:r>
              <a:rPr lang="zh-CN" altLang="en-US" sz="3600" b="1" dirty="0">
                <a:solidFill>
                  <a:srgbClr val="333300"/>
                </a:solidFill>
                <a:latin typeface="Times New Roman" panose="02020603050405020304" pitchFamily="18" charset="0"/>
                <a:ea typeface="楷体_GB2312" pitchFamily="49" charset="-122"/>
              </a:rPr>
              <a:t>的方法，构成悬念，吸引读者的阅读兴趣。</a:t>
            </a:r>
            <a:endParaRPr lang="zh-CN" altLang="en-US" sz="3600" b="1" dirty="0">
              <a:solidFill>
                <a:srgbClr val="333300"/>
              </a:solidFill>
              <a:latin typeface="Times New Roman" panose="02020603050405020304" pitchFamily="18" charset="0"/>
              <a:ea typeface="楷体_GB2312" pitchFamily="49" charset="-122"/>
            </a:endParaRPr>
          </a:p>
          <a:p>
            <a:pPr lvl="0" eaLnBrk="1" hangingPunct="1">
              <a:spcBef>
                <a:spcPct val="50000"/>
              </a:spcBef>
            </a:pPr>
            <a:endParaRPr lang="en-US" altLang="zh-CN" dirty="0">
              <a:latin typeface="Times New Roman" panose="02020603050405020304" pitchFamily="18" charset="0"/>
              <a:ea typeface="宋体" panose="02010600030101010101" pitchFamily="2" charset="-122"/>
            </a:endParaRPr>
          </a:p>
        </p:txBody>
      </p:sp>
      <p:sp>
        <p:nvSpPr>
          <p:cNvPr id="41988" name="Text Box 4"/>
          <p:cNvSpPr txBox="1"/>
          <p:nvPr/>
        </p:nvSpPr>
        <p:spPr>
          <a:xfrm>
            <a:off x="1219200" y="3581400"/>
            <a:ext cx="7010400" cy="641350"/>
          </a:xfrm>
          <a:prstGeom prst="rect">
            <a:avLst/>
          </a:prstGeom>
          <a:noFill/>
          <a:ln w="9525">
            <a:noFill/>
          </a:ln>
        </p:spPr>
        <p:txBody>
          <a:bodyPr>
            <a:spAutoFit/>
          </a:bodyPr>
          <a:p>
            <a:pPr lvl="0" eaLnBrk="1" hangingPunct="1">
              <a:spcBef>
                <a:spcPct val="50000"/>
              </a:spcBef>
            </a:pPr>
            <a:r>
              <a:rPr lang="zh-CN" altLang="en-US" sz="3600" b="1" dirty="0">
                <a:solidFill>
                  <a:srgbClr val="333300"/>
                </a:solidFill>
                <a:latin typeface="Times New Roman" panose="02020603050405020304" pitchFamily="18" charset="0"/>
                <a:ea typeface="楷体_GB2312" pitchFamily="49" charset="-122"/>
              </a:rPr>
              <a:t>紧扣中心叙事议论。</a:t>
            </a:r>
            <a:endParaRPr lang="zh-CN" altLang="en-US" sz="3600" b="1" dirty="0">
              <a:solidFill>
                <a:srgbClr val="6600CC"/>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slide(fromTop)">
                                      <p:cBhvr>
                                        <p:cTn id="7" dur="500"/>
                                        <p:tgtEl>
                                          <p:spTgt spid="41986"/>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 calcmode="lin" valueType="num">
                                      <p:cBhvr>
                                        <p:cTn id="12" dur="1000" fill="hold"/>
                                        <p:tgtEl>
                                          <p:spTgt spid="41987"/>
                                        </p:tgtEl>
                                        <p:attrNameLst>
                                          <p:attrName>ppt_w</p:attrName>
                                        </p:attrNameLst>
                                      </p:cBhvr>
                                      <p:tavLst>
                                        <p:tav tm="0">
                                          <p:val>
                                            <p:fltVal val="0.000000"/>
                                          </p:val>
                                        </p:tav>
                                        <p:tav tm="100000">
                                          <p:val>
                                            <p:strVal val="#ppt_w"/>
                                          </p:val>
                                        </p:tav>
                                      </p:tavLst>
                                    </p:anim>
                                    <p:anim calcmode="lin" valueType="num">
                                      <p:cBhvr>
                                        <p:cTn id="13" dur="1000" fill="hold"/>
                                        <p:tgtEl>
                                          <p:spTgt spid="41987"/>
                                        </p:tgtEl>
                                        <p:attrNameLst>
                                          <p:attrName>ppt_h</p:attrName>
                                        </p:attrNameLst>
                                      </p:cBhvr>
                                      <p:tavLst>
                                        <p:tav tm="0">
                                          <p:val>
                                            <p:fltVal val="0.000000"/>
                                          </p:val>
                                        </p:tav>
                                        <p:tav tm="100000">
                                          <p:val>
                                            <p:strVal val="#ppt_h"/>
                                          </p:val>
                                        </p:tav>
                                      </p:tavLst>
                                    </p:anim>
                                    <p:anim calcmode="lin" valueType="num">
                                      <p:cBhvr>
                                        <p:cTn id="14" dur="1000" fill="hold"/>
                                        <p:tgtEl>
                                          <p:spTgt spid="41987"/>
                                        </p:tgtEl>
                                        <p:attrNameLst>
                                          <p:attrName>ppt_x</p:attrName>
                                        </p:attrNameLst>
                                      </p:cBhvr>
                                      <p:tavLst>
                                        <p:tav tm="0" fmla="#ppt_x+(cos(-2*pi*(1-$))*-#ppt_x-sin(-2*pi*(1-$))*(1-#ppt_y))*(1-$)">
                                          <p:val>
                                            <p:fltVal val="0.000000"/>
                                          </p:val>
                                        </p:tav>
                                        <p:tav tm="100000">
                                          <p:val>
                                            <p:fltVal val="1.000000"/>
                                          </p:val>
                                        </p:tav>
                                      </p:tavLst>
                                    </p:anim>
                                    <p:anim calcmode="lin" valueType="num">
                                      <p:cBhvr>
                                        <p:cTn id="15" dur="1000" fill="hold"/>
                                        <p:tgtEl>
                                          <p:spTgt spid="41987"/>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1988"/>
                                        </p:tgtEl>
                                        <p:attrNameLst>
                                          <p:attrName>style.visibility</p:attrName>
                                        </p:attrNameLst>
                                      </p:cBhvr>
                                      <p:to>
                                        <p:strVal val="visible"/>
                                      </p:to>
                                    </p:set>
                                    <p:anim calcmode="lin" valueType="num">
                                      <p:cBhvr additive="base">
                                        <p:cTn id="20" dur="500" fill="hold"/>
                                        <p:tgtEl>
                                          <p:spTgt spid="41988"/>
                                        </p:tgtEl>
                                        <p:attrNameLst>
                                          <p:attrName>ppt_x</p:attrName>
                                        </p:attrNameLst>
                                      </p:cBhvr>
                                      <p:tavLst>
                                        <p:tav tm="0">
                                          <p:val>
                                            <p:strVal val="#ppt_x"/>
                                          </p:val>
                                        </p:tav>
                                        <p:tav tm="100000">
                                          <p:val>
                                            <p:strVal val="#ppt_x"/>
                                          </p:val>
                                        </p:tav>
                                      </p:tavLst>
                                    </p:anim>
                                    <p:anim calcmode="lin" valueType="num">
                                      <p:cBhvr additive="base">
                                        <p:cTn id="21" dur="500" fill="hold"/>
                                        <p:tgtEl>
                                          <p:spTgt spid="4198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p:bldP spid="4198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1524000"/>
            <a:ext cx="9144000" cy="4648200"/>
          </a:xfrm>
          <a:prstGeom prst="rect">
            <a:avLst/>
          </a:prstGeom>
          <a:noFill/>
          <a:ln w="9525">
            <a:noFill/>
          </a:ln>
        </p:spPr>
        <p:txBody>
          <a:bodyPr>
            <a:spAutoFit/>
          </a:bodyPr>
          <a:p>
            <a:pPr lvl="0" eaLnBrk="1" hangingPunct="1"/>
            <a:endParaRPr lang="en-US" altLang="zh-CN" sz="1200" dirty="0">
              <a:latin typeface="Times New Roman" panose="02020603050405020304" pitchFamily="18" charset="0"/>
              <a:ea typeface="宋体" panose="02010600030101010101" pitchFamily="2" charset="-122"/>
            </a:endParaRPr>
          </a:p>
          <a:p>
            <a:pPr lvl="0" eaLnBrk="0" hangingPunct="0"/>
            <a:r>
              <a:rPr lang="en-US" altLang="zh-CN" sz="3200" dirty="0">
                <a:latin typeface="Times New Roman" panose="02020603050405020304" pitchFamily="18" charset="0"/>
                <a:ea typeface="宋体" panose="02010600030101010101" pitchFamily="2" charset="-122"/>
              </a:rPr>
              <a:t>        </a:t>
            </a:r>
            <a:r>
              <a:rPr lang="zh-CN" altLang="en-US" b="1" dirty="0">
                <a:latin typeface="华文新魏" pitchFamily="2" charset="-122"/>
                <a:ea typeface="华文新魏" pitchFamily="2" charset="-122"/>
              </a:rPr>
              <a:t>一个相貌平平的女孩，在普通的中专学校读书，成绩也一般。她到一家合资公司去应聘，外方经理看了她的材料，没有表情地拒绝了。</a:t>
            </a:r>
            <a:endParaRPr lang="zh-CN" altLang="en-US" b="1" dirty="0">
              <a:latin typeface="华文新魏" pitchFamily="2" charset="-122"/>
              <a:ea typeface="华文新魏" pitchFamily="2" charset="-122"/>
            </a:endParaRPr>
          </a:p>
          <a:p>
            <a:pPr lvl="0" eaLnBrk="0" hangingPunct="0">
              <a:lnSpc>
                <a:spcPct val="150000"/>
              </a:lnSpc>
            </a:pPr>
            <a:r>
              <a:rPr lang="zh-CN" altLang="en-US" b="1" dirty="0">
                <a:latin typeface="华文新魏" pitchFamily="2" charset="-122"/>
                <a:ea typeface="华文新魏" pitchFamily="2" charset="-122"/>
              </a:rPr>
              <a:t>       女孩收回自己的材料，站起来准备走。突然觉得自己的手被扎了一下，看了看手掌，上面沁出一颗血珠。原来是椅子上一个钉子露在外面。她见桌子上有一块镇尺，便拿过来用劲把小钉子压了下去。然后，微微一笑，说声告辞转身离去。一会儿，公司经理派人在楼下追上了她。她被公司破格录用了。</a:t>
            </a:r>
            <a:endParaRPr lang="zh-CN" altLang="en-US" b="1" dirty="0">
              <a:latin typeface="华文新魏" pitchFamily="2" charset="-122"/>
              <a:ea typeface="华文新魏" pitchFamily="2" charset="-122"/>
            </a:endParaRPr>
          </a:p>
          <a:p>
            <a:pPr lvl="0" eaLnBrk="0" hangingPunct="0"/>
            <a:endParaRPr lang="en-US" altLang="zh-CN" b="1" dirty="0">
              <a:latin typeface="华文新魏" pitchFamily="2" charset="-122"/>
              <a:ea typeface="华文新魏" pitchFamily="2" charset="-122"/>
            </a:endParaRPr>
          </a:p>
        </p:txBody>
      </p:sp>
      <p:sp>
        <p:nvSpPr>
          <p:cNvPr id="19459" name="Rectangle 3"/>
          <p:cNvSpPr/>
          <p:nvPr/>
        </p:nvSpPr>
        <p:spPr>
          <a:xfrm>
            <a:off x="3352800" y="365125"/>
            <a:ext cx="2641600" cy="823913"/>
          </a:xfrm>
          <a:prstGeom prst="rect">
            <a:avLst/>
          </a:prstGeom>
          <a:noFill/>
          <a:ln w="9525">
            <a:noFill/>
          </a:ln>
        </p:spPr>
        <p:txBody>
          <a:bodyPr wrap="none">
            <a:spAutoFit/>
          </a:bodyPr>
          <a:p>
            <a:pPr lvl="0" eaLnBrk="1" hangingPunct="1"/>
            <a:r>
              <a:rPr lang="zh-CN" altLang="en-US" sz="4800" b="1" dirty="0">
                <a:solidFill>
                  <a:srgbClr val="CC00CC"/>
                </a:solidFill>
                <a:latin typeface="Times New Roman" panose="02020603050405020304" pitchFamily="18" charset="0"/>
                <a:ea typeface="隶书" pitchFamily="49" charset="-122"/>
              </a:rPr>
              <a:t>一根钉子</a:t>
            </a:r>
            <a:endParaRPr lang="zh-CN" altLang="en-US" sz="4800" b="1" dirty="0">
              <a:solidFill>
                <a:srgbClr val="CC00CC"/>
              </a:solidFill>
              <a:latin typeface="Times New Roman" panose="02020603050405020304" pitchFamily="18" charset="0"/>
              <a:ea typeface="隶书" pitchFamily="49" charset="-122"/>
            </a:endParaRPr>
          </a:p>
        </p:txBody>
      </p:sp>
      <p:sp>
        <p:nvSpPr>
          <p:cNvPr id="19460" name="Text Box 4"/>
          <p:cNvSpPr txBox="1"/>
          <p:nvPr/>
        </p:nvSpPr>
        <p:spPr>
          <a:xfrm>
            <a:off x="533400" y="457200"/>
            <a:ext cx="2133600" cy="519113"/>
          </a:xfrm>
          <a:prstGeom prst="rect">
            <a:avLst/>
          </a:prstGeom>
          <a:noFill/>
          <a:ln w="9525">
            <a:noFill/>
          </a:ln>
        </p:spPr>
        <p:txBody>
          <a:bodyPr>
            <a:spAutoFit/>
          </a:bodyPr>
          <a:p>
            <a:pPr lvl="0" eaLnBrk="1" hangingPunct="1">
              <a:spcBef>
                <a:spcPct val="50000"/>
              </a:spcBef>
            </a:pPr>
            <a:r>
              <a:rPr lang="zh-CN" altLang="en-US" sz="2800" b="1" dirty="0">
                <a:solidFill>
                  <a:srgbClr val="3366FF"/>
                </a:solidFill>
                <a:latin typeface="Times New Roman" panose="02020603050405020304" pitchFamily="18" charset="0"/>
                <a:ea typeface="宋体" panose="02010600030101010101" pitchFamily="2" charset="-122"/>
              </a:rPr>
              <a:t>课外故事</a:t>
            </a:r>
            <a:endParaRPr lang="zh-CN" altLang="en-US" sz="2800" b="1" dirty="0">
              <a:solidFill>
                <a:srgbClr val="3366FF"/>
              </a:solidFill>
              <a:latin typeface="Times New Roman" panose="02020603050405020304" pitchFamily="18" charset="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p:nvPr/>
        </p:nvSpPr>
        <p:spPr>
          <a:xfrm>
            <a:off x="79375" y="1697990"/>
            <a:ext cx="9144000" cy="3840480"/>
          </a:xfrm>
          <a:prstGeom prst="rect">
            <a:avLst/>
          </a:prstGeom>
          <a:noFill/>
          <a:ln w="9525">
            <a:noFill/>
          </a:ln>
        </p:spPr>
        <p:txBody>
          <a:bodyPr>
            <a:spAutoFit/>
          </a:bodyPr>
          <a:p>
            <a:pPr lvl="0" algn="l" eaLnBrk="0" hangingPunct="0">
              <a:lnSpc>
                <a:spcPct val="150000"/>
              </a:lnSpc>
            </a:pPr>
            <a:r>
              <a:rPr lang="en-US" altLang="zh-CN" dirty="0">
                <a:latin typeface="Times New Roman" panose="02020603050405020304" pitchFamily="18" charset="0"/>
                <a:ea typeface="华文新魏" pitchFamily="2" charset="-122"/>
              </a:rPr>
              <a:t>        </a:t>
            </a:r>
            <a:r>
              <a:rPr lang="zh-CN" altLang="en-US" sz="2000" b="1" dirty="0">
                <a:latin typeface="Times New Roman" panose="02020603050405020304" pitchFamily="18" charset="0"/>
                <a:ea typeface="华文新魏" pitchFamily="2" charset="-122"/>
                <a:cs typeface="+mn-ea"/>
              </a:rPr>
              <a:t>某公司招聘管理人员，已进入了面试阶段，前来参加面试的青年男女个个西服革履、衣冠楚楚信心十足，一副舍我其谁的样子。在通往面试的过道上，倒放着两只扫把，参加面试的人们通过它时，或迈过或踢一脚，没有人弯一下腰把它们捡起来放好。</a:t>
            </a:r>
            <a:endParaRPr lang="zh-CN" altLang="en-US" sz="2000" b="1" dirty="0">
              <a:latin typeface="Times New Roman" panose="02020603050405020304" pitchFamily="18" charset="0"/>
              <a:ea typeface="华文新魏" pitchFamily="2" charset="-122"/>
              <a:cs typeface="+mn-ea"/>
            </a:endParaRPr>
          </a:p>
          <a:p>
            <a:pPr lvl="0" eaLnBrk="0" hangingPunct="0">
              <a:lnSpc>
                <a:spcPct val="150000"/>
              </a:lnSpc>
            </a:pPr>
            <a:r>
              <a:rPr lang="zh-CN" altLang="en-US" sz="2000" b="1" dirty="0">
                <a:latin typeface="Times New Roman" panose="02020603050405020304" pitchFamily="18" charset="0"/>
                <a:ea typeface="华文新魏" pitchFamily="2" charset="-122"/>
              </a:rPr>
              <a:t>       </a:t>
            </a:r>
            <a:r>
              <a:rPr lang="zh-CN" altLang="en-US" sz="2000" b="1" dirty="0">
                <a:latin typeface="Times New Roman" panose="02020603050405020304" pitchFamily="18" charset="0"/>
                <a:ea typeface="华文新魏" pitchFamily="2" charset="-122"/>
                <a:cs typeface="+mn-ea"/>
              </a:rPr>
              <a:t> 面试即将结束时，一个青年匆忙赶来参加面试，他看到扫把后，很自然地把它捡起来放好。结果，他是此次面试中惟一被录取的管理人员。原来，这两只扫把，是公司的总经理故意放在过道里，给应聘者出的第一道考题。</a:t>
            </a:r>
            <a:endParaRPr lang="zh-CN" altLang="en-US" sz="2000" b="1" dirty="0">
              <a:latin typeface="Times New Roman" panose="02020603050405020304" pitchFamily="18" charset="0"/>
              <a:ea typeface="华文新魏" pitchFamily="2" charset="-122"/>
              <a:cs typeface="+mn-ea"/>
            </a:endParaRPr>
          </a:p>
          <a:p>
            <a:pPr lvl="0" eaLnBrk="0" hangingPunct="0">
              <a:lnSpc>
                <a:spcPct val="150000"/>
              </a:lnSpc>
            </a:pPr>
            <a:endParaRPr lang="zh-CN" altLang="en-US" sz="2000" b="1" dirty="0">
              <a:latin typeface="Times New Roman" panose="02020603050405020304" pitchFamily="18" charset="0"/>
              <a:ea typeface="华文新魏" pitchFamily="2" charset="-122"/>
              <a:cs typeface="+mn-ea"/>
            </a:endParaRPr>
          </a:p>
        </p:txBody>
      </p:sp>
      <p:sp>
        <p:nvSpPr>
          <p:cNvPr id="20483" name="Rectangle 3"/>
          <p:cNvSpPr/>
          <p:nvPr/>
        </p:nvSpPr>
        <p:spPr>
          <a:xfrm>
            <a:off x="3048000" y="465138"/>
            <a:ext cx="2895600" cy="762000"/>
          </a:xfrm>
          <a:prstGeom prst="rect">
            <a:avLst/>
          </a:prstGeom>
          <a:noFill/>
          <a:ln w="9525">
            <a:noFill/>
          </a:ln>
        </p:spPr>
        <p:txBody>
          <a:bodyPr>
            <a:spAutoFit/>
          </a:bodyPr>
          <a:p>
            <a:pPr lvl="0" eaLnBrk="1" hangingPunct="1"/>
            <a:r>
              <a:rPr lang="zh-CN" altLang="en-US" sz="4400" dirty="0">
                <a:solidFill>
                  <a:srgbClr val="CC00CC"/>
                </a:solidFill>
                <a:latin typeface="Times New Roman" panose="02020603050405020304" pitchFamily="18" charset="0"/>
                <a:ea typeface="华文新魏" pitchFamily="2" charset="-122"/>
              </a:rPr>
              <a:t>两只扫把</a:t>
            </a:r>
            <a:endParaRPr lang="zh-CN" altLang="en-US" sz="4400" dirty="0">
              <a:solidFill>
                <a:srgbClr val="CC00CC"/>
              </a:solidFill>
              <a:latin typeface="Times New Roman" panose="02020603050405020304" pitchFamily="18" charset="0"/>
              <a:ea typeface="华文新魏"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009015" y="1894840"/>
            <a:ext cx="3247390" cy="3700780"/>
          </a:xfrm>
          <a:prstGeom prst="rect">
            <a:avLst/>
          </a:prstGeom>
        </p:spPr>
      </p:pic>
      <p:pic>
        <p:nvPicPr>
          <p:cNvPr id="3" name="图片 2"/>
          <p:cNvPicPr>
            <a:picLocks noChangeAspect="1"/>
          </p:cNvPicPr>
          <p:nvPr/>
        </p:nvPicPr>
        <p:blipFill>
          <a:blip r:embed="rId2"/>
          <a:stretch>
            <a:fillRect/>
          </a:stretch>
        </p:blipFill>
        <p:spPr>
          <a:xfrm>
            <a:off x="4583430" y="1894840"/>
            <a:ext cx="3233420" cy="37007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nvSpPr>
        <p:spPr>
          <a:xfrm>
            <a:off x="0" y="1600200"/>
            <a:ext cx="9144000" cy="4602480"/>
          </a:xfrm>
          <a:prstGeom prst="rect">
            <a:avLst/>
          </a:prstGeom>
          <a:noFill/>
          <a:ln w="9525">
            <a:noFill/>
          </a:ln>
        </p:spPr>
        <p:txBody>
          <a:bodyPr>
            <a:spAutoFit/>
          </a:bodyPr>
          <a:p>
            <a:pPr lvl="0" eaLnBrk="1" hangingPunct="1"/>
            <a:endParaRPr lang="en-US" altLang="zh-CN" sz="1200" dirty="0">
              <a:latin typeface="Times New Roman" panose="02020603050405020304" pitchFamily="18" charset="0"/>
              <a:ea typeface="宋体" panose="02010600030101010101" pitchFamily="2" charset="-122"/>
            </a:endParaRPr>
          </a:p>
          <a:p>
            <a:pPr lvl="0" eaLnBrk="0" hangingPunct="0">
              <a:lnSpc>
                <a:spcPct val="150000"/>
              </a:lnSpc>
            </a:pPr>
            <a:r>
              <a:rPr lang="en-US" altLang="zh-CN" sz="2800" b="1" dirty="0">
                <a:latin typeface="Times New Roman" panose="02020603050405020304" pitchFamily="18" charset="0"/>
                <a:ea typeface="宋体" panose="02010600030101010101" pitchFamily="2" charset="-122"/>
              </a:rPr>
              <a:t>        </a:t>
            </a:r>
            <a:r>
              <a:rPr lang="zh-CN" altLang="en-US" sz="2800" b="1" dirty="0">
                <a:latin typeface="华文新魏" pitchFamily="2" charset="-122"/>
                <a:ea typeface="华文新魏" pitchFamily="2" charset="-122"/>
              </a:rPr>
              <a:t>香港金利来公司曾经和一家报社联合举行活动，奖品是金利来领带。</a:t>
            </a:r>
            <a:endParaRPr lang="zh-CN" altLang="en-US" sz="2800" b="1" dirty="0">
              <a:latin typeface="华文新魏" pitchFamily="2" charset="-122"/>
              <a:ea typeface="华文新魏" pitchFamily="2" charset="-122"/>
            </a:endParaRPr>
          </a:p>
          <a:p>
            <a:pPr lvl="0" eaLnBrk="0" hangingPunct="0"/>
            <a:r>
              <a:rPr lang="zh-CN" altLang="en-US" sz="2800" b="1" dirty="0">
                <a:latin typeface="华文新魏" pitchFamily="2" charset="-122"/>
                <a:ea typeface="华文新魏" pitchFamily="2" charset="-122"/>
              </a:rPr>
              <a:t>    活动结束后，负责发放礼品的一位姓罗的女记者把剩下的三条领带交还给了金利来公司。这件小事让金利来公司的总裁李明先生感动不已。几年后，金利来公司全面进入内地市场，组建一个分公司。在招聘经理时，总裁先生马上想到了那位记者。</a:t>
            </a:r>
            <a:endParaRPr lang="zh-CN" altLang="en-US" sz="2800" b="1" dirty="0">
              <a:latin typeface="华文新魏" pitchFamily="2" charset="-122"/>
              <a:ea typeface="华文新魏" pitchFamily="2" charset="-122"/>
            </a:endParaRPr>
          </a:p>
          <a:p>
            <a:pPr lvl="0" eaLnBrk="0" hangingPunct="0"/>
            <a:r>
              <a:rPr lang="zh-CN" altLang="en-US" sz="2800" b="1" dirty="0">
                <a:latin typeface="华文新魏" pitchFamily="2" charset="-122"/>
                <a:ea typeface="华文新魏" pitchFamily="2" charset="-122"/>
              </a:rPr>
              <a:t>      这位记者后来成为了经理。</a:t>
            </a:r>
            <a:endParaRPr lang="zh-CN" altLang="en-US" sz="2800" b="1" dirty="0">
              <a:latin typeface="华文新魏" pitchFamily="2" charset="-122"/>
              <a:ea typeface="华文新魏" pitchFamily="2" charset="-122"/>
            </a:endParaRPr>
          </a:p>
          <a:p>
            <a:pPr lvl="0" eaLnBrk="0" hangingPunct="0"/>
            <a:endParaRPr lang="en-US" altLang="zh-CN" sz="3200" b="1" dirty="0">
              <a:latin typeface="Times New Roman" panose="02020603050405020304" pitchFamily="18" charset="0"/>
              <a:ea typeface="宋体" panose="02010600030101010101" pitchFamily="2" charset="-122"/>
            </a:endParaRPr>
          </a:p>
        </p:txBody>
      </p:sp>
      <p:sp>
        <p:nvSpPr>
          <p:cNvPr id="21507" name="Rectangle 3"/>
          <p:cNvSpPr/>
          <p:nvPr/>
        </p:nvSpPr>
        <p:spPr>
          <a:xfrm>
            <a:off x="3352800" y="838200"/>
            <a:ext cx="2057400" cy="641350"/>
          </a:xfrm>
          <a:prstGeom prst="rect">
            <a:avLst/>
          </a:prstGeom>
          <a:noFill/>
          <a:ln w="9525">
            <a:noFill/>
          </a:ln>
        </p:spPr>
        <p:txBody>
          <a:bodyPr>
            <a:spAutoFit/>
          </a:bodyPr>
          <a:p>
            <a:pPr lvl="0" eaLnBrk="1" hangingPunct="1"/>
            <a:r>
              <a:rPr lang="zh-CN" altLang="en-US" sz="3600" dirty="0">
                <a:solidFill>
                  <a:srgbClr val="CC00CC"/>
                </a:solidFill>
                <a:latin typeface="Times New Roman" panose="02020603050405020304" pitchFamily="18" charset="0"/>
                <a:ea typeface="华文新魏" pitchFamily="2" charset="-122"/>
              </a:rPr>
              <a:t>三条领带</a:t>
            </a:r>
            <a:endParaRPr lang="zh-CN" altLang="en-US" sz="3600" dirty="0">
              <a:solidFill>
                <a:srgbClr val="CC00CC"/>
              </a:solidFill>
              <a:latin typeface="Times New Roman" panose="02020603050405020304" pitchFamily="18" charset="0"/>
              <a:ea typeface="华文新魏"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p:nvPr/>
        </p:nvSpPr>
        <p:spPr>
          <a:xfrm>
            <a:off x="304800" y="1752600"/>
            <a:ext cx="8077200" cy="3937000"/>
          </a:xfrm>
          <a:prstGeom prst="rect">
            <a:avLst/>
          </a:prstGeom>
          <a:noFill/>
          <a:ln w="9525">
            <a:noFill/>
          </a:ln>
        </p:spPr>
        <p:txBody>
          <a:bodyPr>
            <a:spAutoFit/>
          </a:bodyPr>
          <a:p>
            <a:pPr lvl="0" indent="346075" algn="just" eaLnBrk="1" hangingPunct="1"/>
            <a:r>
              <a:rPr lang="en-US" altLang="zh-CN" sz="3600" dirty="0">
                <a:solidFill>
                  <a:srgbClr val="CC00CC"/>
                </a:solidFill>
                <a:latin typeface="Times New Roman" panose="02020603050405020304" pitchFamily="18" charset="0"/>
                <a:ea typeface="宋体" panose="02010600030101010101" pitchFamily="2" charset="-122"/>
              </a:rPr>
              <a:t>      </a:t>
            </a:r>
            <a:r>
              <a:rPr lang="zh-CN" altLang="en-US" sz="3600" b="1" dirty="0">
                <a:solidFill>
                  <a:srgbClr val="CC0000"/>
                </a:solidFill>
                <a:latin typeface="Times New Roman" panose="02020603050405020304" pitchFamily="18" charset="0"/>
                <a:ea typeface="华文新魏" pitchFamily="2" charset="-122"/>
              </a:rPr>
              <a:t>决定命运的有时是小事，决定小事的是教养、人格和胸襟。而这些需要在日常生活中不断积累，因为你永远不会知道机遇什么时候和你交臂而过，只有你的素质储备足了，当机遇来临，你就能从容地抓住决定自己一生的机会。</a:t>
            </a:r>
            <a:endParaRPr lang="zh-CN" altLang="en-US" sz="3600" b="1" dirty="0">
              <a:solidFill>
                <a:srgbClr val="CC0000"/>
              </a:solidFill>
              <a:latin typeface="Times New Roman" panose="02020603050405020304" pitchFamily="18" charset="0"/>
              <a:ea typeface="华文新魏" pitchFamily="2" charset="-122"/>
            </a:endParaRPr>
          </a:p>
          <a:p>
            <a:pPr lvl="0" indent="346075" algn="just" eaLnBrk="1" hangingPunct="1"/>
            <a:r>
              <a:rPr lang="zh-CN" altLang="en-US" sz="3600" b="1" dirty="0">
                <a:solidFill>
                  <a:srgbClr val="CC0000"/>
                </a:solidFill>
                <a:latin typeface="Times New Roman" panose="02020603050405020304" pitchFamily="18" charset="0"/>
                <a:ea typeface="华文新魏" pitchFamily="2" charset="-122"/>
              </a:rPr>
              <a:t>		</a:t>
            </a:r>
            <a:endParaRPr lang="zh-CN" altLang="en-US" sz="3600" b="1" dirty="0">
              <a:solidFill>
                <a:srgbClr val="CC00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46082"/>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2"/>
          <p:cNvSpPr txBox="1"/>
          <p:nvPr/>
        </p:nvSpPr>
        <p:spPr>
          <a:xfrm>
            <a:off x="838200" y="609600"/>
            <a:ext cx="3124200" cy="823913"/>
          </a:xfrm>
          <a:prstGeom prst="rect">
            <a:avLst/>
          </a:prstGeom>
          <a:noFill/>
          <a:ln w="9525">
            <a:noFill/>
          </a:ln>
        </p:spPr>
        <p:txBody>
          <a:bodyPr>
            <a:spAutoFit/>
          </a:bodyPr>
          <a:p>
            <a:pPr lvl="0" eaLnBrk="1" hangingPunct="1">
              <a:spcBef>
                <a:spcPct val="50000"/>
              </a:spcBef>
            </a:pPr>
            <a:r>
              <a:rPr lang="zh-CN" altLang="en-US" sz="4800" b="1" dirty="0">
                <a:solidFill>
                  <a:srgbClr val="6600FF"/>
                </a:solidFill>
                <a:latin typeface="Times New Roman" panose="02020603050405020304" pitchFamily="18" charset="0"/>
                <a:ea typeface="宋体" panose="02010600030101010101" pitchFamily="2" charset="-122"/>
              </a:rPr>
              <a:t>小结：</a:t>
            </a:r>
            <a:endParaRPr lang="zh-CN" altLang="en-US" sz="4800" b="1" dirty="0">
              <a:solidFill>
                <a:srgbClr val="6600FF"/>
              </a:solidFill>
              <a:latin typeface="Times New Roman" panose="02020603050405020304" pitchFamily="18" charset="0"/>
              <a:ea typeface="宋体" panose="02010600030101010101" pitchFamily="2" charset="-122"/>
            </a:endParaRPr>
          </a:p>
        </p:txBody>
      </p:sp>
      <p:sp>
        <p:nvSpPr>
          <p:cNvPr id="23555" name="Text Box 3"/>
          <p:cNvSpPr txBox="1"/>
          <p:nvPr/>
        </p:nvSpPr>
        <p:spPr>
          <a:xfrm>
            <a:off x="1295400" y="2590800"/>
            <a:ext cx="6629400" cy="2289175"/>
          </a:xfrm>
          <a:prstGeom prst="rect">
            <a:avLst/>
          </a:prstGeom>
          <a:noFill/>
          <a:ln w="9525">
            <a:noFill/>
          </a:ln>
        </p:spPr>
        <p:txBody>
          <a:bodyPr>
            <a:spAutoFit/>
          </a:bodyPr>
          <a:p>
            <a:pPr lvl="0" eaLnBrk="1" hangingPunct="1">
              <a:spcBef>
                <a:spcPct val="50000"/>
              </a:spcBef>
            </a:pPr>
            <a:r>
              <a:rPr lang="zh-CN" altLang="en-US" sz="3600" b="1" dirty="0">
                <a:solidFill>
                  <a:srgbClr val="CC0000"/>
                </a:solidFill>
                <a:latin typeface="Times New Roman" panose="02020603050405020304" pitchFamily="18" charset="0"/>
                <a:ea typeface="宋体" panose="02010600030101010101" pitchFamily="2" charset="-122"/>
              </a:rPr>
              <a:t>勤奋学习，提高个人素质。</a:t>
            </a:r>
            <a:endParaRPr lang="zh-CN" altLang="en-US" sz="3600" b="1" dirty="0">
              <a:solidFill>
                <a:srgbClr val="CC0000"/>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3600" b="1" dirty="0">
                <a:solidFill>
                  <a:srgbClr val="CC0000"/>
                </a:solidFill>
                <a:latin typeface="Times New Roman" panose="02020603050405020304" pitchFamily="18" charset="0"/>
                <a:ea typeface="宋体" panose="02010600030101010101" pitchFamily="2" charset="-122"/>
              </a:rPr>
              <a:t>把握机会，直到成功。</a:t>
            </a:r>
            <a:endParaRPr lang="zh-CN" altLang="en-US" sz="3600" b="1" dirty="0">
              <a:solidFill>
                <a:srgbClr val="CC0000"/>
              </a:solidFill>
              <a:latin typeface="Times New Roman" panose="02020603050405020304" pitchFamily="18" charset="0"/>
              <a:ea typeface="宋体" panose="02010600030101010101" pitchFamily="2" charset="-122"/>
            </a:endParaRPr>
          </a:p>
          <a:p>
            <a:pPr lvl="0" eaLnBrk="1" hangingPunct="1">
              <a:spcBef>
                <a:spcPct val="50000"/>
              </a:spcBef>
            </a:pPr>
            <a:endParaRPr lang="en-US" altLang="zh-CN" sz="3600" b="1" dirty="0">
              <a:solidFill>
                <a:srgbClr val="CC0000"/>
              </a:solidFill>
              <a:latin typeface="Times New Roman" panose="02020603050405020304" pitchFamily="18"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Text Box 3"/>
          <p:cNvSpPr txBox="1"/>
          <p:nvPr/>
        </p:nvSpPr>
        <p:spPr>
          <a:xfrm>
            <a:off x="0" y="1700213"/>
            <a:ext cx="9144000" cy="2377440"/>
          </a:xfrm>
          <a:prstGeom prst="rect">
            <a:avLst/>
          </a:prstGeom>
          <a:noFill/>
          <a:ln w="9525">
            <a:noFill/>
          </a:ln>
        </p:spPr>
        <p:txBody>
          <a:bodyPr>
            <a:spAutoFit/>
          </a:bodyPr>
          <a:p>
            <a:pPr lvl="0" eaLnBrk="1" hangingPunct="1">
              <a:lnSpc>
                <a:spcPct val="150000"/>
              </a:lnSpc>
              <a:spcBef>
                <a:spcPct val="50000"/>
              </a:spcBef>
            </a:pPr>
            <a:r>
              <a:rPr lang="en-US" altLang="zh-CN" sz="2800" b="1" dirty="0">
                <a:solidFill>
                  <a:srgbClr val="FF0066"/>
                </a:solidFill>
                <a:latin typeface="Times New Roman" panose="02020603050405020304" pitchFamily="18" charset="0"/>
                <a:ea typeface="宋体" panose="02010600030101010101" pitchFamily="2" charset="-122"/>
              </a:rPr>
              <a:t>         </a:t>
            </a:r>
            <a:r>
              <a:rPr lang="zh-CN" altLang="en-US" b="1" dirty="0">
                <a:solidFill>
                  <a:srgbClr val="FF0066"/>
                </a:solidFill>
                <a:latin typeface="Times New Roman" panose="02020603050405020304" pitchFamily="18" charset="0"/>
                <a:ea typeface="宋体" panose="02010600030101010101" pitchFamily="2" charset="-122"/>
              </a:rPr>
              <a:t>阿历克斯</a:t>
            </a:r>
            <a:r>
              <a:rPr lang="en-US" altLang="zh-CN" b="1" dirty="0">
                <a:solidFill>
                  <a:srgbClr val="FF0066"/>
                </a:solidFill>
                <a:latin typeface="Times New Roman" panose="02020603050405020304" pitchFamily="18" charset="0"/>
                <a:ea typeface="宋体" panose="02010600030101010101" pitchFamily="2" charset="-122"/>
              </a:rPr>
              <a:t>•</a:t>
            </a:r>
            <a:r>
              <a:rPr lang="zh-CN" altLang="en-US" b="1" dirty="0">
                <a:solidFill>
                  <a:srgbClr val="FF0066"/>
                </a:solidFill>
                <a:latin typeface="Times New Roman" panose="02020603050405020304" pitchFamily="18" charset="0"/>
                <a:ea typeface="宋体" panose="02010600030101010101" pitchFamily="2" charset="-122"/>
              </a:rPr>
              <a:t>哈利</a:t>
            </a:r>
            <a:r>
              <a:rPr lang="en-US" altLang="zh-CN" b="1" dirty="0">
                <a:solidFill>
                  <a:srgbClr val="FF0066"/>
                </a:solidFill>
                <a:latin typeface="Times New Roman" panose="02020603050405020304" pitchFamily="18" charset="0"/>
                <a:ea typeface="宋体" panose="02010600030101010101" pitchFamily="2" charset="-122"/>
              </a:rPr>
              <a:t>(</a:t>
            </a:r>
            <a:r>
              <a:rPr lang="zh-CN" altLang="en-US" b="1" dirty="0">
                <a:solidFill>
                  <a:srgbClr val="FF0066"/>
                </a:solidFill>
                <a:latin typeface="Times New Roman" panose="02020603050405020304" pitchFamily="18" charset="0"/>
                <a:ea typeface="宋体" panose="02010600030101010101" pitchFamily="2" charset="-122"/>
              </a:rPr>
              <a:t>另译为阿历克斯</a:t>
            </a:r>
            <a:r>
              <a:rPr lang="en-US" altLang="zh-CN" b="1" dirty="0">
                <a:solidFill>
                  <a:srgbClr val="FF0066"/>
                </a:solidFill>
                <a:latin typeface="Times New Roman" panose="02020603050405020304" pitchFamily="18" charset="0"/>
                <a:ea typeface="宋体" panose="02010600030101010101" pitchFamily="2" charset="-122"/>
              </a:rPr>
              <a:t>•</a:t>
            </a:r>
            <a:r>
              <a:rPr lang="zh-CN" altLang="en-US" b="1" dirty="0">
                <a:solidFill>
                  <a:srgbClr val="FF0066"/>
                </a:solidFill>
                <a:latin typeface="Times New Roman" panose="02020603050405020304" pitchFamily="18" charset="0"/>
                <a:ea typeface="宋体" panose="02010600030101010101" pitchFamily="2" charset="-122"/>
              </a:rPr>
              <a:t>黑尔 </a:t>
            </a:r>
            <a:r>
              <a:rPr lang="en-US" altLang="zh-CN" b="1" dirty="0">
                <a:solidFill>
                  <a:srgbClr val="FF0066"/>
                </a:solidFill>
                <a:latin typeface="Times New Roman" panose="02020603050405020304" pitchFamily="18" charset="0"/>
                <a:ea typeface="宋体" panose="02010600030101010101" pitchFamily="2" charset="-122"/>
              </a:rPr>
              <a:t>)(1921-1992)</a:t>
            </a:r>
            <a:r>
              <a:rPr lang="zh-CN" altLang="en-US" b="1" dirty="0">
                <a:latin typeface="Times New Roman" panose="02020603050405020304" pitchFamily="18" charset="0"/>
                <a:ea typeface="宋体" panose="02010600030101010101" pitchFamily="2" charset="-122"/>
              </a:rPr>
              <a:t>黑人作家，生于纽约州伊萨卡。哈利发现自己家庭的根可追溯到七代之前的一个非洲人，他以大量的史实作为基础，增补了一些细节，花了</a:t>
            </a:r>
            <a:r>
              <a:rPr lang="en-US" altLang="zh-CN" b="1" dirty="0">
                <a:latin typeface="Times New Roman" panose="02020603050405020304" pitchFamily="18" charset="0"/>
                <a:ea typeface="宋体" panose="02010600030101010101" pitchFamily="2" charset="-122"/>
              </a:rPr>
              <a:t>12</a:t>
            </a:r>
            <a:r>
              <a:rPr lang="zh-CN" altLang="en-US" b="1" dirty="0">
                <a:latin typeface="Times New Roman" panose="02020603050405020304" pitchFamily="18" charset="0"/>
                <a:ea typeface="宋体" panose="02010600030101010101" pitchFamily="2" charset="-122"/>
              </a:rPr>
              <a:t>年的时间研究家族历史，</a:t>
            </a:r>
            <a:r>
              <a:rPr lang="en-US" altLang="zh-CN" b="1" dirty="0">
                <a:latin typeface="Times New Roman" panose="02020603050405020304" pitchFamily="18" charset="0"/>
                <a:ea typeface="宋体" panose="02010600030101010101" pitchFamily="2" charset="-122"/>
              </a:rPr>
              <a:t>1976</a:t>
            </a:r>
            <a:r>
              <a:rPr lang="zh-CN" altLang="en-US" b="1" dirty="0">
                <a:latin typeface="Times New Roman" panose="02020603050405020304" pitchFamily="18" charset="0"/>
                <a:ea typeface="宋体" panose="02010600030101010101" pitchFamily="2" charset="-122"/>
              </a:rPr>
              <a:t>年秋天写成了</a:t>
            </a:r>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根</a:t>
            </a:r>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一书。</a:t>
            </a:r>
            <a:endParaRPr lang="zh-CN" altLang="en-US" b="1" dirty="0">
              <a:latin typeface="Times New Roman" panose="02020603050405020304" pitchFamily="18" charset="0"/>
              <a:ea typeface="宋体" panose="02010600030101010101" pitchFamily="2" charset="-122"/>
            </a:endParaRPr>
          </a:p>
        </p:txBody>
      </p:sp>
      <p:sp>
        <p:nvSpPr>
          <p:cNvPr id="25604" name="Text Box 4"/>
          <p:cNvSpPr txBox="1"/>
          <p:nvPr/>
        </p:nvSpPr>
        <p:spPr>
          <a:xfrm>
            <a:off x="0" y="4357688"/>
            <a:ext cx="8839200" cy="2041525"/>
          </a:xfrm>
          <a:prstGeom prst="rect">
            <a:avLst/>
          </a:prstGeom>
          <a:noFill/>
          <a:ln w="9525">
            <a:noFill/>
          </a:ln>
        </p:spPr>
        <p:txBody>
          <a:bodyPr>
            <a:spAutoFit/>
          </a:bodyPr>
          <a:p>
            <a:pPr lvl="0" eaLnBrk="1" hangingPunct="1">
              <a:lnSpc>
                <a:spcPct val="150000"/>
              </a:lnSpc>
              <a:spcBef>
                <a:spcPct val="50000"/>
              </a:spcBef>
            </a:pPr>
            <a:r>
              <a:rPr lang="en-US" altLang="zh-CN" sz="3200" b="1" dirty="0">
                <a:solidFill>
                  <a:srgbClr val="3333FF"/>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2002</a:t>
            </a:r>
            <a:r>
              <a:rPr lang="zh-CN" altLang="en-US" sz="2800" b="1" dirty="0">
                <a:latin typeface="Times New Roman" panose="02020603050405020304" pitchFamily="18" charset="0"/>
                <a:ea typeface="宋体" panose="02010600030101010101" pitchFamily="2" charset="-122"/>
              </a:rPr>
              <a:t>年，为了纪念这位记述黑人历史的作家，阿历克斯</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哈利纪念碑终于在美国马里兰州的安纳波利斯市港口落成。</a:t>
            </a:r>
            <a:endParaRPr lang="zh-CN" altLang="en-US" sz="2800" b="1" dirty="0">
              <a:latin typeface="Times New Roman" panose="02020603050405020304" pitchFamily="18" charset="0"/>
              <a:ea typeface="宋体" panose="02010600030101010101" pitchFamily="2" charset="-122"/>
            </a:endParaRPr>
          </a:p>
        </p:txBody>
      </p:sp>
      <p:sp>
        <p:nvSpPr>
          <p:cNvPr id="25606" name="Text Box 6"/>
          <p:cNvSpPr txBox="1"/>
          <p:nvPr/>
        </p:nvSpPr>
        <p:spPr>
          <a:xfrm>
            <a:off x="179388" y="620713"/>
            <a:ext cx="5562600" cy="641350"/>
          </a:xfrm>
          <a:prstGeom prst="rect">
            <a:avLst/>
          </a:prstGeom>
          <a:noFill/>
          <a:ln w="9525">
            <a:noFill/>
          </a:ln>
        </p:spPr>
        <p:txBody>
          <a:bodyPr>
            <a:spAutoFit/>
          </a:bodyPr>
          <a:p>
            <a:pPr lvl="0" eaLnBrk="1" hangingPunct="1">
              <a:spcBef>
                <a:spcPct val="50000"/>
              </a:spcBef>
            </a:pPr>
            <a:r>
              <a:rPr lang="zh-CN" altLang="en-US" sz="3600" b="1" dirty="0">
                <a:solidFill>
                  <a:srgbClr val="660066"/>
                </a:solidFill>
                <a:latin typeface="Times New Roman" panose="02020603050405020304" pitchFamily="18" charset="0"/>
                <a:ea typeface="楷体_GB2312" pitchFamily="49" charset="-122"/>
              </a:rPr>
              <a:t>作者简介：</a:t>
            </a:r>
            <a:endParaRPr lang="zh-CN" altLang="en-US" sz="3600" b="1" dirty="0">
              <a:solidFill>
                <a:srgbClr val="660066"/>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0-#ppt_w/2"/>
                                          </p:val>
                                        </p:tav>
                                        <p:tav tm="100000">
                                          <p:val>
                                            <p:strVal val="#ppt_x"/>
                                          </p:val>
                                        </p:tav>
                                      </p:tavLst>
                                    </p:anim>
                                    <p:anim calcmode="lin" valueType="num">
                                      <p:cBhvr additive="base">
                                        <p:cTn id="8" dur="500" fill="hold"/>
                                        <p:tgtEl>
                                          <p:spTgt spid="2560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LASER.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additive="base">
                                        <p:cTn id="13" dur="500" fill="hold"/>
                                        <p:tgtEl>
                                          <p:spTgt spid="25603"/>
                                        </p:tgtEl>
                                        <p:attrNameLst>
                                          <p:attrName>ppt_x</p:attrName>
                                        </p:attrNameLst>
                                      </p:cBhvr>
                                      <p:tavLst>
                                        <p:tav tm="0">
                                          <p:val>
                                            <p:strVal val="0-#ppt_w/2"/>
                                          </p:val>
                                        </p:tav>
                                        <p:tav tm="100000">
                                          <p:val>
                                            <p:strVal val="#ppt_x"/>
                                          </p:val>
                                        </p:tav>
                                      </p:tavLst>
                                    </p:anim>
                                    <p:anim calcmode="lin" valueType="num">
                                      <p:cBhvr additive="base">
                                        <p:cTn id="14"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604"/>
                                        </p:tgtEl>
                                        <p:attrNameLst>
                                          <p:attrName>style.visibility</p:attrName>
                                        </p:attrNameLst>
                                      </p:cBhvr>
                                      <p:to>
                                        <p:strVal val="visible"/>
                                      </p:to>
                                    </p:set>
                                    <p:anim calcmode="lin" valueType="num">
                                      <p:cBhvr additive="base">
                                        <p:cTn id="19" dur="500" fill="hold"/>
                                        <p:tgtEl>
                                          <p:spTgt spid="25604"/>
                                        </p:tgtEl>
                                        <p:attrNameLst>
                                          <p:attrName>ppt_x</p:attrName>
                                        </p:attrNameLst>
                                      </p:cBhvr>
                                      <p:tavLst>
                                        <p:tav tm="0">
                                          <p:val>
                                            <p:strVal val="0-#ppt_w/2"/>
                                          </p:val>
                                        </p:tav>
                                        <p:tav tm="100000">
                                          <p:val>
                                            <p:strVal val="#ppt_x"/>
                                          </p:val>
                                        </p:tav>
                                      </p:tavLst>
                                    </p:anim>
                                    <p:anim calcmode="lin" valueType="num">
                                      <p:cBhvr additive="base">
                                        <p:cTn id="20" dur="500" fill="hold"/>
                                        <p:tgtEl>
                                          <p:spTgt spid="25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descr="25"/>
          <p:cNvPicPr>
            <a:picLocks noChangeAspect="1"/>
          </p:cNvPicPr>
          <p:nvPr/>
        </p:nvPicPr>
        <p:blipFill>
          <a:blip r:embed="rId1">
            <a:lum bright="70001" contrast="-70000"/>
          </a:blip>
          <a:stretch>
            <a:fillRect/>
          </a:stretch>
        </p:blipFill>
        <p:spPr>
          <a:xfrm>
            <a:off x="0" y="0"/>
            <a:ext cx="9144000" cy="6858000"/>
          </a:xfrm>
          <a:prstGeom prst="rect">
            <a:avLst/>
          </a:prstGeom>
          <a:noFill/>
          <a:ln w="9525">
            <a:noFill/>
          </a:ln>
        </p:spPr>
      </p:pic>
      <p:sp>
        <p:nvSpPr>
          <p:cNvPr id="5123" name="Text Box 3"/>
          <p:cNvSpPr txBox="1"/>
          <p:nvPr/>
        </p:nvSpPr>
        <p:spPr>
          <a:xfrm>
            <a:off x="533400" y="533400"/>
            <a:ext cx="5791200" cy="3840480"/>
          </a:xfrm>
          <a:prstGeom prst="rect">
            <a:avLst/>
          </a:prstGeom>
          <a:noFill/>
          <a:ln w="9525">
            <a:noFill/>
          </a:ln>
        </p:spPr>
        <p:txBody>
          <a:bodyPr>
            <a:spAutoFit/>
          </a:bodyPr>
          <a:p>
            <a:pPr lvl="0" eaLnBrk="1" hangingPunct="1">
              <a:lnSpc>
                <a:spcPct val="150000"/>
              </a:lnSpc>
              <a:spcBef>
                <a:spcPct val="50000"/>
              </a:spcBef>
            </a:pPr>
            <a:r>
              <a:rPr lang="en-US" altLang="zh-CN" sz="2800" b="1" dirty="0">
                <a:solidFill>
                  <a:schemeClr val="accent1"/>
                </a:solidFill>
                <a:latin typeface="Times New Roman" panose="02020603050405020304" pitchFamily="18" charset="0"/>
                <a:ea typeface="宋体" panose="02010600030101010101" pitchFamily="2" charset="-122"/>
              </a:rPr>
              <a:t>   </a:t>
            </a:r>
            <a:r>
              <a:rPr lang="en-US" altLang="zh-CN" sz="2000" b="1" dirty="0">
                <a:solidFill>
                  <a:schemeClr val="accent1"/>
                </a:solidFill>
                <a:latin typeface="Times New Roman" panose="02020603050405020304" pitchFamily="18" charset="0"/>
                <a:ea typeface="宋体" panose="02010600030101010101" pitchFamily="2" charset="-122"/>
              </a:rPr>
              <a:t>《</a:t>
            </a:r>
            <a:r>
              <a:rPr lang="zh-CN" altLang="en-US" b="1" dirty="0">
                <a:solidFill>
                  <a:schemeClr val="accent1"/>
                </a:solidFill>
                <a:latin typeface="Times New Roman" panose="02020603050405020304" pitchFamily="18" charset="0"/>
                <a:ea typeface="宋体" panose="02010600030101010101" pitchFamily="2" charset="-122"/>
              </a:rPr>
              <a:t>根</a:t>
            </a:r>
            <a:r>
              <a:rPr lang="en-US" altLang="zh-CN" sz="2000" b="1" dirty="0">
                <a:solidFill>
                  <a:schemeClr val="accent1"/>
                </a:solidFill>
                <a:latin typeface="Times New Roman" panose="02020603050405020304" pitchFamily="18" charset="0"/>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是描写一个美国黑人家族的历史故事。它通过描写一个黑人家族六代人的经历和感受，揭露了美国历史上严重的黑人奴隶制。</a:t>
            </a:r>
            <a:endParaRPr lang="zh-CN" altLang="en-US" sz="2000" b="1" dirty="0">
              <a:solidFill>
                <a:srgbClr val="660066"/>
              </a:solidFill>
              <a:latin typeface="Symbol" panose="05050102010706020507" pitchFamily="18" charset="2"/>
              <a:ea typeface="宋体" panose="02010600030101010101" pitchFamily="2" charset="-122"/>
            </a:endParaRPr>
          </a:p>
          <a:p>
            <a:pPr lvl="0" eaLnBrk="1" hangingPunct="1">
              <a:lnSpc>
                <a:spcPct val="150000"/>
              </a:lnSpc>
              <a:spcBef>
                <a:spcPct val="50000"/>
              </a:spcBef>
            </a:pPr>
            <a:r>
              <a:rPr lang="zh-CN" altLang="en-US" sz="2000" b="1" dirty="0">
                <a:solidFill>
                  <a:schemeClr val="accent1"/>
                </a:solidFill>
                <a:latin typeface="Times New Roman" panose="02020603050405020304" pitchFamily="18" charset="0"/>
                <a:ea typeface="宋体" panose="02010600030101010101" pitchFamily="2" charset="-122"/>
              </a:rPr>
              <a:t>     </a:t>
            </a:r>
            <a:r>
              <a:rPr lang="en-US" altLang="zh-CN" sz="2000" b="1" dirty="0">
                <a:solidFill>
                  <a:schemeClr val="accent1"/>
                </a:solidFill>
                <a:latin typeface="Times New Roman" panose="02020603050405020304" pitchFamily="18" charset="0"/>
                <a:ea typeface="宋体" panose="02010600030101010101" pitchFamily="2" charset="-122"/>
              </a:rPr>
              <a:t>《</a:t>
            </a:r>
            <a:r>
              <a:rPr lang="zh-CN" altLang="en-US" b="1" dirty="0">
                <a:solidFill>
                  <a:schemeClr val="accent1"/>
                </a:solidFill>
                <a:latin typeface="Times New Roman" panose="02020603050405020304" pitchFamily="18" charset="0"/>
                <a:ea typeface="宋体" panose="02010600030101010101" pitchFamily="2" charset="-122"/>
              </a:rPr>
              <a:t>根</a:t>
            </a:r>
            <a:r>
              <a:rPr lang="en-US" altLang="zh-CN" sz="2000" b="1" dirty="0">
                <a:solidFill>
                  <a:schemeClr val="accent1"/>
                </a:solidFill>
                <a:latin typeface="Times New Roman" panose="02020603050405020304" pitchFamily="18" charset="0"/>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获得了</a:t>
            </a:r>
            <a:r>
              <a:rPr lang="zh-CN" altLang="en-US" sz="2000" b="1" dirty="0">
                <a:solidFill>
                  <a:srgbClr val="CC0000"/>
                </a:solidFill>
                <a:latin typeface="Symbol" panose="05050102010706020507" pitchFamily="18" charset="2"/>
                <a:ea typeface="宋体" panose="02010600030101010101" pitchFamily="2" charset="-122"/>
              </a:rPr>
              <a:t>普利策文学奖</a:t>
            </a:r>
            <a:r>
              <a:rPr lang="zh-CN" altLang="en-US" sz="2000" b="1" dirty="0">
                <a:solidFill>
                  <a:srgbClr val="660066"/>
                </a:solidFill>
                <a:latin typeface="Symbol" panose="05050102010706020507" pitchFamily="18" charset="2"/>
                <a:ea typeface="宋体" panose="02010600030101010101" pitchFamily="2" charset="-122"/>
              </a:rPr>
              <a:t>。现在</a:t>
            </a:r>
            <a:r>
              <a:rPr lang="en-US" altLang="zh-CN" sz="2000" b="1" dirty="0">
                <a:solidFill>
                  <a:srgbClr val="660066"/>
                </a:solidFill>
                <a:latin typeface="Symbol" panose="05050102010706020507" pitchFamily="18" charset="2"/>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根</a:t>
            </a:r>
            <a:r>
              <a:rPr lang="en-US" altLang="zh-CN" sz="2000" b="1" dirty="0">
                <a:solidFill>
                  <a:srgbClr val="660066"/>
                </a:solidFill>
                <a:latin typeface="Symbol" panose="05050102010706020507" pitchFamily="18" charset="2"/>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已经成为和</a:t>
            </a:r>
            <a:r>
              <a:rPr lang="en-US" altLang="zh-CN" sz="2000" b="1" dirty="0">
                <a:solidFill>
                  <a:srgbClr val="660066"/>
                </a:solidFill>
                <a:latin typeface="Symbol" panose="05050102010706020507" pitchFamily="18" charset="2"/>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飘</a:t>
            </a:r>
            <a:r>
              <a:rPr lang="en-US" altLang="zh-CN" sz="2000" b="1" dirty="0">
                <a:solidFill>
                  <a:srgbClr val="660066"/>
                </a:solidFill>
                <a:latin typeface="Symbol" panose="05050102010706020507" pitchFamily="18" charset="2"/>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a:t>
            </a:r>
            <a:r>
              <a:rPr lang="en-US" altLang="zh-CN" sz="2000" b="1" dirty="0">
                <a:solidFill>
                  <a:srgbClr val="660066"/>
                </a:solidFill>
                <a:latin typeface="Symbol" panose="05050102010706020507" pitchFamily="18" charset="2"/>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汤姆叔叔的小屋</a:t>
            </a:r>
            <a:r>
              <a:rPr lang="en-US" altLang="zh-CN" sz="2000" b="1" dirty="0">
                <a:solidFill>
                  <a:srgbClr val="660066"/>
                </a:solidFill>
                <a:latin typeface="Symbol" panose="05050102010706020507" pitchFamily="18" charset="2"/>
                <a:ea typeface="宋体" panose="02010600030101010101" pitchFamily="2" charset="-122"/>
              </a:rPr>
              <a:t>》</a:t>
            </a:r>
            <a:r>
              <a:rPr lang="zh-CN" altLang="en-US" sz="2000" b="1" dirty="0">
                <a:solidFill>
                  <a:srgbClr val="660066"/>
                </a:solidFill>
                <a:latin typeface="Symbol" panose="05050102010706020507" pitchFamily="18" charset="2"/>
                <a:ea typeface="宋体" panose="02010600030101010101" pitchFamily="2" charset="-122"/>
              </a:rPr>
              <a:t>等名著齐名的经典著作。</a:t>
            </a:r>
            <a:endParaRPr lang="zh-CN" altLang="en-US" sz="2000" b="1" dirty="0">
              <a:solidFill>
                <a:srgbClr val="660066"/>
              </a:solidFill>
              <a:latin typeface="Symbol" panose="05050102010706020507" pitchFamily="18" charset="2"/>
              <a:ea typeface="宋体" panose="02010600030101010101" pitchFamily="2" charset="-122"/>
            </a:endParaRPr>
          </a:p>
          <a:p>
            <a:pPr lvl="0" eaLnBrk="1" hangingPunct="1">
              <a:lnSpc>
                <a:spcPct val="150000"/>
              </a:lnSpc>
              <a:spcBef>
                <a:spcPct val="50000"/>
              </a:spcBef>
            </a:pPr>
            <a:endParaRPr lang="en-US" altLang="zh-CN" sz="1800" b="1" dirty="0">
              <a:solidFill>
                <a:srgbClr val="660066"/>
              </a:solidFill>
              <a:latin typeface="Symbol" panose="05050102010706020507" pitchFamily="18" charset="2"/>
              <a:ea typeface="宋体" panose="02010600030101010101" pitchFamily="2" charset="-122"/>
            </a:endParaRPr>
          </a:p>
        </p:txBody>
      </p:sp>
      <p:pic>
        <p:nvPicPr>
          <p:cNvPr id="5124" name="Picture 4" descr="roots"/>
          <p:cNvPicPr>
            <a:picLocks noChangeAspect="1"/>
          </p:cNvPicPr>
          <p:nvPr/>
        </p:nvPicPr>
        <p:blipFill>
          <a:blip r:embed="rId2"/>
          <a:stretch>
            <a:fillRect/>
          </a:stretch>
        </p:blipFill>
        <p:spPr>
          <a:xfrm>
            <a:off x="6172200" y="609600"/>
            <a:ext cx="2743200" cy="3733800"/>
          </a:xfrm>
          <a:prstGeom prst="rect">
            <a:avLst/>
          </a:prstGeom>
          <a:noFill/>
          <a:ln w="9525">
            <a:noFill/>
          </a:ln>
        </p:spPr>
      </p:pic>
      <p:sp>
        <p:nvSpPr>
          <p:cNvPr id="5125" name="Text Box 5"/>
          <p:cNvSpPr txBox="1"/>
          <p:nvPr/>
        </p:nvSpPr>
        <p:spPr>
          <a:xfrm>
            <a:off x="457200" y="4495800"/>
            <a:ext cx="8458200" cy="1314450"/>
          </a:xfrm>
          <a:prstGeom prst="rect">
            <a:avLst/>
          </a:prstGeom>
          <a:noFill/>
          <a:ln w="9525">
            <a:noFill/>
          </a:ln>
        </p:spPr>
        <p:txBody>
          <a:bodyPr>
            <a:spAutoFit/>
          </a:bodyPr>
          <a:p>
            <a:pPr lvl="0" eaLnBrk="1" hangingPunct="1">
              <a:lnSpc>
                <a:spcPct val="150000"/>
              </a:lnSpc>
              <a:spcBef>
                <a:spcPct val="50000"/>
              </a:spcBef>
            </a:pPr>
            <a:r>
              <a:rPr lang="en-US" altLang="zh-CN" sz="3200" b="1" dirty="0">
                <a:solidFill>
                  <a:schemeClr val="accent1"/>
                </a:solidFill>
                <a:latin typeface="Times New Roman" panose="02020603050405020304" pitchFamily="18" charset="0"/>
                <a:ea typeface="宋体" panose="02010600030101010101" pitchFamily="2" charset="-122"/>
              </a:rPr>
              <a:t>       </a:t>
            </a:r>
            <a:r>
              <a:rPr lang="zh-CN" altLang="en-US" sz="2800" b="1" dirty="0">
                <a:solidFill>
                  <a:schemeClr val="accent1"/>
                </a:solidFill>
                <a:latin typeface="Times New Roman" panose="02020603050405020304" pitchFamily="18" charset="0"/>
                <a:ea typeface="宋体" panose="02010600030101010101" pitchFamily="2" charset="-122"/>
              </a:rPr>
              <a:t>普利策奖</a:t>
            </a:r>
            <a:r>
              <a:rPr lang="zh-CN" altLang="en-US" b="1" dirty="0">
                <a:solidFill>
                  <a:srgbClr val="660066"/>
                </a:solidFill>
                <a:latin typeface="Symbol" panose="05050102010706020507" pitchFamily="18" charset="2"/>
                <a:ea typeface="宋体" panose="02010600030101010101" pitchFamily="2" charset="-122"/>
              </a:rPr>
              <a:t>是在美国仅次于诺贝尔奖的文学奖项</a:t>
            </a:r>
            <a:r>
              <a:rPr lang="zh-CN" altLang="en-US" sz="2000" b="1" dirty="0">
                <a:solidFill>
                  <a:srgbClr val="660066"/>
                </a:solidFill>
                <a:latin typeface="Symbol" panose="05050102010706020507" pitchFamily="18" charset="2"/>
                <a:ea typeface="宋体" panose="02010600030101010101" pitchFamily="2" charset="-122"/>
              </a:rPr>
              <a:t>，</a:t>
            </a:r>
            <a:r>
              <a:rPr lang="zh-CN" altLang="en-US" b="1" dirty="0">
                <a:solidFill>
                  <a:srgbClr val="660066"/>
                </a:solidFill>
                <a:latin typeface="Symbol" panose="05050102010706020507" pitchFamily="18" charset="2"/>
                <a:ea typeface="宋体" panose="02010600030101010101" pitchFamily="2" charset="-122"/>
              </a:rPr>
              <a:t>它象征了美国最负责任的写作和最优美的文字。</a:t>
            </a:r>
            <a:endParaRPr lang="zh-CN" altLang="en-US" sz="2000" dirty="0">
              <a:latin typeface="Times New Roman" panose="02020603050405020304" pitchFamily="18" charset="0"/>
              <a:ea typeface="宋体" panose="02010600030101010101" pitchFamily="2" charset="-122"/>
            </a:endParaRPr>
          </a:p>
        </p:txBody>
      </p:sp>
      <p:sp>
        <p:nvSpPr>
          <p:cNvPr id="5126" name="Text Box 6"/>
          <p:cNvSpPr txBox="1"/>
          <p:nvPr/>
        </p:nvSpPr>
        <p:spPr>
          <a:xfrm>
            <a:off x="2057400" y="5715000"/>
            <a:ext cx="2819400" cy="579438"/>
          </a:xfrm>
          <a:prstGeom prst="rect">
            <a:avLst/>
          </a:prstGeom>
          <a:noFill/>
          <a:ln w="9525">
            <a:noFill/>
          </a:ln>
        </p:spPr>
        <p:txBody>
          <a:bodyPr>
            <a:spAutoFit/>
          </a:bodyPr>
          <a:p>
            <a:pPr lvl="0" eaLnBrk="1" hangingPunct="1">
              <a:spcBef>
                <a:spcPct val="50000"/>
              </a:spcBef>
            </a:pPr>
            <a:endParaRPr lang="zh-CN" altLang="zh-CN" sz="3200" b="1" dirty="0">
              <a:solidFill>
                <a:schemeClr val="accent1"/>
              </a:solidFill>
              <a:latin typeface="Times New Roman" panose="02020603050405020304" pitchFamily="18"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Text Box 2"/>
          <p:cNvSpPr txBox="1"/>
          <p:nvPr/>
        </p:nvSpPr>
        <p:spPr>
          <a:xfrm>
            <a:off x="685800" y="990600"/>
            <a:ext cx="6629400" cy="5059363"/>
          </a:xfrm>
          <a:prstGeom prst="rect">
            <a:avLst/>
          </a:prstGeom>
          <a:noFill/>
          <a:ln w="9525">
            <a:noFill/>
          </a:ln>
        </p:spPr>
        <p:txBody>
          <a:bodyPr>
            <a:spAutoFit/>
          </a:bodyPr>
          <a:p>
            <a:pPr lvl="0" eaLnBrk="1" hangingPunct="1">
              <a:spcBef>
                <a:spcPct val="50000"/>
              </a:spcBef>
            </a:pPr>
            <a:r>
              <a:rPr lang="zh-CN" altLang="en-US" sz="2800" b="1" dirty="0">
                <a:solidFill>
                  <a:srgbClr val="660033"/>
                </a:solidFill>
                <a:latin typeface="Times New Roman" panose="02020603050405020304" pitchFamily="18" charset="0"/>
                <a:ea typeface="楷体_GB2312" pitchFamily="49" charset="-122"/>
              </a:rPr>
              <a:t>新字词</a:t>
            </a:r>
            <a:endParaRPr lang="zh-CN" altLang="en-US" sz="2800" b="1" dirty="0">
              <a:solidFill>
                <a:srgbClr val="660033"/>
              </a:solidFill>
              <a:latin typeface="Times New Roman" panose="02020603050405020304" pitchFamily="18" charset="0"/>
              <a:ea typeface="楷体_GB2312" pitchFamily="49" charset="-122"/>
            </a:endParaRPr>
          </a:p>
          <a:p>
            <a:pPr lvl="0" eaLnBrk="1" hangingPunct="1">
              <a:spcBef>
                <a:spcPct val="50000"/>
              </a:spcBef>
            </a:pPr>
            <a:r>
              <a:rPr lang="zh-CN" altLang="en-US" sz="1800" b="1" dirty="0">
                <a:solidFill>
                  <a:srgbClr val="0000FF"/>
                </a:solidFill>
                <a:latin typeface="Times New Roman" panose="02020603050405020304" pitchFamily="18" charset="0"/>
                <a:ea typeface="宋体" panose="02010600030101010101" pitchFamily="2" charset="-122"/>
              </a:rPr>
              <a:t>卑微</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u="sng" dirty="0">
                <a:solidFill>
                  <a:srgbClr val="0000FF"/>
                </a:solidFill>
                <a:latin typeface="Times New Roman" panose="02020603050405020304" pitchFamily="18" charset="0"/>
                <a:ea typeface="宋体" panose="02010600030101010101" pitchFamily="2" charset="-122"/>
              </a:rPr>
              <a:t>应聘</a:t>
            </a:r>
            <a:endParaRPr lang="zh-CN" altLang="en-US" sz="1800" b="1" u="sng"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u="sng" dirty="0">
                <a:solidFill>
                  <a:srgbClr val="0000FF"/>
                </a:solidFill>
                <a:latin typeface="Times New Roman" panose="02020603050405020304" pitchFamily="18" charset="0"/>
                <a:ea typeface="宋体" panose="02010600030101010101" pitchFamily="2" charset="-122"/>
              </a:rPr>
              <a:t>颠簸</a:t>
            </a:r>
            <a:endParaRPr lang="zh-CN" altLang="en-US" sz="1800" b="1" u="sng"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u="sng" dirty="0">
                <a:solidFill>
                  <a:srgbClr val="0000FF"/>
                </a:solidFill>
                <a:latin typeface="Times New Roman" panose="02020603050405020304" pitchFamily="18" charset="0"/>
                <a:ea typeface="宋体" panose="02010600030101010101" pitchFamily="2" charset="-122"/>
              </a:rPr>
              <a:t>呷</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u="sng" dirty="0">
                <a:solidFill>
                  <a:srgbClr val="0000FF"/>
                </a:solidFill>
                <a:latin typeface="Times New Roman" panose="02020603050405020304" pitchFamily="18" charset="0"/>
                <a:ea typeface="宋体" panose="02010600030101010101" pitchFamily="2" charset="-122"/>
              </a:rPr>
              <a:t>积攒</a:t>
            </a:r>
            <a:endParaRPr lang="zh-CN" altLang="en-US" sz="1800" b="1" u="sng"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u="sng" dirty="0">
                <a:solidFill>
                  <a:srgbClr val="0000FF"/>
                </a:solidFill>
                <a:latin typeface="Times New Roman" panose="02020603050405020304" pitchFamily="18" charset="0"/>
                <a:ea typeface="宋体" panose="02010600030101010101" pitchFamily="2" charset="-122"/>
              </a:rPr>
              <a:t>翌</a:t>
            </a:r>
            <a:r>
              <a:rPr lang="zh-CN" altLang="en-US" sz="1800" b="1" dirty="0">
                <a:solidFill>
                  <a:srgbClr val="0000FF"/>
                </a:solidFill>
                <a:latin typeface="Times New Roman" panose="02020603050405020304" pitchFamily="18" charset="0"/>
                <a:ea typeface="宋体" panose="02010600030101010101" pitchFamily="2" charset="-122"/>
              </a:rPr>
              <a:t>日</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u="sng" dirty="0">
                <a:solidFill>
                  <a:srgbClr val="0000FF"/>
                </a:solidFill>
                <a:latin typeface="Times New Roman" panose="02020603050405020304" pitchFamily="18" charset="0"/>
                <a:ea typeface="宋体" panose="02010600030101010101" pitchFamily="2" charset="-122"/>
              </a:rPr>
              <a:t>忐忑</a:t>
            </a:r>
            <a:r>
              <a:rPr lang="zh-CN" altLang="en-US" sz="1800" b="1" dirty="0">
                <a:solidFill>
                  <a:srgbClr val="0000FF"/>
                </a:solidFill>
                <a:latin typeface="Times New Roman" panose="02020603050405020304" pitchFamily="18" charset="0"/>
                <a:ea typeface="宋体" panose="02010600030101010101" pitchFamily="2" charset="-122"/>
              </a:rPr>
              <a:t>不安</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dirty="0">
                <a:solidFill>
                  <a:srgbClr val="0000FF"/>
                </a:solidFill>
                <a:latin typeface="Times New Roman" panose="02020603050405020304" pitchFamily="18" charset="0"/>
                <a:ea typeface="宋体" panose="02010600030101010101" pitchFamily="2" charset="-122"/>
              </a:rPr>
              <a:t>目瞪口呆</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dirty="0">
                <a:solidFill>
                  <a:srgbClr val="0000FF"/>
                </a:solidFill>
                <a:latin typeface="Times New Roman" panose="02020603050405020304" pitchFamily="18" charset="0"/>
                <a:ea typeface="宋体" panose="02010600030101010101" pitchFamily="2" charset="-122"/>
              </a:rPr>
              <a:t>出人意料</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dirty="0">
                <a:solidFill>
                  <a:srgbClr val="0000FF"/>
                </a:solidFill>
                <a:latin typeface="Times New Roman" panose="02020603050405020304" pitchFamily="18" charset="0"/>
                <a:ea typeface="宋体" panose="02010600030101010101" pitchFamily="2" charset="-122"/>
              </a:rPr>
              <a:t>轨迹</a:t>
            </a:r>
            <a:endParaRPr lang="zh-CN" altLang="en-US" sz="1800" b="1" dirty="0">
              <a:solidFill>
                <a:srgbClr val="0000FF"/>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800" b="1" dirty="0">
                <a:solidFill>
                  <a:srgbClr val="0000FF"/>
                </a:solidFill>
                <a:latin typeface="Times New Roman" panose="02020603050405020304" pitchFamily="18" charset="0"/>
                <a:ea typeface="宋体" panose="02010600030101010101" pitchFamily="2" charset="-122"/>
              </a:rPr>
              <a:t>执著</a:t>
            </a:r>
            <a:endParaRPr lang="zh-CN" altLang="en-US" sz="1800" b="1" dirty="0">
              <a:solidFill>
                <a:srgbClr val="0000FF"/>
              </a:solidFill>
              <a:latin typeface="Times New Roman" panose="02020603050405020304" pitchFamily="18" charset="0"/>
              <a:ea typeface="宋体" panose="02010600030101010101" pitchFamily="2" charset="-122"/>
            </a:endParaRPr>
          </a:p>
        </p:txBody>
      </p:sp>
      <p:sp>
        <p:nvSpPr>
          <p:cNvPr id="39939" name="Text Box 3"/>
          <p:cNvSpPr txBox="1"/>
          <p:nvPr/>
        </p:nvSpPr>
        <p:spPr>
          <a:xfrm>
            <a:off x="1600200" y="1524000"/>
            <a:ext cx="5562600" cy="365760"/>
          </a:xfrm>
          <a:prstGeom prst="rect">
            <a:avLst/>
          </a:prstGeom>
          <a:noFill/>
          <a:ln w="9525">
            <a:noFill/>
          </a:ln>
        </p:spPr>
        <p:txBody>
          <a:bodyPr>
            <a:spAutoFit/>
          </a:bodyPr>
          <a:p>
            <a:pPr lvl="0" eaLnBrk="1" hangingPunct="1">
              <a:spcBef>
                <a:spcPct val="50000"/>
              </a:spcBef>
            </a:pPr>
            <a:r>
              <a:rPr lang="en-US" altLang="zh-CN" sz="1800" b="1" dirty="0">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地位低下而渺小。</a:t>
            </a:r>
            <a:endParaRPr lang="zh-CN" altLang="en-US" sz="1800" b="1" dirty="0">
              <a:latin typeface="Times New Roman" panose="02020603050405020304" pitchFamily="18" charset="0"/>
              <a:ea typeface="宋体" panose="02010600030101010101" pitchFamily="2" charset="-122"/>
            </a:endParaRPr>
          </a:p>
        </p:txBody>
      </p:sp>
      <p:sp>
        <p:nvSpPr>
          <p:cNvPr id="39940" name="Text Box 4"/>
          <p:cNvSpPr txBox="1"/>
          <p:nvPr/>
        </p:nvSpPr>
        <p:spPr>
          <a:xfrm>
            <a:off x="1922780" y="3609340"/>
            <a:ext cx="3202940" cy="396240"/>
          </a:xfrm>
          <a:prstGeom prst="rect">
            <a:avLst/>
          </a:prstGeom>
          <a:noFill/>
          <a:ln w="9525">
            <a:noFill/>
          </a:ln>
        </p:spPr>
        <p:txBody>
          <a:bodyPr wrap="square">
            <a:spAutoFit/>
          </a:bodyPr>
          <a:p>
            <a:pPr lvl="0" eaLnBrk="1" hangingPunct="1">
              <a:spcBef>
                <a:spcPct val="50000"/>
              </a:spcBef>
            </a:pPr>
            <a:r>
              <a:rPr lang="en-US" altLang="zh-CN" sz="2000" b="1" dirty="0">
                <a:latin typeface="Times New Roman" panose="02020603050405020304" pitchFamily="18" charset="0"/>
                <a:ea typeface="宋体" panose="02010600030101010101" pitchFamily="2" charset="-122"/>
              </a:rPr>
              <a:t>   </a:t>
            </a:r>
            <a:r>
              <a:rPr lang="en-US" altLang="zh-CN" sz="2000" b="1" dirty="0">
                <a:solidFill>
                  <a:srgbClr val="CC0000"/>
                </a:solidFill>
                <a:latin typeface="Times New Roman" panose="02020603050405020304" pitchFamily="18" charset="0"/>
                <a:ea typeface="宋体" panose="02010600030101010101" pitchFamily="2" charset="-122"/>
              </a:rPr>
              <a:t>yì</a:t>
            </a:r>
            <a:r>
              <a:rPr lang="en-US" altLang="zh-CN" sz="1800" b="1" dirty="0">
                <a:solidFill>
                  <a:srgbClr val="CC0000"/>
                </a:solidFill>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次日</a:t>
            </a:r>
            <a:endParaRPr lang="zh-CN" altLang="en-US" b="1" dirty="0">
              <a:latin typeface="Times New Roman" panose="02020603050405020304" pitchFamily="18" charset="0"/>
              <a:ea typeface="宋体" panose="02010600030101010101" pitchFamily="2" charset="-122"/>
            </a:endParaRPr>
          </a:p>
        </p:txBody>
      </p:sp>
      <p:sp>
        <p:nvSpPr>
          <p:cNvPr id="39941" name="Text Box 5"/>
          <p:cNvSpPr txBox="1"/>
          <p:nvPr/>
        </p:nvSpPr>
        <p:spPr>
          <a:xfrm>
            <a:off x="1763713" y="4508500"/>
            <a:ext cx="4876800" cy="365760"/>
          </a:xfrm>
          <a:prstGeom prst="rect">
            <a:avLst/>
          </a:prstGeom>
          <a:noFill/>
          <a:ln w="9525">
            <a:noFill/>
          </a:ln>
        </p:spPr>
        <p:txBody>
          <a:bodyPr>
            <a:spAutoFit/>
          </a:bodyPr>
          <a:p>
            <a:pPr lvl="0" eaLnBrk="1" hangingPunct="1">
              <a:spcBef>
                <a:spcPct val="50000"/>
              </a:spcBef>
            </a:pPr>
            <a:r>
              <a:rPr lang="en-US" altLang="zh-CN" sz="1800" b="1" dirty="0">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形容受惊而愣住的样子</a:t>
            </a:r>
            <a:endParaRPr lang="zh-CN" altLang="en-US" sz="1800" b="1" dirty="0">
              <a:latin typeface="Times New Roman" panose="02020603050405020304" pitchFamily="18" charset="0"/>
              <a:ea typeface="宋体" panose="02010600030101010101" pitchFamily="2" charset="-122"/>
            </a:endParaRPr>
          </a:p>
        </p:txBody>
      </p:sp>
      <p:sp>
        <p:nvSpPr>
          <p:cNvPr id="39942" name="Text Box 6"/>
          <p:cNvSpPr txBox="1"/>
          <p:nvPr/>
        </p:nvSpPr>
        <p:spPr>
          <a:xfrm>
            <a:off x="2051050" y="4076700"/>
            <a:ext cx="3124200" cy="396875"/>
          </a:xfrm>
          <a:prstGeom prst="rect">
            <a:avLst/>
          </a:prstGeom>
          <a:noFill/>
          <a:ln w="9525">
            <a:noFill/>
          </a:ln>
        </p:spPr>
        <p:txBody>
          <a:bodyPr>
            <a:spAutoFit/>
          </a:bodyPr>
          <a:p>
            <a:pPr lvl="0" eaLnBrk="1" hangingPunct="1">
              <a:spcBef>
                <a:spcPct val="50000"/>
              </a:spcBef>
            </a:pPr>
            <a:r>
              <a:rPr lang="en-US" altLang="zh-CN" sz="2000" b="1" dirty="0">
                <a:solidFill>
                  <a:srgbClr val="CC0000"/>
                </a:solidFill>
                <a:latin typeface="Times New Roman" panose="02020603050405020304" pitchFamily="18" charset="0"/>
                <a:ea typeface="宋体" panose="02010600030101010101" pitchFamily="2" charset="-122"/>
              </a:rPr>
              <a:t>T</a:t>
            </a:r>
            <a:r>
              <a:rPr lang="en-US" altLang="zh-CN" sz="2000" b="1" dirty="0">
                <a:solidFill>
                  <a:srgbClr val="CC0000"/>
                </a:solidFill>
                <a:latin typeface="宋体" panose="02010600030101010101" pitchFamily="2" charset="-122"/>
                <a:ea typeface="宋体" panose="02010600030101010101" pitchFamily="2" charset="-122"/>
              </a:rPr>
              <a:t>ǎ</a:t>
            </a:r>
            <a:r>
              <a:rPr lang="en-US" altLang="zh-CN" sz="2000" b="1" dirty="0">
                <a:solidFill>
                  <a:srgbClr val="CC0000"/>
                </a:solidFill>
                <a:latin typeface="Times New Roman" panose="02020603050405020304" pitchFamily="18" charset="0"/>
                <a:ea typeface="宋体" panose="02010600030101010101" pitchFamily="2" charset="-122"/>
              </a:rPr>
              <a:t>ntè  </a:t>
            </a:r>
            <a:r>
              <a:rPr lang="zh-CN" altLang="en-US" sz="1800" b="1" dirty="0">
                <a:latin typeface="Times New Roman" panose="02020603050405020304" pitchFamily="18" charset="0"/>
                <a:ea typeface="宋体" panose="02010600030101010101" pitchFamily="2" charset="-122"/>
              </a:rPr>
              <a:t>心神不定</a:t>
            </a:r>
            <a:endParaRPr lang="zh-CN" altLang="en-US" sz="1800" b="1" dirty="0">
              <a:latin typeface="Times New Roman" panose="02020603050405020304" pitchFamily="18" charset="0"/>
              <a:ea typeface="宋体" panose="02010600030101010101" pitchFamily="2" charset="-122"/>
            </a:endParaRPr>
          </a:p>
        </p:txBody>
      </p:sp>
      <p:sp>
        <p:nvSpPr>
          <p:cNvPr id="39943" name="Text Box 7"/>
          <p:cNvSpPr txBox="1"/>
          <p:nvPr/>
        </p:nvSpPr>
        <p:spPr>
          <a:xfrm>
            <a:off x="1619250" y="4868863"/>
            <a:ext cx="7200900" cy="457200"/>
          </a:xfrm>
          <a:prstGeom prst="rect">
            <a:avLst/>
          </a:prstGeom>
          <a:noFill/>
          <a:ln w="9525">
            <a:noFill/>
          </a:ln>
        </p:spPr>
        <p:txBody>
          <a:bodyPr>
            <a:spAutoFit/>
          </a:bodyPr>
          <a:p>
            <a:pPr lvl="0" eaLnBrk="1" hangingPunct="1">
              <a:spcBef>
                <a:spcPct val="50000"/>
              </a:spcBef>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a:t>
            </a:r>
            <a:r>
              <a:rPr lang="zh-CN" altLang="en-US" sz="1800" b="1" dirty="0">
                <a:latin typeface="Times New Roman" panose="02020603050405020304" pitchFamily="18" charset="0"/>
                <a:ea typeface="宋体" panose="02010600030101010101" pitchFamily="2" charset="-122"/>
              </a:rPr>
              <a:t>事物的好坏、情况的变化、数量的大小等）出于人们的意料之外。</a:t>
            </a:r>
            <a:endParaRPr lang="zh-CN" altLang="en-US" sz="1800" b="1" dirty="0">
              <a:latin typeface="Times New Roman" panose="02020603050405020304" pitchFamily="18" charset="0"/>
              <a:ea typeface="宋体" panose="02010600030101010101" pitchFamily="2" charset="-122"/>
            </a:endParaRPr>
          </a:p>
        </p:txBody>
      </p:sp>
      <p:sp>
        <p:nvSpPr>
          <p:cNvPr id="39944" name="Text Box 8"/>
          <p:cNvSpPr txBox="1"/>
          <p:nvPr/>
        </p:nvSpPr>
        <p:spPr>
          <a:xfrm>
            <a:off x="1296988" y="5734050"/>
            <a:ext cx="7847012" cy="365760"/>
          </a:xfrm>
          <a:prstGeom prst="rect">
            <a:avLst/>
          </a:prstGeom>
          <a:noFill/>
          <a:ln w="9525">
            <a:noFill/>
          </a:ln>
        </p:spPr>
        <p:txBody>
          <a:bodyPr>
            <a:spAutoFit/>
          </a:bodyPr>
          <a:p>
            <a:pPr lvl="0" eaLnBrk="1" hangingPunct="1">
              <a:spcBef>
                <a:spcPct val="50000"/>
              </a:spcBef>
            </a:pPr>
            <a:r>
              <a:rPr lang="en-US" altLang="zh-CN" sz="1800" b="1" dirty="0">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指对某一事物坚持不放，不能超脱，后来泛指固执。</a:t>
            </a:r>
            <a:endParaRPr lang="en-US" altLang="zh-CN" sz="1800" b="1" dirty="0">
              <a:latin typeface="Times New Roman" panose="02020603050405020304" pitchFamily="18" charset="0"/>
              <a:ea typeface="宋体" panose="02010600030101010101" pitchFamily="2" charset="-122"/>
            </a:endParaRPr>
          </a:p>
        </p:txBody>
      </p:sp>
      <p:sp>
        <p:nvSpPr>
          <p:cNvPr id="39945" name="Text Box 9"/>
          <p:cNvSpPr txBox="1"/>
          <p:nvPr/>
        </p:nvSpPr>
        <p:spPr>
          <a:xfrm>
            <a:off x="1476375" y="1916430"/>
            <a:ext cx="4283710" cy="396240"/>
          </a:xfrm>
          <a:prstGeom prst="rect">
            <a:avLst/>
          </a:prstGeom>
          <a:noFill/>
          <a:ln w="9525">
            <a:noFill/>
          </a:ln>
        </p:spPr>
        <p:txBody>
          <a:bodyPr wrap="square">
            <a:spAutoFit/>
          </a:bodyPr>
          <a:p>
            <a:pPr lvl="0" eaLnBrk="1" hangingPunct="1">
              <a:spcBef>
                <a:spcPct val="50000"/>
              </a:spcBef>
            </a:pPr>
            <a:r>
              <a:rPr lang="en-US" altLang="zh-CN" sz="2000" b="1" dirty="0">
                <a:solidFill>
                  <a:srgbClr val="CC0000"/>
                </a:solidFill>
                <a:latin typeface="Times New Roman" panose="02020603050405020304" pitchFamily="18" charset="0"/>
                <a:ea typeface="宋体" panose="02010600030101010101" pitchFamily="2" charset="-122"/>
              </a:rPr>
              <a:t>          Yìngpìn</a:t>
            </a:r>
            <a:r>
              <a:rPr lang="en-US" altLang="zh-CN" sz="1800" b="1" dirty="0">
                <a:solidFill>
                  <a:srgbClr val="CC0000"/>
                </a:solidFill>
                <a:latin typeface="Times New Roman" panose="02020603050405020304" pitchFamily="18" charset="0"/>
                <a:ea typeface="宋体" panose="02010600030101010101" pitchFamily="2" charset="-122"/>
              </a:rPr>
              <a:t>  </a:t>
            </a:r>
            <a:r>
              <a:rPr lang="en-US" altLang="zh-CN" sz="1800" b="1" dirty="0">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找工作，去面试</a:t>
            </a:r>
            <a:endParaRPr lang="zh-CN" altLang="en-US" dirty="0">
              <a:latin typeface="Times New Roman" panose="02020603050405020304" pitchFamily="18" charset="0"/>
              <a:ea typeface="宋体" panose="02010600030101010101" pitchFamily="2" charset="-122"/>
            </a:endParaRPr>
          </a:p>
        </p:txBody>
      </p:sp>
      <p:sp>
        <p:nvSpPr>
          <p:cNvPr id="39946" name="Text Box 10"/>
          <p:cNvSpPr txBox="1"/>
          <p:nvPr/>
        </p:nvSpPr>
        <p:spPr>
          <a:xfrm>
            <a:off x="1619250" y="2420938"/>
            <a:ext cx="3810000" cy="396240"/>
          </a:xfrm>
          <a:prstGeom prst="rect">
            <a:avLst/>
          </a:prstGeom>
          <a:noFill/>
          <a:ln w="9525">
            <a:noFill/>
          </a:ln>
        </p:spPr>
        <p:txBody>
          <a:bodyPr>
            <a:spAutoFit/>
          </a:bodyPr>
          <a:p>
            <a:pPr lvl="0" eaLnBrk="1" hangingPunct="1">
              <a:spcBef>
                <a:spcPct val="50000"/>
              </a:spcBef>
            </a:pPr>
            <a:r>
              <a:rPr lang="en-US" altLang="zh-CN" sz="2000" b="1" dirty="0">
                <a:solidFill>
                  <a:srgbClr val="CC0000"/>
                </a:solidFill>
                <a:latin typeface="Times New Roman" panose="02020603050405020304" pitchFamily="18" charset="0"/>
                <a:ea typeface="宋体" panose="02010600030101010101" pitchFamily="2" charset="-122"/>
              </a:rPr>
              <a:t>       Di</a:t>
            </a:r>
            <a:r>
              <a:rPr lang="en-US" altLang="zh-CN" sz="2000" b="1" dirty="0">
                <a:solidFill>
                  <a:srgbClr val="CC0000"/>
                </a:solidFill>
                <a:latin typeface="宋体" panose="02010600030101010101" pitchFamily="2" charset="-122"/>
                <a:ea typeface="宋体" panose="02010600030101010101" pitchFamily="2" charset="-122"/>
              </a:rPr>
              <a:t>ā</a:t>
            </a:r>
            <a:r>
              <a:rPr lang="en-US" altLang="zh-CN" sz="2000" b="1" dirty="0">
                <a:solidFill>
                  <a:srgbClr val="CC0000"/>
                </a:solidFill>
                <a:latin typeface="Times New Roman" panose="02020603050405020304" pitchFamily="18" charset="0"/>
                <a:ea typeface="宋体" panose="02010600030101010101" pitchFamily="2" charset="-122"/>
              </a:rPr>
              <a:t>nb</a:t>
            </a:r>
            <a:r>
              <a:rPr lang="en-US" altLang="zh-CN" sz="2000" b="1" dirty="0">
                <a:solidFill>
                  <a:srgbClr val="CC0000"/>
                </a:solidFill>
                <a:latin typeface="宋体" panose="02010600030101010101" pitchFamily="2" charset="-122"/>
                <a:ea typeface="宋体" panose="02010600030101010101" pitchFamily="2" charset="-122"/>
              </a:rPr>
              <a:t>ǒ</a:t>
            </a:r>
            <a:r>
              <a:rPr lang="en-US" altLang="zh-CN" sz="2000" b="1" dirty="0">
                <a:latin typeface="宋体" panose="02010600030101010101" pitchFamily="2" charset="-122"/>
                <a:ea typeface="宋体" panose="02010600030101010101" pitchFamily="2" charset="-122"/>
              </a:rPr>
              <a:t>  </a:t>
            </a:r>
            <a:r>
              <a:rPr lang="zh-CN" altLang="en-US" sz="1800" b="1" dirty="0">
                <a:latin typeface="宋体" panose="02010600030101010101" pitchFamily="2" charset="-122"/>
                <a:ea typeface="宋体" panose="02010600030101010101" pitchFamily="2" charset="-122"/>
              </a:rPr>
              <a:t>上下震荡</a:t>
            </a:r>
            <a:endParaRPr lang="zh-CN" altLang="en-US" sz="1800" b="1" dirty="0">
              <a:latin typeface="宋体" panose="02010600030101010101" pitchFamily="2" charset="-122"/>
              <a:ea typeface="宋体" panose="02010600030101010101" pitchFamily="2" charset="-122"/>
            </a:endParaRPr>
          </a:p>
        </p:txBody>
      </p:sp>
      <p:sp>
        <p:nvSpPr>
          <p:cNvPr id="39947" name="Text Box 11"/>
          <p:cNvSpPr txBox="1"/>
          <p:nvPr/>
        </p:nvSpPr>
        <p:spPr>
          <a:xfrm>
            <a:off x="1547813" y="2852738"/>
            <a:ext cx="2133600" cy="396240"/>
          </a:xfrm>
          <a:prstGeom prst="rect">
            <a:avLst/>
          </a:prstGeom>
          <a:noFill/>
          <a:ln w="9525">
            <a:noFill/>
          </a:ln>
        </p:spPr>
        <p:txBody>
          <a:bodyPr>
            <a:spAutoFit/>
          </a:bodyPr>
          <a:p>
            <a:pPr lvl="0" eaLnBrk="1" hangingPunct="1">
              <a:spcBef>
                <a:spcPct val="50000"/>
              </a:spcBef>
            </a:pPr>
            <a:r>
              <a:rPr lang="en-US" altLang="zh-CN" sz="2000" b="1" dirty="0">
                <a:solidFill>
                  <a:srgbClr val="CC0000"/>
                </a:solidFill>
                <a:latin typeface="Times New Roman" panose="02020603050405020304" pitchFamily="18" charset="0"/>
                <a:ea typeface="宋体" panose="02010600030101010101" pitchFamily="2" charset="-122"/>
              </a:rPr>
              <a:t>        Xi</a:t>
            </a:r>
            <a:r>
              <a:rPr lang="en-US" altLang="zh-CN" sz="2000" b="1" dirty="0">
                <a:solidFill>
                  <a:srgbClr val="CC0000"/>
                </a:solidFill>
                <a:latin typeface="宋体" panose="02010600030101010101" pitchFamily="2" charset="-122"/>
                <a:ea typeface="宋体" panose="02010600030101010101" pitchFamily="2" charset="-122"/>
              </a:rPr>
              <a:t>ā</a:t>
            </a:r>
            <a:r>
              <a:rPr lang="en-US" altLang="zh-CN" sz="2000" b="1" dirty="0">
                <a:latin typeface="宋体" panose="02010600030101010101" pitchFamily="2" charset="-122"/>
                <a:ea typeface="宋体" panose="02010600030101010101" pitchFamily="2" charset="-122"/>
              </a:rPr>
              <a:t> </a:t>
            </a:r>
            <a:r>
              <a:rPr lang="en-US" altLang="zh-CN" sz="1800" b="1" dirty="0">
                <a:latin typeface="宋体" panose="02010600030101010101" pitchFamily="2" charset="-122"/>
                <a:ea typeface="宋体" panose="02010600030101010101" pitchFamily="2" charset="-122"/>
              </a:rPr>
              <a:t> </a:t>
            </a:r>
            <a:r>
              <a:rPr lang="zh-CN" altLang="zh-CN" sz="1800" b="1" dirty="0">
                <a:latin typeface="宋体" panose="02010600030101010101" pitchFamily="2" charset="-122"/>
                <a:ea typeface="宋体" panose="02010600030101010101" pitchFamily="2" charset="-122"/>
              </a:rPr>
              <a:t>喝</a:t>
            </a:r>
            <a:endParaRPr lang="zh-CN" altLang="en-US" sz="1800" b="1" dirty="0">
              <a:latin typeface="宋体" panose="02010600030101010101" pitchFamily="2" charset="-122"/>
              <a:ea typeface="宋体" panose="02010600030101010101" pitchFamily="2" charset="-122"/>
            </a:endParaRPr>
          </a:p>
        </p:txBody>
      </p:sp>
      <p:sp>
        <p:nvSpPr>
          <p:cNvPr id="39948" name="Text Box 12"/>
          <p:cNvSpPr txBox="1"/>
          <p:nvPr/>
        </p:nvSpPr>
        <p:spPr>
          <a:xfrm>
            <a:off x="1476375" y="3213100"/>
            <a:ext cx="4648200" cy="396240"/>
          </a:xfrm>
          <a:prstGeom prst="rect">
            <a:avLst/>
          </a:prstGeom>
          <a:noFill/>
          <a:ln w="9525">
            <a:noFill/>
          </a:ln>
        </p:spPr>
        <p:txBody>
          <a:bodyPr>
            <a:spAutoFit/>
          </a:bodyPr>
          <a:p>
            <a:pPr lvl="0" eaLnBrk="1" hangingPunct="1">
              <a:spcBef>
                <a:spcPct val="50000"/>
              </a:spcBef>
            </a:pPr>
            <a:r>
              <a:rPr lang="en-US" altLang="zh-CN" sz="2000" b="1" dirty="0">
                <a:solidFill>
                  <a:srgbClr val="CC0000"/>
                </a:solidFill>
                <a:latin typeface="Times New Roman" panose="02020603050405020304" pitchFamily="18" charset="0"/>
                <a:ea typeface="宋体" panose="02010600030101010101" pitchFamily="2" charset="-122"/>
              </a:rPr>
              <a:t>         J</a:t>
            </a:r>
            <a:r>
              <a:rPr lang="en-US" altLang="zh-CN" sz="2000" b="1" dirty="0">
                <a:solidFill>
                  <a:srgbClr val="CC0000"/>
                </a:solidFill>
                <a:latin typeface="宋体" panose="02010600030101010101" pitchFamily="2" charset="-122"/>
                <a:ea typeface="宋体" panose="02010600030101010101" pitchFamily="2" charset="-122"/>
              </a:rPr>
              <a:t>ī</a:t>
            </a:r>
            <a:r>
              <a:rPr lang="en-US" altLang="zh-CN" sz="2000" b="1" dirty="0">
                <a:solidFill>
                  <a:srgbClr val="CC0000"/>
                </a:solidFill>
                <a:latin typeface="Times New Roman" panose="02020603050405020304" pitchFamily="18" charset="0"/>
                <a:ea typeface="宋体" panose="02010600030101010101" pitchFamily="2" charset="-122"/>
              </a:rPr>
              <a:t>z</a:t>
            </a:r>
            <a:r>
              <a:rPr lang="en-US" altLang="zh-CN" sz="2000" b="1" dirty="0">
                <a:solidFill>
                  <a:srgbClr val="CC0000"/>
                </a:solidFill>
                <a:latin typeface="宋体" panose="02010600030101010101" pitchFamily="2" charset="-122"/>
                <a:ea typeface="宋体" panose="02010600030101010101" pitchFamily="2" charset="-122"/>
              </a:rPr>
              <a:t>ǎ</a:t>
            </a:r>
            <a:r>
              <a:rPr lang="en-US" altLang="zh-CN" sz="2000" b="1" dirty="0">
                <a:solidFill>
                  <a:srgbClr val="CC0000"/>
                </a:solidFill>
                <a:latin typeface="Times New Roman" panose="02020603050405020304" pitchFamily="18" charset="0"/>
                <a:ea typeface="宋体" panose="02010600030101010101" pitchFamily="2" charset="-122"/>
              </a:rPr>
              <a:t>n </a:t>
            </a:r>
            <a:r>
              <a:rPr lang="en-US" altLang="zh-CN" sz="2000" b="1" dirty="0">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一点一点地聚集。</a:t>
            </a:r>
            <a:endParaRPr lang="zh-CN" altLang="en-US" b="1" dirty="0">
              <a:latin typeface="Times New Roman" panose="02020603050405020304" pitchFamily="18" charset="0"/>
              <a:ea typeface="宋体" panose="02010600030101010101" pitchFamily="2" charset="-122"/>
            </a:endParaRPr>
          </a:p>
        </p:txBody>
      </p:sp>
      <p:sp>
        <p:nvSpPr>
          <p:cNvPr id="39949" name="Text Box 13"/>
          <p:cNvSpPr txBox="1"/>
          <p:nvPr/>
        </p:nvSpPr>
        <p:spPr>
          <a:xfrm>
            <a:off x="1548130" y="5326063"/>
            <a:ext cx="5334000" cy="365760"/>
          </a:xfrm>
          <a:prstGeom prst="rect">
            <a:avLst/>
          </a:prstGeom>
          <a:noFill/>
          <a:ln w="9525">
            <a:noFill/>
          </a:ln>
        </p:spPr>
        <p:txBody>
          <a:bodyPr>
            <a:spAutoFit/>
          </a:bodyPr>
          <a:p>
            <a:pPr lvl="0" eaLnBrk="1" hangingPunct="1">
              <a:spcBef>
                <a:spcPct val="50000"/>
              </a:spcBef>
            </a:pPr>
            <a:r>
              <a:rPr lang="en-US" altLang="zh-CN" sz="1800" b="1" dirty="0">
                <a:latin typeface="Times New Roman" panose="02020603050405020304" pitchFamily="18" charset="0"/>
                <a:ea typeface="宋体" panose="02010600030101010101" pitchFamily="2" charset="-122"/>
              </a:rPr>
              <a:t>       </a:t>
            </a:r>
            <a:r>
              <a:rPr lang="zh-CN" altLang="en-US" sz="1800" b="1" dirty="0">
                <a:latin typeface="Times New Roman" panose="02020603050405020304" pitchFamily="18" charset="0"/>
                <a:ea typeface="宋体" panose="02010600030101010101" pitchFamily="2" charset="-122"/>
              </a:rPr>
              <a:t>比喻人生经历的或事物发展的道路。</a:t>
            </a:r>
            <a:endParaRPr lang="zh-CN" altLang="en-US" sz="1800" b="1"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slide(fromTop)">
                                      <p:cBhvr>
                                        <p:cTn id="7" dur="500"/>
                                        <p:tgtEl>
                                          <p:spTgt spid="39938"/>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939"/>
                                        </p:tgtEl>
                                        <p:attrNameLst>
                                          <p:attrName>style.visibility</p:attrName>
                                        </p:attrNameLst>
                                      </p:cBhvr>
                                      <p:to>
                                        <p:strVal val="visible"/>
                                      </p:to>
                                    </p:set>
                                    <p:anim calcmode="lin" valueType="num">
                                      <p:cBhvr additive="base">
                                        <p:cTn id="12" dur="500" fill="hold"/>
                                        <p:tgtEl>
                                          <p:spTgt spid="39939"/>
                                        </p:tgtEl>
                                        <p:attrNameLst>
                                          <p:attrName>ppt_x</p:attrName>
                                        </p:attrNameLst>
                                      </p:cBhvr>
                                      <p:tavLst>
                                        <p:tav tm="0">
                                          <p:val>
                                            <p:strVal val="#ppt_x"/>
                                          </p:val>
                                        </p:tav>
                                        <p:tav tm="100000">
                                          <p:val>
                                            <p:strVal val="#ppt_x"/>
                                          </p:val>
                                        </p:tav>
                                      </p:tavLst>
                                    </p:anim>
                                    <p:anim calcmode="lin" valueType="num">
                                      <p:cBhvr additive="base">
                                        <p:cTn id="13" dur="500" fill="hold"/>
                                        <p:tgtEl>
                                          <p:spTgt spid="3993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12" fill="hold" grpId="0" nodeType="clickEffect">
                                  <p:stCondLst>
                                    <p:cond delay="0"/>
                                  </p:stCondLst>
                                  <p:childTnLst>
                                    <p:set>
                                      <p:cBhvr>
                                        <p:cTn id="17" dur="1" fill="hold">
                                          <p:stCondLst>
                                            <p:cond delay="0"/>
                                          </p:stCondLst>
                                        </p:cTn>
                                        <p:tgtEl>
                                          <p:spTgt spid="39945"/>
                                        </p:tgtEl>
                                        <p:attrNameLst>
                                          <p:attrName>style.visibility</p:attrName>
                                        </p:attrNameLst>
                                      </p:cBhvr>
                                      <p:to>
                                        <p:strVal val="visible"/>
                                      </p:to>
                                    </p:set>
                                    <p:anim calcmode="lin" valueType="num">
                                      <p:cBhvr additive="base">
                                        <p:cTn id="18" dur="500" fill="hold"/>
                                        <p:tgtEl>
                                          <p:spTgt spid="39945"/>
                                        </p:tgtEl>
                                        <p:attrNameLst>
                                          <p:attrName>ppt_x</p:attrName>
                                        </p:attrNameLst>
                                      </p:cBhvr>
                                      <p:tavLst>
                                        <p:tav tm="0">
                                          <p:val>
                                            <p:strVal val="0-#ppt_w/2"/>
                                          </p:val>
                                        </p:tav>
                                        <p:tav tm="100000">
                                          <p:val>
                                            <p:strVal val="#ppt_x"/>
                                          </p:val>
                                        </p:tav>
                                      </p:tavLst>
                                    </p:anim>
                                    <p:anim calcmode="lin" valueType="num">
                                      <p:cBhvr additive="base">
                                        <p:cTn id="19" dur="500" fill="hold"/>
                                        <p:tgtEl>
                                          <p:spTgt spid="3994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1"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39946"/>
                                        </p:tgtEl>
                                        <p:attrNameLst>
                                          <p:attrName>style.visibility</p:attrName>
                                        </p:attrNameLst>
                                      </p:cBhvr>
                                      <p:to>
                                        <p:strVal val="visible"/>
                                      </p:to>
                                    </p:set>
                                    <p:anim calcmode="lin" valueType="num">
                                      <p:cBhvr additive="base">
                                        <p:cTn id="24" dur="500" fill="hold"/>
                                        <p:tgtEl>
                                          <p:spTgt spid="39946"/>
                                        </p:tgtEl>
                                        <p:attrNameLst>
                                          <p:attrName>ppt_x</p:attrName>
                                        </p:attrNameLst>
                                      </p:cBhvr>
                                      <p:tavLst>
                                        <p:tav tm="0">
                                          <p:val>
                                            <p:strVal val="1+#ppt_w/2"/>
                                          </p:val>
                                        </p:tav>
                                        <p:tav tm="100000">
                                          <p:val>
                                            <p:strVal val="#ppt_x"/>
                                          </p:val>
                                        </p:tav>
                                      </p:tavLst>
                                    </p:anim>
                                    <p:anim calcmode="lin" valueType="num">
                                      <p:cBhvr additive="base">
                                        <p:cTn id="25" dur="500" fill="hold"/>
                                        <p:tgtEl>
                                          <p:spTgt spid="3994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LASER.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9947"/>
                                        </p:tgtEl>
                                        <p:attrNameLst>
                                          <p:attrName>style.visibility</p:attrName>
                                        </p:attrNameLst>
                                      </p:cBhvr>
                                      <p:to>
                                        <p:strVal val="visible"/>
                                      </p:to>
                                    </p:set>
                                    <p:anim calcmode="lin" valueType="num">
                                      <p:cBhvr additive="base">
                                        <p:cTn id="30" dur="500" fill="hold"/>
                                        <p:tgtEl>
                                          <p:spTgt spid="39947"/>
                                        </p:tgtEl>
                                        <p:attrNameLst>
                                          <p:attrName>ppt_x</p:attrName>
                                        </p:attrNameLst>
                                      </p:cBhvr>
                                      <p:tavLst>
                                        <p:tav tm="0">
                                          <p:val>
                                            <p:strVal val="0-#ppt_w/2"/>
                                          </p:val>
                                        </p:tav>
                                        <p:tav tm="100000">
                                          <p:val>
                                            <p:strVal val="#ppt_x"/>
                                          </p:val>
                                        </p:tav>
                                      </p:tavLst>
                                    </p:anim>
                                    <p:anim calcmode="lin" valueType="num">
                                      <p:cBhvr additive="base">
                                        <p:cTn id="31" dur="500" fill="hold"/>
                                        <p:tgtEl>
                                          <p:spTgt spid="3994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LASER.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3" fill="hold" grpId="0" nodeType="clickEffect">
                                  <p:stCondLst>
                                    <p:cond delay="0"/>
                                  </p:stCondLst>
                                  <p:childTnLst>
                                    <p:set>
                                      <p:cBhvr>
                                        <p:cTn id="35" dur="1" fill="hold">
                                          <p:stCondLst>
                                            <p:cond delay="0"/>
                                          </p:stCondLst>
                                        </p:cTn>
                                        <p:tgtEl>
                                          <p:spTgt spid="39948"/>
                                        </p:tgtEl>
                                        <p:attrNameLst>
                                          <p:attrName>style.visibility</p:attrName>
                                        </p:attrNameLst>
                                      </p:cBhvr>
                                      <p:to>
                                        <p:strVal val="visible"/>
                                      </p:to>
                                    </p:set>
                                    <p:anim calcmode="lin" valueType="num">
                                      <p:cBhvr additive="base">
                                        <p:cTn id="36" dur="500" fill="hold"/>
                                        <p:tgtEl>
                                          <p:spTgt spid="39948"/>
                                        </p:tgtEl>
                                        <p:attrNameLst>
                                          <p:attrName>ppt_x</p:attrName>
                                        </p:attrNameLst>
                                      </p:cBhvr>
                                      <p:tavLst>
                                        <p:tav tm="0">
                                          <p:val>
                                            <p:strVal val="1+#ppt_w/2"/>
                                          </p:val>
                                        </p:tav>
                                        <p:tav tm="100000">
                                          <p:val>
                                            <p:strVal val="#ppt_x"/>
                                          </p:val>
                                        </p:tav>
                                      </p:tavLst>
                                    </p:anim>
                                    <p:anim calcmode="lin" valueType="num">
                                      <p:cBhvr additive="base">
                                        <p:cTn id="37" dur="500" fill="hold"/>
                                        <p:tgtEl>
                                          <p:spTgt spid="3994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1" name="TYPE.WAV"/>
                                        </p:tgtEl>
                                      </p:cMediaNode>
                                    </p:audio>
                                  </p:sub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940"/>
                                        </p:tgtEl>
                                        <p:attrNameLst>
                                          <p:attrName>style.visibility</p:attrName>
                                        </p:attrNameLst>
                                      </p:cBhvr>
                                      <p:to>
                                        <p:strVal val="visible"/>
                                      </p:to>
                                    </p:set>
                                    <p:animEffect transition="in" filter="blinds(horizontal)">
                                      <p:cBhvr>
                                        <p:cTn id="42" dur="500"/>
                                        <p:tgtEl>
                                          <p:spTgt spid="39940"/>
                                        </p:tgtEl>
                                      </p:cBhvr>
                                    </p:animEffect>
                                  </p:childTnLst>
                                  <p:subTnLst>
                                    <p:audio>
                                      <p:cMediaNode>
                                        <p:cTn display="0" masterRel="sameClick">
                                          <p:stCondLst>
                                            <p:cond evt="begin" delay="0">
                                              <p:tn val="40"/>
                                            </p:cond>
                                          </p:stCondLst>
                                          <p:endCondLst>
                                            <p:cond evt="onStopAudio" delay="0">
                                              <p:tgtEl>
                                                <p:sldTgt/>
                                              </p:tgtEl>
                                            </p:cond>
                                          </p:endCondLst>
                                        </p:cTn>
                                        <p:tgtEl>
                                          <p:sndTgt r:embed="rId1" name="TYPE.WAV"/>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3" fill="hold" grpId="0" nodeType="clickEffect">
                                  <p:stCondLst>
                                    <p:cond delay="0"/>
                                  </p:stCondLst>
                                  <p:childTnLst>
                                    <p:set>
                                      <p:cBhvr>
                                        <p:cTn id="46" dur="1" fill="hold">
                                          <p:stCondLst>
                                            <p:cond delay="0"/>
                                          </p:stCondLst>
                                        </p:cTn>
                                        <p:tgtEl>
                                          <p:spTgt spid="39942"/>
                                        </p:tgtEl>
                                        <p:attrNameLst>
                                          <p:attrName>style.visibility</p:attrName>
                                        </p:attrNameLst>
                                      </p:cBhvr>
                                      <p:to>
                                        <p:strVal val="visible"/>
                                      </p:to>
                                    </p:set>
                                    <p:anim calcmode="lin" valueType="num">
                                      <p:cBhvr additive="base">
                                        <p:cTn id="47" dur="500" fill="hold"/>
                                        <p:tgtEl>
                                          <p:spTgt spid="39942"/>
                                        </p:tgtEl>
                                        <p:attrNameLst>
                                          <p:attrName>ppt_x</p:attrName>
                                        </p:attrNameLst>
                                      </p:cBhvr>
                                      <p:tavLst>
                                        <p:tav tm="0">
                                          <p:val>
                                            <p:strVal val="1+#ppt_w/2"/>
                                          </p:val>
                                        </p:tav>
                                        <p:tav tm="100000">
                                          <p:val>
                                            <p:strVal val="#ppt_x"/>
                                          </p:val>
                                        </p:tav>
                                      </p:tavLst>
                                    </p:anim>
                                    <p:anim calcmode="lin" valueType="num">
                                      <p:cBhvr additive="base">
                                        <p:cTn id="48" dur="500" fill="hold"/>
                                        <p:tgtEl>
                                          <p:spTgt spid="3994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1" name="TYPE.WAV"/>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9941"/>
                                        </p:tgtEl>
                                        <p:attrNameLst>
                                          <p:attrName>style.visibility</p:attrName>
                                        </p:attrNameLst>
                                      </p:cBhvr>
                                      <p:to>
                                        <p:strVal val="visible"/>
                                      </p:to>
                                    </p:set>
                                    <p:anim calcmode="lin" valueType="num">
                                      <p:cBhvr additive="base">
                                        <p:cTn id="53" dur="500" fill="hold"/>
                                        <p:tgtEl>
                                          <p:spTgt spid="39941"/>
                                        </p:tgtEl>
                                        <p:attrNameLst>
                                          <p:attrName>ppt_x</p:attrName>
                                        </p:attrNameLst>
                                      </p:cBhvr>
                                      <p:tavLst>
                                        <p:tav tm="0">
                                          <p:val>
                                            <p:strVal val="#ppt_x"/>
                                          </p:val>
                                        </p:tav>
                                        <p:tav tm="100000">
                                          <p:val>
                                            <p:strVal val="#ppt_x"/>
                                          </p:val>
                                        </p:tav>
                                      </p:tavLst>
                                    </p:anim>
                                    <p:anim calcmode="lin" valueType="num">
                                      <p:cBhvr additive="base">
                                        <p:cTn id="54" dur="500" fill="hold"/>
                                        <p:tgtEl>
                                          <p:spTgt spid="3994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2" name="LASER.WAV"/>
                                        </p:tgtEl>
                                      </p:cMediaNode>
                                    </p:audio>
                                  </p:sub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39943"/>
                                        </p:tgtEl>
                                        <p:attrNameLst>
                                          <p:attrName>style.visibility</p:attrName>
                                        </p:attrNameLst>
                                      </p:cBhvr>
                                      <p:to>
                                        <p:strVal val="visible"/>
                                      </p:to>
                                    </p:set>
                                    <p:anim calcmode="lin" valueType="num">
                                      <p:cBhvr additive="base">
                                        <p:cTn id="59" dur="500" fill="hold"/>
                                        <p:tgtEl>
                                          <p:spTgt spid="39943"/>
                                        </p:tgtEl>
                                        <p:attrNameLst>
                                          <p:attrName>ppt_x</p:attrName>
                                        </p:attrNameLst>
                                      </p:cBhvr>
                                      <p:tavLst>
                                        <p:tav tm="0">
                                          <p:val>
                                            <p:strVal val="0-#ppt_w/2"/>
                                          </p:val>
                                        </p:tav>
                                        <p:tav tm="100000">
                                          <p:val>
                                            <p:strVal val="#ppt_x"/>
                                          </p:val>
                                        </p:tav>
                                      </p:tavLst>
                                    </p:anim>
                                    <p:anim calcmode="lin" valueType="num">
                                      <p:cBhvr additive="base">
                                        <p:cTn id="60" dur="500" fill="hold"/>
                                        <p:tgtEl>
                                          <p:spTgt spid="3994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2" name="LASER.WAV"/>
                                        </p:tgtEl>
                                      </p:cMediaNode>
                                    </p:audio>
                                  </p:subTnLst>
                                </p:cTn>
                              </p:par>
                            </p:childTnLst>
                          </p:cTn>
                        </p:par>
                      </p:childTnLst>
                    </p:cTn>
                  </p:par>
                  <p:par>
                    <p:cTn id="61" fill="hold">
                      <p:stCondLst>
                        <p:cond delay="indefinite"/>
                      </p:stCondLst>
                      <p:childTnLst>
                        <p:par>
                          <p:cTn id="62" fill="hold">
                            <p:stCondLst>
                              <p:cond delay="0"/>
                            </p:stCondLst>
                            <p:childTnLst>
                              <p:par>
                                <p:cTn id="63" presetID="2" presetClass="entr" presetSubtype="3" fill="hold" grpId="0" nodeType="clickEffect">
                                  <p:stCondLst>
                                    <p:cond delay="0"/>
                                  </p:stCondLst>
                                  <p:childTnLst>
                                    <p:set>
                                      <p:cBhvr>
                                        <p:cTn id="64" dur="1" fill="hold">
                                          <p:stCondLst>
                                            <p:cond delay="0"/>
                                          </p:stCondLst>
                                        </p:cTn>
                                        <p:tgtEl>
                                          <p:spTgt spid="39949"/>
                                        </p:tgtEl>
                                        <p:attrNameLst>
                                          <p:attrName>style.visibility</p:attrName>
                                        </p:attrNameLst>
                                      </p:cBhvr>
                                      <p:to>
                                        <p:strVal val="visible"/>
                                      </p:to>
                                    </p:set>
                                    <p:anim calcmode="lin" valueType="num">
                                      <p:cBhvr additive="base">
                                        <p:cTn id="65" dur="500" fill="hold"/>
                                        <p:tgtEl>
                                          <p:spTgt spid="39949"/>
                                        </p:tgtEl>
                                        <p:attrNameLst>
                                          <p:attrName>ppt_x</p:attrName>
                                        </p:attrNameLst>
                                      </p:cBhvr>
                                      <p:tavLst>
                                        <p:tav tm="0">
                                          <p:val>
                                            <p:strVal val="1+#ppt_w/2"/>
                                          </p:val>
                                        </p:tav>
                                        <p:tav tm="100000">
                                          <p:val>
                                            <p:strVal val="#ppt_x"/>
                                          </p:val>
                                        </p:tav>
                                      </p:tavLst>
                                    </p:anim>
                                    <p:anim calcmode="lin" valueType="num">
                                      <p:cBhvr additive="base">
                                        <p:cTn id="66" dur="500" fill="hold"/>
                                        <p:tgtEl>
                                          <p:spTgt spid="3994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3"/>
                                            </p:cond>
                                          </p:stCondLst>
                                          <p:endCondLst>
                                            <p:cond evt="onStopAudio" delay="0">
                                              <p:tgtEl>
                                                <p:sldTgt/>
                                              </p:tgtEl>
                                            </p:cond>
                                          </p:endCondLst>
                                        </p:cTn>
                                        <p:tgtEl>
                                          <p:sndTgt r:embed="rId3" name="WHOOSH.WAV"/>
                                        </p:tgtEl>
                                      </p:cMediaNode>
                                    </p:audio>
                                  </p:subTnLst>
                                </p:cTn>
                              </p:par>
                            </p:childTnLst>
                          </p:cTn>
                        </p:par>
                      </p:childTnLst>
                    </p:cTn>
                  </p:par>
                  <p:par>
                    <p:cTn id="67" fill="hold">
                      <p:stCondLst>
                        <p:cond delay="indefinite"/>
                      </p:stCondLst>
                      <p:childTnLst>
                        <p:par>
                          <p:cTn id="68" fill="hold">
                            <p:stCondLst>
                              <p:cond delay="0"/>
                            </p:stCondLst>
                            <p:childTnLst>
                              <p:par>
                                <p:cTn id="69" presetID="2" presetClass="entr" presetSubtype="6" fill="hold" grpId="0" nodeType="clickEffect">
                                  <p:stCondLst>
                                    <p:cond delay="0"/>
                                  </p:stCondLst>
                                  <p:childTnLst>
                                    <p:set>
                                      <p:cBhvr>
                                        <p:cTn id="70" dur="1" fill="hold">
                                          <p:stCondLst>
                                            <p:cond delay="0"/>
                                          </p:stCondLst>
                                        </p:cTn>
                                        <p:tgtEl>
                                          <p:spTgt spid="39944"/>
                                        </p:tgtEl>
                                        <p:attrNameLst>
                                          <p:attrName>style.visibility</p:attrName>
                                        </p:attrNameLst>
                                      </p:cBhvr>
                                      <p:to>
                                        <p:strVal val="visible"/>
                                      </p:to>
                                    </p:set>
                                    <p:anim calcmode="lin" valueType="num">
                                      <p:cBhvr additive="base">
                                        <p:cTn id="71" dur="500" fill="hold"/>
                                        <p:tgtEl>
                                          <p:spTgt spid="39944"/>
                                        </p:tgtEl>
                                        <p:attrNameLst>
                                          <p:attrName>ppt_x</p:attrName>
                                        </p:attrNameLst>
                                      </p:cBhvr>
                                      <p:tavLst>
                                        <p:tav tm="0">
                                          <p:val>
                                            <p:strVal val="1+#ppt_w/2"/>
                                          </p:val>
                                        </p:tav>
                                        <p:tav tm="100000">
                                          <p:val>
                                            <p:strVal val="#ppt_x"/>
                                          </p:val>
                                        </p:tav>
                                      </p:tavLst>
                                    </p:anim>
                                    <p:anim calcmode="lin" valueType="num">
                                      <p:cBhvr additive="base">
                                        <p:cTn id="72" dur="500" fill="hold"/>
                                        <p:tgtEl>
                                          <p:spTgt spid="3994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9"/>
                                            </p:cond>
                                          </p:stCondLst>
                                          <p:endCondLst>
                                            <p:cond evt="onStopAudio" delay="0">
                                              <p:tgtEl>
                                                <p:sldTgt/>
                                              </p:tgtEl>
                                            </p:cond>
                                          </p:endCondLst>
                                        </p:cTn>
                                        <p:tgtEl>
                                          <p:sndTgt r:embed="rId4" name="DRIVEB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p:bldP spid="39940" grpId="0"/>
      <p:bldP spid="39941" grpId="0"/>
      <p:bldP spid="39942" grpId="0"/>
      <p:bldP spid="39943" grpId="0"/>
      <p:bldP spid="39944" grpId="0"/>
      <p:bldP spid="39945" grpId="0"/>
      <p:bldP spid="39946" grpId="0"/>
      <p:bldP spid="39947" grpId="0"/>
      <p:bldP spid="39948" grpId="0"/>
      <p:bldP spid="399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p:nvPr/>
        </p:nvSpPr>
        <p:spPr>
          <a:xfrm>
            <a:off x="539750" y="981075"/>
            <a:ext cx="4953000" cy="701675"/>
          </a:xfrm>
          <a:prstGeom prst="rect">
            <a:avLst/>
          </a:prstGeom>
          <a:noFill/>
          <a:ln w="9525">
            <a:noFill/>
          </a:ln>
        </p:spPr>
        <p:txBody>
          <a:bodyPr>
            <a:spAutoFit/>
          </a:bodyPr>
          <a:p>
            <a:pPr lvl="0" eaLnBrk="1" hangingPunct="1"/>
            <a:r>
              <a:rPr lang="zh-CN" altLang="en-US" sz="4000" b="1" dirty="0">
                <a:latin typeface="Times New Roman" panose="02020603050405020304" pitchFamily="18" charset="0"/>
                <a:ea typeface="宋体" panose="02010600030101010101" pitchFamily="2" charset="-122"/>
              </a:rPr>
              <a:t>预习检测</a:t>
            </a:r>
            <a:endParaRPr lang="zh-CN" altLang="en-US" sz="4000" b="1" dirty="0">
              <a:latin typeface="Times New Roman" panose="02020603050405020304" pitchFamily="18" charset="0"/>
              <a:ea typeface="宋体" panose="02010600030101010101" pitchFamily="2" charset="-122"/>
            </a:endParaRPr>
          </a:p>
        </p:txBody>
      </p:sp>
      <p:sp>
        <p:nvSpPr>
          <p:cNvPr id="49155" name="Rectangle 3"/>
          <p:cNvSpPr/>
          <p:nvPr/>
        </p:nvSpPr>
        <p:spPr>
          <a:xfrm>
            <a:off x="1071563" y="2643188"/>
            <a:ext cx="6934200" cy="1995487"/>
          </a:xfrm>
          <a:prstGeom prst="rect">
            <a:avLst/>
          </a:prstGeom>
          <a:noFill/>
          <a:ln w="9525">
            <a:noFill/>
          </a:ln>
        </p:spPr>
        <p:txBody>
          <a:bodyPr>
            <a:spAutoFit/>
          </a:bodyPr>
          <a:p>
            <a:pPr lvl="0" eaLnBrk="1" hangingPunct="1">
              <a:lnSpc>
                <a:spcPct val="150000"/>
              </a:lnSpc>
            </a:pPr>
            <a:r>
              <a:rPr lang="zh-CN" altLang="en-US" sz="4400" b="1" dirty="0">
                <a:solidFill>
                  <a:srgbClr val="CC0000"/>
                </a:solidFill>
                <a:latin typeface="Times New Roman" panose="02020603050405020304" pitchFamily="18" charset="0"/>
                <a:ea typeface="宋体" panose="02010600030101010101" pitchFamily="2" charset="-122"/>
              </a:rPr>
              <a:t>列车上偶然相遇的双方是谁？他们之间发生了怎样的故事？</a:t>
            </a:r>
            <a:endParaRPr lang="zh-CN" altLang="en-US" sz="4400" b="1" dirty="0">
              <a:solidFill>
                <a:srgbClr val="CC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additive="base">
                                        <p:cTn id="7" dur="500" fill="hold"/>
                                        <p:tgtEl>
                                          <p:spTgt spid="49155"/>
                                        </p:tgtEl>
                                        <p:attrNameLst>
                                          <p:attrName>ppt_x</p:attrName>
                                        </p:attrNameLst>
                                      </p:cBhvr>
                                      <p:tavLst>
                                        <p:tav tm="0">
                                          <p:val>
                                            <p:strVal val="0-#ppt_w/2"/>
                                          </p:val>
                                        </p:tav>
                                        <p:tav tm="100000">
                                          <p:val>
                                            <p:strVal val="#ppt_x"/>
                                          </p:val>
                                        </p:tav>
                                      </p:tavLst>
                                    </p:anim>
                                    <p:anim calcmode="lin" valueType="num">
                                      <p:cBhvr additive="base">
                                        <p:cTn id="8" dur="500" fill="hold"/>
                                        <p:tgtEl>
                                          <p:spTgt spid="491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81" name="WordArt 5"/>
          <p:cNvSpPr>
            <a:spLocks noChangeArrowheads="1" noChangeShapeType="1" noTextEdit="1"/>
          </p:cNvSpPr>
          <p:nvPr/>
        </p:nvSpPr>
        <p:spPr bwMode="auto">
          <a:xfrm>
            <a:off x="1066800" y="762000"/>
            <a:ext cx="7177088" cy="13716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0" i="0" u="none" strike="noStrike" kern="10" cap="none" spc="0" normalizeH="0" baseline="0" noProof="0">
                <a:ln w="12700">
                  <a:solidFill>
                    <a:srgbClr val="3333CC"/>
                  </a:solidFill>
                  <a:round/>
                </a:ln>
                <a:solidFill>
                  <a:srgbClr val="B2B2B2">
                    <a:alpha val="50000"/>
                  </a:srgbClr>
                </a:solidFill>
                <a:effectLst>
                  <a:outerShdw dist="45791" dir="2021404" algn="ctr" rotWithShape="0">
                    <a:srgbClr val="9999FF"/>
                  </a:outerShdw>
                </a:effectLst>
                <a:uLnTx/>
                <a:uFillTx/>
                <a:latin typeface="宋体" panose="02010600030101010101" pitchFamily="2" charset="-122"/>
                <a:ea typeface="宋体" panose="02010600030101010101" pitchFamily="2" charset="-122"/>
                <a:cs typeface="+mn-cs"/>
              </a:rPr>
              <a:t>我的父亲和</a:t>
            </a:r>
            <a:r>
              <a:rPr kumimoji="1" lang="en-US" altLang="zh-CN" sz="3600" b="0" i="0" u="none" strike="noStrike" kern="10" cap="none" spc="0" normalizeH="0" baseline="0" noProof="0">
                <a:ln w="12700">
                  <a:solidFill>
                    <a:srgbClr val="3333CC"/>
                  </a:solidFill>
                  <a:round/>
                </a:ln>
                <a:solidFill>
                  <a:srgbClr val="B2B2B2">
                    <a:alpha val="50000"/>
                  </a:srgbClr>
                </a:solidFill>
                <a:effectLst>
                  <a:outerShdw dist="45791" dir="2021404" algn="ctr" rotWithShape="0">
                    <a:srgbClr val="9999FF"/>
                  </a:outerShdw>
                </a:effectLst>
                <a:uLnTx/>
                <a:uFillTx/>
                <a:latin typeface="宋体" panose="02010600030101010101" pitchFamily="2" charset="-122"/>
                <a:ea typeface="宋体" panose="02010600030101010101" pitchFamily="2" charset="-122"/>
                <a:cs typeface="+mn-cs"/>
              </a:rPr>
              <a:t>M·</a:t>
            </a:r>
            <a:r>
              <a:rPr kumimoji="1" lang="zh-CN" altLang="en-US" sz="3600" b="0" i="0" u="none" strike="noStrike" kern="10" cap="none" spc="0" normalizeH="0" baseline="0" noProof="0">
                <a:ln w="12700">
                  <a:solidFill>
                    <a:srgbClr val="3333CC"/>
                  </a:solidFill>
                  <a:round/>
                </a:ln>
                <a:solidFill>
                  <a:srgbClr val="B2B2B2">
                    <a:alpha val="50000"/>
                  </a:srgbClr>
                </a:solidFill>
                <a:effectLst>
                  <a:outerShdw dist="45791" dir="2021404" algn="ctr" rotWithShape="0">
                    <a:srgbClr val="9999FF"/>
                  </a:outerShdw>
                </a:effectLst>
                <a:uLnTx/>
                <a:uFillTx/>
                <a:latin typeface="宋体" panose="02010600030101010101" pitchFamily="2" charset="-122"/>
                <a:ea typeface="宋体" panose="02010600030101010101" pitchFamily="2" charset="-122"/>
                <a:cs typeface="+mn-cs"/>
              </a:rPr>
              <a:t>博西先生</a:t>
            </a:r>
            <a:endParaRPr kumimoji="1" lang="zh-CN" altLang="en-US" sz="3600" b="0" i="0" u="none" strike="noStrike" kern="10" cap="none" spc="0" normalizeH="0" baseline="0" noProof="0">
              <a:ln w="12700">
                <a:solidFill>
                  <a:srgbClr val="3333CC"/>
                </a:solidFill>
                <a:round/>
              </a:ln>
              <a:solidFill>
                <a:srgbClr val="B2B2B2">
                  <a:alpha val="50000"/>
                </a:srgbClr>
              </a:solidFill>
              <a:effectLst>
                <a:outerShdw dist="45791" dir="2021404" algn="ctr" rotWithShape="0">
                  <a:srgbClr val="9999FF"/>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3600" b="0" i="0" u="none" strike="noStrike" kern="10" cap="none" spc="0" normalizeH="0" baseline="0" noProof="0">
              <a:ln w="12700">
                <a:solidFill>
                  <a:srgbClr val="3333CC"/>
                </a:solidFill>
                <a:round/>
              </a:ln>
              <a:solidFill>
                <a:srgbClr val="B2B2B2">
                  <a:alpha val="50000"/>
                </a:srgbClr>
              </a:solidFill>
              <a:effectLst>
                <a:outerShdw dist="45791" dir="2021404" algn="ctr" rotWithShape="0">
                  <a:srgbClr val="9999FF"/>
                </a:outerShdw>
              </a:effectLst>
              <a:uLnTx/>
              <a:uFillTx/>
              <a:latin typeface="宋体" panose="02010600030101010101" pitchFamily="2" charset="-122"/>
              <a:ea typeface="宋体" panose="02010600030101010101" pitchFamily="2" charset="-122"/>
              <a:cs typeface="+mn-cs"/>
            </a:endParaRPr>
          </a:p>
        </p:txBody>
      </p:sp>
      <p:sp>
        <p:nvSpPr>
          <p:cNvPr id="50182" name="Text Box 6"/>
          <p:cNvSpPr txBox="1"/>
          <p:nvPr/>
        </p:nvSpPr>
        <p:spPr>
          <a:xfrm>
            <a:off x="900113" y="2205038"/>
            <a:ext cx="7315200" cy="3241675"/>
          </a:xfrm>
          <a:prstGeom prst="rect">
            <a:avLst/>
          </a:prstGeom>
          <a:noFill/>
          <a:ln w="9525">
            <a:noFill/>
          </a:ln>
        </p:spPr>
        <p:txBody>
          <a:bodyPr>
            <a:spAutoFit/>
          </a:bodyPr>
          <a:p>
            <a:pPr lvl="0" eaLnBrk="1" hangingPunct="1">
              <a:lnSpc>
                <a:spcPct val="150000"/>
              </a:lnSpc>
              <a:spcBef>
                <a:spcPct val="50000"/>
              </a:spcBef>
            </a:pPr>
            <a:r>
              <a:rPr lang="zh-CN" altLang="en-US" sz="2800" b="1" dirty="0">
                <a:solidFill>
                  <a:srgbClr val="6600CC"/>
                </a:solidFill>
                <a:latin typeface="Times New Roman" panose="02020603050405020304" pitchFamily="18" charset="0"/>
                <a:ea typeface="宋体" panose="02010600030101010101" pitchFamily="2" charset="-122"/>
              </a:rPr>
              <a:t>主要情节：</a:t>
            </a:r>
            <a:r>
              <a:rPr lang="zh-CN" altLang="en-US" sz="2800" b="1" dirty="0">
                <a:latin typeface="Times New Roman" panose="02020603050405020304" pitchFamily="18" charset="0"/>
                <a:ea typeface="宋体" panose="02010600030101010101" pitchFamily="2" charset="-122"/>
              </a:rPr>
              <a:t>好学上进的父亲面临失学的危机后，去列车上当临时服务员，与素不相识的博西先生相遇。父亲</a:t>
            </a:r>
            <a:r>
              <a:rPr lang="zh-CN" altLang="en-US" sz="2800" b="1" dirty="0">
                <a:solidFill>
                  <a:srgbClr val="FF3300"/>
                </a:solidFill>
                <a:latin typeface="Times New Roman" panose="02020603050405020304" pitchFamily="18" charset="0"/>
                <a:ea typeface="宋体" panose="02010600030101010101" pitchFamily="2" charset="-122"/>
              </a:rPr>
              <a:t>认真、不马虎</a:t>
            </a:r>
            <a:r>
              <a:rPr lang="zh-CN" altLang="en-US" sz="2800" b="1" dirty="0">
                <a:latin typeface="Times New Roman" panose="02020603050405020304" pitchFamily="18" charset="0"/>
                <a:ea typeface="宋体" panose="02010600030101010101" pitchFamily="2" charset="-122"/>
              </a:rPr>
              <a:t>的工作态度获得博西先生的好感，之后得到了他的帮助，从而改变了自己的人生。</a:t>
            </a:r>
            <a:endParaRPr lang="zh-CN" altLang="en-US" sz="2800" b="1" dirty="0">
              <a:latin typeface="Times New Roman" panose="02020603050405020304" pitchFamily="18" charset="0"/>
              <a:ea typeface="宋体" panose="02010600030101010101" pitchFamily="2" charset="-122"/>
            </a:endParaRPr>
          </a:p>
        </p:txBody>
      </p:sp>
      <p:sp>
        <p:nvSpPr>
          <p:cNvPr id="8196" name="Text Box 7"/>
          <p:cNvSpPr txBox="1"/>
          <p:nvPr/>
        </p:nvSpPr>
        <p:spPr>
          <a:xfrm>
            <a:off x="762000" y="5715000"/>
            <a:ext cx="78486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additive="base">
                                        <p:cTn id="7" dur="500" fill="hold"/>
                                        <p:tgtEl>
                                          <p:spTgt spid="50181"/>
                                        </p:tgtEl>
                                        <p:attrNameLst>
                                          <p:attrName>ppt_x</p:attrName>
                                        </p:attrNameLst>
                                      </p:cBhvr>
                                      <p:tavLst>
                                        <p:tav tm="0">
                                          <p:val>
                                            <p:strVal val="0-#ppt_w/2"/>
                                          </p:val>
                                        </p:tav>
                                        <p:tav tm="100000">
                                          <p:val>
                                            <p:strVal val="#ppt_x"/>
                                          </p:val>
                                        </p:tav>
                                      </p:tavLst>
                                    </p:anim>
                                    <p:anim calcmode="lin" valueType="num">
                                      <p:cBhvr additive="base">
                                        <p:cTn id="8"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2"/>
                                        </p:tgtEl>
                                        <p:attrNameLst>
                                          <p:attrName>style.visibility</p:attrName>
                                        </p:attrNameLst>
                                      </p:cBhvr>
                                      <p:to>
                                        <p:strVal val="visible"/>
                                      </p:to>
                                    </p:set>
                                    <p:anim calcmode="lin" valueType="num">
                                      <p:cBhvr additive="base">
                                        <p:cTn id="13" dur="500" fill="hold"/>
                                        <p:tgtEl>
                                          <p:spTgt spid="50182"/>
                                        </p:tgtEl>
                                        <p:attrNameLst>
                                          <p:attrName>ppt_x</p:attrName>
                                        </p:attrNameLst>
                                      </p:cBhvr>
                                      <p:tavLst>
                                        <p:tav tm="0">
                                          <p:val>
                                            <p:strVal val="#ppt_x"/>
                                          </p:val>
                                        </p:tav>
                                        <p:tav tm="100000">
                                          <p:val>
                                            <p:strVal val="#ppt_x"/>
                                          </p:val>
                                        </p:tav>
                                      </p:tavLst>
                                    </p:anim>
                                    <p:anim calcmode="lin" valueType="num">
                                      <p:cBhvr additive="base">
                                        <p:cTn id="14"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p:txBody>
          <a:bodyPr vert="horz" wrap="square" lIns="91440" tIns="45720" rIns="91440" bIns="45720" anchor="b"/>
          <a:p>
            <a:pPr eaLnBrk="1" hangingPunct="1"/>
            <a:r>
              <a:rPr lang="zh-CN" altLang="en-US" b="1" dirty="0">
                <a:solidFill>
                  <a:schemeClr val="tx1"/>
                </a:solidFill>
              </a:rPr>
              <a:t>按</a:t>
            </a:r>
            <a:r>
              <a:rPr lang="zh-CN" altLang="en-US" b="1" dirty="0">
                <a:solidFill>
                  <a:srgbClr val="CC0000"/>
                </a:solidFill>
              </a:rPr>
              <a:t>时间顺序</a:t>
            </a:r>
            <a:r>
              <a:rPr lang="zh-CN" altLang="en-US" b="1" dirty="0"/>
              <a:t>给文章划分层次</a:t>
            </a:r>
            <a:endParaRPr lang="zh-CN" altLang="en-US" b="1" dirty="0"/>
          </a:p>
        </p:txBody>
      </p:sp>
      <p:sp>
        <p:nvSpPr>
          <p:cNvPr id="9219" name="Rectangle 3"/>
          <p:cNvSpPr>
            <a:spLocks noGrp="1"/>
          </p:cNvSpPr>
          <p:nvPr>
            <p:ph idx="1"/>
          </p:nvPr>
        </p:nvSpPr>
        <p:spPr>
          <a:xfrm>
            <a:off x="457200" y="1885950"/>
            <a:ext cx="8178800" cy="4757738"/>
          </a:xfrm>
        </p:spPr>
        <p:txBody>
          <a:bodyPr vert="horz" wrap="square" lIns="91440" tIns="45720" rIns="91440" bIns="45720" anchor="t"/>
          <a:p>
            <a:pPr eaLnBrk="1" hangingPunct="1">
              <a:buNone/>
            </a:pPr>
            <a:r>
              <a:rPr lang="zh-CN" altLang="en-US" b="1" dirty="0">
                <a:solidFill>
                  <a:srgbClr val="FF0000"/>
                </a:solidFill>
              </a:rPr>
              <a:t>第一段</a:t>
            </a:r>
            <a:r>
              <a:rPr lang="en-US" altLang="zh-CN" dirty="0">
                <a:solidFill>
                  <a:srgbClr val="FF0000"/>
                </a:solidFill>
              </a:rPr>
              <a:t>(1)</a:t>
            </a:r>
            <a:r>
              <a:rPr lang="zh-CN" altLang="en-US" sz="2400" b="1" dirty="0"/>
              <a:t>作者用倒叙的手法，交代了兄弟姐妹难以忘却父亲的那次偶然相遇</a:t>
            </a:r>
            <a:endParaRPr lang="en-US" altLang="zh-CN" sz="2400" b="1" dirty="0"/>
          </a:p>
          <a:p>
            <a:pPr eaLnBrk="1" hangingPunct="1">
              <a:buNone/>
            </a:pPr>
            <a:endParaRPr lang="en-US" altLang="zh-CN" dirty="0"/>
          </a:p>
          <a:p>
            <a:pPr eaLnBrk="1" hangingPunct="1">
              <a:buNone/>
            </a:pPr>
            <a:endParaRPr lang="en-US" altLang="zh-CN" dirty="0">
              <a:solidFill>
                <a:srgbClr val="FF0000"/>
              </a:solidFill>
            </a:endParaRPr>
          </a:p>
          <a:p>
            <a:pPr eaLnBrk="1" hangingPunct="1">
              <a:buNone/>
            </a:pPr>
            <a:r>
              <a:rPr lang="zh-CN" altLang="en-US" b="1" dirty="0">
                <a:solidFill>
                  <a:srgbClr val="FF0000"/>
                </a:solidFill>
              </a:rPr>
              <a:t>第二段</a:t>
            </a:r>
            <a:r>
              <a:rPr lang="en-US" altLang="zh-CN" dirty="0">
                <a:solidFill>
                  <a:srgbClr val="FF0000"/>
                </a:solidFill>
              </a:rPr>
              <a:t>(2—9)</a:t>
            </a:r>
            <a:endParaRPr lang="en-US" altLang="zh-CN" dirty="0">
              <a:solidFill>
                <a:srgbClr val="FF0000"/>
              </a:solidFill>
            </a:endParaRPr>
          </a:p>
          <a:p>
            <a:pPr eaLnBrk="1" hangingPunct="1">
              <a:buNone/>
            </a:pPr>
            <a:endParaRPr lang="en-US" altLang="zh-CN" dirty="0"/>
          </a:p>
          <a:p>
            <a:pPr eaLnBrk="1" hangingPunct="1">
              <a:buNone/>
            </a:pPr>
            <a:endParaRPr lang="en-US" altLang="zh-CN" dirty="0"/>
          </a:p>
          <a:p>
            <a:pPr eaLnBrk="1" hangingPunct="1">
              <a:buNone/>
            </a:pPr>
            <a:r>
              <a:rPr lang="zh-CN" altLang="en-US" b="1" dirty="0">
                <a:solidFill>
                  <a:srgbClr val="FF0000"/>
                </a:solidFill>
              </a:rPr>
              <a:t>第三段</a:t>
            </a:r>
            <a:r>
              <a:rPr lang="en-US" altLang="zh-CN" dirty="0">
                <a:solidFill>
                  <a:srgbClr val="FF0000"/>
                </a:solidFill>
              </a:rPr>
              <a:t>(10—11)</a:t>
            </a:r>
            <a:r>
              <a:rPr lang="zh-CN" altLang="en-US" sz="2400" b="1" dirty="0"/>
              <a:t>神秘先生对于我们全家的帮助和影响</a:t>
            </a:r>
            <a:endParaRPr lang="en-US" altLang="zh-CN" sz="2400" b="1" dirty="0"/>
          </a:p>
        </p:txBody>
      </p:sp>
      <p:sp>
        <p:nvSpPr>
          <p:cNvPr id="9220" name="AutoShape 4"/>
          <p:cNvSpPr/>
          <p:nvPr/>
        </p:nvSpPr>
        <p:spPr>
          <a:xfrm>
            <a:off x="3214688" y="3000375"/>
            <a:ext cx="71437" cy="2092325"/>
          </a:xfrm>
          <a:prstGeom prst="leftBrace">
            <a:avLst>
              <a:gd name="adj1" fmla="val 295874"/>
              <a:gd name="adj2" fmla="val 50000"/>
            </a:avLst>
          </a:prstGeom>
          <a:no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9221" name="Text Box 5"/>
          <p:cNvSpPr txBox="1"/>
          <p:nvPr/>
        </p:nvSpPr>
        <p:spPr>
          <a:xfrm>
            <a:off x="3429000" y="3000375"/>
            <a:ext cx="5327650" cy="457200"/>
          </a:xfrm>
          <a:prstGeom prst="rect">
            <a:avLst/>
          </a:prstGeom>
          <a:noFill/>
          <a:ln w="9525">
            <a:noFill/>
          </a:ln>
        </p:spPr>
        <p:txBody>
          <a:bodyPr>
            <a:spAutoFit/>
          </a:bodyPr>
          <a:p>
            <a:pPr lvl="0" eaLnBrk="1" hangingPunct="1">
              <a:spcBef>
                <a:spcPct val="50000"/>
              </a:spcBef>
            </a:pPr>
            <a:r>
              <a:rPr lang="en-US" altLang="zh-CN" b="1" dirty="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父亲因考试不及格决定退学。</a:t>
            </a:r>
            <a:endParaRPr lang="zh-CN" altLang="en-US" b="1" dirty="0">
              <a:latin typeface="Times New Roman" panose="02020603050405020304" pitchFamily="18" charset="0"/>
              <a:ea typeface="宋体" panose="02010600030101010101" pitchFamily="2" charset="-122"/>
            </a:endParaRPr>
          </a:p>
        </p:txBody>
      </p:sp>
      <p:sp>
        <p:nvSpPr>
          <p:cNvPr id="9222" name="Text Box 6"/>
          <p:cNvSpPr txBox="1"/>
          <p:nvPr/>
        </p:nvSpPr>
        <p:spPr>
          <a:xfrm>
            <a:off x="3500438" y="3643313"/>
            <a:ext cx="4824412" cy="457200"/>
          </a:xfrm>
          <a:prstGeom prst="rect">
            <a:avLst/>
          </a:prstGeom>
          <a:noFill/>
          <a:ln w="9525">
            <a:noFill/>
          </a:ln>
        </p:spPr>
        <p:txBody>
          <a:bodyPr>
            <a:spAutoFit/>
          </a:bodyPr>
          <a:p>
            <a:pPr lvl="0" eaLnBrk="1" hangingPunct="1">
              <a:spcBef>
                <a:spcPct val="50000"/>
              </a:spcBef>
            </a:pPr>
            <a:r>
              <a:rPr lang="en-US" altLang="zh-CN" b="1" dirty="0">
                <a:latin typeface="Times New Roman" panose="02020603050405020304" pitchFamily="18" charset="0"/>
                <a:ea typeface="宋体" panose="02010600030101010101" pitchFamily="2" charset="-122"/>
              </a:rPr>
              <a:t>(3—6)</a:t>
            </a:r>
            <a:r>
              <a:rPr lang="zh-CN" altLang="en-US" b="1" dirty="0">
                <a:latin typeface="Times New Roman" panose="02020603050405020304" pitchFamily="18" charset="0"/>
                <a:ea typeface="宋体" panose="02010600030101010101" pitchFamily="2" charset="-122"/>
              </a:rPr>
              <a:t>：父亲在列车上的巧遇。</a:t>
            </a:r>
            <a:endParaRPr lang="zh-CN" altLang="en-US" b="1" dirty="0">
              <a:latin typeface="Times New Roman" panose="02020603050405020304" pitchFamily="18" charset="0"/>
              <a:ea typeface="宋体" panose="02010600030101010101" pitchFamily="2" charset="-122"/>
            </a:endParaRPr>
          </a:p>
        </p:txBody>
      </p:sp>
      <p:sp>
        <p:nvSpPr>
          <p:cNvPr id="9223" name="Text Box 7"/>
          <p:cNvSpPr txBox="1"/>
          <p:nvPr/>
        </p:nvSpPr>
        <p:spPr>
          <a:xfrm>
            <a:off x="3500438" y="4357688"/>
            <a:ext cx="4895850" cy="822325"/>
          </a:xfrm>
          <a:prstGeom prst="rect">
            <a:avLst/>
          </a:prstGeom>
          <a:noFill/>
          <a:ln w="9525">
            <a:noFill/>
          </a:ln>
        </p:spPr>
        <p:txBody>
          <a:bodyPr>
            <a:spAutoFit/>
          </a:bodyPr>
          <a:p>
            <a:pPr lvl="0" eaLnBrk="1" hangingPunct="1">
              <a:spcBef>
                <a:spcPct val="50000"/>
              </a:spcBef>
            </a:pPr>
            <a:r>
              <a:rPr lang="en-US" altLang="zh-CN" b="1" dirty="0">
                <a:latin typeface="Times New Roman" panose="02020603050405020304" pitchFamily="18" charset="0"/>
                <a:ea typeface="宋体" panose="02010600030101010101" pitchFamily="2" charset="-122"/>
              </a:rPr>
              <a:t>(7—9)</a:t>
            </a:r>
            <a:r>
              <a:rPr lang="zh-CN" altLang="en-US" b="1" dirty="0">
                <a:latin typeface="Times New Roman" panose="02020603050405020304" pitchFamily="18" charset="0"/>
                <a:ea typeface="宋体" panose="02010600030101010101" pitchFamily="2" charset="-122"/>
              </a:rPr>
              <a:t>：父亲意外得到资助，以优异成绩毕业。</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19"/>
          <p:cNvSpPr txBox="1"/>
          <p:nvPr/>
        </p:nvSpPr>
        <p:spPr>
          <a:xfrm>
            <a:off x="0" y="1928813"/>
            <a:ext cx="9144000" cy="3724275"/>
          </a:xfrm>
          <a:prstGeom prst="rect">
            <a:avLst/>
          </a:prstGeom>
          <a:noFill/>
          <a:ln w="9525">
            <a:noFill/>
          </a:ln>
        </p:spPr>
        <p:txBody>
          <a:bodyPr>
            <a:spAutoFit/>
          </a:bodyPr>
          <a:p>
            <a:pPr lvl="0" eaLnBrk="1" hangingPunct="1">
              <a:spcBef>
                <a:spcPct val="50000"/>
              </a:spcBef>
            </a:pPr>
            <a:r>
              <a:rPr lang="en-US" altLang="zh-CN" sz="2800" b="1" dirty="0">
                <a:solidFill>
                  <a:srgbClr val="660033"/>
                </a:solidFill>
                <a:latin typeface="Times New Roman" panose="02020603050405020304" pitchFamily="18" charset="0"/>
                <a:ea typeface="楷体_GB2312" pitchFamily="49" charset="-122"/>
              </a:rPr>
              <a:t>       1. “</a:t>
            </a:r>
            <a:r>
              <a:rPr lang="zh-CN" altLang="en-US" sz="2800" b="1" dirty="0">
                <a:solidFill>
                  <a:srgbClr val="660033"/>
                </a:solidFill>
                <a:latin typeface="Times New Roman" panose="02020603050405020304" pitchFamily="18" charset="0"/>
                <a:ea typeface="楷体_GB2312" pitchFamily="49" charset="-122"/>
              </a:rPr>
              <a:t>神秘的先生”是谁？他是怎样一个人？为什么称他为“神秘的先生”？</a:t>
            </a:r>
            <a:r>
              <a:rPr lang="zh-CN" altLang="en-US" sz="2800" b="1" dirty="0">
                <a:latin typeface="Times New Roman" panose="02020603050405020304" pitchFamily="18" charset="0"/>
                <a:ea typeface="楷体_GB2312" pitchFamily="49" charset="-122"/>
              </a:rPr>
              <a:t>（ 圈划出有关的语句进行分析）</a:t>
            </a:r>
            <a:r>
              <a:rPr lang="zh-CN" altLang="en-US" sz="2800" b="1" dirty="0">
                <a:solidFill>
                  <a:srgbClr val="660033"/>
                </a:solidFill>
                <a:latin typeface="Times New Roman" panose="02020603050405020304" pitchFamily="18" charset="0"/>
                <a:ea typeface="楷体_GB2312" pitchFamily="49" charset="-122"/>
              </a:rPr>
              <a:t>  </a:t>
            </a:r>
            <a:endParaRPr lang="zh-CN" altLang="en-US" sz="2800" b="1" dirty="0">
              <a:solidFill>
                <a:srgbClr val="660033"/>
              </a:solidFill>
              <a:latin typeface="Times New Roman" panose="02020603050405020304" pitchFamily="18" charset="0"/>
              <a:ea typeface="楷体_GB2312" pitchFamily="49" charset="-122"/>
            </a:endParaRPr>
          </a:p>
          <a:p>
            <a:pPr lvl="0" eaLnBrk="1" hangingPunct="1">
              <a:spcBef>
                <a:spcPct val="50000"/>
              </a:spcBef>
            </a:pPr>
            <a:r>
              <a:rPr lang="zh-CN" altLang="en-US" sz="2800" b="1" dirty="0">
                <a:solidFill>
                  <a:srgbClr val="660033"/>
                </a:solidFill>
                <a:latin typeface="Times New Roman" panose="02020603050405020304" pitchFamily="18" charset="0"/>
                <a:ea typeface="楷体_GB2312" pitchFamily="49" charset="-122"/>
              </a:rPr>
              <a:t>        </a:t>
            </a:r>
            <a:r>
              <a:rPr lang="en-US" altLang="zh-CN" sz="2800" b="1" dirty="0">
                <a:solidFill>
                  <a:srgbClr val="660033"/>
                </a:solidFill>
                <a:latin typeface="Times New Roman" panose="02020603050405020304" pitchFamily="18" charset="0"/>
                <a:ea typeface="楷体_GB2312" pitchFamily="49" charset="-122"/>
              </a:rPr>
              <a:t>2.“</a:t>
            </a:r>
            <a:r>
              <a:rPr lang="zh-CN" altLang="en-US" sz="2800" b="1" dirty="0">
                <a:solidFill>
                  <a:srgbClr val="660033"/>
                </a:solidFill>
                <a:latin typeface="Times New Roman" panose="02020603050405020304" pitchFamily="18" charset="0"/>
                <a:ea typeface="楷体_GB2312" pitchFamily="49" charset="-122"/>
              </a:rPr>
              <a:t>父亲”是怎样一个人？</a:t>
            </a:r>
            <a:r>
              <a:rPr lang="zh-CN" altLang="en-US" sz="2800" b="1" dirty="0">
                <a:solidFill>
                  <a:srgbClr val="333300"/>
                </a:solidFill>
                <a:latin typeface="Times New Roman" panose="02020603050405020304" pitchFamily="18" charset="0"/>
                <a:ea typeface="楷体_GB2312" pitchFamily="49" charset="-122"/>
              </a:rPr>
              <a:t>（提示：从工作、学习等方面分析。）</a:t>
            </a:r>
            <a:endParaRPr lang="zh-CN" altLang="en-US" sz="2800" b="1" dirty="0">
              <a:solidFill>
                <a:srgbClr val="333300"/>
              </a:solidFill>
              <a:latin typeface="Times New Roman" panose="02020603050405020304" pitchFamily="18" charset="0"/>
              <a:ea typeface="楷体_GB2312" pitchFamily="49" charset="-122"/>
            </a:endParaRPr>
          </a:p>
          <a:p>
            <a:pPr lvl="0" eaLnBrk="1" hangingPunct="1">
              <a:spcBef>
                <a:spcPct val="50000"/>
              </a:spcBef>
            </a:pPr>
            <a:r>
              <a:rPr lang="zh-CN" altLang="en-US" sz="2800" b="1" dirty="0">
                <a:solidFill>
                  <a:srgbClr val="660033"/>
                </a:solidFill>
                <a:latin typeface="Times New Roman" panose="02020603050405020304" pitchFamily="18" charset="0"/>
                <a:ea typeface="楷体_GB2312" pitchFamily="49" charset="-122"/>
              </a:rPr>
              <a:t>       </a:t>
            </a:r>
            <a:r>
              <a:rPr lang="en-US" altLang="zh-CN" sz="2800" b="1" dirty="0">
                <a:solidFill>
                  <a:srgbClr val="660033"/>
                </a:solidFill>
                <a:latin typeface="Times New Roman" panose="02020603050405020304" pitchFamily="18" charset="0"/>
                <a:ea typeface="楷体_GB2312" pitchFamily="49" charset="-122"/>
              </a:rPr>
              <a:t>3. “</a:t>
            </a:r>
            <a:r>
              <a:rPr lang="zh-CN" altLang="en-US" sz="2800" b="1" dirty="0">
                <a:solidFill>
                  <a:srgbClr val="660033"/>
                </a:solidFill>
                <a:latin typeface="Times New Roman" panose="02020603050405020304" pitchFamily="18" charset="0"/>
                <a:ea typeface="楷体_GB2312" pitchFamily="49" charset="-122"/>
              </a:rPr>
              <a:t>父亲”出身如何？在得到博西先生的帮助后境况发生了哪些变化？</a:t>
            </a:r>
            <a:endParaRPr lang="zh-CN" altLang="en-US" sz="2800" b="1" dirty="0">
              <a:solidFill>
                <a:srgbClr val="660033"/>
              </a:solidFill>
              <a:latin typeface="Times New Roman" panose="02020603050405020304" pitchFamily="18" charset="0"/>
              <a:ea typeface="楷体_GB2312" pitchFamily="49" charset="-122"/>
            </a:endParaRPr>
          </a:p>
          <a:p>
            <a:pPr lvl="0" eaLnBrk="1" hangingPunct="1">
              <a:spcBef>
                <a:spcPct val="50000"/>
              </a:spcBef>
            </a:pPr>
            <a:r>
              <a:rPr lang="zh-CN" altLang="en-US" sz="2800" b="1" dirty="0">
                <a:solidFill>
                  <a:srgbClr val="660033"/>
                </a:solidFill>
                <a:latin typeface="Times New Roman" panose="02020603050405020304" pitchFamily="18" charset="0"/>
                <a:ea typeface="楷体_GB2312" pitchFamily="49" charset="-122"/>
              </a:rPr>
              <a:t>       </a:t>
            </a:r>
            <a:r>
              <a:rPr lang="en-US" altLang="zh-CN" sz="2800" b="1" dirty="0">
                <a:solidFill>
                  <a:srgbClr val="660033"/>
                </a:solidFill>
                <a:latin typeface="Times New Roman" panose="02020603050405020304" pitchFamily="18" charset="0"/>
                <a:ea typeface="楷体_GB2312" pitchFamily="49" charset="-122"/>
              </a:rPr>
              <a:t>4. “</a:t>
            </a:r>
            <a:r>
              <a:rPr lang="zh-CN" altLang="en-US" sz="2800" b="1" dirty="0">
                <a:solidFill>
                  <a:srgbClr val="660033"/>
                </a:solidFill>
                <a:latin typeface="Times New Roman" panose="02020603050405020304" pitchFamily="18" charset="0"/>
                <a:ea typeface="楷体_GB2312" pitchFamily="49" charset="-122"/>
              </a:rPr>
              <a:t>父亲”成功的原因是什么？</a:t>
            </a:r>
            <a:endParaRPr lang="zh-CN" altLang="en-US" sz="2800" b="1" dirty="0">
              <a:solidFill>
                <a:srgbClr val="660033"/>
              </a:solidFill>
              <a:latin typeface="Times New Roman" panose="02020603050405020304" pitchFamily="18" charset="0"/>
              <a:ea typeface="楷体_GB2312" pitchFamily="49" charset="-122"/>
            </a:endParaRPr>
          </a:p>
        </p:txBody>
      </p:sp>
      <p:sp>
        <p:nvSpPr>
          <p:cNvPr id="10243" name="Text Box 20"/>
          <p:cNvSpPr txBox="1"/>
          <p:nvPr/>
        </p:nvSpPr>
        <p:spPr>
          <a:xfrm>
            <a:off x="838200" y="685800"/>
            <a:ext cx="7239000" cy="579438"/>
          </a:xfrm>
          <a:prstGeom prst="rect">
            <a:avLst/>
          </a:prstGeom>
          <a:noFill/>
          <a:ln w="9525">
            <a:noFill/>
          </a:ln>
        </p:spPr>
        <p:txBody>
          <a:bodyPr>
            <a:spAutoFit/>
          </a:bodyPr>
          <a:p>
            <a:pPr lvl="0" eaLnBrk="1" hangingPunct="1">
              <a:spcBef>
                <a:spcPct val="50000"/>
              </a:spcBef>
            </a:pPr>
            <a:r>
              <a:rPr lang="zh-CN" altLang="en-US" sz="3200" b="1" i="1" dirty="0">
                <a:solidFill>
                  <a:srgbClr val="6600FF"/>
                </a:solidFill>
                <a:latin typeface="Times New Roman" panose="02020603050405020304" pitchFamily="18" charset="0"/>
                <a:ea typeface="隶书" pitchFamily="49" charset="-122"/>
              </a:rPr>
              <a:t>小组交流，分析回答</a:t>
            </a:r>
            <a:endParaRPr lang="zh-CN" altLang="en-US" dirty="0">
              <a:latin typeface="Times New Roman" panose="02020603050405020304" pitchFamily="18" charset="0"/>
              <a:ea typeface="宋体" panose="02010600030101010101" pitchFamily="2" charset="-122"/>
            </a:endParaRPr>
          </a:p>
        </p:txBody>
      </p:sp>
      <p:sp>
        <p:nvSpPr>
          <p:cNvPr id="10244" name="AutoShape 23">
            <a:hlinkClick r:id="rId1" action="ppaction://hlinksldjump"/>
          </p:cNvPr>
          <p:cNvSpPr/>
          <p:nvPr/>
        </p:nvSpPr>
        <p:spPr>
          <a:xfrm>
            <a:off x="214313" y="1857375"/>
            <a:ext cx="381000" cy="5334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0245" name="AutoShape 24">
            <a:hlinkClick r:id="" action="ppaction://noaction"/>
          </p:cNvPr>
          <p:cNvSpPr/>
          <p:nvPr/>
        </p:nvSpPr>
        <p:spPr>
          <a:xfrm>
            <a:off x="214313" y="2857500"/>
            <a:ext cx="381000" cy="5334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0246" name="AutoShape 25">
            <a:hlinkClick r:id="rId2" action="ppaction://hlinksldjump"/>
          </p:cNvPr>
          <p:cNvSpPr/>
          <p:nvPr/>
        </p:nvSpPr>
        <p:spPr>
          <a:xfrm>
            <a:off x="214313" y="4000500"/>
            <a:ext cx="381000" cy="5334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0247" name="AutoShape 26">
            <a:hlinkClick r:id="rId3" action="ppaction://hlinksldjump"/>
          </p:cNvPr>
          <p:cNvSpPr/>
          <p:nvPr/>
        </p:nvSpPr>
        <p:spPr>
          <a:xfrm>
            <a:off x="214313" y="5072063"/>
            <a:ext cx="381000" cy="5334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Tree>
  </p:cSld>
  <p:clrMapOvr>
    <a:masterClrMapping/>
  </p:clrMapOvr>
</p:sld>
</file>

<file path=ppt/theme/theme1.xml><?xml version="1.0" encoding="utf-8"?>
<a:theme xmlns:a="http://schemas.openxmlformats.org/drawingml/2006/main" name="简洁型模板">
  <a:themeElements>
    <a:clrScheme name="简洁型模板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fontScheme name="简洁型模板">
      <a:majorFont>
        <a:latin typeface="Arial Black"/>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简洁型模板 1">
        <a:dk1>
          <a:srgbClr val="5E574E"/>
        </a:dk1>
        <a:lt1>
          <a:srgbClr val="FFFFCC"/>
        </a:lt1>
        <a:dk2>
          <a:srgbClr val="000000"/>
        </a:dk2>
        <a:lt2>
          <a:srgbClr val="FFCC00"/>
        </a:lt2>
        <a:accent1>
          <a:srgbClr val="CC9900"/>
        </a:accent1>
        <a:accent2>
          <a:srgbClr val="FF6600"/>
        </a:accent2>
        <a:accent3>
          <a:srgbClr val="AA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简洁型模板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clrMap bg1="lt1" tx1="dk1" bg2="lt2" tx2="dk2" accent1="accent1" accent2="accent2" accent3="accent3" accent4="accent4" accent5="accent5" accent6="accent6" hlink="hlink" folHlink="folHlink"/>
    </a:extraClrScheme>
    <a:extraClrScheme>
      <a:clrScheme name="简洁型模板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简洁型模板 4">
        <a:dk1>
          <a:srgbClr val="000000"/>
        </a:dk1>
        <a:lt1>
          <a:srgbClr val="FFFFFF"/>
        </a:lt1>
        <a:dk2>
          <a:srgbClr val="8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FF0000"/>
        </a:hlink>
        <a:folHlink>
          <a:srgbClr val="FFFFCC"/>
        </a:folHlink>
      </a:clrScheme>
      <a:clrMap bg1="lt1" tx1="dk1" bg2="lt2" tx2="dk2" accent1="accent1" accent2="accent2" accent3="accent3" accent4="accent4" accent5="accent5" accent6="accent6" hlink="hlink" folHlink="folHlink"/>
    </a:extraClrScheme>
    <a:extraClrScheme>
      <a:clrScheme name="简洁型模板 5">
        <a:dk1>
          <a:srgbClr val="000066"/>
        </a:dk1>
        <a:lt1>
          <a:srgbClr val="FFFFFF"/>
        </a:lt1>
        <a:dk2>
          <a:srgbClr val="0000FF"/>
        </a:dk2>
        <a:lt2>
          <a:srgbClr val="000000"/>
        </a:lt2>
        <a:accent1>
          <a:srgbClr val="0066FF"/>
        </a:accent1>
        <a:accent2>
          <a:srgbClr val="33CCCC"/>
        </a:accent2>
        <a:accent3>
          <a:srgbClr val="FFFFFF"/>
        </a:accent3>
        <a:accent4>
          <a:srgbClr val="000056"/>
        </a:accent4>
        <a:accent5>
          <a:srgbClr val="AAB8FF"/>
        </a:accent5>
        <a:accent6>
          <a:srgbClr val="2DB9B9"/>
        </a:accent6>
        <a:hlink>
          <a:srgbClr val="FF00FF"/>
        </a:hlink>
        <a:folHlink>
          <a:srgbClr val="9933FF"/>
        </a:folHlink>
      </a:clrScheme>
      <a:clrMap bg1="lt1" tx1="dk1" bg2="lt2" tx2="dk2" accent1="accent1" accent2="accent2" accent3="accent3" accent4="accent4" accent5="accent5" accent6="accent6" hlink="hlink" folHlink="folHlink"/>
    </a:extraClrScheme>
    <a:extraClrScheme>
      <a:clrScheme name="简洁型模板 6">
        <a:dk1>
          <a:srgbClr val="000000"/>
        </a:dk1>
        <a:lt1>
          <a:srgbClr val="FFFFFF"/>
        </a:lt1>
        <a:dk2>
          <a:srgbClr val="000066"/>
        </a:dk2>
        <a:lt2>
          <a:srgbClr val="FFCC00"/>
        </a:lt2>
        <a:accent1>
          <a:srgbClr val="0066FF"/>
        </a:accent1>
        <a:accent2>
          <a:srgbClr val="33CCCC"/>
        </a:accent2>
        <a:accent3>
          <a:srgbClr val="AAAAB8"/>
        </a:accent3>
        <a:accent4>
          <a:srgbClr val="DADADA"/>
        </a:accent4>
        <a:accent5>
          <a:srgbClr val="AAB8FF"/>
        </a:accent5>
        <a:accent6>
          <a:srgbClr val="2DB9B9"/>
        </a:accent6>
        <a:hlink>
          <a:srgbClr val="FF00FF"/>
        </a:hlink>
        <a:folHlink>
          <a:srgbClr val="9933FF"/>
        </a:folHlink>
      </a:clrScheme>
      <a:clrMap bg1="dk2" tx1="lt1" bg2="dk1" tx2="lt2" accent1="accent1" accent2="accent2" accent3="accent3" accent4="accent4" accent5="accent5" accent6="accent6" hlink="hlink" folHlink="folHlink"/>
    </a:extraClrScheme>
    <a:extraClrScheme>
      <a:clrScheme name="简洁型模板 7">
        <a:dk1>
          <a:srgbClr val="5E574E"/>
        </a:dk1>
        <a:lt1>
          <a:srgbClr val="FFFFCC"/>
        </a:lt1>
        <a:dk2>
          <a:srgbClr val="800000"/>
        </a:dk2>
        <a:lt2>
          <a:srgbClr val="FFCC00"/>
        </a:lt2>
        <a:accent1>
          <a:srgbClr val="CC9900"/>
        </a:accent1>
        <a:accent2>
          <a:srgbClr val="FF6600"/>
        </a:accent2>
        <a:accent3>
          <a:srgbClr val="C0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Office\Templates\演示文稿设计\简洁型模板.pot</Template>
  <TotalTime>0</TotalTime>
  <Words>2911</Words>
  <Application>WPS 演示</Application>
  <PresentationFormat/>
  <Paragraphs>176</Paragraphs>
  <Slides>22</Slides>
  <Notes>0</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22</vt:i4>
      </vt:variant>
    </vt:vector>
  </HeadingPairs>
  <TitlesOfParts>
    <vt:vector size="40" baseType="lpstr">
      <vt:lpstr>Arial</vt:lpstr>
      <vt:lpstr>宋体</vt:lpstr>
      <vt:lpstr>Wingdings</vt:lpstr>
      <vt:lpstr>Times New Roman</vt:lpstr>
      <vt:lpstr>Arial Black</vt:lpstr>
      <vt:lpstr>Monotype Sorts</vt:lpstr>
      <vt:lpstr>楷体_GB2312</vt:lpstr>
      <vt:lpstr>Symbol</vt:lpstr>
      <vt:lpstr>隶书</vt:lpstr>
      <vt:lpstr>华文新魏</vt:lpstr>
      <vt:lpstr>华文行楷</vt:lpstr>
      <vt:lpstr>黑体</vt:lpstr>
      <vt:lpstr>新宋体</vt:lpstr>
      <vt:lpstr>微软雅黑</vt:lpstr>
      <vt:lpstr>Wingdings</vt:lpstr>
      <vt:lpstr>Tahoma</vt:lpstr>
      <vt:lpstr>Calibri</vt:lpstr>
      <vt:lpstr>简洁型模板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按时间顺序给文章划分层次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acer</cp:lastModifiedBy>
  <cp:revision/>
  <dcterms:created xsi:type="dcterms:W3CDTF">2004-02-21T07:32:00Z</dcterms:created>
  <dcterms:modified xsi:type="dcterms:W3CDTF">2018-08-19T21:11:59Z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2052-10.1.0.5973</vt:lpwstr>
  </property>
</Properties>
</file>