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78" r:id="rId5"/>
    <p:sldId id="545" r:id="rId6"/>
    <p:sldId id="546" r:id="rId7"/>
    <p:sldId id="547" r:id="rId8"/>
    <p:sldId id="548" r:id="rId9"/>
    <p:sldId id="549" r:id="rId10"/>
    <p:sldId id="550" r:id="rId11"/>
    <p:sldId id="551" r:id="rId12"/>
    <p:sldId id="552" r:id="rId13"/>
    <p:sldId id="553" r:id="rId14"/>
    <p:sldId id="554" r:id="rId15"/>
    <p:sldId id="555" r:id="rId16"/>
    <p:sldId id="556" r:id="rId17"/>
    <p:sldId id="557" r:id="rId18"/>
    <p:sldId id="558" r:id="rId19"/>
    <p:sldId id="559" r:id="rId20"/>
  </p:sldIdLst>
  <p:sldSz cx="9144000" cy="5143500" type="screen16x9"/>
  <p:notesSz cx="6858000" cy="9144000"/>
  <p:embeddedFontLst>
    <p:embeddedFont>
      <p:font typeface="庞门正道粗书体6.0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20" d="100"/>
          <a:sy n="120" d="100"/>
        </p:scale>
        <p:origin x="-1374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BB21F8D3-C39F-46A4-99AD-6B0ADF6450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物体, 麦克风, 游戏机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7070" y="171835"/>
            <a:ext cx="737982" cy="491988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745258" y="296833"/>
            <a:ext cx="1616157" cy="338138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0" name="矩形: 圆角 9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../media/media1.wmv"/><Relationship Id="rId2" Type="http://schemas.openxmlformats.org/officeDocument/2006/relationships/video" Target="../media/media1.wmv"/><Relationship Id="rId1" Type="http://schemas.openxmlformats.org/officeDocument/2006/relationships/hyperlink" Target="&#36777;&#35770;&#36187;&#35268;&#21017;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, 麦克风, 游戏机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0" y="850700"/>
            <a:ext cx="5088836" cy="33925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51472" y="536966"/>
            <a:ext cx="5030813" cy="2546282"/>
            <a:chOff x="662385" y="613093"/>
            <a:chExt cx="6707750" cy="3395042"/>
          </a:xfrm>
        </p:grpSpPr>
        <p:sp>
          <p:nvSpPr>
            <p:cNvPr id="6" name="文本框 5"/>
            <p:cNvSpPr txBox="1"/>
            <p:nvPr/>
          </p:nvSpPr>
          <p:spPr>
            <a:xfrm>
              <a:off x="662385" y="613093"/>
              <a:ext cx="2664788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口</a:t>
              </a:r>
              <a:endParaRPr lang="zh-CN" altLang="en-US" sz="149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18783" y="1905756"/>
              <a:ext cx="174122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语</a:t>
              </a:r>
              <a:endParaRPr lang="zh-CN" altLang="en-US" sz="86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99843" y="1028856"/>
              <a:ext cx="176653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交</a:t>
              </a:r>
              <a:endParaRPr lang="zh-CN" altLang="en-US" sz="8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05347" y="1320220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际</a:t>
              </a:r>
              <a:endParaRPr lang="zh-CN" altLang="en-US" sz="125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57177" y="2901047"/>
            <a:ext cx="3619404" cy="880823"/>
            <a:chOff x="1601376" y="4316270"/>
            <a:chExt cx="4825872" cy="1174430"/>
          </a:xfrm>
        </p:grpSpPr>
        <p:sp>
          <p:nvSpPr>
            <p:cNvPr id="12" name="文本框 11"/>
            <p:cNvSpPr txBox="1"/>
            <p:nvPr/>
          </p:nvSpPr>
          <p:spPr>
            <a:xfrm>
              <a:off x="1601376" y="5182924"/>
              <a:ext cx="4825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件 六年级下册 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01376" y="4316270"/>
              <a:ext cx="482587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——</a:t>
              </a:r>
              <a:r>
                <a:rPr lang="zh-CN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辩论</a:t>
              </a:r>
              <a:endPara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 flipH="1">
              <a:off x="1601376" y="5032283"/>
              <a:ext cx="4825872" cy="194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尝试辩论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3461657" y="1625577"/>
            <a:ext cx="4714875" cy="2456566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3536132" y="1948900"/>
            <a:ext cx="4500383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 小组主持人宣布辩论会开始；简要说明辩论会的有关规则，注意辩论时先表明自己的观点，然后说出理由，进行辩论。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6716" y="2013858"/>
            <a:ext cx="1988860" cy="2633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尝试辩论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圆角矩形 61"/>
          <p:cNvSpPr/>
          <p:nvPr/>
        </p:nvSpPr>
        <p:spPr>
          <a:xfrm>
            <a:off x="745258" y="2104073"/>
            <a:ext cx="7767371" cy="2282870"/>
          </a:xfrm>
          <a:prstGeom prst="round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1077619" y="2340548"/>
            <a:ext cx="732112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buFontTx/>
              <a:buAutoNum type="circleNumDbPlain"/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各方主辩人表明观点。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86080" indent="-386080">
              <a:lnSpc>
                <a:spcPct val="120000"/>
              </a:lnSpc>
              <a:buFontTx/>
              <a:buAutoNum type="circleNumDbPlain"/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自由辩论：此时双方争先恐后，阐述观点，各抒己见，针锋相对地反驳对方，掀起辩论的高潮。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86080" indent="-386080">
              <a:lnSpc>
                <a:spcPct val="120000"/>
              </a:lnSpc>
              <a:buFontTx/>
              <a:buAutoNum type="circleNumDbPlain"/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各方三辩总结陈述，重申所持观点的正确。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3301292" y="1253490"/>
            <a:ext cx="2371249" cy="672465"/>
          </a:xfrm>
          <a:prstGeom prst="diamond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流程</a:t>
            </a: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班级辩论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61"/>
          <p:cNvSpPr/>
          <p:nvPr/>
        </p:nvSpPr>
        <p:spPr>
          <a:xfrm>
            <a:off x="1746885" y="2667477"/>
            <a:ext cx="5650230" cy="1496854"/>
          </a:xfrm>
          <a:prstGeom prst="round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7641" y="2827496"/>
            <a:ext cx="5076825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正方观点：互联网增进人们的感情。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反方观点：互联网疏远人们的感情。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流程图: 决策 4"/>
          <p:cNvSpPr/>
          <p:nvPr/>
        </p:nvSpPr>
        <p:spPr>
          <a:xfrm>
            <a:off x="3224689" y="1530192"/>
            <a:ext cx="2878931" cy="778669"/>
          </a:xfrm>
          <a:prstGeom prst="flowChartDecisio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确定辩题</a:t>
            </a: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班级辩论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圆角矩形 61"/>
          <p:cNvSpPr/>
          <p:nvPr/>
        </p:nvSpPr>
        <p:spPr>
          <a:xfrm>
            <a:off x="1383982" y="2602162"/>
            <a:ext cx="6396038" cy="1496854"/>
          </a:xfrm>
          <a:prstGeom prst="round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流程图: 决策 6"/>
          <p:cNvSpPr/>
          <p:nvPr/>
        </p:nvSpPr>
        <p:spPr>
          <a:xfrm>
            <a:off x="2861786" y="1464877"/>
            <a:ext cx="2878931" cy="778669"/>
          </a:xfrm>
          <a:prstGeom prst="flowChartDecisio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小组推选</a:t>
            </a: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3778" y="2696459"/>
            <a:ext cx="5836444" cy="139731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  全班共推选出八名辩手，正方、反方各四人：第一主辩手、第二辩手、第三辩手、总结陈述人，然后再推选一名主持人。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班级辩论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2091452" y="2571750"/>
            <a:ext cx="4961096" cy="1026795"/>
          </a:xfrm>
          <a:prstGeom prst="flowChartDecisio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3600">
                <a:solidFill>
                  <a:prstClr val="black"/>
                </a:solidFill>
                <a:cs typeface="+mn-ea"/>
                <a:sym typeface="+mn-lt"/>
              </a:rPr>
              <a:t>展开辩论</a:t>
            </a:r>
            <a:endParaRPr lang="zh-CN" altLang="en-US" sz="36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升华提升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61"/>
          <p:cNvSpPr/>
          <p:nvPr/>
        </p:nvSpPr>
        <p:spPr>
          <a:xfrm>
            <a:off x="752713" y="2571750"/>
            <a:ext cx="7638574" cy="15501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826294" y="1558086"/>
            <a:ext cx="7491413" cy="51244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在辩论过程中哪些同学表现特别出色？并说明理由。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5132" y="2657475"/>
            <a:ext cx="7195185" cy="13973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       声音清晰，说话有条不紊，准备的资料十分翔实，善于表达自己的观点，能抓住对方说话的漏洞进行反驳等。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405279" y="1443105"/>
            <a:ext cx="2951321" cy="51244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我们学到了什么？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9008" y="2239974"/>
            <a:ext cx="7569449" cy="195548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200" b="1">
                <a:solidFill>
                  <a:srgbClr val="0033CC"/>
                </a:solidFill>
                <a:latin typeface="宋体" panose="02010600030101010101" pitchFamily="2" charset="-122"/>
              </a:defRPr>
            </a:lvl1pPr>
          </a:lstStyle>
          <a:p>
            <a:pPr marL="0" indent="0" fontAlgn="base">
              <a:spcBef>
                <a:spcPts val="450"/>
              </a:spcBef>
              <a:spcAft>
                <a:spcPct val="0"/>
              </a:spcAft>
              <a:buNone/>
              <a:defRPr/>
            </a:pPr>
            <a:r>
              <a:rPr lang="en-US" altLang="zh-CN" sz="2400" b="0" dirty="0">
                <a:latin typeface="+mn-lt"/>
                <a:cs typeface="+mn-ea"/>
                <a:sym typeface="+mn-lt"/>
              </a:rPr>
              <a:t>       1.</a:t>
            </a:r>
            <a:r>
              <a:rPr lang="zh-CN" altLang="en-US" sz="2400" b="0" dirty="0">
                <a:latin typeface="+mn-lt"/>
                <a:cs typeface="+mn-ea"/>
                <a:sym typeface="+mn-lt"/>
              </a:rPr>
              <a:t>我们学到了组织一次简单的辩论会的方法，了解了辩论的常识。</a:t>
            </a:r>
            <a:endParaRPr lang="zh-CN" altLang="en-US" sz="2400" b="0" dirty="0">
              <a:latin typeface="+mn-lt"/>
              <a:cs typeface="+mn-ea"/>
              <a:sym typeface="+mn-lt"/>
            </a:endParaRPr>
          </a:p>
          <a:p>
            <a:pPr marL="0" indent="0" fontAlgn="base">
              <a:spcBef>
                <a:spcPts val="450"/>
              </a:spcBef>
              <a:spcAft>
                <a:spcPct val="0"/>
              </a:spcAft>
              <a:buNone/>
              <a:defRPr/>
            </a:pPr>
            <a:r>
              <a:rPr lang="zh-CN" altLang="en-US" sz="2400" b="0" dirty="0">
                <a:latin typeface="+mn-lt"/>
                <a:cs typeface="+mn-ea"/>
                <a:sym typeface="+mn-lt"/>
              </a:rPr>
              <a:t>       </a:t>
            </a:r>
            <a:r>
              <a:rPr lang="en-US" altLang="zh-CN" sz="2400" b="0" dirty="0">
                <a:latin typeface="+mn-lt"/>
                <a:cs typeface="+mn-ea"/>
                <a:sym typeface="+mn-lt"/>
              </a:rPr>
              <a:t>2.</a:t>
            </a:r>
            <a:r>
              <a:rPr lang="zh-CN" altLang="en-US" sz="2400" b="0" dirty="0">
                <a:latin typeface="+mn-lt"/>
                <a:cs typeface="+mn-ea"/>
                <a:sym typeface="+mn-lt"/>
              </a:rPr>
              <a:t>学会辩证地看待问题。</a:t>
            </a:r>
            <a:endParaRPr lang="zh-CN" altLang="en-US" sz="2400" b="0" dirty="0">
              <a:latin typeface="+mn-lt"/>
              <a:cs typeface="+mn-ea"/>
              <a:sym typeface="+mn-lt"/>
            </a:endParaRPr>
          </a:p>
          <a:p>
            <a:pPr marL="0" indent="0" fontAlgn="base">
              <a:spcBef>
                <a:spcPts val="450"/>
              </a:spcBef>
              <a:spcAft>
                <a:spcPct val="0"/>
              </a:spcAft>
              <a:buNone/>
              <a:defRPr/>
            </a:pPr>
            <a:r>
              <a:rPr lang="zh-CN" altLang="en-US" sz="2400" b="0" dirty="0">
                <a:latin typeface="+mn-lt"/>
                <a:cs typeface="+mn-ea"/>
                <a:sym typeface="+mn-lt"/>
              </a:rPr>
              <a:t>       </a:t>
            </a:r>
            <a:r>
              <a:rPr lang="en-US" altLang="zh-CN" sz="2400" b="0" dirty="0">
                <a:latin typeface="+mn-lt"/>
                <a:cs typeface="+mn-ea"/>
                <a:sym typeface="+mn-lt"/>
              </a:rPr>
              <a:t>3.</a:t>
            </a:r>
            <a:r>
              <a:rPr lang="zh-CN" altLang="en-US" sz="2400" b="0" dirty="0">
                <a:latin typeface="+mn-lt"/>
                <a:cs typeface="+mn-ea"/>
                <a:sym typeface="+mn-lt"/>
              </a:rPr>
              <a:t>懂得说话要有理有据，善于表达自己的观点。</a:t>
            </a:r>
            <a:endParaRPr lang="zh-CN" altLang="en-US" sz="2400" b="0" dirty="0"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498260" y="1690211"/>
            <a:ext cx="4291013" cy="51244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有哪些地方可以做到更好？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7009" y="2571750"/>
            <a:ext cx="5541169" cy="16278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defRPr/>
            </a:pPr>
            <a:r>
              <a:rPr lang="en-US" altLang="zh-CN" sz="2400" dirty="0">
                <a:solidFill>
                  <a:srgbClr val="0033CC"/>
                </a:solidFill>
                <a:cs typeface="+mn-ea"/>
                <a:sym typeface="+mn-lt"/>
              </a:rPr>
              <a:t>1.</a:t>
            </a: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注意听出别人讲话中的矛盾或漏洞。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defRPr/>
            </a:pPr>
            <a:r>
              <a:rPr lang="en-US" altLang="zh-CN" sz="2400" dirty="0">
                <a:solidFill>
                  <a:srgbClr val="0033CC"/>
                </a:solidFill>
                <a:cs typeface="+mn-ea"/>
                <a:sym typeface="+mn-lt"/>
              </a:rPr>
              <a:t>2.</a:t>
            </a: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抓住漏洞进行反驳，注意用语的文明。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defRPr/>
            </a:pPr>
            <a:r>
              <a:rPr lang="en-US" altLang="zh-CN" sz="2400" dirty="0">
                <a:solidFill>
                  <a:srgbClr val="0033CC"/>
                </a:solidFill>
                <a:cs typeface="+mn-ea"/>
                <a:sym typeface="+mn-lt"/>
              </a:rPr>
              <a:t>……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8001" y="1690212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44502" y="1379935"/>
            <a:ext cx="8385810" cy="457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在日常生活中，我们常常会遇到一些容易产生分歧的问题。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989070" y="2068865"/>
            <a:ext cx="4883944" cy="22852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电脑时代需要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/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不需要认真练字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班干部轮流好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/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竞选好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互联网增进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/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疏远人们的感情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不可以说谎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/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可以说善意的谎言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90312" y="2244697"/>
            <a:ext cx="2664619" cy="1081088"/>
            <a:chOff x="5223263" y="1956212"/>
            <a:chExt cx="3552345" cy="1442692"/>
          </a:xfrm>
        </p:grpSpPr>
        <p:sp>
          <p:nvSpPr>
            <p:cNvPr id="6" name="云形标注 1"/>
            <p:cNvSpPr/>
            <p:nvPr/>
          </p:nvSpPr>
          <p:spPr>
            <a:xfrm>
              <a:off x="5223263" y="1956212"/>
              <a:ext cx="3552345" cy="1442692"/>
            </a:xfrm>
            <a:prstGeom prst="cloudCallout">
              <a:avLst>
                <a:gd name="adj1" fmla="val -48002"/>
                <a:gd name="adj2" fmla="val 62956"/>
              </a:avLst>
            </a:prstGeom>
            <a:solidFill>
              <a:srgbClr val="FFCC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4"/>
            <p:cNvSpPr txBox="1"/>
            <p:nvPr/>
          </p:nvSpPr>
          <p:spPr>
            <a:xfrm>
              <a:off x="5703373" y="2040460"/>
              <a:ext cx="3072119" cy="13060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    遇到这些问题怎么办呢？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2121694" y="2279809"/>
            <a:ext cx="6257449" cy="583406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zh-CN" altLang="en-US" sz="4500" b="1" dirty="0">
                <a:cs typeface="+mn-ea"/>
                <a:sym typeface="+mn-lt"/>
              </a:rPr>
              <a:t>口语交际：辩论</a:t>
            </a:r>
            <a:endParaRPr lang="zh-CN" altLang="en-US" sz="45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指导辩论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0858" y="1573734"/>
            <a:ext cx="4637314" cy="24929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全班分成若干小组。每个小组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7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个人（每个小组几人可视具体情况而定，个别小组人数可微调），推选一个小组长。小组长负责本组的辩论活动，并担任小组辩论主持人。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08171" y="1780563"/>
            <a:ext cx="2391197" cy="23143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指导辩论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3796" y="1274990"/>
            <a:ext cx="6812518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 每个小组任选一个感兴趣的辩题。每个人抽签决定做正方还是反方。正方和反方的人数原则上要一样多。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3745" y="3066795"/>
            <a:ext cx="2910228" cy="160343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指导辩论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>
            <a:hlinkClick r:id="rId1" action="ppaction://hlinkfile"/>
          </p:cNvPr>
          <p:cNvSpPr txBox="1"/>
          <p:nvPr/>
        </p:nvSpPr>
        <p:spPr>
          <a:xfrm>
            <a:off x="-50196" y="2330410"/>
            <a:ext cx="4823222" cy="5124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辩论赛规则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辩论赛规则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01102" y="1461493"/>
            <a:ext cx="3766361" cy="251090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指导辩论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圆角矩形 55"/>
          <p:cNvSpPr/>
          <p:nvPr/>
        </p:nvSpPr>
        <p:spPr>
          <a:xfrm>
            <a:off x="3026228" y="1421063"/>
            <a:ext cx="5434997" cy="2733675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230627" y="1903708"/>
            <a:ext cx="4906476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我们怎样在小组展开辩论呢？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3802430" y="2415677"/>
            <a:ext cx="4334673" cy="14549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spcBef>
                <a:spcPts val="450"/>
              </a:spcBef>
              <a:buFont typeface="黑体" panose="02010609060101010101" pitchFamily="49" charset="-122"/>
              <a:buAutoNum type="circleNumDbPlain"/>
              <a:defRPr/>
            </a:pP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辩论前，要作充分的准备。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  <a:p>
            <a:pPr marL="386080" indent="-386080">
              <a:lnSpc>
                <a:spcPct val="120000"/>
              </a:lnSpc>
              <a:spcBef>
                <a:spcPts val="450"/>
              </a:spcBef>
              <a:buFont typeface="黑体" panose="02010609060101010101" pitchFamily="49" charset="-122"/>
              <a:buAutoNum type="circleNumDbPlain"/>
              <a:defRPr/>
            </a:pP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辩论时，既要证明自己，又要反驳别人。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6716" y="2013858"/>
            <a:ext cx="1988860" cy="2633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尝试辩论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圆角矩形 55"/>
          <p:cNvSpPr/>
          <p:nvPr/>
        </p:nvSpPr>
        <p:spPr>
          <a:xfrm>
            <a:off x="2306987" y="2201636"/>
            <a:ext cx="6099810" cy="1838801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4264137" y="1451304"/>
            <a:ext cx="2096690" cy="5124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0066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小组辩论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2845576" y="2422377"/>
            <a:ext cx="5264636" cy="13973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 分好了正方和反方两个小组后，接下来根据观点整理、归纳资料。如果材料很多，可以把要点记在卡片上。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6716" y="2013858"/>
            <a:ext cx="1988860" cy="2633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尝试辩论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55"/>
          <p:cNvSpPr/>
          <p:nvPr/>
        </p:nvSpPr>
        <p:spPr>
          <a:xfrm>
            <a:off x="745258" y="1994263"/>
            <a:ext cx="7444264" cy="2497931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730620" y="1331799"/>
            <a:ext cx="5755481" cy="51244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怎样做到既要证明自己，又要反驳别人？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0044" y="2092846"/>
            <a:ext cx="7029450" cy="22831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0033CC"/>
                </a:solidFill>
                <a:cs typeface="+mn-ea"/>
                <a:sym typeface="+mn-lt"/>
              </a:rPr>
              <a:t>       1.</a:t>
            </a: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己方陈述时，要充分利用时间，清晰表达自己的观点。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0033CC"/>
                </a:solidFill>
                <a:cs typeface="+mn-ea"/>
                <a:sym typeface="+mn-lt"/>
              </a:rPr>
              <a:t>       2.</a:t>
            </a: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对方陈述时，要注意倾听，抓住对方的漏洞。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0033CC"/>
                </a:solidFill>
                <a:cs typeface="+mn-ea"/>
                <a:sym typeface="+mn-lt"/>
              </a:rPr>
              <a:t>       3.</a:t>
            </a: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自由辩论时，进一步强调己方观点，并针对对方观点进行有效的反驳。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he03z1q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1022</Words>
  <Application>WPS 演示</Application>
  <PresentationFormat>全屏显示(16:9)</PresentationFormat>
  <Paragraphs>111</Paragraphs>
  <Slides>17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思源黑体 CN Bold</vt:lpstr>
      <vt:lpstr>庞门正道粗书体6.0</vt:lpstr>
      <vt:lpstr>微软雅黑</vt:lpstr>
      <vt:lpstr>黑体</vt:lpstr>
      <vt:lpstr>Arial</vt:lpstr>
      <vt:lpstr>思源黑体 CN Regular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2020-06-05T01:58:00Z</dcterms:created>
  <dcterms:modified xsi:type="dcterms:W3CDTF">2021-06-25T05:36:46Z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