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5" r:id="rId3"/>
    <p:sldId id="320" r:id="rId4"/>
    <p:sldId id="321" r:id="rId5"/>
    <p:sldId id="325" r:id="rId6"/>
    <p:sldId id="324" r:id="rId7"/>
    <p:sldId id="329" r:id="rId8"/>
    <p:sldId id="328" r:id="rId9"/>
    <p:sldId id="327" r:id="rId10"/>
    <p:sldId id="332" r:id="rId11"/>
    <p:sldId id="334" r:id="rId12"/>
    <p:sldId id="333" r:id="rId13"/>
    <p:sldId id="331" r:id="rId14"/>
    <p:sldId id="306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059832" y="1052736"/>
            <a:ext cx="3050835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泊 秦 淮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杜牧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3313" name="Picture 1" descr="C:\Users\Administrator\Desktop\t0185f4efe59e68bff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79712" y="2492896"/>
            <a:ext cx="4824536" cy="3528392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理解诗歌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39552" y="908720"/>
            <a:ext cx="8136904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赏析三、四句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商女不知亡国恨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隔江犹唱后庭花。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商女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请同学们看一下注解。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歌女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这两句话是什么意思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谁来说一说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从江对岸传来歌声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这是不知亡国之恨的歌女在唱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玉树后庭花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“犹唱”就是“还在唱”。这些无知歌女连亡国恨都不懂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还唱这种亡国之音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最后两句作者是在斥责歌女吗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大家想一想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歌女以卖唱为生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既然是卖唱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就要有听众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有点歌者。没有听众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歌女也无意唱这个曲子。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  <p:sp>
        <p:nvSpPr>
          <p:cNvPr id="9" name="对角圆角矩形 8"/>
          <p:cNvSpPr/>
          <p:nvPr/>
        </p:nvSpPr>
        <p:spPr>
          <a:xfrm>
            <a:off x="323528" y="980728"/>
            <a:ext cx="8424936" cy="511256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理解诗歌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899592" y="775738"/>
            <a:ext cx="7128792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大家想一想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这些听众可能是哪些人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在内忧外患的情形下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还有金钱、有时间、有心情听曲子的应该是那些豪门贵族。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这些豪门贵族明知是亡国之音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却偏要听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而且是在国难当前的情况下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他们是一群怎样的人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沉湎酒色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寻欢作乐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过着醉生梦死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灯红酒绿的生活的人。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图片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916832"/>
            <a:ext cx="819150" cy="819150"/>
          </a:xfrm>
          <a:prstGeom prst="rect">
            <a:avLst/>
          </a:prstGeom>
          <a:noFill/>
        </p:spPr>
      </p:pic>
      <p:sp>
        <p:nvSpPr>
          <p:cNvPr id="10" name="任意多边形 9"/>
          <p:cNvSpPr/>
          <p:nvPr/>
        </p:nvSpPr>
        <p:spPr>
          <a:xfrm>
            <a:off x="1187532" y="2695699"/>
            <a:ext cx="7137071" cy="534389"/>
          </a:xfrm>
          <a:custGeom>
            <a:avLst/>
            <a:gdLst>
              <a:gd name="connsiteX0" fmla="*/ 0 w 7137071"/>
              <a:gd name="connsiteY0" fmla="*/ 0 h 534389"/>
              <a:gd name="connsiteX1" fmla="*/ 2220686 w 7137071"/>
              <a:gd name="connsiteY1" fmla="*/ 380010 h 534389"/>
              <a:gd name="connsiteX2" fmla="*/ 5011387 w 7137071"/>
              <a:gd name="connsiteY2" fmla="*/ 106878 h 534389"/>
              <a:gd name="connsiteX3" fmla="*/ 7137071 w 7137071"/>
              <a:gd name="connsiteY3" fmla="*/ 534389 h 53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7071" h="534389">
                <a:moveTo>
                  <a:pt x="0" y="0"/>
                </a:moveTo>
                <a:cubicBezTo>
                  <a:pt x="692727" y="181098"/>
                  <a:pt x="1385455" y="362197"/>
                  <a:pt x="2220686" y="380010"/>
                </a:cubicBezTo>
                <a:cubicBezTo>
                  <a:pt x="3055917" y="397823"/>
                  <a:pt x="4191990" y="81148"/>
                  <a:pt x="5011387" y="106878"/>
                </a:cubicBezTo>
                <a:cubicBezTo>
                  <a:pt x="5830784" y="132608"/>
                  <a:pt x="6483927" y="333498"/>
                  <a:pt x="7137071" y="534389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971600" y="1484784"/>
            <a:ext cx="6840760" cy="1152128"/>
          </a:xfrm>
          <a:prstGeom prst="wedgeRoundRectCallout">
            <a:avLst>
              <a:gd name="adj1" fmla="val -1737"/>
              <a:gd name="adj2" fmla="val -64280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971600" y="4221088"/>
            <a:ext cx="6912768" cy="1224136"/>
          </a:xfrm>
          <a:prstGeom prst="wedgeRoundRectCallout">
            <a:avLst>
              <a:gd name="adj1" fmla="val -734"/>
              <a:gd name="adj2" fmla="val -59732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602" name="Picture 2" descr="C:\Users\Administrator\Desktop\QQ截图2016121109065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725144"/>
            <a:ext cx="2724150" cy="1423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理解诗歌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13184"/>
            <a:ext cx="300082" cy="2308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4097" name="Picture 1" descr="C:\Users\Administrator\Desktop\课件图12\QQ截图2016091116563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908720"/>
            <a:ext cx="8892480" cy="5184575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115616" y="2018457"/>
            <a:ext cx="741682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作者面对这样的一番景象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这样的一群人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他的心情应该是怎样的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感慨、鄙视、忧伤、悲愤。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所以“商女不知亡国恨”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表面是说卖唱的女子不懂亡国之恨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实际上是借题发挥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批评豪门贵族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表现了诗人对他们这种醉生梦死生活的鄙视。陈后主醉生梦死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亡了国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这些豪门贵族不以为鉴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一样会步陈后主的后尘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除了忧伤、悲愤、鄙视外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从作者。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043608" y="1052736"/>
            <a:ext cx="6264696" cy="424847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-684584" y="1628800"/>
            <a:ext cx="9144000" cy="26015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泊秦淮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写景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忧愁伤感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抒情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讽刺揭露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悲愤忧国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2050" name="Picture 2" descr="C:\Users\Administrator\Desktop\课件图12\写做\QQ截图2016092215393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52120" y="2924944"/>
            <a:ext cx="2520280" cy="27748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67544" y="1124744"/>
            <a:ext cx="8208912" cy="4680520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27584" y="1340768"/>
            <a:ext cx="7632848" cy="4248472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971600" y="1484784"/>
            <a:ext cx="5328592" cy="389856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中国的诗文浩如烟海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能流传千古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靠的不是诗人的地位和名气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而是诗人的以天下为己任的责任感。唐朝末年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藩镇割据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战争连连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但统治者目光短浅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不知道危险已经近在眼前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依然过着醉生梦死的生活。诗人面对此种景象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写下了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泊秦淮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抒发内心的愤慨。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2290" name="Picture 2" descr="C:\Users\Administrator\Desktop\t017055515b5469366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00192" y="1556792"/>
            <a:ext cx="2088232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052736"/>
            <a:ext cx="7992888" cy="439248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67944" y="476672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关于作者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39552" y="1268760"/>
            <a:ext cx="504056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杜牧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(803-852),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字牧之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号樊川居士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汉族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京兆万年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今陕西西安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唐代文学家。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因晚年居长安南樊川别墅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故后世称“杜樊川”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著有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樊川文集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。杜牧的诗歌以七言绝句著称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内容以咏史抒怀为主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其诗英发俊爽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多切经世之物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在晚唐成就颇高。杜牧人称“小杜”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以别于杜甫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大杜”。与李商隐并称“小李杜”。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266" name="Picture 2" descr="C:\Users\Administrator\Desktop\t01549943840e6c04b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52120" y="1556792"/>
            <a:ext cx="252028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1" descr="C:\Users\Administrator\Desktop\课件图片\654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836712"/>
            <a:ext cx="8964488" cy="5400600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4067944" y="620688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827584" y="1308131"/>
            <a:ext cx="7560840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此诗是诗人夜泊秦淮时触景感怀之作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前两句写秦淮夜景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后两句抒发感慨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借陈后主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陈叔宝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因追求荒淫享乐终至亡国的历史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讽刺那些不从中吸取教训而醉生梦死的晚唐统治者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表现了作者对国家命运的无比关怀和深切忧虑的情怀。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全诗寓情于景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意境悲凉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感情深沉含蓄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语言精当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艺术构思颇具匠心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写景、抒情、叙事有机结合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具有强烈的艺术感染力。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3568" y="1275606"/>
            <a:ext cx="7704856" cy="4025602"/>
            <a:chOff x="971600" y="2348880"/>
            <a:chExt cx="6408712" cy="252028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971600" y="2348880"/>
              <a:ext cx="6408712" cy="2520280"/>
            </a:xfrm>
            <a:prstGeom prst="rect">
              <a:avLst/>
            </a:prstGeom>
            <a:grpFill/>
            <a:ln w="25400" cap="flat" cmpd="sng" algn="ctr">
              <a:solidFill>
                <a:srgbClr val="ABE14B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6408712" cy="12601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pic>
        <p:nvPicPr>
          <p:cNvPr id="14338" name="Picture 2" descr="C:\Users\Administrator\Desktop\课件图12\思考人物\u=3388460580,2357432994&amp;fm=21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4005064"/>
            <a:ext cx="2160240" cy="1735460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827584" y="1268760"/>
            <a:ext cx="7236296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南京是六朝古都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自南朝时渐渐养成奢靡之风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而秦淮河一带又是南京城里最有名的权贵富豪纵情声色、寻欢作乐的地方。诗人泊舟于此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目睹灯红酒绿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耳闻淫歌艳曲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触景生情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借古讽今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写下了这篇悲愤的诗篇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用来抨击那些沉迷酒色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不理朝政的上层人物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表达了诗人对国家命运的关怀和忧愤。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7944" y="620688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背景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初读古诗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650" name="Picture 2" descr="C:\Users\Administrator\Desktop\课件图12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980728"/>
            <a:ext cx="8208912" cy="5256584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827584" y="1340768"/>
            <a:ext cx="9144000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自由读古诗两到三遍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注意读准字音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读通诗句。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师范读。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生配乐练读。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师生合作读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在吟诵中感受古诗的节奏和韵味。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烟笼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寒水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月笼沙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夜泊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秦淮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近酒家。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商女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亡国恨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隔江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犹唱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后庭花。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整体把握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674" name="Picture 2" descr="C:\Users\Administrator\Desktop\课件图12\图片148732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836712"/>
            <a:ext cx="9144000" cy="540060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043608" y="1139949"/>
            <a:ext cx="6912768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①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再读诗歌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解决字词。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停泊。近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靠近。笼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笼罩。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②理解诗的意境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烟笼寒水月笼沙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迷蒙的烟雾笼罩着寒冷的江面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月光照映着水边的沙滩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夜泊秦淮近酒家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夜晚我停泊在秦淮河岸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正临近酒家所在的地方。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夜景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夜泊秦淮近酒家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交代时间、地点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近酒家”引出下文“商女”的出场。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商女不知亡国恨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商女不知道什么是亡国恨事。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隔江犹唱后庭花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隔江还在把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后庭花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声声歌唱。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整体把握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9" name="Picture 3" descr="C:\Users\Administrator\Desktop\课件图12\图215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980728"/>
            <a:ext cx="8496944" cy="504056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187624" y="2060848"/>
            <a:ext cx="712879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③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赏析诗中出现的修辞手法。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“烟笼寒水月笼沙”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互文见义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烟”和“月”既“笼寒水”又“笼沙”。两个“笼”字连用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将轻烟、淡月、寒水、细沙四种景物融为一体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贴切传神地勾画出秦淮河两岸朦胧冷清的景象。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理解诗歌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11560" y="722710"/>
            <a:ext cx="8064896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赏析一、二句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烟笼寒水月笼沙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夜泊秦淮近酒家。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　这两句是写什么的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写了哪些景物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这些景物给你一种什么样的感觉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写诗人夜泊秦淮所见的景物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迷蒙的烟雾笼罩着寒冷的江面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夜幕朦胧的凄迷景象。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谁来把这两句话的意思说一说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迷蒙的烟雾笼罩在秦淮河上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月光映照着江边的沙滩。宁静的夜里把船停在岸边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靠近在酒家。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“笼”是什么意思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笼罩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寒”字令你想到了什么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天气寒冷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表明这是深秋时节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除了季节的冷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有没有别的方面的冷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心的冷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683568" y="2276872"/>
            <a:ext cx="7920880" cy="864096"/>
          </a:xfrm>
          <a:prstGeom prst="wedgeRoundRectCallout">
            <a:avLst>
              <a:gd name="adj1" fmla="val -743"/>
              <a:gd name="adj2" fmla="val -6503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标注 13"/>
          <p:cNvSpPr/>
          <p:nvPr/>
        </p:nvSpPr>
        <p:spPr>
          <a:xfrm>
            <a:off x="683568" y="4005064"/>
            <a:ext cx="7848872" cy="2088232"/>
          </a:xfrm>
          <a:prstGeom prst="wedgeRoundRectCallout">
            <a:avLst>
              <a:gd name="adj1" fmla="val 198"/>
              <a:gd name="adj2" fmla="val -5407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 descr="C:\Users\Administrator\Desktop\图片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2492896"/>
            <a:ext cx="819150" cy="819150"/>
          </a:xfrm>
          <a:prstGeom prst="rect">
            <a:avLst/>
          </a:prstGeom>
          <a:noFill/>
        </p:spPr>
      </p:pic>
      <p:sp>
        <p:nvSpPr>
          <p:cNvPr id="15" name="任意多边形 14"/>
          <p:cNvSpPr/>
          <p:nvPr/>
        </p:nvSpPr>
        <p:spPr>
          <a:xfrm>
            <a:off x="855023" y="3331029"/>
            <a:ext cx="7635834" cy="564077"/>
          </a:xfrm>
          <a:custGeom>
            <a:avLst/>
            <a:gdLst>
              <a:gd name="connsiteX0" fmla="*/ 0 w 7635834"/>
              <a:gd name="connsiteY0" fmla="*/ 29688 h 564077"/>
              <a:gd name="connsiteX1" fmla="*/ 2244437 w 7635834"/>
              <a:gd name="connsiteY1" fmla="*/ 243444 h 564077"/>
              <a:gd name="connsiteX2" fmla="*/ 3859481 w 7635834"/>
              <a:gd name="connsiteY2" fmla="*/ 53439 h 564077"/>
              <a:gd name="connsiteX3" fmla="*/ 7635834 w 7635834"/>
              <a:gd name="connsiteY3" fmla="*/ 564077 h 564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35834" h="564077">
                <a:moveTo>
                  <a:pt x="0" y="29688"/>
                </a:moveTo>
                <a:cubicBezTo>
                  <a:pt x="800595" y="134587"/>
                  <a:pt x="1601190" y="239486"/>
                  <a:pt x="2244437" y="243444"/>
                </a:cubicBezTo>
                <a:cubicBezTo>
                  <a:pt x="2887684" y="247402"/>
                  <a:pt x="2960915" y="0"/>
                  <a:pt x="3859481" y="53439"/>
                </a:cubicBezTo>
                <a:cubicBezTo>
                  <a:pt x="4758047" y="106878"/>
                  <a:pt x="6196940" y="335477"/>
                  <a:pt x="7635834" y="564077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3" name="Picture 3" descr="C:\Users\Administrator\Desktop\QQ截图201612110907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780928"/>
            <a:ext cx="2228850" cy="10822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1899</Words>
  <Application>Kingsoft Office WPP</Application>
  <PresentationFormat>全屏显示(4:3)</PresentationFormat>
  <Paragraphs>100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81</cp:revision>
  <dcterms:created xsi:type="dcterms:W3CDTF">2015-11-21T07:20:00Z</dcterms:created>
  <dcterms:modified xsi:type="dcterms:W3CDTF">2017-02-07T02:47:31Z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