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323" r:id="rId3"/>
    <p:sldId id="523" r:id="rId5"/>
    <p:sldId id="1012" r:id="rId6"/>
    <p:sldId id="1043" r:id="rId7"/>
    <p:sldId id="1003" r:id="rId8"/>
    <p:sldId id="634" r:id="rId9"/>
    <p:sldId id="1001" r:id="rId10"/>
    <p:sldId id="748" r:id="rId11"/>
    <p:sldId id="996" r:id="rId12"/>
    <p:sldId id="1006" r:id="rId13"/>
    <p:sldId id="1143" r:id="rId14"/>
    <p:sldId id="1080" r:id="rId15"/>
    <p:sldId id="1018" r:id="rId16"/>
    <p:sldId id="1019" r:id="rId17"/>
    <p:sldId id="941" r:id="rId18"/>
    <p:sldId id="928" r:id="rId19"/>
    <p:sldId id="1144" r:id="rId20"/>
    <p:sldId id="1145" r:id="rId21"/>
    <p:sldId id="1147" r:id="rId22"/>
    <p:sldId id="1146" r:id="rId23"/>
    <p:sldId id="1149" r:id="rId24"/>
    <p:sldId id="1148" r:id="rId25"/>
    <p:sldId id="1150" r:id="rId26"/>
    <p:sldId id="1151" r:id="rId27"/>
    <p:sldId id="1152" r:id="rId28"/>
    <p:sldId id="1163" r:id="rId29"/>
    <p:sldId id="1154" r:id="rId30"/>
    <p:sldId id="1153" r:id="rId31"/>
    <p:sldId id="1155" r:id="rId32"/>
    <p:sldId id="1160" r:id="rId33"/>
    <p:sldId id="1157" r:id="rId34"/>
    <p:sldId id="1162" r:id="rId35"/>
    <p:sldId id="936" r:id="rId36"/>
    <p:sldId id="937" r:id="rId37"/>
    <p:sldId id="938" r:id="rId38"/>
    <p:sldId id="939" r:id="rId39"/>
    <p:sldId id="1164" r:id="rId40"/>
    <p:sldId id="940" r:id="rId41"/>
  </p:sldIdLst>
  <p:sldSz cx="9144000" cy="5143500" type="screen16x9"/>
  <p:notesSz cx="6858000" cy="9144000"/>
  <p:embeddedFontLst>
    <p:embeddedFont>
      <p:font typeface="黑体" pitchFamily="49" charset="-122"/>
      <p:regular r:id="rId46"/>
    </p:embeddedFont>
    <p:embeddedFont>
      <p:font typeface="楷体" pitchFamily="49" charset="-122"/>
      <p:regular r:id="rId47"/>
    </p:embeddedFont>
    <p:embeddedFont>
      <p:font typeface="幼圆" pitchFamily="49" charset="-122"/>
      <p:regular r:id="rId48"/>
    </p:embeddedFont>
    <p:embeddedFont>
      <p:font typeface="Times New Roman" charset="0"/>
      <p:regular r:id="rId49"/>
      <p:bold r:id="rId50"/>
    </p:embeddedFont>
    <p:embeddedFont>
      <p:font typeface="微软雅黑" charset="-122"/>
      <p:regular r:id="rId51"/>
    </p:embeddedFont>
    <p:embeddedFont>
      <p:font typeface="微软雅黑" charset="-122"/>
      <p:regular r:id="rId52"/>
      <p:bold r:id="rId5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66"/>
    <a:srgbClr val="FF0000"/>
    <a:srgbClr val="E3D3E9"/>
    <a:srgbClr val="F2F5D7"/>
    <a:srgbClr val="FFFFFF"/>
    <a:srgbClr val="0000FF"/>
    <a:srgbClr val="0066FF"/>
    <a:srgbClr val="A38302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07"/>
        <p:guide pos="227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font" Target="fonts/font8.fntdata"/><Relationship Id="rId52" Type="http://schemas.openxmlformats.org/officeDocument/2006/relationships/font" Target="fonts/font7.fntdata"/><Relationship Id="rId51" Type="http://schemas.openxmlformats.org/officeDocument/2006/relationships/font" Target="fonts/font6.fntdata"/><Relationship Id="rId50" Type="http://schemas.openxmlformats.org/officeDocument/2006/relationships/font" Target="fonts/font5.fntdata"/><Relationship Id="rId5" Type="http://schemas.openxmlformats.org/officeDocument/2006/relationships/slide" Target="slides/slide2.xml"/><Relationship Id="rId49" Type="http://schemas.openxmlformats.org/officeDocument/2006/relationships/font" Target="fonts/font4.fntdata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件小事的震动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6"/>
          <a:srcRect l="689" r="571" b="5217"/>
          <a:stretch>
            <a:fillRect/>
          </a:stretch>
        </p:blipFill>
        <p:spPr>
          <a:xfrm>
            <a:off x="26670" y="3904615"/>
            <a:ext cx="9090025" cy="12458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contrast="12000"/>
          </a:blip>
          <a:stretch>
            <a:fillRect/>
          </a:stretch>
        </p:blipFill>
        <p:spPr>
          <a:xfrm>
            <a:off x="3810" y="-18415"/>
            <a:ext cx="9126220" cy="5159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bright="-6000" contrast="24000"/>
          </a:blip>
          <a:stretch>
            <a:fillRect/>
          </a:stretch>
        </p:blipFill>
        <p:spPr>
          <a:xfrm>
            <a:off x="3175" y="-18415"/>
            <a:ext cx="9126855" cy="51593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4554" y="1707034"/>
            <a:ext cx="7848872" cy="1053465"/>
          </a:xfrm>
          <a:prstGeom prst="rect">
            <a:avLst/>
          </a:prstGeom>
          <a:solidFill>
            <a:srgbClr val="FFFFFF">
              <a:alpha val="42000"/>
            </a:srgb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自由是一切动物快乐生存的标志。如果没有了自由，就会失去快乐。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1170965"/>
            <a:ext cx="3565374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呵护：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charset="0"/>
              </a:rPr>
              <a:t>精心的护理。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本课指对话没鸟的照顾。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040" y="2872105"/>
            <a:ext cx="3498215" cy="7683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在老师的精心</a:t>
            </a: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呵护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下，她慢慢地说话了。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6000" contrast="12000"/>
          </a:blip>
          <a:srcRect b="7019"/>
          <a:stretch>
            <a:fillRect/>
          </a:stretch>
        </p:blipFill>
        <p:spPr>
          <a:xfrm>
            <a:off x="4030345" y="887095"/>
            <a:ext cx="4761865" cy="3028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1170965"/>
            <a:ext cx="3565374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迷惑不解：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charset="0"/>
              </a:rPr>
              <a:t>一点儿也不明白。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本课指小鸟死去让作者感到莫名其妙。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040" y="2872105"/>
            <a:ext cx="3498215" cy="7683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你刚才说的话，我有些</a:t>
            </a: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迷惑不解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987574"/>
            <a:ext cx="2323976" cy="27887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84586" y="952423"/>
            <a:ext cx="821380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自由朗读课文，文中哪些句子能体现情感的变化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？你是怎样理解的？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    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08305" y="2134235"/>
            <a:ext cx="6496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“令我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大惊失色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的是，小鸟竟已经死了”</a:t>
            </a:r>
            <a:endParaRPr lang="zh-CN" altLang="en-US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6370" y="3598545"/>
            <a:ext cx="2498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400" b="0">
                <a:latin typeface="楷体" pitchFamily="49" charset="-122"/>
                <a:ea typeface="楷体" pitchFamily="49" charset="-122"/>
                <a:cs typeface="楷体" pitchFamily="49" charset="-122"/>
              </a:rPr>
              <a:t>“巨大的震动”</a:t>
            </a:r>
            <a:endParaRPr lang="zh-CN" altLang="en-US" sz="24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5" name="上箭头标注 4"/>
          <p:cNvSpPr/>
          <p:nvPr/>
        </p:nvSpPr>
        <p:spPr>
          <a:xfrm>
            <a:off x="584835" y="2656205"/>
            <a:ext cx="3562985" cy="631825"/>
          </a:xfrm>
          <a:prstGeom prst="upArrow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写出了作者的真实情感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535305" y="3473450"/>
            <a:ext cx="3662045" cy="710565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生物对自由的理解竟是这样的深刻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空心弧 12"/>
          <p:cNvSpPr/>
          <p:nvPr/>
        </p:nvSpPr>
        <p:spPr>
          <a:xfrm rot="5400000">
            <a:off x="5813425" y="2675255"/>
            <a:ext cx="1637030" cy="1129665"/>
          </a:xfrm>
          <a:prstGeom prst="blockArc">
            <a:avLst>
              <a:gd name="adj1" fmla="val 10726345"/>
              <a:gd name="adj2" fmla="val 155760"/>
              <a:gd name="adj3" fmla="val 1660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01560" y="2271395"/>
            <a:ext cx="164528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1">
                <a:solidFill>
                  <a:schemeClr val="accent4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每个动物都渴望自由，自由是何等的重要！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4" grpId="0"/>
      <p:bldP spid="5" grpId="0" animBg="1"/>
      <p:bldP spid="8" grpId="0" animBg="1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2430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一、读一读，用“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√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”标出正确的读音。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缤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纷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bīn  bīng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恐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惧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jù juè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  保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姆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mǔ  mǒ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     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妇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女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fù hù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徒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弟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tú dǒu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犹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yōu yóu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76358" y="1806346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89203" y="1806346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2678" y="2367051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1108" y="2363876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16338" y="3009671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95678" y="3009671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215" y="1431290"/>
            <a:ext cx="8632825" cy="18402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sz="3200" b="1">
                <a:latin typeface="楷体" pitchFamily="49" charset="-122"/>
                <a:ea typeface="楷体" pitchFamily="49" charset="-122"/>
              </a:rPr>
              <a:t>五（  ）缤纷  乐（  ）不彼  兴高（  ）烈</a:t>
            </a:r>
            <a:endParaRPr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sz="3200" b="1">
                <a:latin typeface="楷体" pitchFamily="49" charset="-122"/>
                <a:ea typeface="楷体" pitchFamily="49" charset="-122"/>
              </a:rPr>
              <a:t>喜不自（  ）  专心（  ）志  大（  ）失色</a:t>
            </a:r>
            <a:endParaRPr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5175" y="1504449"/>
            <a:ext cx="494665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彩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67157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二、将成语补充完整，并选择填空。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8865" y="1487939"/>
            <a:ext cx="494665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此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99595" y="1559694"/>
            <a:ext cx="494665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采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9725" y="2707774"/>
            <a:ext cx="494665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胜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29395" y="2707774"/>
            <a:ext cx="494665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致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69065" y="2707774"/>
            <a:ext cx="494665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惊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5" grpId="0"/>
      <p:bldP spid="6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上节课我们学习了生字，这节课让我们继续和作者一起走进课文，去领略生命的真谛。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051720" y="1635646"/>
            <a:ext cx="6768752" cy="1932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自由朗读第一自然段，想一想：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课文的开头有什么妙处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83568" y="555526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34" y="608202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0720" y="1290955"/>
            <a:ext cx="7779712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1200" b="0" dirty="0">
                <a:solidFill>
                  <a:srgbClr val="333333"/>
                </a:solidFill>
                <a:ea typeface="宋体" pitchFamily="2" charset="-122"/>
              </a:rPr>
              <a:t>              </a:t>
            </a:r>
            <a:r>
              <a:rPr lang="en-US" altLang="zh-CN"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八月的一天下午,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天气很热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，我住处的前面有一群孩子正起劲儿地</a:t>
            </a:r>
            <a:r>
              <a:rPr lang="zh-CN" sz="2800" b="0" dirty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捉那些五彩缤纷的蝴蝶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,这使我想起了小时候的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一件往事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zh-CN" altLang="en-US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851920" y="3363838"/>
            <a:ext cx="4208780" cy="97155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81046"/>
              <a:gd name="adj6" fmla="val 2685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一件往事”是发生在夏天很热的情况下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自然引出下文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2769235" y="393700"/>
            <a:ext cx="4283710" cy="737890"/>
          </a:xfrm>
          <a:prstGeom prst="borderCallout2">
            <a:avLst>
              <a:gd name="adj1" fmla="val 114509"/>
              <a:gd name="adj2" fmla="val 63261"/>
              <a:gd name="adj3" fmla="val 130138"/>
              <a:gd name="adj4" fmla="val 70812"/>
              <a:gd name="adj5" fmla="val 217292"/>
              <a:gd name="adj6" fmla="val 70693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en-US" altLang="zh-CN" sz="2400" b="1" dirty="0" err="1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强调孩子喜欢捉蝴蝶，</a:t>
            </a:r>
            <a:r>
              <a:rPr lang="en-US" altLang="zh-CN" sz="2400" b="1" dirty="0" err="1" smtClean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为下文写捉</a:t>
            </a:r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画眉</a:t>
            </a:r>
            <a:r>
              <a:rPr lang="en-US" altLang="zh-CN" sz="2400" b="1" dirty="0" err="1" smtClean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埋下伏笔</a:t>
            </a:r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604307"/>
            <a:ext cx="6768752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自由朗读第2-5自然段：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 smtClean="0">
                <a:latin typeface="黑体" pitchFamily="49" charset="-122"/>
                <a:ea typeface="黑体" pitchFamily="49" charset="-122"/>
              </a:rPr>
              <a:t>作者捉到小画眉鸟之后发生了什么事？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544" y="1347614"/>
            <a:ext cx="8008942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1200" b="0" dirty="0">
                <a:solidFill>
                  <a:srgbClr val="333333"/>
                </a:solidFill>
                <a:ea typeface="宋体" pitchFamily="2" charset="-122"/>
              </a:rPr>
              <a:t>            </a:t>
            </a:r>
            <a:r>
              <a:rPr lang="en-US" alt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那歌声悦耳动听,没有一件人间的什么乐器能奏出这么优美的乐曲。我</a:t>
            </a:r>
            <a:r>
              <a:rPr lang="zh-CN" sz="2800" b="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决心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捉一只小画眉放到我的笼子里,</a:t>
            </a:r>
            <a:r>
              <a:rPr lang="zh-CN" sz="2800" b="0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让它为我一个人唱歌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zh-CN" altLang="en-US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215005" y="101600"/>
            <a:ext cx="4255135" cy="1036955"/>
          </a:xfrm>
          <a:prstGeom prst="borderCallout2">
            <a:avLst>
              <a:gd name="adj1" fmla="val 112859"/>
              <a:gd name="adj2" fmla="val 51455"/>
              <a:gd name="adj3" fmla="val 128475"/>
              <a:gd name="adj4" fmla="val 53931"/>
              <a:gd name="adj5" fmla="val 170116"/>
              <a:gd name="adj6" fmla="val 4914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写出了“我”特别喜欢画眉鸟，因此捉画眉鸟就成了“我”的追求，</a:t>
            </a:r>
            <a:endParaRPr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2327275" y="3388360"/>
            <a:ext cx="4283710" cy="642620"/>
          </a:xfrm>
          <a:prstGeom prst="borderCallout2">
            <a:avLst>
              <a:gd name="adj1" fmla="val -14031"/>
              <a:gd name="adj2" fmla="val 58227"/>
              <a:gd name="adj3" fmla="val -51086"/>
              <a:gd name="adj4" fmla="val 58301"/>
              <a:gd name="adj5" fmla="val -108596"/>
              <a:gd name="adj6" fmla="val 6762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点出“我”捉画眉鸟的意义。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 contrast="24000"/>
          </a:blip>
          <a:stretch>
            <a:fillRect/>
          </a:stretch>
        </p:blipFill>
        <p:spPr>
          <a:xfrm>
            <a:off x="-24765" y="4445"/>
            <a:ext cx="9150985" cy="51428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395165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34362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5010" y="394091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33289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651635" y="1407160"/>
            <a:ext cx="5963920" cy="852805"/>
          </a:xfrm>
          <a:prstGeom prst="rect">
            <a:avLst/>
          </a:prstGeom>
          <a:solidFill>
            <a:srgbClr val="F2F5D7">
              <a:alpha val="48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5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一件小事的震动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0345" y="859155"/>
            <a:ext cx="77076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32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en-US" altLang="zh-CN" sz="3200" b="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sz="3200" b="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第</a:t>
            </a:r>
            <a:r>
              <a:rPr lang="en-US" altLang="zh-CN" sz="3200" b="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2</a:t>
            </a:r>
            <a:r>
              <a:rPr lang="zh-CN" sz="3200" b="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自然段花很多笔墨写画眉，目的是什么？</a:t>
            </a:r>
            <a:endParaRPr lang="zh-CN" altLang="en-US" sz="3200" b="0" dirty="0">
              <a:latin typeface="黑体" pitchFamily="49" charset="-122"/>
              <a:ea typeface="黑体" pitchFamily="49" charset="-122"/>
              <a:cs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620" y="2351405"/>
            <a:ext cx="40659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sz="2800" b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画眉是这件事情中不可缺少的，是围绕画眉展开的。</a:t>
            </a:r>
            <a:endParaRPr lang="zh-CN" altLang="en-US" sz="2800" b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5035" y="1504315"/>
            <a:ext cx="3644900" cy="2427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95350"/>
            <a:ext cx="864096" cy="8640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1295" y="901700"/>
            <a:ext cx="8223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4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第二天我发现有一只成年的画眉在</a:t>
            </a:r>
            <a:r>
              <a:rPr lang="zh-CN" sz="2800" b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专心致志</a:t>
            </a:r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地喂小画眉。</a:t>
            </a:r>
            <a:endParaRPr lang="zh-CN" altLang="en-US" sz="2800" b="0">
              <a:solidFill>
                <a:srgbClr val="33333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波形 1"/>
          <p:cNvSpPr/>
          <p:nvPr/>
        </p:nvSpPr>
        <p:spPr>
          <a:xfrm>
            <a:off x="1119505" y="2074545"/>
            <a:ext cx="6387465" cy="1355725"/>
          </a:xfrm>
          <a:prstGeom prst="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“专心致志”写成年画眉给小画眉喂东西时非常专心，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786765" y="3065145"/>
            <a:ext cx="7456805" cy="1430655"/>
          </a:xfrm>
          <a:prstGeom prst="wav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dirty="0"/>
              <a:t>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“我”喜欢听囚禁在笼子中画眉的歌声，“兴高采烈”写出“我”的开心，“喜不自胜”写“我”控制不住喜悦的情感。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870" y="588010"/>
            <a:ext cx="85712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微软雅黑" charset="-122"/>
              </a:rPr>
              <a:t>在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微软雅黑" charset="-122"/>
              </a:rPr>
              <a:t>文中找出包含“兴高采烈”“喜不自胜”“专心致志”的句子，谈谈你的理解。</a:t>
            </a:r>
            <a:endParaRPr lang="zh-CN" altLang="en-US" sz="2800" dirty="0">
              <a:latin typeface="黑体" pitchFamily="49" charset="-122"/>
              <a:ea typeface="黑体" pitchFamily="49" charset="-122"/>
              <a:cs typeface="微软雅黑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4185" y="1765300"/>
            <a:ext cx="81019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站在笼子前,我听着小音乐家美妙的歌声,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兴高采烈</a:t>
            </a:r>
            <a:r>
              <a:rPr 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,真是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喜不自胜</a:t>
            </a:r>
            <a:r>
              <a:rPr 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zh-CN" altLang="en-US" sz="2800" b="0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731912" cy="731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11845"/>
          <a:stretch>
            <a:fillRect/>
          </a:stretch>
        </p:blipFill>
        <p:spPr>
          <a:xfrm>
            <a:off x="5724128" y="1635646"/>
            <a:ext cx="2699385" cy="2808312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581025" y="2045970"/>
            <a:ext cx="4672330" cy="2505710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“竟”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表示出乎意料之外，说明“我”认为成年画眉给小画眉喂食物非常好。这是“我”原先的想法，与后面的想法截然相反。</a:t>
            </a:r>
            <a:endParaRPr lang="zh-CN" altLang="en-US" sz="240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7330" y="662305"/>
            <a:ext cx="83451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lang="en-US" alt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我高兴极了,因为由母亲来照料,肯定比我这个外人要好多了。真不错,我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竟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找到了一个免费的保姆。</a:t>
            </a:r>
            <a:endParaRPr lang="zh-CN" altLang="en-US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5536" y="915566"/>
            <a:ext cx="8375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第四自然段中，“我”对成年画眉的感情如何？</a:t>
            </a:r>
            <a:endParaRPr lang="zh-CN" altLang="en-US" sz="2800" b="0" dirty="0">
              <a:latin typeface="黑体" pitchFamily="49" charset="-122"/>
              <a:ea typeface="黑体" pitchFamily="49" charset="-122"/>
              <a:cs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085" y="2083435"/>
            <a:ext cx="77831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latin typeface="楷体" pitchFamily="49" charset="-122"/>
                <a:ea typeface="楷体" pitchFamily="49" charset="-122"/>
                <a:cs typeface="楷体" pitchFamily="49" charset="-122"/>
              </a:rPr>
              <a:t>1.</a:t>
            </a:r>
            <a:r>
              <a:rPr lang="zh-CN" sz="2400" b="0">
                <a:latin typeface="楷体" pitchFamily="49" charset="-122"/>
                <a:ea typeface="楷体" pitchFamily="49" charset="-122"/>
                <a:cs typeface="楷体" pitchFamily="49" charset="-122"/>
              </a:rPr>
              <a:t>“我”对成年画眉非常感谢，因为它作为一个保姆关爱小画眉真是太棒了！</a:t>
            </a:r>
            <a:endParaRPr lang="en-US" sz="24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0"/>
            <a:r>
              <a:rPr lang="en-US" sz="2400" b="0">
                <a:latin typeface="楷体" pitchFamily="49" charset="-122"/>
                <a:ea typeface="楷体" pitchFamily="49" charset="-122"/>
                <a:cs typeface="楷体" pitchFamily="49" charset="-122"/>
              </a:rPr>
              <a:t>2.</a:t>
            </a:r>
            <a:r>
              <a:rPr lang="zh-CN" sz="2400" b="0">
                <a:latin typeface="楷体" pitchFamily="49" charset="-122"/>
                <a:ea typeface="楷体" pitchFamily="49" charset="-122"/>
                <a:cs typeface="楷体" pitchFamily="49" charset="-122"/>
              </a:rPr>
              <a:t>“我”对成年画眉非常喜爱，因为它作为母亲非常疼爱自己的孩子。</a:t>
            </a:r>
            <a:endParaRPr lang="zh-CN" altLang="en-US" sz="24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7534"/>
            <a:ext cx="1019944" cy="10199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12520" y="996950"/>
            <a:ext cx="6196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latin typeface="楷体" pitchFamily="49" charset="-122"/>
                <a:ea typeface="楷体" pitchFamily="49" charset="-122"/>
              </a:rPr>
              <a:t>写小画眉的死在全文中的作用是什么？</a:t>
            </a:r>
            <a:endParaRPr lang="zh-CN" altLang="en-US" sz="28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双波形 1"/>
          <p:cNvSpPr/>
          <p:nvPr/>
        </p:nvSpPr>
        <p:spPr>
          <a:xfrm>
            <a:off x="1894840" y="2030730"/>
            <a:ext cx="5072380" cy="1420495"/>
          </a:xfrm>
          <a:prstGeom prst="doubleWav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（1）吸引读者的注意。</a:t>
            </a:r>
            <a:endParaRPr lang="zh-CN" altLang="en-US" sz="280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algn="ctr"/>
            <a:endParaRPr lang="zh-CN" altLang="en-US" sz="280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algn="ctr"/>
            <a:r>
              <a:rPr lang="zh-CN" altLang="en-US" sz="280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（2）自然过渡到下文。</a:t>
            </a:r>
            <a:endParaRPr lang="zh-CN" altLang="en-US" sz="280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827584" y="1244917"/>
            <a:ext cx="816222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反义词我知道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488315" y="2045970"/>
            <a:ext cx="8648700" cy="18402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sz="32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黄昏——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黎明  </a:t>
            </a:r>
            <a:r>
              <a:rPr sz="32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兴高采烈——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垂头丧气      </a:t>
            </a:r>
            <a:r>
              <a:rPr sz="32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高兴——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悲伤  </a:t>
            </a:r>
            <a:r>
              <a:rPr sz="32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坚信——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怀疑</a:t>
            </a:r>
            <a:endParaRPr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sz="32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深刻——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肤浅   </a:t>
            </a:r>
            <a:r>
              <a:rPr sz="32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大惊失色——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从容自如</a:t>
            </a:r>
            <a:endParaRPr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小</a:t>
              </a:r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练笔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79712" y="1707654"/>
            <a:ext cx="6768752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自由朗读第6-7自然段：</a:t>
            </a:r>
            <a:endParaRPr lang="zh-CN" altLang="en-US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画眉鸟的事情给“我”带来什么样的震动？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课后第二题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zh-CN" sz="28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5167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21485" y="63182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0">
                <a:latin typeface="楷体" pitchFamily="49" charset="-122"/>
                <a:ea typeface="楷体" pitchFamily="49" charset="-122"/>
              </a:rPr>
              <a:t>小画眉为什么会死去呢？</a:t>
            </a:r>
            <a:endParaRPr lang="zh-CN" altLang="en-US" sz="3200" b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235" y="1215390"/>
            <a:ext cx="4761865" cy="3171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1195" y="1318260"/>
            <a:ext cx="343662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因为当一只美洲画眉发现她的孩子被关在笼子里之后,就一定要喂小画眉足以致死的毒梅。</a:t>
            </a:r>
            <a:endParaRPr lang="zh-CN" altLang="en-US" sz="2800" b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6125" y="1059180"/>
            <a:ext cx="3767455" cy="3024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130" y="1233805"/>
            <a:ext cx="8214360" cy="2676525"/>
          </a:xfrm>
          <a:prstGeom prst="rect">
            <a:avLst/>
          </a:prstGeom>
          <a:solidFill>
            <a:srgbClr val="E3D3E9">
              <a:alpha val="4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sz="2800" b="1" dirty="0">
                <a:latin typeface="楷体" pitchFamily="49" charset="-122"/>
                <a:ea typeface="楷体" pitchFamily="49" charset="-122"/>
              </a:rPr>
              <a:t>画眉是雀形目画眉科的鸟类。全长约23厘米。全身大部棕褐色。头顶至上背具黑褐色的纵纹，眼圈白色并向后延伸成狭窄的眉纹。画眉一般栖息于山丘的灌丛和村落附近的灌丛或竹林中，机敏而胆怯，常在林下的草丛中觅食，不善作远距离飞翔。画眉分布于老挝、越南北部和中国的东南沿海地区。</a:t>
            </a:r>
            <a:endParaRPr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755576" y="987574"/>
            <a:ext cx="7256983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这话犹如雷鸣似的给我巨大的震动,我好像一下子长大了，原来这小小的生物对自由的理解竟是这样的深刻。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131840" y="1563638"/>
            <a:ext cx="1440160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683568" y="3075806"/>
            <a:ext cx="7056784" cy="1057790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强调了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给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“我”的震动非常大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前面  “巨大的震动”是相互照应的。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06" y="441127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9"/>
          <p:cNvSpPr txBox="1"/>
          <p:nvPr/>
        </p:nvSpPr>
        <p:spPr>
          <a:xfrm>
            <a:off x="467928" y="616893"/>
            <a:ext cx="86233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1275606"/>
            <a:ext cx="7128792" cy="101944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用“犹如”写一个比喻句。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云形标注 7"/>
          <p:cNvSpPr/>
          <p:nvPr/>
        </p:nvSpPr>
        <p:spPr bwMode="auto">
          <a:xfrm>
            <a:off x="1331640" y="2715766"/>
            <a:ext cx="6388474" cy="1440160"/>
          </a:xfrm>
          <a:prstGeom prst="cloudCallout">
            <a:avLst>
              <a:gd name="adj1" fmla="val -15975"/>
              <a:gd name="adj2" fmla="val -78778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9672" y="2931790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听了妈妈的话后，我的耳朵犹如雷鸣一般轰响，几乎是震耳欲聋。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小</a:t>
              </a:r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练笔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931545" y="1574800"/>
            <a:ext cx="696404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震动：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“震动”的意思是心灵受到巨大的影响。一件小事给作者的震动是每个人都要追求自由，动物也需要自由，我们要保护动物，给动物自由。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0"/>
          <p:cNvSpPr txBox="1"/>
          <p:nvPr/>
        </p:nvSpPr>
        <p:spPr>
          <a:xfrm>
            <a:off x="1400175" y="614680"/>
            <a:ext cx="684593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结合课文理解</a:t>
            </a:r>
            <a:r>
              <a:rPr lang="en-US" altLang="zh-CN" sz="2600" b="1" dirty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震动</a:t>
            </a:r>
            <a:r>
              <a:rPr lang="en-US" altLang="zh-CN" sz="2600" b="1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的意思（</a:t>
            </a:r>
            <a:r>
              <a:rPr lang="zh-CN" altLang="en-US" sz="2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课后题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1510"/>
            <a:ext cx="967736" cy="8809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72400" y="1316265"/>
            <a:ext cx="552450" cy="24688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一件小事的震动</a:t>
            </a:r>
            <a:endParaRPr lang="zh-CN" altLang="en-US" sz="2700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20" y="1875790"/>
            <a:ext cx="470090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700" dirty="0"/>
              <a:t>小事：捉鸟—养鸟—喂鸟—小鸟死去</a:t>
            </a:r>
            <a:endParaRPr lang="zh-CN" altLang="en-US" sz="2700" dirty="0"/>
          </a:p>
        </p:txBody>
      </p:sp>
      <p:sp>
        <p:nvSpPr>
          <p:cNvPr id="28" name="TextBox 27"/>
          <p:cNvSpPr txBox="1"/>
          <p:nvPr/>
        </p:nvSpPr>
        <p:spPr>
          <a:xfrm>
            <a:off x="3462020" y="2733040"/>
            <a:ext cx="463804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700" dirty="0"/>
              <a:t>震动：生物对自由的理解深刻</a:t>
            </a:r>
            <a:endParaRPr lang="zh-CN" altLang="en-US" sz="27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071757" y="2420875"/>
            <a:ext cx="2625688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渴望自由        </a:t>
            </a:r>
            <a:endParaRPr lang="zh-CN" altLang="en-US" sz="27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73710" y="1544320"/>
            <a:ext cx="79889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latin typeface="楷体" pitchFamily="49" charset="-122"/>
                <a:ea typeface="楷体" pitchFamily="49" charset="-122"/>
              </a:rPr>
              <a:t>课文写我喜欢养野生的活物，将画眉关在笼子里，后来小画眉竟死去了，告诉人们的道理是：小小的生物也 </a:t>
            </a:r>
            <a:r>
              <a:rPr lang="zh-CN" sz="2800" b="0" u="sng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sz="2800" b="0">
                <a:latin typeface="楷体" pitchFamily="49" charset="-122"/>
                <a:ea typeface="楷体" pitchFamily="49" charset="-122"/>
              </a:rPr>
              <a:t>，因此我们要保护生物，让它们         。</a:t>
            </a:r>
            <a:endParaRPr lang="zh-CN" altLang="en-US" sz="28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9945" y="2837180"/>
            <a:ext cx="3446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自由的生活</a:t>
            </a:r>
            <a:endParaRPr lang="zh-CN" altLang="en-US" sz="2800" u="sng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0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627534"/>
            <a:ext cx="8373110" cy="46304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自由的名言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.自由是对必然的认识。——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黑格尔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.自由就是做法律所许可的一切事情的权力。——孟德斯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鸠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.自由固不是钱所能买到的，但能够为钱而卖掉。——鲁迅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　　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1347614"/>
            <a:ext cx="8164830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一、读课文，按照顺序概括出每部分的内容，在把这几部分的内容连起来说说。</a:t>
            </a:r>
            <a:endParaRPr lang="zh-CN" altLang="en-US" sz="2800" b="1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1520" y="2787774"/>
            <a:ext cx="8721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捉画眉鸟回家—养鸟—喂小画眉鸟—小画眉死去</a:t>
            </a:r>
            <a:endParaRPr lang="zh-CN" altLang="en-US" sz="2800" b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699542"/>
            <a:ext cx="8253095" cy="3869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>
              <a:lnSpc>
                <a:spcPct val="150000"/>
              </a:lnSpc>
            </a:pPr>
            <a:r>
              <a:rPr lang="en-US" altLang="zh-CN" sz="16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首先要认真读课文，理清课文的内容，然后根据课文内容，提炼出小标题。课文内容是：我捉了一只小画眉鸟回家，把小画眉鸟关在笼子里。第二天，小画眉鸟的母亲给小画眉喂毒梅，小画眉竟然死了。后来得知因为小画眉没有自由了，所以母亲决定这样做。</a:t>
            </a:r>
            <a:endParaRPr lang="zh-CN" altLang="en-US" sz="2800" b="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460" y="1443038"/>
            <a:ext cx="8601075" cy="308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例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：</a:t>
            </a:r>
            <a:r>
              <a:rPr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对死去的小画眉说，孩子，你的妈妈这样做，是减少你痛苦。如果你关在囚笼里，生活没有自由，那样会很痛苦的。</a:t>
            </a:r>
            <a:endParaRPr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  </a:t>
            </a:r>
            <a:endParaRPr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对画眉妈妈说，你不能选用这样粗暴的方式，其实追求自由的方式比较多，可以选择巧妙的机会逃跑，或者你想尽方法来挽救自己的孩子。</a:t>
            </a:r>
            <a:endParaRPr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460" y="555625"/>
            <a:ext cx="837184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二、假如你是一只画眉，你会对死去的小画眉说什么？又会对画眉妈妈说什么？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8415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</a:rPr>
              <a:t>画眉</a:t>
            </a:r>
            <a:endParaRPr lang="zh-CN" alt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710" y="1171575"/>
            <a:ext cx="3309620" cy="24822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7141"/>
          <a:stretch>
            <a:fillRect/>
          </a:stretch>
        </p:blipFill>
        <p:spPr>
          <a:xfrm>
            <a:off x="163195" y="1170940"/>
            <a:ext cx="2827655" cy="2482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315" y="706120"/>
            <a:ext cx="2288540" cy="3223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932040" y="1563638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优</a:t>
            </a:r>
            <a:r>
              <a:rPr kumimoji="1" lang="zh-CN" altLang="en-US" sz="4000" dirty="0">
                <a:latin typeface="楷体" pitchFamily="49" charset="-122"/>
                <a:ea typeface="楷体" pitchFamily="49" charset="-122"/>
              </a:rPr>
              <a:t>秀</a:t>
            </a:r>
            <a:endParaRPr kumimoji="1"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404828" y="1543273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采</a:t>
            </a: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纳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52625" y="1558290"/>
            <a:ext cx="135953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缤</a:t>
            </a: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纷</a:t>
            </a:r>
            <a:endParaRPr lang="zh-CN" altLang="en-US" sz="4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39521" y="3124695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恐</a:t>
            </a: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惧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958574" y="3107535"/>
            <a:ext cx="1393222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中</a:t>
            </a:r>
            <a:r>
              <a:rPr kumimoji="1"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毒</a:t>
            </a:r>
            <a:r>
              <a:rPr kumimoji="1" lang="zh-CN" altLang="en-US" sz="4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572000" y="3147814"/>
            <a:ext cx="1500393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俘虏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52580" y="118616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bīn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40683" y="1114645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nà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32040" y="113159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yōu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71800" y="2643758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jù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27984" y="2643758"/>
            <a:ext cx="203624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>
                <a:latin typeface="宋体" pitchFamily="2" charset="-122"/>
                <a:ea typeface="宋体" pitchFamily="2" charset="-122"/>
              </a:rPr>
              <a:t> </a:t>
            </a:r>
            <a:r>
              <a:rPr lang="en-US" sz="3000" dirty="0" err="1">
                <a:latin typeface="黑体" pitchFamily="49" charset="-122"/>
                <a:ea typeface="黑体" pitchFamily="49" charset="-122"/>
              </a:rPr>
              <a:t>fú</a:t>
            </a:r>
            <a:r>
              <a:rPr lang="en-US" sz="30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3000" dirty="0" err="1">
                <a:latin typeface="黑体" pitchFamily="49" charset="-122"/>
                <a:ea typeface="黑体" pitchFamily="49" charset="-122"/>
              </a:rPr>
              <a:t>lǔ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74738" y="2625328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tú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12932" y="262532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dú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7351797" y="3107535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学</a:t>
            </a: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徒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7508" y="1651749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436734" y="158725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33625" y="171555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67744" y="3219822"/>
            <a:ext cx="648072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77713" y="318083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436593" y="3106156"/>
            <a:ext cx="504056" cy="61772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5294" y="151057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我会认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22573" y="1587518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05951" y="1612952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0" name="TextBox 11"/>
          <p:cNvSpPr txBox="1"/>
          <p:nvPr/>
        </p:nvSpPr>
        <p:spPr>
          <a:xfrm>
            <a:off x="6156176" y="1563638"/>
            <a:ext cx="128605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呵</a:t>
            </a:r>
            <a:r>
              <a:rPr kumimoji="1" lang="zh-CN" altLang="en-US" sz="4000" dirty="0" smtClean="0">
                <a:latin typeface="楷体" pitchFamily="49" charset="-122"/>
                <a:ea typeface="楷体" pitchFamily="49" charset="-122"/>
              </a:rPr>
              <a:t>护</a:t>
            </a:r>
            <a:endParaRPr kumimoji="1"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11"/>
          <p:cNvSpPr txBox="1"/>
          <p:nvPr/>
        </p:nvSpPr>
        <p:spPr>
          <a:xfrm>
            <a:off x="7740352" y="1563638"/>
            <a:ext cx="128605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犹</a:t>
            </a:r>
            <a:r>
              <a:rPr kumimoji="1" lang="zh-CN" altLang="en-US" sz="4000" dirty="0" smtClean="0">
                <a:latin typeface="楷体" pitchFamily="49" charset="-122"/>
                <a:ea typeface="楷体" pitchFamily="49" charset="-122"/>
              </a:rPr>
              <a:t>豫</a:t>
            </a:r>
            <a:endParaRPr kumimoji="1"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TextBox 11"/>
          <p:cNvSpPr txBox="1"/>
          <p:nvPr/>
        </p:nvSpPr>
        <p:spPr>
          <a:xfrm>
            <a:off x="827584" y="3147814"/>
            <a:ext cx="128605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latin typeface="楷体" pitchFamily="49" charset="-122"/>
                <a:ea typeface="楷体" pitchFamily="49" charset="-122"/>
              </a:rPr>
              <a:t>保</a:t>
            </a:r>
            <a:r>
              <a:rPr kumimoji="1"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姆</a:t>
            </a:r>
            <a:endParaRPr kumimoji="1"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228184" y="113159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hē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0352" y="113159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yóu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03648" y="2715766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mǔ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04248" y="163564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388424" y="163564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99592" y="321982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8" grpId="0" bldLvl="0" animBg="1"/>
      <p:bldP spid="3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5" grpId="0"/>
      <p:bldP spid="45" grpId="1"/>
      <p:bldP spid="46" grpId="0"/>
      <p:bldP spid="46" grpId="1"/>
      <p:bldP spid="47" grpId="0"/>
      <p:bldP spid="47" grpId="1"/>
      <p:bldP spid="48" grpId="0" bldLvl="0" animBg="1"/>
      <p:bldP spid="49" grpId="0" bldLvl="0" animBg="1"/>
      <p:bldP spid="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49716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功</a:t>
            </a:r>
            <a:endParaRPr lang="zh-CN" altLang="en-US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497166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劲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49716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喂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49716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料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2428772" y="2849424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刻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3652908" y="2849424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昏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4932040" y="286052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眉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3652908" y="2849424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4860032" y="2859782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2" name="矩形 1"/>
          <p:cNvSpPr/>
          <p:nvPr/>
        </p:nvSpPr>
        <p:spPr>
          <a:xfrm>
            <a:off x="2428539" y="2849508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3" name="直接连接符 4"/>
          <p:cNvCxnSpPr/>
          <p:nvPr/>
        </p:nvCxnSpPr>
        <p:spPr>
          <a:xfrm>
            <a:off x="2428539" y="3375923"/>
            <a:ext cx="102997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94" name="直接连接符 6"/>
          <p:cNvCxnSpPr/>
          <p:nvPr/>
        </p:nvCxnSpPr>
        <p:spPr>
          <a:xfrm>
            <a:off x="2944159" y="2866653"/>
            <a:ext cx="0" cy="106934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grpSp>
        <p:nvGrpSpPr>
          <p:cNvPr id="95" name="组合 7"/>
          <p:cNvGrpSpPr/>
          <p:nvPr/>
        </p:nvGrpSpPr>
        <p:grpSpPr>
          <a:xfrm>
            <a:off x="4860032" y="1491630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491630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491630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496422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1" name="文本框 64"/>
          <p:cNvSpPr txBox="1"/>
          <p:nvPr/>
        </p:nvSpPr>
        <p:spPr>
          <a:xfrm>
            <a:off x="6012160" y="2865318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优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2" name="组合 7"/>
          <p:cNvGrpSpPr/>
          <p:nvPr/>
        </p:nvGrpSpPr>
        <p:grpSpPr>
          <a:xfrm>
            <a:off x="6012160" y="2859782"/>
            <a:ext cx="1029163" cy="1085656"/>
            <a:chOff x="2437" y="2032"/>
            <a:chExt cx="1244" cy="1264"/>
          </a:xfrm>
        </p:grpSpPr>
        <p:sp>
          <p:nvSpPr>
            <p:cNvPr id="4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92" grpId="0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347614"/>
            <a:ext cx="2160240" cy="1728192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3923928" y="2211710"/>
            <a:ext cx="158417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235319" y="2427817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喂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4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err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功</a:t>
            </a:r>
            <a:endParaRPr lang="zh-CN" altLang="en-US" sz="3600" b="1" dirty="0" err="1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683568" y="3075806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料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7871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劲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372200" y="1923678"/>
            <a:ext cx="2016224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4355976" y="2283718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昏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64"/>
          <p:cNvSpPr txBox="1"/>
          <p:nvPr/>
        </p:nvSpPr>
        <p:spPr>
          <a:xfrm>
            <a:off x="1475656" y="3075806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刻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2267744" y="3075806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优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0" name="文本框 64"/>
          <p:cNvSpPr txBox="1"/>
          <p:nvPr/>
        </p:nvSpPr>
        <p:spPr>
          <a:xfrm>
            <a:off x="3923928" y="1779662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52" name="直线连接符 5"/>
          <p:cNvCxnSpPr/>
          <p:nvPr/>
        </p:nvCxnSpPr>
        <p:spPr>
          <a:xfrm>
            <a:off x="6228184" y="235572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64"/>
          <p:cNvSpPr txBox="1"/>
          <p:nvPr/>
        </p:nvSpPr>
        <p:spPr>
          <a:xfrm>
            <a:off x="6732240" y="2643758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眉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9" grpId="0"/>
      <p:bldP spid="47" grpId="0"/>
      <p:bldP spid="48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眉</a:t>
            </a:r>
            <a:endParaRPr lang="zh-CN" altLang="en-US" sz="104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itchFamily="49" charset="-122"/>
                <a:ea typeface="黑体" pitchFamily="49" charset="-122"/>
              </a:rPr>
              <a:t>méi</a:t>
            </a:r>
            <a:endParaRPr lang="en-US" sz="5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目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代表眼睛，眼睛上面是眉毛。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56535" y="2342515"/>
            <a:ext cx="333375" cy="39433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不要少写“竖”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2216" y="64190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83768" y="760752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757900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561349" y="1214932"/>
            <a:ext cx="314655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兴高采烈：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charset="0"/>
              </a:rPr>
              <a:t>形容人非常高兴的样子。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本课指作者捉到画眉鸟后的心情。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425" y="2932971"/>
            <a:ext cx="3083476" cy="110680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我与爸爸</a:t>
            </a: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兴高采烈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地走在大街上。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contrast="12000"/>
          </a:blip>
          <a:stretch>
            <a:fillRect/>
          </a:stretch>
        </p:blipFill>
        <p:spPr>
          <a:xfrm>
            <a:off x="3923665" y="697865"/>
            <a:ext cx="4761865" cy="3171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2531</Words>
  <Application>WPS 演示</Application>
  <PresentationFormat>全屏显示(16:9)</PresentationFormat>
  <Paragraphs>297</Paragraphs>
  <Slides>38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Arial </vt:lpstr>
      <vt:lpstr>宋体 </vt:lpstr>
      <vt:lpstr>黑体</vt:lpstr>
      <vt:lpstr>楷体</vt:lpstr>
      <vt:lpstr>幼圆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114</cp:revision>
  <dcterms:created xsi:type="dcterms:W3CDTF">2017-03-17T02:28:00Z</dcterms:created>
  <dcterms:modified xsi:type="dcterms:W3CDTF">2019-01-08T03:54:22Z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