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6.9.0.0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1" r:id="rId2"/>
  </p:sldMasterIdLst>
  <p:notesMasterIdLst>
    <p:notesMasterId r:id="rId3"/>
  </p:notesMasterIdLst>
  <p:handoutMasterIdLst>
    <p:handoutMasterId r:id="rId4"/>
  </p:handoutMasterIdLst>
  <p:sldIdLst>
    <p:sldId id="309" r:id="rId5"/>
    <p:sldId id="347" r:id="rId6"/>
    <p:sldId id="346" r:id="rId7"/>
    <p:sldId id="348" r:id="rId8"/>
    <p:sldId id="316" r:id="rId9"/>
    <p:sldId id="315" r:id="rId10"/>
    <p:sldId id="317" r:id="rId11"/>
    <p:sldId id="318" r:id="rId12"/>
    <p:sldId id="344" r:id="rId13"/>
    <p:sldId id="340" r:id="rId14"/>
    <p:sldId id="341" r:id="rId15"/>
    <p:sldId id="343" r:id="rId16"/>
    <p:sldId id="345" r:id="rId17"/>
    <p:sldId id="322" r:id="rId18"/>
    <p:sldId id="323" r:id="rId19"/>
    <p:sldId id="308" r:id="rId20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5">
          <p15:clr>
            <a:srgbClr val="A4A3A4"/>
          </p15:clr>
        </p15:guide>
        <p15:guide id="2" pos="29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5">
          <p15:clr>
            <a:srgbClr val="A4A3A4"/>
          </p15:clr>
        </p15:guide>
        <p15:guide id="2" pos="2176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09" autoAdjust="0"/>
    <p:restoredTop sz="94677" autoAdjust="0"/>
  </p:normalViewPr>
  <p:slideViewPr>
    <p:cSldViewPr>
      <p:cViewPr varScale="1">
        <p:scale>
          <a:sx n="91" d="100"/>
          <a:sy n="91" d="100"/>
        </p:scale>
        <p:origin x="84" y="186"/>
      </p:cViewPr>
      <p:guideLst>
        <p:guide orient="horz" pos="1645"/>
        <p:guide pos="29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610" y="-90"/>
      </p:cViewPr>
      <p:guideLst>
        <p:guide orient="horz" pos="2925"/>
        <p:guide pos="2176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tags" Target="tags/tag2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835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19266-A2EF-4A06-9FA4-9D57D9DF5FAF}" type="datetimeFigureOut">
              <a:rPr lang="zh-CN" altLang="en-US" smtClean="0"/>
              <a:t>2021/8/17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AFBBD-A411-4E8B-AAEC-A13205F80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10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816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AFBBD-A411-4E8B-AAEC-A13205F8053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2424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png" /><Relationship Id="rId4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Layout" Target="../slideLayouts/slideLayout4.xml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C:\Users\zhaoyan\Desktop\图片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" t="4560" r="6737" b="6666"/>
          <a:stretch>
            <a:fillRect/>
          </a:stretch>
        </p:blipFill>
        <p:spPr bwMode="auto">
          <a:xfrm>
            <a:off x="-7392" y="1"/>
            <a:ext cx="915139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C:\Users\zhaoyan\Desktop\20160326193044_482z07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-569" r="388" b="-569"/>
          <a:stretch>
            <a:fillRect/>
          </a:stretch>
        </p:blipFill>
        <p:spPr bwMode="auto">
          <a:xfrm>
            <a:off x="10096" y="-20539"/>
            <a:ext cx="9133904" cy="523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4427984" y="1896383"/>
            <a:ext cx="2808312" cy="1323439"/>
            <a:chOff x="4427984" y="1896383"/>
            <a:chExt cx="2808312" cy="1323439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4427984" y="1946035"/>
              <a:ext cx="1224136" cy="1224136"/>
              <a:chOff x="3633676" y="1391800"/>
              <a:chExt cx="1224136" cy="1224136"/>
            </a:xfrm>
          </p:grpSpPr>
          <p:sp>
            <p:nvSpPr>
              <p:cNvPr id="7" name="矩形 6"/>
              <p:cNvSpPr/>
              <p:nvPr userDrawn="1"/>
            </p:nvSpPr>
            <p:spPr>
              <a:xfrm>
                <a:off x="3633676" y="1391800"/>
                <a:ext cx="1224136" cy="1224136"/>
              </a:xfrm>
              <a:prstGeom prst="rect">
                <a:avLst/>
              </a:prstGeom>
              <a:noFill/>
              <a:ln>
                <a:solidFill>
                  <a:srgbClr val="BFBFBF">
                    <a:alpha val="56863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>
                <a:stCxn id="7" idx="0"/>
                <a:endCxn id="7" idx="2"/>
              </p:cNvCxnSpPr>
              <p:nvPr userDrawn="1"/>
            </p:nvCxnSpPr>
            <p:spPr>
              <a:xfrm flipH="1">
                <a:off x="4245744" y="1391800"/>
                <a:ext cx="0" cy="1224136"/>
              </a:xfrm>
              <a:prstGeom prst="line">
                <a:avLst/>
              </a:prstGeom>
              <a:ln w="19050">
                <a:solidFill>
                  <a:srgbClr val="BFBFBF">
                    <a:alpha val="56863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7" idx="1"/>
              </p:cNvCxnSpPr>
              <p:nvPr userDrawn="1"/>
            </p:nvCxnSpPr>
            <p:spPr>
              <a:xfrm>
                <a:off x="3633676" y="2003868"/>
                <a:ext cx="1224136" cy="0"/>
              </a:xfrm>
              <a:prstGeom prst="line">
                <a:avLst/>
              </a:prstGeom>
              <a:ln w="19050">
                <a:solidFill>
                  <a:srgbClr val="BFBFBF">
                    <a:alpha val="56863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 userDrawn="1"/>
          </p:nvGrpSpPr>
          <p:grpSpPr>
            <a:xfrm>
              <a:off x="6012160" y="1946035"/>
              <a:ext cx="1224136" cy="1224136"/>
              <a:chOff x="3633676" y="1391800"/>
              <a:chExt cx="1224136" cy="1224136"/>
            </a:xfrm>
          </p:grpSpPr>
          <p:sp>
            <p:nvSpPr>
              <p:cNvPr id="28" name="矩形 27"/>
              <p:cNvSpPr/>
              <p:nvPr userDrawn="1"/>
            </p:nvSpPr>
            <p:spPr>
              <a:xfrm>
                <a:off x="3633676" y="1391800"/>
                <a:ext cx="1224136" cy="1224136"/>
              </a:xfrm>
              <a:prstGeom prst="rect">
                <a:avLst/>
              </a:prstGeom>
              <a:noFill/>
              <a:ln>
                <a:solidFill>
                  <a:srgbClr val="BFBFBF">
                    <a:alpha val="56863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/>
              <p:cNvCxnSpPr>
                <a:stCxn id="28" idx="0"/>
                <a:endCxn id="28" idx="2"/>
              </p:cNvCxnSpPr>
              <p:nvPr userDrawn="1"/>
            </p:nvCxnSpPr>
            <p:spPr>
              <a:xfrm flipH="1">
                <a:off x="4245744" y="1391800"/>
                <a:ext cx="0" cy="1224136"/>
              </a:xfrm>
              <a:prstGeom prst="line">
                <a:avLst/>
              </a:prstGeom>
              <a:ln w="19050">
                <a:solidFill>
                  <a:srgbClr val="BFBFBF">
                    <a:alpha val="56863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28" idx="1"/>
              </p:cNvCxnSpPr>
              <p:nvPr userDrawn="1"/>
            </p:nvCxnSpPr>
            <p:spPr>
              <a:xfrm>
                <a:off x="3633676" y="2003868"/>
                <a:ext cx="1224136" cy="0"/>
              </a:xfrm>
              <a:prstGeom prst="line">
                <a:avLst/>
              </a:prstGeom>
              <a:ln w="19050">
                <a:solidFill>
                  <a:srgbClr val="BFBFBF">
                    <a:alpha val="56863"/>
                  </a:srgb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 34"/>
            <p:cNvSpPr/>
            <p:nvPr userDrawn="1"/>
          </p:nvSpPr>
          <p:spPr>
            <a:xfrm>
              <a:off x="4434758" y="1896383"/>
              <a:ext cx="1210588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8000" b="1" cap="none" spc="0">
                  <a:ln>
                    <a:noFill/>
                  </a:ln>
                  <a:blipFill dpi="0"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楷体" pitchFamily="49" charset="-122"/>
                  <a:ea typeface="楷体" pitchFamily="49" charset="-122"/>
                </a:rPr>
                <a:t>再</a:t>
              </a:r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6018934" y="1896383"/>
              <a:ext cx="1210588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8000" b="1" cap="none" spc="0">
                  <a:ln>
                    <a:noFill/>
                  </a:ln>
                  <a:blipFill dpi="0"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latin typeface="楷体" pitchFamily="49" charset="-122"/>
                  <a:ea typeface="楷体" pitchFamily="49" charset="-122"/>
                </a:rPr>
                <a:t>见</a:t>
              </a: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882106" y="589556"/>
            <a:ext cx="3662889" cy="2102947"/>
            <a:chOff x="882106" y="589556"/>
            <a:chExt cx="3662889" cy="2102947"/>
          </a:xfrm>
        </p:grpSpPr>
        <p:sp>
          <p:nvSpPr>
            <p:cNvPr id="16" name="云形 15"/>
            <p:cNvSpPr/>
            <p:nvPr userDrawn="1"/>
          </p:nvSpPr>
          <p:spPr>
            <a:xfrm rot="20791165">
              <a:off x="882106" y="589556"/>
              <a:ext cx="3662889" cy="1417804"/>
            </a:xfrm>
            <a:prstGeom prst="cloud">
              <a:avLst/>
            </a:prstGeom>
            <a:noFill/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方正少儿简体" pitchFamily="65" charset="-122"/>
                  <a:ea typeface="方正少儿简体" pitchFamily="65" charset="-122"/>
                </a:rPr>
                <a:t> </a:t>
              </a:r>
              <a:r>
                <a:rPr lang="zh-CN" altLang="en-US" sz="3200">
                  <a:blipFill dpi="0" rotWithShape="1"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a:blipFill>
                  <a:latin typeface="方正少儿简体" pitchFamily="65" charset="-122"/>
                  <a:ea typeface="方正少儿简体" pitchFamily="65" charset="-122"/>
                </a:rPr>
                <a:t>你学会了吗？</a:t>
              </a: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37" name="椭圆 36"/>
            <p:cNvSpPr/>
            <p:nvPr userDrawn="1"/>
          </p:nvSpPr>
          <p:spPr>
            <a:xfrm>
              <a:off x="1647468" y="2247714"/>
              <a:ext cx="476259" cy="211693"/>
            </a:xfrm>
            <a:prstGeom prst="ellipse">
              <a:avLst/>
            </a:prstGeom>
            <a:noFill/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1" name="椭圆 40"/>
            <p:cNvSpPr/>
            <p:nvPr userDrawn="1"/>
          </p:nvSpPr>
          <p:spPr>
            <a:xfrm>
              <a:off x="1490418" y="2496622"/>
              <a:ext cx="238129" cy="195881"/>
            </a:xfrm>
            <a:prstGeom prst="ellipse">
              <a:avLst/>
            </a:prstGeom>
            <a:noFill/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pic>
        <p:nvPicPr>
          <p:cNvPr id="18" name="Picture 11" descr="C:\Users\zhaoyan\Desktop\tooopen_sy_160064365347副本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155330">
            <a:off x="7571035" y="2795972"/>
            <a:ext cx="1309133" cy="8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2000" fill="hold" nodeType="afterEffect"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nodeType="clickEffect">
                                  <p:childTnLst>
                                    <p:animMotion origin="layout" path="M 8.33333E-07 4.44444E-06 L 0.23055 -0.35463" pathEditMode="relative" rAng="0" ptsTypes="AA">
                                      <p:cBhvr>
                                        <p:cTn id="2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8" y="-17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Relationship Id="rId8" Type="http://schemas.openxmlformats.org/officeDocument/2006/relationships/image" Target="../media/image1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1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tags" Target="../tags/tag1.xml" /><Relationship Id="rId4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1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309410" y="1500180"/>
            <a:ext cx="6048672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/>
            <a:r>
              <a:rPr lang="en-US" altLang="zh-CN" sz="4000" smtClean="0">
                <a:solidFill>
                  <a:srgbClr val="FFFF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27</a:t>
            </a:r>
            <a:r>
              <a:rPr lang="zh-CN" altLang="en-US" sz="4000" smtClean="0">
                <a:solidFill>
                  <a:srgbClr val="FFFF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*</a:t>
            </a:r>
            <a:r>
              <a:rPr lang="en-US" altLang="zh-CN" sz="4000" smtClean="0">
                <a:solidFill>
                  <a:srgbClr val="FFFF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zh-CN" altLang="en-US" sz="4000" smtClean="0">
                <a:solidFill>
                  <a:srgbClr val="FFFF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一个粗瓷大碗</a:t>
            </a:r>
            <a:endParaRPr lang="zh-CN" altLang="en-US" sz="4000">
              <a:solidFill>
                <a:srgbClr val="FFFF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 descr="桌子.png"/>
          <p:cNvPicPr>
            <a:picLocks noChangeAspect="1"/>
          </p:cNvPicPr>
          <p:nvPr/>
        </p:nvPicPr>
        <p:blipFill>
          <a:blip r:embed="rId3"/>
          <a:srcRect t="80530" r="40938"/>
          <a:stretch>
            <a:fillRect/>
          </a:stretch>
        </p:blipFill>
        <p:spPr>
          <a:xfrm>
            <a:off x="-36512" y="4294870"/>
            <a:ext cx="3960440" cy="848630"/>
          </a:xfrm>
          <a:prstGeom prst="rect">
            <a:avLst/>
          </a:prstGeom>
        </p:spPr>
      </p:pic>
      <p:pic>
        <p:nvPicPr>
          <p:cNvPr id="6" name="图片 5" descr="粉笔画.png"/>
          <p:cNvPicPr>
            <a:picLocks noChangeAspect="1"/>
          </p:cNvPicPr>
          <p:nvPr/>
        </p:nvPicPr>
        <p:blipFill>
          <a:blip r:embed="rId4"/>
          <a:srcRect l="49934" t="39179" r="0" b="17915"/>
          <a:stretch>
            <a:fillRect/>
          </a:stretch>
        </p:blipFill>
        <p:spPr>
          <a:xfrm>
            <a:off x="5928259" y="3458034"/>
            <a:ext cx="3357242" cy="1870128"/>
          </a:xfrm>
          <a:prstGeom prst="rect">
            <a:avLst/>
          </a:prstGeom>
        </p:spPr>
      </p:pic>
      <p:pic>
        <p:nvPicPr>
          <p:cNvPr id="7" name="图片 6" descr="书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540" y="4011910"/>
            <a:ext cx="1053034" cy="900000"/>
          </a:xfrm>
          <a:prstGeom prst="rect">
            <a:avLst/>
          </a:prstGeom>
        </p:spPr>
      </p:pic>
      <p:pic>
        <p:nvPicPr>
          <p:cNvPr id="8" name="图片 7" descr="钟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2386" y="4272318"/>
            <a:ext cx="536449" cy="512065"/>
          </a:xfrm>
          <a:prstGeom prst="rect">
            <a:avLst/>
          </a:prstGeom>
        </p:spPr>
      </p:pic>
      <p:pic>
        <p:nvPicPr>
          <p:cNvPr id="9" name="图片 8" descr="铅笔筒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0426" y="4031525"/>
            <a:ext cx="710185" cy="768098"/>
          </a:xfrm>
          <a:prstGeom prst="rect">
            <a:avLst/>
          </a:prstGeom>
        </p:spPr>
      </p:pic>
      <p:pic>
        <p:nvPicPr>
          <p:cNvPr id="10" name="图片 9" descr="眼镜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8136" y="4658383"/>
            <a:ext cx="546415" cy="25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圆角矩形标注 21"/>
          <p:cNvSpPr/>
          <p:nvPr/>
        </p:nvSpPr>
        <p:spPr>
          <a:xfrm>
            <a:off x="1928794" y="3500444"/>
            <a:ext cx="2643206" cy="785818"/>
          </a:xfrm>
          <a:prstGeom prst="wedgeRoundRectCallout">
            <a:avLst>
              <a:gd name="adj1" fmla="val 81459"/>
              <a:gd name="adj2" fmla="val -6471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重视纪律，不拿群众一针一线，不搞特殊。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143240" y="428610"/>
            <a:ext cx="1500198" cy="642942"/>
          </a:xfrm>
          <a:prstGeom prst="wedgeRoundRectCallout">
            <a:avLst>
              <a:gd name="adj1" fmla="val 150388"/>
              <a:gd name="adj2" fmla="val 15026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对战士非常关心。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786758" y="3429006"/>
            <a:ext cx="3357242" cy="18701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71472" y="1214428"/>
            <a:ext cx="7358114" cy="21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hade val="51000"/>
                        <a:satMod val="130000"/>
                      </a:schemeClr>
                    </a:gs>
                    <a:gs pos="80000">
                      <a:schemeClr val="accent1">
                        <a:shade val="93000"/>
                        <a:satMod val="130000"/>
                      </a:schemeClr>
                    </a:gs>
                    <a:gs pos="100000">
                      <a:schemeClr val="accent1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有一回，一场袭击日寇的战斗刚刚结束，小通讯员给赵一曼送来一个鼓鼓的挂包。打开一看，是个粗瓷大碗。</a:t>
            </a:r>
            <a:r>
              <a:rPr lang="zh-CN" altLang="en-US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赵一曼吃饭用的搪瓷缸子早就送给一个新战士了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，通讯员一直想给她另找一个碗，好不容易在这次战斗中找到了，就连忙给她送来。</a:t>
            </a:r>
            <a:endParaRPr lang="en-US" altLang="zh-CN" smtClean="0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赵一曼看着这个碗，对通讯员说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哪里拿来的，请你还到哪里去</a:t>
            </a:r>
            <a:r>
              <a:rPr lang="en-US" altLang="zh-CN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!”</a:t>
            </a:r>
            <a:endParaRPr lang="zh-CN" altLang="en-US" smtClean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1"/>
      <p:bldP spid="15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标注 5"/>
          <p:cNvSpPr/>
          <p:nvPr/>
        </p:nvSpPr>
        <p:spPr>
          <a:xfrm>
            <a:off x="285720" y="428610"/>
            <a:ext cx="2643206" cy="785818"/>
          </a:xfrm>
          <a:prstGeom prst="wedgeRoundRectCallout">
            <a:avLst>
              <a:gd name="adj1" fmla="val 50559"/>
              <a:gd name="adj2" fmla="val 12168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说明赵一曼已经多日未曾吃过饱饭了。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500562" y="428610"/>
            <a:ext cx="2143140" cy="714380"/>
          </a:xfrm>
          <a:prstGeom prst="wedgeRoundRectCallout">
            <a:avLst>
              <a:gd name="adj1" fmla="val 49432"/>
              <a:gd name="adj2" fmla="val 7761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饱含着战士对赵一曼的关心与爱戴。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142976" y="4143386"/>
            <a:ext cx="2928958" cy="785818"/>
          </a:xfrm>
          <a:prstGeom prst="wedgeRoundRectCallout">
            <a:avLst>
              <a:gd name="adj1" fmla="val 77560"/>
              <a:gd name="adj2" fmla="val -5246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赵一曼心中时刻想到的是战士，而不是自己。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16194" y="3458034"/>
            <a:ext cx="3357242" cy="18701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57224" y="1214428"/>
            <a:ext cx="7500990" cy="300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hade val="51000"/>
                        <a:satMod val="130000"/>
                      </a:schemeClr>
                    </a:gs>
                    <a:gs pos="80000">
                      <a:schemeClr val="accent1">
                        <a:shade val="93000"/>
                        <a:satMod val="130000"/>
                      </a:schemeClr>
                    </a:gs>
                    <a:gs pos="100000">
                      <a:schemeClr val="accent1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开饭了。通讯员用这个大碗给赵一曼盛了</a:t>
            </a:r>
            <a:r>
              <a:rPr lang="zh-CN" altLang="en-US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满满一碗高粱米饭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，他想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这回我们政委</a:t>
            </a:r>
            <a:r>
              <a:rPr lang="zh-CN" altLang="en-US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该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吃顿饱饭了。”</a:t>
            </a:r>
            <a:endParaRPr lang="en-US" altLang="zh-CN" smtClean="0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赵一曼一看，就知道是从病号灶盛来的。那些日子非常艰苦，抗联部队几个月来都是靠野菜、草根、橡子面充饥。有时候乡亲们冒着危险给部队送来一点儿粮食，但得留给伤病员吃。团长、政委和战士们一样，嘴边有几个月没沾过粮食了。</a:t>
            </a:r>
            <a:r>
              <a:rPr lang="zh-CN" altLang="en-US" smtClean="0">
                <a:solidFill>
                  <a:srgbClr val="FF99FF"/>
                </a:solidFill>
                <a:latin typeface="楷体" pitchFamily="49" charset="-122"/>
                <a:ea typeface="楷体" pitchFamily="49" charset="-122"/>
              </a:rPr>
              <a:t>赵一曼看到这碗高粱米饭，不禁想起战士们的艰苦生活，想起同志之间的友爱，想起通讯员对她的关心</a:t>
            </a:r>
            <a:r>
              <a:rPr lang="en-US" altLang="zh-CN" smtClean="0">
                <a:solidFill>
                  <a:srgbClr val="FF99FF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mtClean="0">
              <a:solidFill>
                <a:srgbClr val="FF99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1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2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1"/>
      <p:bldP spid="22" grpId="2"/>
      <p:bldP spid="15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标注 15"/>
          <p:cNvSpPr/>
          <p:nvPr/>
        </p:nvSpPr>
        <p:spPr>
          <a:xfrm>
            <a:off x="4071934" y="714362"/>
            <a:ext cx="2571768" cy="857256"/>
          </a:xfrm>
          <a:prstGeom prst="wedgeRoundRectCallout">
            <a:avLst>
              <a:gd name="adj1" fmla="val 61913"/>
              <a:gd name="adj2" fmla="val 11207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与上文通讯员给赵一曼“盛了满满一碗高粱米饭”形成鲜明对比。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143372" y="3286130"/>
            <a:ext cx="2357454" cy="714380"/>
          </a:xfrm>
          <a:prstGeom prst="wedgeRoundRectCallout">
            <a:avLst>
              <a:gd name="adj1" fmla="val -56075"/>
              <a:gd name="adj2" fmla="val -1130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关心战士，与战士同甘共苦，不搞特殊。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16194" y="3458034"/>
            <a:ext cx="3357242" cy="18701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14414" y="2000246"/>
            <a:ext cx="6357982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hade val="51000"/>
                        <a:satMod val="130000"/>
                      </a:schemeClr>
                    </a:gs>
                    <a:gs pos="80000">
                      <a:schemeClr val="accent1">
                        <a:shade val="93000"/>
                        <a:satMod val="130000"/>
                      </a:schemeClr>
                    </a:gs>
                    <a:gs pos="100000">
                      <a:schemeClr val="accent1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赵一曼端着碗轻轻走进炊事棚，趁人不注意的时候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把碗里的饭倒进锅里，又从另一口锅里盛了半碗野菜粥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1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1"/>
      <p:bldP spid="15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圆角矩形标注 15"/>
          <p:cNvSpPr/>
          <p:nvPr/>
        </p:nvSpPr>
        <p:spPr>
          <a:xfrm>
            <a:off x="3214678" y="714362"/>
            <a:ext cx="2571768" cy="857256"/>
          </a:xfrm>
          <a:prstGeom prst="wedgeRoundRectCallout">
            <a:avLst>
              <a:gd name="adj1" fmla="val -62013"/>
              <a:gd name="adj2" fmla="val 20216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说明赵一曼并不在意有没有碗用，只要别人有碗用他就高兴。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3214678" y="3786196"/>
            <a:ext cx="2357454" cy="714380"/>
          </a:xfrm>
          <a:prstGeom prst="wedgeRoundRectCallout">
            <a:avLst>
              <a:gd name="adj1" fmla="val -56075"/>
              <a:gd name="adj2" fmla="val -1130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    关心别人胜过关心自己。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16194" y="3458034"/>
            <a:ext cx="3357242" cy="18701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14414" y="2000246"/>
            <a:ext cx="6643734" cy="133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hade val="51000"/>
                        <a:satMod val="130000"/>
                      </a:schemeClr>
                    </a:gs>
                    <a:gs pos="80000">
                      <a:schemeClr val="accent1">
                        <a:shade val="93000"/>
                        <a:satMod val="130000"/>
                      </a:schemeClr>
                    </a:gs>
                    <a:gs pos="100000">
                      <a:schemeClr val="accent1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第二天开饭的时候，赵一曼又没有碗了。小通讯员急得直叫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我说政委同志啊，给你一百个碗也架不住你这么‘丢’啊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    赵一曼</a:t>
            </a:r>
            <a:r>
              <a:rPr lang="zh-CN" altLang="en-US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笑着说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是啊，什么时候才能不‘ 丢’碗呢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?”</a:t>
            </a:r>
            <a:endParaRPr lang="zh-CN" altLang="en-US" smtClean="0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1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1"/>
      <p:bldP spid="15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660139" y="1665926"/>
            <a:ext cx="6055133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381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课文通过记叙一个粗瓷大碗的故事，赞美了赵一曼同志关心战士，不搞特殊，与战士同甘共苦的高尚品质。</a:t>
            </a:r>
          </a:p>
        </p:txBody>
      </p:sp>
      <p:pic>
        <p:nvPicPr>
          <p:cNvPr id="3" name="图片 2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786758" y="3435846"/>
            <a:ext cx="3357242" cy="18701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576" y="741933"/>
            <a:ext cx="201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仿宋简体" panose="02000000000000000000" charset="-122"/>
              </a:rPr>
              <a:t>三、</a:t>
            </a:r>
            <a:r>
              <a:rPr lang="zh-CN" altLang="zh-CN" sz="2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仿宋简体" panose="02000000000000000000" charset="-122"/>
              </a:rPr>
              <a:t>总结</a:t>
            </a:r>
            <a:endParaRPr lang="zh-CN" altLang="en-US" sz="240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2427734"/>
            <a:ext cx="1109568" cy="23837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New shape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 smtId="4294967295">
                <a:solidFill>
                  <a:srgbClr val="000000"/>
                </a:solidFill>
              </a:rPr>
              <a:t>（3）教师范读，引导学生体会重音“一定”“肯定”和语气的变化。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（1）你是从哪儿推断出灰雀是男孩捉走的？（省略号。省略号表示他说谎，灰雀就是他捉走的。）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1.听写词语，教师小结指导。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重点是联系课文中的关键词句，感受人物形象，理解多元寓意。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带着疑问，我们来读读课文。读的时候有两个要求，一是大声朗读课文，读准字音，读通课文。二是思考我们刚才提的问题，看看你能不能解决呢？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列宁说：“一定是飞走了或者是冻死了。天气严寒，它怕冷。”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故事情节：灰雀不见了→列宁找灰雀，与男孩交谈→灰雀回来了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过渡：你们听！这鸟叫声一会儿高，一会儿——（低），一会儿长，一会儿——（短），抑扬顿挫，不断变换着调子，真像唱歌一样呀！这就是“婉转”。鸟儿的歌声好听吗？（好听。）是呀，真好听，难怪这么——（惹人喜爱）！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（3）用“诚实”“知错能改”“勇气”等词语写一写身边的某位同学。（是谁？他做了一件什么事？你怎样评价他？）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填空：男孩看看列宁，（  ）地说：“会飞回来的，一定会飞回来的。它还活着。”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3.能体会列宁对男孩的尊重和呵护、男孩的诚实与天真。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（1）出示第2自然段。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（1）出示填空，引导学生补出提示语，指导朗读句子。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4.学生汇报交流，教师相机点拨，引导学生品味男孩的话。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一．复习旧知。</a:t>
            </a:r>
          </a:p>
        </p:txBody>
      </p:sp>
      <p:pic>
        <p:nvPicPr>
          <p:cNvPr id="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10075" y="1714703"/>
            <a:ext cx="5688632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作业</a:t>
            </a:r>
            <a:r>
              <a:rPr lang="zh-CN" altLang="zh-CN" sz="200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00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课后，请同学们搜集整理抗日战争中涌现的其他英雄人物事迹，与同学交流分享。</a:t>
            </a:r>
            <a:endParaRPr lang="zh-CN" sz="2000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 descr="粉笔画.png"/>
          <p:cNvPicPr>
            <a:picLocks noChangeAspect="1"/>
          </p:cNvPicPr>
          <p:nvPr/>
        </p:nvPicPr>
        <p:blipFill>
          <a:blip r:embed="rId3"/>
          <a:srcRect l="49934" t="39179" r="0" b="17915"/>
          <a:stretch>
            <a:fillRect/>
          </a:stretch>
        </p:blipFill>
        <p:spPr>
          <a:xfrm>
            <a:off x="5724128" y="3435846"/>
            <a:ext cx="3357242" cy="187012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C:\Users\zhaoqingju\Desktop\小女孩02_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761442"/>
            <a:ext cx="1728192" cy="225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 descr="屏幕剪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3814" flipV="1">
            <a:off x="1327465" y="915325"/>
            <a:ext cx="2397761" cy="689085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 rot="20701772">
            <a:off x="1302757" y="1029035"/>
            <a:ext cx="26635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记得消化吸收哦</a:t>
            </a:r>
            <a:endParaRPr lang="zh-CN" altLang="en-US" sz="2400"/>
          </a:p>
        </p:txBody>
      </p:sp>
      <p:pic>
        <p:nvPicPr>
          <p:cNvPr id="2051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153900" y="124206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22229" y="1404840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赵一曼</a:t>
            </a:r>
            <a:r>
              <a:rPr lang="en-US" altLang="zh-CN" sz="2400">
                <a:solidFill>
                  <a:schemeClr val="bg1"/>
                </a:solidFill>
              </a:rPr>
              <a:t>(</a:t>
            </a:r>
            <a:r>
              <a:rPr lang="en-US" altLang="zh-CN" sz="2400" smtClean="0">
                <a:solidFill>
                  <a:schemeClr val="bg1"/>
                </a:solidFill>
              </a:rPr>
              <a:t>1905—1936)</a:t>
            </a:r>
            <a:r>
              <a:rPr lang="zh-CN" altLang="en-US" sz="2400" smtClean="0">
                <a:solidFill>
                  <a:schemeClr val="bg1"/>
                </a:solidFill>
              </a:rPr>
              <a:t>，四川</a:t>
            </a:r>
            <a:r>
              <a:rPr lang="zh-CN" altLang="en-US" sz="2400">
                <a:solidFill>
                  <a:schemeClr val="bg1"/>
                </a:solidFill>
              </a:rPr>
              <a:t>宜宾</a:t>
            </a:r>
            <a:r>
              <a:rPr lang="zh-CN" altLang="en-US" sz="2400" smtClean="0">
                <a:solidFill>
                  <a:schemeClr val="bg1"/>
                </a:solidFill>
              </a:rPr>
              <a:t>人，原名李坤泰，又</a:t>
            </a:r>
            <a:r>
              <a:rPr lang="zh-CN" altLang="en-US" sz="2400">
                <a:solidFill>
                  <a:schemeClr val="bg1"/>
                </a:solidFill>
              </a:rPr>
              <a:t>名李一超。</a:t>
            </a:r>
            <a:r>
              <a:rPr lang="en-US" altLang="zh-CN" sz="2400">
                <a:solidFill>
                  <a:schemeClr val="bg1"/>
                </a:solidFill>
              </a:rPr>
              <a:t>1926 </a:t>
            </a:r>
            <a:r>
              <a:rPr lang="zh-CN" altLang="en-US" sz="2400">
                <a:solidFill>
                  <a:schemeClr val="bg1"/>
                </a:solidFill>
              </a:rPr>
              <a:t>年赵一曼加入中国共产党，九一八事变后她来到东北。</a:t>
            </a:r>
            <a:r>
              <a:rPr lang="en-US" altLang="zh-CN" sz="2400">
                <a:solidFill>
                  <a:schemeClr val="bg1"/>
                </a:solidFill>
              </a:rPr>
              <a:t>1935 </a:t>
            </a:r>
            <a:r>
              <a:rPr lang="zh-CN" altLang="en-US" sz="2400">
                <a:solidFill>
                  <a:schemeClr val="bg1"/>
                </a:solidFill>
              </a:rPr>
              <a:t>年</a:t>
            </a:r>
            <a:r>
              <a:rPr lang="en-US" altLang="zh-CN" sz="2400">
                <a:solidFill>
                  <a:schemeClr val="bg1"/>
                </a:solidFill>
              </a:rPr>
              <a:t>11</a:t>
            </a:r>
            <a:r>
              <a:rPr lang="zh-CN" altLang="en-US" sz="2400">
                <a:solidFill>
                  <a:schemeClr val="bg1"/>
                </a:solidFill>
              </a:rPr>
              <a:t>月</a:t>
            </a:r>
            <a:r>
              <a:rPr lang="en-US" altLang="zh-CN" sz="2400">
                <a:solidFill>
                  <a:schemeClr val="bg1"/>
                </a:solidFill>
              </a:rPr>
              <a:t>,</a:t>
            </a:r>
            <a:r>
              <a:rPr lang="zh-CN" altLang="en-US" sz="2400">
                <a:solidFill>
                  <a:schemeClr val="bg1"/>
                </a:solidFill>
              </a:rPr>
              <a:t>在与日伪军作战时</a:t>
            </a:r>
            <a:r>
              <a:rPr lang="en-US" altLang="zh-CN" sz="2400">
                <a:solidFill>
                  <a:schemeClr val="bg1"/>
                </a:solidFill>
              </a:rPr>
              <a:t>,</a:t>
            </a:r>
            <a:r>
              <a:rPr lang="zh-CN" altLang="en-US" sz="2400">
                <a:solidFill>
                  <a:schemeClr val="bg1"/>
                </a:solidFill>
              </a:rPr>
              <a:t>她受伤被俘</a:t>
            </a:r>
            <a:r>
              <a:rPr lang="en-US" altLang="zh-CN" sz="2400">
                <a:solidFill>
                  <a:schemeClr val="bg1"/>
                </a:solidFill>
              </a:rPr>
              <a:t>,</a:t>
            </a:r>
            <a:r>
              <a:rPr lang="zh-CN" altLang="en-US" sz="2400">
                <a:solidFill>
                  <a:schemeClr val="bg1"/>
                </a:solidFill>
              </a:rPr>
              <a:t>坚贞不屈。</a:t>
            </a:r>
            <a:r>
              <a:rPr lang="en-US" altLang="zh-CN" sz="2400">
                <a:solidFill>
                  <a:schemeClr val="bg1"/>
                </a:solidFill>
              </a:rPr>
              <a:t>1936</a:t>
            </a:r>
            <a:r>
              <a:rPr lang="zh-CN" altLang="en-US" sz="2400">
                <a:solidFill>
                  <a:schemeClr val="bg1"/>
                </a:solidFill>
              </a:rPr>
              <a:t>年</a:t>
            </a:r>
            <a:r>
              <a:rPr lang="en-US" altLang="zh-CN" sz="2400">
                <a:solidFill>
                  <a:schemeClr val="bg1"/>
                </a:solidFill>
              </a:rPr>
              <a:t>8</a:t>
            </a:r>
            <a:r>
              <a:rPr lang="zh-CN" altLang="en-US" sz="2400">
                <a:solidFill>
                  <a:schemeClr val="bg1"/>
                </a:solidFill>
              </a:rPr>
              <a:t>月</a:t>
            </a:r>
            <a:r>
              <a:rPr lang="en-US" altLang="zh-CN" sz="2400">
                <a:solidFill>
                  <a:schemeClr val="bg1"/>
                </a:solidFill>
              </a:rPr>
              <a:t>2</a:t>
            </a:r>
            <a:r>
              <a:rPr lang="zh-CN" altLang="en-US" sz="2400">
                <a:solidFill>
                  <a:schemeClr val="bg1"/>
                </a:solidFill>
              </a:rPr>
              <a:t>日赵一曼在珠河县</a:t>
            </a:r>
            <a:r>
              <a:rPr lang="en-US" altLang="zh-CN" sz="2400">
                <a:solidFill>
                  <a:schemeClr val="bg1"/>
                </a:solidFill>
              </a:rPr>
              <a:t>(</a:t>
            </a:r>
            <a:r>
              <a:rPr lang="zh-CN" altLang="en-US" sz="2400">
                <a:solidFill>
                  <a:schemeClr val="bg1"/>
                </a:solidFill>
              </a:rPr>
              <a:t>今黑龙江尚志市</a:t>
            </a:r>
            <a:r>
              <a:rPr lang="en-US" altLang="zh-CN" sz="2400">
                <a:solidFill>
                  <a:schemeClr val="bg1"/>
                </a:solidFill>
              </a:rPr>
              <a:t>)</a:t>
            </a:r>
            <a:r>
              <a:rPr lang="zh-CN" altLang="en-US" sz="2400">
                <a:solidFill>
                  <a:schemeClr val="bg1"/>
                </a:solidFill>
              </a:rPr>
              <a:t>被杀害</a:t>
            </a:r>
            <a:r>
              <a:rPr lang="zh-CN" altLang="en-US" sz="2400" smtClean="0">
                <a:solidFill>
                  <a:schemeClr val="bg1"/>
                </a:solidFill>
              </a:rPr>
              <a:t>。</a:t>
            </a:r>
            <a:endParaRPr lang="en-US" altLang="zh-CN" sz="2400" smtClean="0">
              <a:solidFill>
                <a:schemeClr val="bg1"/>
              </a:solidFill>
            </a:endParaRPr>
          </a:p>
          <a:p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</a:rPr>
              <a:t>东北抗日联军</a:t>
            </a:r>
            <a:r>
              <a:rPr lang="zh-CN" altLang="en-US" sz="2400" smtClean="0">
                <a:solidFill>
                  <a:schemeClr val="bg1"/>
                </a:solidFill>
              </a:rPr>
              <a:t>，简称“抗联”，是</a:t>
            </a:r>
            <a:r>
              <a:rPr lang="zh-CN" altLang="en-US" sz="2400">
                <a:solidFill>
                  <a:schemeClr val="bg1"/>
                </a:solidFill>
              </a:rPr>
              <a:t>抗日战争时期中国共产党创建和领导的人民武装。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77417" y="339502"/>
            <a:ext cx="2659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学习目标</a:t>
            </a:r>
            <a:endParaRPr lang="zh-CN" altLang="en-US" sz="4800" b="1" cap="none" spc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491630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1.</a:t>
            </a:r>
            <a:r>
              <a:rPr lang="zh-CN" altLang="en-US" sz="2400">
                <a:solidFill>
                  <a:schemeClr val="bg1"/>
                </a:solidFill>
              </a:rPr>
              <a:t>认识</a:t>
            </a:r>
            <a:r>
              <a:rPr lang="zh-CN" altLang="en-US" sz="2400" smtClean="0">
                <a:solidFill>
                  <a:schemeClr val="bg1"/>
                </a:solidFill>
              </a:rPr>
              <a:t>“陈、曼</a:t>
            </a:r>
            <a:r>
              <a:rPr lang="en-US" altLang="zh-CN" sz="2400" smtClean="0">
                <a:solidFill>
                  <a:schemeClr val="bg1"/>
                </a:solidFill>
              </a:rPr>
              <a:t>”</a:t>
            </a:r>
            <a:r>
              <a:rPr lang="zh-CN" altLang="en-US" sz="2400" smtClean="0">
                <a:solidFill>
                  <a:schemeClr val="bg1"/>
                </a:solidFill>
              </a:rPr>
              <a:t>等</a:t>
            </a:r>
            <a:r>
              <a:rPr lang="en-US" altLang="zh-CN" sz="2400">
                <a:solidFill>
                  <a:schemeClr val="bg1"/>
                </a:solidFill>
              </a:rPr>
              <a:t>7</a:t>
            </a:r>
            <a:r>
              <a:rPr lang="zh-CN" altLang="en-US" sz="2400">
                <a:solidFill>
                  <a:schemeClr val="bg1"/>
                </a:solidFill>
              </a:rPr>
              <a:t>个生字</a:t>
            </a:r>
            <a:r>
              <a:rPr lang="en-US" altLang="zh-CN" sz="2400">
                <a:solidFill>
                  <a:schemeClr val="bg1"/>
                </a:solidFill>
              </a:rPr>
              <a:t>,</a:t>
            </a:r>
            <a:r>
              <a:rPr lang="zh-CN" altLang="en-US" sz="2400">
                <a:solidFill>
                  <a:schemeClr val="bg1"/>
                </a:solidFill>
              </a:rPr>
              <a:t>读准多音字</a:t>
            </a:r>
            <a:r>
              <a:rPr lang="zh-CN" altLang="en-US" sz="2400" smtClean="0">
                <a:solidFill>
                  <a:schemeClr val="bg1"/>
                </a:solidFill>
              </a:rPr>
              <a:t>“还”。</a:t>
            </a:r>
            <a:endParaRPr lang="en-US" altLang="zh-CN" sz="2400" smtClean="0">
              <a:solidFill>
                <a:schemeClr val="bg1"/>
              </a:solidFill>
            </a:endParaRPr>
          </a:p>
          <a:p>
            <a:endParaRPr lang="en-US" altLang="zh-CN" sz="2400" smtClean="0">
              <a:solidFill>
                <a:schemeClr val="bg1"/>
              </a:solidFill>
            </a:endParaRPr>
          </a:p>
          <a:p>
            <a:r>
              <a:rPr lang="en-US" altLang="zh-CN" sz="2400" smtClean="0">
                <a:solidFill>
                  <a:schemeClr val="bg1"/>
                </a:solidFill>
              </a:rPr>
              <a:t>2</a:t>
            </a:r>
            <a:r>
              <a:rPr lang="en-US" altLang="zh-CN" sz="2400">
                <a:solidFill>
                  <a:schemeClr val="bg1"/>
                </a:solidFill>
              </a:rPr>
              <a:t>.</a:t>
            </a:r>
            <a:r>
              <a:rPr lang="zh-CN" altLang="en-US" sz="2400">
                <a:solidFill>
                  <a:schemeClr val="bg1"/>
                </a:solidFill>
              </a:rPr>
              <a:t>带着问题默读课文</a:t>
            </a:r>
            <a:r>
              <a:rPr lang="en-US" altLang="zh-CN" sz="2400">
                <a:solidFill>
                  <a:schemeClr val="bg1"/>
                </a:solidFill>
              </a:rPr>
              <a:t>,</a:t>
            </a:r>
            <a:r>
              <a:rPr lang="zh-CN" altLang="en-US" sz="2400">
                <a:solidFill>
                  <a:schemeClr val="bg1"/>
                </a:solidFill>
              </a:rPr>
              <a:t>理解句子的含义，了解故事的主要内容</a:t>
            </a:r>
            <a:r>
              <a:rPr lang="zh-CN" altLang="en-US" sz="2400" smtClean="0">
                <a:solidFill>
                  <a:schemeClr val="bg1"/>
                </a:solidFill>
              </a:rPr>
              <a:t>。</a:t>
            </a:r>
            <a:r>
              <a:rPr lang="zh-CN" altLang="en-US" sz="2400" smtClean="0">
                <a:solidFill>
                  <a:srgbClr val="FF0000"/>
                </a:solidFill>
              </a:rPr>
              <a:t>（重点</a:t>
            </a:r>
            <a:r>
              <a:rPr lang="en-US" altLang="zh-CN" sz="2400" smtClean="0">
                <a:solidFill>
                  <a:srgbClr val="FF0000"/>
                </a:solidFill>
              </a:rPr>
              <a:t>)</a:t>
            </a:r>
          </a:p>
          <a:p>
            <a:endParaRPr lang="en-US" altLang="zh-CN" sz="2400">
              <a:solidFill>
                <a:schemeClr val="bg1"/>
              </a:solidFill>
            </a:endParaRPr>
          </a:p>
          <a:p>
            <a:r>
              <a:rPr lang="en-US" altLang="zh-CN" sz="2400" smtClean="0">
                <a:solidFill>
                  <a:schemeClr val="bg1"/>
                </a:solidFill>
              </a:rPr>
              <a:t>3</a:t>
            </a:r>
            <a:r>
              <a:rPr lang="en-US" altLang="zh-CN" sz="2400">
                <a:solidFill>
                  <a:schemeClr val="bg1"/>
                </a:solidFill>
              </a:rPr>
              <a:t>.</a:t>
            </a:r>
            <a:r>
              <a:rPr lang="zh-CN" altLang="en-US" sz="2400">
                <a:solidFill>
                  <a:schemeClr val="bg1"/>
                </a:solidFill>
              </a:rPr>
              <a:t>抓住对人物的动作描写、语言描写、神态描写，体会人物的品质</a:t>
            </a:r>
            <a:r>
              <a:rPr lang="zh-CN" altLang="en-US" sz="2400" smtClean="0">
                <a:solidFill>
                  <a:schemeClr val="bg1"/>
                </a:solidFill>
              </a:rPr>
              <a:t>。</a:t>
            </a:r>
            <a:r>
              <a:rPr lang="zh-CN" altLang="en-US" sz="2400" smtClean="0">
                <a:solidFill>
                  <a:srgbClr val="FF0000"/>
                </a:solidFill>
              </a:rPr>
              <a:t>（重点）</a:t>
            </a:r>
            <a:endParaRPr lang="zh-CN" altLang="en-US" sz="2400">
              <a:solidFill>
                <a:srgbClr val="FF0000"/>
              </a:solidFill>
            </a:endParaRPr>
          </a:p>
          <a:p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New shape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 smtId="4294967295">
                <a:solidFill>
                  <a:srgbClr val="000000"/>
                </a:solidFill>
              </a:rPr>
              <a:t>过渡：通过上节课的学习，你们应该知道课文讲了一个什么故事了吧？（出示情节图：灰雀不见了→列宁找灰雀，与男孩交谈→灰雀回来了）你能从刚才我们听写的词语中选出几个，来说一说课文的主要内容吗？（指名学生说话，教师相机指导）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1.分角色朗读课文，能读出对话的语气。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过渡：灰雀去哪儿了？灰雀怎么又回来了？你们知道这是怎么回事吗？（学生自由表述）有同学说，灰雀被男孩儿抓走了，又放回来了。文章中有没有写男孩捉灰雀、放灰雀？（没有。）既然课文中没有明确告诉我们灰雀是被小男孩捉去的，你们会不会冤枉了小男孩呀？好吧，那就请你们再仔细读一读课文，把能看出灰雀的消失和小男孩有关的句子一一找出来，并说明理由，让我心服口服，好不好？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提示：喜爱一个事物时人会有多种表现，有时会将注意力都放在它身上，有时会称赞它，有时还想把它据为己有。要找出人物各个方面的表现。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刚才我们用圈画关键词句的方法学习了课文的第二段，你能不能用同样的方法自己来学习第三段。（小组交流）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2.出示情节图，引导学生选用几个词语，说说课文的主要内容。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记住了“纪”，但是不能忽略“昌”。上面是个——日，下面是个——曰。现在来看看老师是怎么写的。上面的日要写得长而窄，下面的曰要写得扁而宽。（板书：昌）许慎在《说文解字》上解释道：“昌，美言也。从日从曰。”意思是美言、话说得好。现在它的意思发生了变化，是兴旺、兴盛的意思，我们可以说的国家繁荣——昌盛。现在请你把学习单拿出来，自己写一写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教学目标：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过渡：这篇课文有好几个自然段的开头都有表示时间的词语，我们一起来找一找，看谁圈得又快又准确。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光学习射箭这项本领是需要练好基本的吗？还有什么需要练好基本功。交流3个。（武术基本招式动作、英语学字母、主持人练口齿发言、弹琴练基本指法）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d．帮助鸟太太解决了什么难题？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（1）圈出文中表示时间的词语。</a:t>
            </a:r>
          </a:p>
          <a:p>
            <a:pPr algn="l"/>
            <a:r>
              <a:rPr sz="1200" b="0" smtId="4294967295">
                <a:solidFill>
                  <a:srgbClr val="000000"/>
                </a:solidFill>
              </a:rPr>
              <a:t>引导学生反复诵读品味，感受作者的语言风格，并积累文中的好词、好段。力争熟读背诵自己喜欢的句段。</a:t>
            </a: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7417" y="339502"/>
            <a:ext cx="26597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字词乐园</a:t>
            </a:r>
            <a:endParaRPr lang="zh-CN" altLang="en-US" sz="4800" b="1" cap="none" spc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4012" y="90893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+mn-ea"/>
              </a:rPr>
              <a:t>我会认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528" y="1604751"/>
            <a:ext cx="8568952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chén         màn               gāng</a:t>
            </a:r>
            <a:endParaRPr lang="en-US" altLang="zh-CN" sz="3200" smtClean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陈（陈列）    曼</a:t>
            </a:r>
            <a:r>
              <a:rPr lang="en-US" altLang="zh-CN" sz="3200" b="1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轻歌曼舞）    缸（缸子）</a:t>
            </a:r>
            <a:endParaRPr lang="en-US" altLang="zh-CN" sz="3200">
              <a:solidFill>
                <a:schemeClr val="bg1"/>
              </a:solidFill>
              <a:latin typeface="方正中等线简体" pitchFamily="65" charset="-122"/>
              <a:ea typeface="方正中等线简体" pitchFamily="65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liáng         dùn         </a:t>
            </a:r>
            <a:r>
              <a:rPr lang="en-US" altLang="zh-CN" sz="320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320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zhēn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梁（高粱）   顿（一顿饭）  侦（侦察</a:t>
            </a:r>
            <a:r>
              <a:rPr lang="zh-CN" altLang="en-US" sz="32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32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99592" y="483518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仿宋简体" panose="02000000000000000000" charset="-122"/>
              </a:rPr>
              <a:t>一、导入</a:t>
            </a:r>
          </a:p>
        </p:txBody>
      </p:sp>
      <p:pic>
        <p:nvPicPr>
          <p:cNvPr id="9" name="图片 8" descr="粉笔画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28259" y="3458034"/>
            <a:ext cx="3357242" cy="18701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0232" y="1357304"/>
            <a:ext cx="5429288" cy="272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hade val="51000"/>
                        <a:satMod val="130000"/>
                      </a:schemeClr>
                    </a:gs>
                    <a:gs pos="80000">
                      <a:schemeClr val="accent1">
                        <a:shade val="93000"/>
                        <a:satMod val="130000"/>
                      </a:schemeClr>
                    </a:gs>
                    <a:gs pos="100000">
                      <a:schemeClr val="accent1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一个“粗瓷大碗”是抗日英雄赵一曼用过的物品。这个碗虽然普通</a:t>
            </a: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但背后的故事却非常感人。它凝聚着一位革命干部严格要求自己，关心战士，与战士同甘共苦的高尚品质。让我们一起来读读这个感人的故事，感受人物的美好品质。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2427734"/>
            <a:ext cx="1109568" cy="23837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568242" y="1192120"/>
            <a:ext cx="6289906" cy="22159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i="0" u="none" strike="noStrike" cap="none" normalizeH="0" baseline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方正仿宋简体" panose="02000000000000000000" charset="-122"/>
              </a:rPr>
              <a:t>本节课的教学重难点：</a:t>
            </a:r>
            <a:endParaRPr kumimoji="0" lang="zh-CN" sz="2000" i="0" u="none" strike="noStrike" cap="none" normalizeH="0" baseline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lang="en-US" altLang="zh-CN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带着问题默读课文，理解句子的含义，了解故事的主要内容。</a:t>
            </a:r>
            <a:endParaRPr lang="zh-CN" altLang="en-US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lang="en-US" altLang="zh-CN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抓住对人物的动作描写、语言描写、神态描写，体会人物的品质。</a:t>
            </a:r>
            <a:endParaRPr lang="zh-CN" altLang="zh-CN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28259" y="3458034"/>
            <a:ext cx="3357242" cy="1870128"/>
          </a:xfrm>
          <a:prstGeom prst="rect">
            <a:avLst/>
          </a:prstGeom>
        </p:spPr>
      </p:pic>
      <p:pic>
        <p:nvPicPr>
          <p:cNvPr id="6" name="Picture 2" descr="C:\Users\zhaoyan\Desktop\330776-160109153H833 - 副本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801" y="3338212"/>
            <a:ext cx="1646555" cy="166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42910" y="633371"/>
            <a:ext cx="216024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二、重点知识</a:t>
            </a:r>
          </a:p>
        </p:txBody>
      </p:sp>
      <p:sp>
        <p:nvSpPr>
          <p:cNvPr id="3" name="矩形 2"/>
          <p:cNvSpPr/>
          <p:nvPr/>
        </p:nvSpPr>
        <p:spPr>
          <a:xfrm>
            <a:off x="1619672" y="1886510"/>
            <a:ext cx="6480720" cy="87139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首先请同学们默读课文，说一说这个“粗瓷大碗”有什么感人的故事。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28259" y="3458034"/>
            <a:ext cx="3357242" cy="18701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16194" y="3458034"/>
            <a:ext cx="3357242" cy="18701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857356" y="1357304"/>
            <a:ext cx="6143668" cy="258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hade val="51000"/>
                        <a:satMod val="130000"/>
                      </a:schemeClr>
                    </a:gs>
                    <a:gs pos="80000">
                      <a:schemeClr val="accent1">
                        <a:shade val="93000"/>
                        <a:satMod val="130000"/>
                      </a:schemeClr>
                    </a:gs>
                    <a:gs pos="100000">
                      <a:schemeClr val="accent1">
                        <a:shade val="94000"/>
                        <a:satMod val="135000"/>
                      </a:schemeClr>
                    </a:gs>
                  </a:gsLst>
                  <a:lin ang="162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    一次战斗结束后，小通讯员给赵一曼送来了这个粗瓷大碗，赵一曼要求还回去，但由于敌人已被消灭没法归还。开饭时，小通讯员用这个碗给她从病号灶盛了满满一碗高粱米饭，想让她吃顿饱饭。而赵一曼看着这碗高粱米饭，百感交集，最后偷偷把高粱米饭倒进锅里，另外盛了半碗野菜粥。第二天，她又把这个碗送给了七班。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42910" y="642924"/>
            <a:ext cx="150019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619672" y="1886510"/>
            <a:ext cx="6480720" cy="5078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找出文中对赵一曼的描写，体会她崇高的品质。 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粉笔画.png"/>
          <p:cNvPicPr>
            <a:picLocks noChangeAspect="1"/>
          </p:cNvPicPr>
          <p:nvPr/>
        </p:nvPicPr>
        <p:blipFill>
          <a:blip r:embed="rId2"/>
          <a:srcRect l="49934" t="39179" r="0" b="17915"/>
          <a:stretch>
            <a:fillRect/>
          </a:stretch>
        </p:blipFill>
        <p:spPr>
          <a:xfrm>
            <a:off x="5928259" y="3458034"/>
            <a:ext cx="3357242" cy="18701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945.0834645669293,&quot;width&quot;:5286.9952755905515}"/>
</p:tagLst>
</file>

<file path=ppt/tags/tag2.xml><?xml version="1.0" encoding="utf-8"?>
<p:tagLst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2.0"/>
  <p:tag name="AS_VERSION" val="16.9.0.0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71</Paragraphs>
  <Slides>16</Slides>
  <Notes>2</Notes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17"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0</LinksUpToDate>
  <SharedDoc>0</SharedDoc>
  <HyperlinksChanged>0</HyperlinksChanged>
  <Application>Aspose.Slides for .NET</Application>
  <AppVersion>16.0900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2021-08-17T07:58:40.701</cp:lastPrinted>
  <dcterms:created xsi:type="dcterms:W3CDTF">2021-08-17T07:58:40Z</dcterms:created>
  <dcterms:modified xsi:type="dcterms:W3CDTF">2021-12-01T04:08:56Z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