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7"/>
  </p:notesMasterIdLst>
  <p:sldIdLst>
    <p:sldId id="600" r:id="rId2"/>
    <p:sldId id="602" r:id="rId3"/>
    <p:sldId id="603" r:id="rId4"/>
    <p:sldId id="604" r:id="rId5"/>
    <p:sldId id="654" r:id="rId6"/>
    <p:sldId id="655" r:id="rId7"/>
    <p:sldId id="606" r:id="rId8"/>
    <p:sldId id="607" r:id="rId9"/>
    <p:sldId id="608" r:id="rId10"/>
    <p:sldId id="609" r:id="rId11"/>
    <p:sldId id="613" r:id="rId12"/>
    <p:sldId id="645" r:id="rId13"/>
    <p:sldId id="614" r:id="rId14"/>
    <p:sldId id="646" r:id="rId15"/>
    <p:sldId id="647" r:id="rId16"/>
    <p:sldId id="648" r:id="rId17"/>
    <p:sldId id="649" r:id="rId18"/>
    <p:sldId id="650" r:id="rId19"/>
    <p:sldId id="651" r:id="rId20"/>
    <p:sldId id="652" r:id="rId21"/>
    <p:sldId id="653" r:id="rId22"/>
    <p:sldId id="656" r:id="rId23"/>
    <p:sldId id="657" r:id="rId24"/>
    <p:sldId id="658" r:id="rId25"/>
    <p:sldId id="660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DEF7"/>
    <a:srgbClr val="FEC64B"/>
    <a:srgbClr val="5B8073"/>
    <a:srgbClr val="17C91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1422" y="-8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2020/9/6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3321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279083" y="322898"/>
            <a:ext cx="3260884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latin typeface="方正姚体" panose="02010601030101010101" charset="-122"/>
                <a:ea typeface="方正姚体" panose="02010601030101010101" charset="-122"/>
              </a:rPr>
              <a:t>统编教材六年级上册第五单元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361373" y="1532098"/>
            <a:ext cx="5385435" cy="794862"/>
            <a:chOff x="5009" y="2435"/>
            <a:chExt cx="12428" cy="1669"/>
          </a:xfrm>
        </p:grpSpPr>
        <p:sp>
          <p:nvSpPr>
            <p:cNvPr id="15" name="椭圆 14"/>
            <p:cNvSpPr/>
            <p:nvPr/>
          </p:nvSpPr>
          <p:spPr>
            <a:xfrm>
              <a:off x="5238" y="2540"/>
              <a:ext cx="1711" cy="1275"/>
            </a:xfrm>
            <a:prstGeom prst="ellipse">
              <a:avLst/>
            </a:prstGeom>
            <a:solidFill>
              <a:srgbClr val="009F62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n>
                  <a:solidFill>
                    <a:srgbClr val="009F62"/>
                  </a:solidFill>
                </a:ln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98" y="2456"/>
              <a:ext cx="10039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noProof="1">
                  <a:latin typeface="黑体" panose="02010609060101010101" pitchFamily="2" charset="-122"/>
                  <a:ea typeface="黑体" panose="02010609060101010101" pitchFamily="2" charset="-122"/>
                  <a:cs typeface="楷体" panose="02010609060101010101" charset="-122"/>
                </a:rPr>
                <a:t>盼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009" y="2435"/>
              <a:ext cx="2087" cy="1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16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18880" y="3012284"/>
            <a:ext cx="7217360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盼啊盼，终于盼来了雨，为什么</a:t>
            </a:r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我</a:t>
            </a:r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却盼着雨停呢？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0549" y="519206"/>
            <a:ext cx="7726277" cy="18697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我跑到窗前，不住地朝街上张望着。望着望着又担心起来:</a:t>
            </a:r>
            <a:r>
              <a:rPr lang="zh-CN" altLang="en-US" sz="3000" b="1" dirty="0">
                <a:solidFill>
                  <a:srgbClr val="E40D0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要是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今天雨都下完了，那明天还有雨可下吗?最好还是留到明天吧。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025842" y="634365"/>
            <a:ext cx="7441883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我走在街上，甩着两只透明的绿袖子，觉得好像雨点儿都特别爱往我的雨衣上落。它们在我的头顶和肩膀上起劲儿地跳跃:滴答、滴答滴答……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07600" y="3858104"/>
            <a:ext cx="5986254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雨点儿真的都特别爱往</a:t>
            </a:r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我</a:t>
            </a:r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的雨衣上落吗？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40549" y="519206"/>
            <a:ext cx="7726277" cy="7294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作者是如何进行心理活动描写的？</a:t>
            </a:r>
            <a:endParaRPr lang="zh-CN" altLang="en-US" sz="3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45418" y="1818323"/>
            <a:ext cx="7013258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）用</a:t>
            </a:r>
            <a:r>
              <a:rPr lang="en-US" altLang="zh-CN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</a:t>
            </a:r>
            <a:r>
              <a:rPr lang="en-US" altLang="zh-CN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心想</a:t>
            </a:r>
            <a:r>
              <a:rPr lang="en-US" altLang="zh-CN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等词语直接来点明；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20190" y="2685098"/>
            <a:ext cx="6516529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）用反映心理变化的词语来代替。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11495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期末考试终于结束了，语文老师正准备发批好的试卷。我紧张得要命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en-US" altLang="zh-CN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11495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默读</a:t>
            </a:r>
            <a:r>
              <a:rPr lang="zh-CN" altLang="en-US" sz="27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课文第</a:t>
            </a:r>
            <a:r>
              <a:rPr lang="en-US" altLang="zh-CN" sz="27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4—17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自然段，思考：除了作者的心理活动，你还从哪里看到了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盼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609668" y="802087"/>
            <a:ext cx="6501427" cy="3185487"/>
          </a:xfrm>
          <a:prstGeom prst="rect">
            <a:avLst/>
          </a:prstGeom>
          <a:solidFill>
            <a:schemeClr val="bg1">
              <a:alpha val="32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有一天，快到家时，路边的小杨树忽然沙啦啦地喧闹起来，就像在嘻嘻地笑。还用问，这是起了风。一会儿，几朵厚墩墩的云彩飘游过来，把太阳也给遮盖住了。天一下子变了脸色。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67166" y="257304"/>
            <a:ext cx="2244449" cy="1326764"/>
            <a:chOff x="11098" y="5782"/>
            <a:chExt cx="4713" cy="2786"/>
          </a:xfrm>
          <a:solidFill>
            <a:schemeClr val="accent4"/>
          </a:solidFill>
        </p:grpSpPr>
        <p:sp>
          <p:nvSpPr>
            <p:cNvPr id="19" name="云形 18"/>
            <p:cNvSpPr/>
            <p:nvPr/>
          </p:nvSpPr>
          <p:spPr>
            <a:xfrm>
              <a:off x="11098" y="5782"/>
              <a:ext cx="4713" cy="2786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513" y="6667"/>
              <a:ext cx="1930" cy="10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雨前</a:t>
              </a:r>
            </a:p>
          </p:txBody>
        </p:sp>
      </p:grpSp>
      <p:sp>
        <p:nvSpPr>
          <p:cNvPr id="4" name="椭圆 3"/>
          <p:cNvSpPr/>
          <p:nvPr/>
        </p:nvSpPr>
        <p:spPr>
          <a:xfrm>
            <a:off x="5345651" y="964957"/>
            <a:ext cx="2145871" cy="507656"/>
          </a:xfrm>
          <a:prstGeom prst="ellipse">
            <a:avLst/>
          </a:prstGeom>
          <a:noFill/>
          <a:ln w="25400">
            <a:solidFill>
              <a:srgbClr val="E40D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883018" y="1539282"/>
            <a:ext cx="2268260" cy="519562"/>
          </a:xfrm>
          <a:prstGeom prst="ellipse">
            <a:avLst/>
          </a:prstGeom>
          <a:noFill/>
          <a:ln w="25400">
            <a:solidFill>
              <a:srgbClr val="E40D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86578" y="1472611"/>
            <a:ext cx="2504468" cy="646238"/>
          </a:xfrm>
          <a:prstGeom prst="ellipse">
            <a:avLst/>
          </a:prstGeom>
          <a:noFill/>
          <a:ln w="25400">
            <a:solidFill>
              <a:srgbClr val="E40D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514397" y="1207841"/>
            <a:ext cx="6876215" cy="2146742"/>
          </a:xfrm>
          <a:prstGeom prst="rect">
            <a:avLst/>
          </a:prstGeom>
          <a:solidFill>
            <a:schemeClr val="bg1">
              <a:alpha val="32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吃过晚饭，雨还在不停地下着，嗒嗒嗒地打着玻璃窗，好像是敲着鼓点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逗引我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出去。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95759" y="173479"/>
            <a:ext cx="2244449" cy="1437248"/>
            <a:chOff x="11098" y="5782"/>
            <a:chExt cx="4713" cy="3018"/>
          </a:xfrm>
          <a:solidFill>
            <a:schemeClr val="accent4"/>
          </a:solidFill>
        </p:grpSpPr>
        <p:sp>
          <p:nvSpPr>
            <p:cNvPr id="19" name="云形 18"/>
            <p:cNvSpPr/>
            <p:nvPr/>
          </p:nvSpPr>
          <p:spPr>
            <a:xfrm>
              <a:off x="11098" y="5782"/>
              <a:ext cx="4713" cy="2786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513" y="6667"/>
              <a:ext cx="1930" cy="213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雨中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351059" y="942565"/>
            <a:ext cx="7153379" cy="2562240"/>
          </a:xfrm>
          <a:prstGeom prst="rect">
            <a:avLst/>
          </a:prstGeom>
          <a:solidFill>
            <a:schemeClr val="bg1">
              <a:alpha val="32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路灯照着大雨冲刷过的马路，马路上像铺了一层明晃晃的玻璃;路灯照着路旁的小杨树，小杨树上像挂满了珍珠玛瑙。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可雨点要是淋在淡绿色的雨衣上呢，那一定比珍珠玛瑙还好看。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51059" y="2282664"/>
            <a:ext cx="4332221" cy="578614"/>
          </a:xfrm>
          <a:prstGeom prst="ellipse">
            <a:avLst/>
          </a:prstGeom>
          <a:noFill/>
          <a:ln w="19050">
            <a:solidFill>
              <a:srgbClr val="E40D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61483" y="391585"/>
            <a:ext cx="2112059" cy="1320538"/>
            <a:chOff x="11098" y="5782"/>
            <a:chExt cx="4713" cy="2943"/>
          </a:xfrm>
          <a:solidFill>
            <a:schemeClr val="accent4"/>
          </a:solidFill>
        </p:grpSpPr>
        <p:sp>
          <p:nvSpPr>
            <p:cNvPr id="19" name="云形 18"/>
            <p:cNvSpPr/>
            <p:nvPr/>
          </p:nvSpPr>
          <p:spPr>
            <a:xfrm>
              <a:off x="11098" y="5782"/>
              <a:ext cx="4713" cy="2786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513" y="6667"/>
              <a:ext cx="1930" cy="205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雨后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729" y="1338739"/>
            <a:ext cx="8053864" cy="11495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同桌分角色朗读课文</a:t>
            </a:r>
            <a:r>
              <a:rPr lang="zh-CN" altLang="en-US" sz="27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的第</a:t>
            </a:r>
            <a:r>
              <a:rPr lang="en-US" altLang="zh-CN" sz="27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5-14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自然段。说一说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的每句话后面的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潜台词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7729" y="679609"/>
            <a:ext cx="7480459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3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我不再说话，也不敢再去看妈妈，急忙背过身子盯住碗架，上边的瓶瓶罐罐确实满满当当，看来不会有出去买东西的希望了。</a:t>
            </a:r>
          </a:p>
        </p:txBody>
      </p:sp>
      <p:sp>
        <p:nvSpPr>
          <p:cNvPr id="5" name="椭圆 4"/>
          <p:cNvSpPr/>
          <p:nvPr/>
        </p:nvSpPr>
        <p:spPr>
          <a:xfrm>
            <a:off x="2068716" y="920194"/>
            <a:ext cx="784819" cy="59671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332225" y="920194"/>
            <a:ext cx="784819" cy="59671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414374" y="897334"/>
            <a:ext cx="784819" cy="59671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10665" y="3020854"/>
            <a:ext cx="7093268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写出了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想借买酱油的机会外出的心思被妈妈识破后的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心虚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6" grpId="0" bldLvl="0" animBg="1"/>
      <p:bldP spid="7" grpId="0" bldLvl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3321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388745" y="1067753"/>
            <a:ext cx="655462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两只袖筒   没有斗篷   不用缩手   情况不同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47800" y="1893094"/>
            <a:ext cx="655462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瓦蓝的天   嘻嘻地笑   高兴地嚷   用力地甩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47800" y="2674620"/>
            <a:ext cx="655462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热油锅     买酱油     咬嘴唇     蹦出来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6242" y="909709"/>
            <a:ext cx="6773828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lang="zh-CN" altLang="en-US" sz="3000" b="1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再看看屋里的闹钟，六点二十，我只好打开电视，不声不响地听英语讲座。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64431" y="1696879"/>
            <a:ext cx="1231583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只好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50005" y="1696879"/>
            <a:ext cx="1949768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不声不响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11631" y="2763203"/>
            <a:ext cx="6294596" cy="12695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写出了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因为不能外出而失落的心理。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353175" y="834867"/>
            <a:ext cx="2100263" cy="970121"/>
          </a:xfrm>
          <a:prstGeom prst="roundRect">
            <a:avLst/>
          </a:prstGeom>
          <a:solidFill>
            <a:srgbClr val="FDD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50595" y="565309"/>
            <a:ext cx="7502843" cy="3899535"/>
            <a:chOff x="1996" y="1187"/>
            <a:chExt cx="15754" cy="8188"/>
          </a:xfrm>
        </p:grpSpPr>
        <p:grpSp>
          <p:nvGrpSpPr>
            <p:cNvPr id="3" name="组合 2"/>
            <p:cNvGrpSpPr/>
            <p:nvPr/>
          </p:nvGrpSpPr>
          <p:grpSpPr>
            <a:xfrm>
              <a:off x="1996" y="2016"/>
              <a:ext cx="2391" cy="2186"/>
              <a:chOff x="1996" y="2625"/>
              <a:chExt cx="2391" cy="2186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1996" y="2625"/>
                <a:ext cx="2391" cy="1509"/>
              </a:xfrm>
              <a:prstGeom prst="roundRect">
                <a:avLst/>
              </a:prstGeom>
              <a:solidFill>
                <a:srgbClr val="00B0F0">
                  <a:alpha val="77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309" y="2872"/>
                <a:ext cx="1765" cy="1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00" b="1" dirty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语言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996" y="7006"/>
              <a:ext cx="2391" cy="2186"/>
              <a:chOff x="1996" y="2625"/>
              <a:chExt cx="2391" cy="2186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996" y="2625"/>
                <a:ext cx="2391" cy="1509"/>
              </a:xfrm>
              <a:prstGeom prst="roundRect">
                <a:avLst/>
              </a:prstGeom>
              <a:solidFill>
                <a:srgbClr val="7030A0">
                  <a:alpha val="78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309" y="2872"/>
                <a:ext cx="1765" cy="1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00" b="1" dirty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</a:rPr>
                  <a:t>行动</a:t>
                </a:r>
              </a:p>
            </p:txBody>
          </p:sp>
        </p:grpSp>
        <p:sp>
          <p:nvSpPr>
            <p:cNvPr id="14" name="双括号 13"/>
            <p:cNvSpPr/>
            <p:nvPr/>
          </p:nvSpPr>
          <p:spPr>
            <a:xfrm>
              <a:off x="4726" y="1313"/>
              <a:ext cx="8010" cy="3323"/>
            </a:xfrm>
            <a:prstGeom prst="bracketPair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90" y="1187"/>
              <a:ext cx="7212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特别不累  去买酱油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506" y="3717"/>
              <a:ext cx="6567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爸爸说过要炖肉    </a:t>
              </a:r>
            </a:p>
          </p:txBody>
        </p:sp>
        <p:sp>
          <p:nvSpPr>
            <p:cNvPr id="17" name="双括号 16"/>
            <p:cNvSpPr/>
            <p:nvPr/>
          </p:nvSpPr>
          <p:spPr>
            <a:xfrm>
              <a:off x="4726" y="6148"/>
              <a:ext cx="8010" cy="3227"/>
            </a:xfrm>
            <a:prstGeom prst="bracketPair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3340" y="1839"/>
              <a:ext cx="4410" cy="6971"/>
              <a:chOff x="1996" y="-277"/>
              <a:chExt cx="2391" cy="41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996" y="2625"/>
                <a:ext cx="2391" cy="1198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310" y="-277"/>
                <a:ext cx="1765" cy="2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7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满怀希望</a:t>
                </a:r>
              </a:p>
              <a:p>
                <a:r>
                  <a:rPr lang="zh-CN" altLang="en-US" sz="27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充满期待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730818" y="2864644"/>
            <a:ext cx="5534501" cy="2162175"/>
            <a:chOff x="5734" y="6015"/>
            <a:chExt cx="11621" cy="4540"/>
          </a:xfrm>
        </p:grpSpPr>
        <p:sp>
          <p:nvSpPr>
            <p:cNvPr id="23" name="文本框 22"/>
            <p:cNvSpPr txBox="1"/>
            <p:nvPr/>
          </p:nvSpPr>
          <p:spPr>
            <a:xfrm>
              <a:off x="5734" y="6015"/>
              <a:ext cx="6868" cy="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不再说话  盯住碗架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781" y="8616"/>
              <a:ext cx="5781" cy="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楷体" panose="02010609060101010101" charset="-122"/>
                  <a:ea typeface="楷体" panose="02010609060101010101" charset="-122"/>
                </a:rPr>
                <a:t>打开电视 听讲座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4100" y="6825"/>
              <a:ext cx="3255" cy="36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希望落空</a:t>
              </a:r>
            </a:p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很是失落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729" y="1338739"/>
            <a:ext cx="8053864" cy="11495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比一比：心理活动、语言及动作描写和景物描写在表现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盼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上有什么不一样的效果？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729" y="815816"/>
            <a:ext cx="8053864" cy="168969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来福一个人在院前值夜哨。半轮月亮在黑云中时隐时现。远处村口的那棵大榆树只隐约看见一团黑乎乎的影子。来福紧盯着村口的那条路，（       ）</a:t>
            </a:r>
            <a:r>
              <a:rPr lang="zh-CN" altLang="en-US" sz="27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52274" y="3015615"/>
            <a:ext cx="5652135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703020204020201" charset="-122"/>
                <a:ea typeface="微软雅黑" panose="020B0703020204020201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这段话写的是一个从小怕鬼的小战士夜里站岗放哨的情景，你能围绕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怕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来具体写写吗？注意要从不同角度来写。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500" y="1040130"/>
            <a:ext cx="8053864" cy="6093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作者主要采取了什么方法突出 “盼”?</a:t>
            </a:r>
            <a:endParaRPr lang="zh-CN" altLang="en-US" sz="27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7304" y="1862614"/>
            <a:ext cx="6825139" cy="19389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主要通过对雨前、雨中、雨后的环境描写，人物的心理描写、动作描写以及语言描写来突出“盼”。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120491" y="2937511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文本框 1"/>
          <p:cNvSpPr txBox="1"/>
          <p:nvPr/>
        </p:nvSpPr>
        <p:spPr>
          <a:xfrm>
            <a:off x="877696" y="1166429"/>
            <a:ext cx="7726277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283" y="176213"/>
            <a:ext cx="824865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练一练：围绕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感动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，可以选择下面的哪些事例？挑一件重点事例，说说可以从哪些方面写具体。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12557" y="1291114"/>
            <a:ext cx="6657023" cy="31854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1.老师帮受伤的我涂红药水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2.第一次当升旗手，老师和同学的鼓励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3.观看英雄人物事迹报告会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六一图书跳蚤市场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遇到委屈时，同桌耐心地开导我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3321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798321" y="1286827"/>
            <a:ext cx="1295876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嚷 </a:t>
            </a:r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66686" y="1286827"/>
            <a:ext cx="1069658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酱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15965" y="1286827"/>
            <a:ext cx="1486376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篷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388745" y="1323499"/>
            <a:ext cx="6941344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这篇小说中，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盼的是什么？通过哪几件事来写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盼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18699" y="763905"/>
            <a:ext cx="3786664" cy="496729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盼的是什么？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69695" y="1500664"/>
            <a:ext cx="665988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盼的是下雨穿上妈妈给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买的新雨衣。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18699" y="763905"/>
            <a:ext cx="4480084" cy="496729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通过哪几个事例写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盼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40330" y="1515428"/>
            <a:ext cx="4761548" cy="18420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屋</a:t>
            </a:r>
            <a:r>
              <a:rPr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里穿雨衣 </a:t>
            </a:r>
          </a:p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晴天盼雨天  </a:t>
            </a:r>
          </a:p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雨天盼出门（未果盼雨停） </a:t>
            </a:r>
          </a:p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穿雨衣上学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978694" y="1323499"/>
            <a:ext cx="7351395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课文哪些地方具体描写了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盼</a:t>
            </a:r>
            <a:r>
              <a:rPr lang="en-US" altLang="zh-CN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7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这一心理活动？默读课文，选出你认为最生动的两处，说说这样写的好处。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117759" y="1002506"/>
            <a:ext cx="7299008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每天在放学的路上我都这样想：太阳把天烤得这样干，还能长云彩吗？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为什么我一有了雨衣，天气预报总是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晴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呢？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72139" y="3074670"/>
            <a:ext cx="6544628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这一内心活动，让你感受到了什么？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3" cstate="print"/>
          <a:srcRect l="1741" t="1600" b="40933"/>
          <a:stretch>
            <a:fillRect/>
          </a:stretch>
        </p:blipFill>
        <p:spPr>
          <a:xfrm>
            <a:off x="-8573" y="2825592"/>
            <a:ext cx="3251835" cy="2288381"/>
          </a:xfrm>
          <a:prstGeom prst="rect">
            <a:avLst/>
          </a:prstGeom>
          <a:effectLst>
            <a:softEdge rad="711200"/>
          </a:effectLst>
        </p:spPr>
      </p:pic>
      <p:sp>
        <p:nvSpPr>
          <p:cNvPr id="3" name="文本框 2"/>
          <p:cNvSpPr txBox="1"/>
          <p:nvPr/>
        </p:nvSpPr>
        <p:spPr>
          <a:xfrm>
            <a:off x="1167289" y="1002506"/>
            <a:ext cx="7112794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路上行人都加快了走路的速度，我却放慢了脚步，心想，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雨点儿打在头上，才是世界上最美的事呢！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35455" y="2912745"/>
            <a:ext cx="6544628" cy="80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       “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我</a:t>
            </a:r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为什么认为</a:t>
            </a:r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雨点儿打在头上</a:t>
            </a:r>
            <a:r>
              <a:rPr lang="en-US" altLang="zh-CN" sz="2400" b="1" dirty="0">
                <a:solidFill>
                  <a:srgbClr val="0000FF"/>
                </a:solidFill>
                <a:ea typeface="微软雅黑" panose="020B0703020204020201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a typeface="微软雅黑" panose="020B0703020204020201" charset="-122"/>
              </a:rPr>
              <a:t>，是世界上最美的事呢？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</Words>
  <Application>Microsoft Office PowerPoint</Application>
  <PresentationFormat>全屏显示(16:9)</PresentationFormat>
  <Paragraphs>98</Paragraphs>
  <Slides>25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129</cp:revision>
  <dcterms:created xsi:type="dcterms:W3CDTF">2019-08-11T01:26:34Z</dcterms:created>
  <dcterms:modified xsi:type="dcterms:W3CDTF">2020-09-05T17:53:25Z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2052-1.4.0.1935</vt:lpwstr>
  </property>
</Properties>
</file>