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37"/>
  </p:notesMasterIdLst>
  <p:handoutMasterIdLst>
    <p:handoutMasterId r:id="rId38"/>
  </p:handoutMasterIdLst>
  <p:sldIdLst>
    <p:sldId id="359" r:id="rId3"/>
    <p:sldId id="329" r:id="rId4"/>
    <p:sldId id="361" r:id="rId5"/>
    <p:sldId id="362" r:id="rId6"/>
    <p:sldId id="363" r:id="rId7"/>
    <p:sldId id="417" r:id="rId8"/>
    <p:sldId id="341" r:id="rId9"/>
    <p:sldId id="379" r:id="rId10"/>
    <p:sldId id="380" r:id="rId11"/>
    <p:sldId id="464" r:id="rId12"/>
    <p:sldId id="465" r:id="rId13"/>
    <p:sldId id="466" r:id="rId14"/>
    <p:sldId id="467" r:id="rId15"/>
    <p:sldId id="344" r:id="rId16"/>
    <p:sldId id="468" r:id="rId17"/>
    <p:sldId id="469" r:id="rId18"/>
    <p:sldId id="345" r:id="rId19"/>
    <p:sldId id="385" r:id="rId20"/>
    <p:sldId id="470" r:id="rId21"/>
    <p:sldId id="471" r:id="rId22"/>
    <p:sldId id="472" r:id="rId23"/>
    <p:sldId id="331" r:id="rId24"/>
    <p:sldId id="366" r:id="rId25"/>
    <p:sldId id="394" r:id="rId26"/>
    <p:sldId id="396" r:id="rId27"/>
    <p:sldId id="461" r:id="rId28"/>
    <p:sldId id="397" r:id="rId29"/>
    <p:sldId id="473" r:id="rId30"/>
    <p:sldId id="474" r:id="rId31"/>
    <p:sldId id="403" r:id="rId32"/>
    <p:sldId id="404" r:id="rId33"/>
    <p:sldId id="405" r:id="rId34"/>
    <p:sldId id="406" r:id="rId35"/>
    <p:sldId id="367" r:id="rId36"/>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90611" autoAdjust="0"/>
  </p:normalViewPr>
  <p:slideViewPr>
    <p:cSldViewPr snapToGrid="0">
      <p:cViewPr varScale="1">
        <p:scale>
          <a:sx n="80" d="100"/>
          <a:sy n="80" d="100"/>
        </p:scale>
        <p:origin x="-1656"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6693615-6CE6-42A9-A249-96128A41C14E}"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2A69A3-003F-45DF-B7D0-EA67F517C0F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693615-6CE6-42A9-A249-96128A41C14E}"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2A69A3-003F-45DF-B7D0-EA67F517C0F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169795" y="255016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19 </a:t>
            </a:r>
            <a:r>
              <a:rPr lang="zh-CN" altLang="en-US" sz="3600">
                <a:latin typeface="方正大标宋简体" panose="03000509000000000000" charset="-122"/>
                <a:ea typeface="方正大标宋简体" panose="03000509000000000000" charset="-122"/>
              </a:rPr>
              <a:t>枣儿</a:t>
            </a:r>
          </a:p>
        </p:txBody>
      </p:sp>
      <p:sp>
        <p:nvSpPr>
          <p:cNvPr id="7" name="矩形 6"/>
          <p:cNvSpPr/>
          <p:nvPr/>
        </p:nvSpPr>
        <p:spPr>
          <a:xfrm>
            <a:off x="1001395" y="293370"/>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第五单元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3185" y="282575"/>
            <a:ext cx="7216775" cy="6292850"/>
          </a:xfrm>
          <a:prstGeom prst="rect">
            <a:avLst/>
          </a:prstGeom>
          <a:noFill/>
        </p:spPr>
        <p:txBody>
          <a:bodyPr wrap="square" rtlCol="0">
            <a:spAutoFit/>
          </a:bodyPr>
          <a:lstStyle/>
          <a:p>
            <a:pPr algn="l" fontAlgn="auto">
              <a:lnSpc>
                <a:spcPct val="120000"/>
              </a:lnSpc>
            </a:pPr>
            <a:r>
              <a:rPr sz="2800"/>
              <a:t>6.下列关于《枣儿》剧本的思想内容理解不当的一项是（          ）</a:t>
            </a:r>
          </a:p>
          <a:p>
            <a:pPr algn="l" fontAlgn="auto">
              <a:lnSpc>
                <a:spcPct val="120000"/>
              </a:lnSpc>
            </a:pPr>
            <a:r>
              <a:rPr sz="2800"/>
              <a:t>A.剧本表现了感人至深的亲情，也表现了老一辈的深厚乡情。</a:t>
            </a:r>
          </a:p>
          <a:p>
            <a:pPr algn="l" fontAlgn="auto">
              <a:lnSpc>
                <a:spcPct val="120000"/>
              </a:lnSpc>
            </a:pPr>
            <a:r>
              <a:rPr sz="2800"/>
              <a:t>B.剧本反映了当今社会家庭关系的变化，呼唤人们的温暖亲情和心灵沟通。</a:t>
            </a:r>
          </a:p>
          <a:p>
            <a:pPr algn="l" fontAlgn="auto">
              <a:lnSpc>
                <a:spcPct val="120000"/>
              </a:lnSpc>
            </a:pPr>
            <a:r>
              <a:rPr sz="2800"/>
              <a:t>C.剧本反映了现代化过程中，青壮年离开乡土、老人孩子留守家园的农村状况；表现了社会变革时期传统的失落、精神家园的失落，以及人们对传统、对精神家园的寻求。</a:t>
            </a:r>
          </a:p>
          <a:p>
            <a:pPr algn="l" fontAlgn="auto">
              <a:lnSpc>
                <a:spcPct val="120000"/>
              </a:lnSpc>
            </a:pPr>
            <a:r>
              <a:rPr sz="2800"/>
              <a:t>D.剧本中，老人和小孩代表了新旧两种时代，批评了老人的怀旧思想，赞扬了小孩的纯真。</a:t>
            </a:r>
          </a:p>
        </p:txBody>
      </p:sp>
      <p:sp>
        <p:nvSpPr>
          <p:cNvPr id="14" name="文本框 13"/>
          <p:cNvSpPr txBox="1"/>
          <p:nvPr/>
        </p:nvSpPr>
        <p:spPr>
          <a:xfrm>
            <a:off x="3489960" y="815975"/>
            <a:ext cx="885825" cy="570865"/>
          </a:xfrm>
          <a:prstGeom prst="rect">
            <a:avLst/>
          </a:prstGeom>
          <a:noFill/>
        </p:spPr>
        <p:txBody>
          <a:bodyPr wrap="square" rtlCol="0">
            <a:spAutoFit/>
          </a:bodyPr>
          <a:lstStyle/>
          <a:p>
            <a:pPr fontAlgn="auto">
              <a:lnSpc>
                <a:spcPct val="130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3995" y="1066800"/>
            <a:ext cx="6640195" cy="1641475"/>
          </a:xfrm>
          <a:prstGeom prst="rect">
            <a:avLst/>
          </a:prstGeom>
          <a:noFill/>
        </p:spPr>
        <p:txBody>
          <a:bodyPr wrap="square" rtlCol="0">
            <a:spAutoFit/>
          </a:bodyPr>
          <a:lstStyle/>
          <a:p>
            <a:pPr algn="l" fontAlgn="auto">
              <a:lnSpc>
                <a:spcPct val="120000"/>
              </a:lnSpc>
            </a:pPr>
            <a:r>
              <a:rPr sz="2800"/>
              <a:t>7.按要求答题。</a:t>
            </a:r>
          </a:p>
          <a:p>
            <a:pPr algn="l" fontAlgn="auto">
              <a:lnSpc>
                <a:spcPct val="120000"/>
              </a:lnSpc>
            </a:pPr>
            <a:r>
              <a:rPr sz="2800"/>
              <a:t>（1）朗读《枣儿》这出话剧小品，说说作者想要借“枣儿”表达什么思想感情?</a:t>
            </a:r>
          </a:p>
        </p:txBody>
      </p:sp>
      <p:sp>
        <p:nvSpPr>
          <p:cNvPr id="14" name="文本框 13"/>
          <p:cNvSpPr txBox="1"/>
          <p:nvPr/>
        </p:nvSpPr>
        <p:spPr>
          <a:xfrm>
            <a:off x="1483995" y="2775585"/>
            <a:ext cx="6795770" cy="2009775"/>
          </a:xfrm>
          <a:prstGeom prst="rect">
            <a:avLst/>
          </a:prstGeom>
          <a:noFill/>
        </p:spPr>
        <p:txBody>
          <a:bodyPr wrap="square" rtlCol="0">
            <a:spAutoFit/>
          </a:bodyPr>
          <a:lstStyle/>
          <a:p>
            <a:pPr fontAlgn="auto">
              <a:lnSpc>
                <a:spcPct val="130000"/>
              </a:lnSpc>
            </a:pPr>
            <a:r>
              <a:rPr lang="en-US" altLang="zh-CN" sz="2400" b="1">
                <a:solidFill>
                  <a:srgbClr val="FF0000"/>
                </a:solidFill>
              </a:rPr>
              <a:t>全剧运用象征手法，围绕着“枣儿”展开情节，描写了老人和男孩之间的一段亲切交往，表现了老人对儿子、男孩对父亲的深切亲情，反映了我国在现代化进程中的社会变迁。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52220" y="1121410"/>
            <a:ext cx="6640195" cy="1124585"/>
          </a:xfrm>
          <a:prstGeom prst="rect">
            <a:avLst/>
          </a:prstGeom>
          <a:noFill/>
        </p:spPr>
        <p:txBody>
          <a:bodyPr wrap="square" rtlCol="0">
            <a:spAutoFit/>
          </a:bodyPr>
          <a:lstStyle/>
          <a:p>
            <a:pPr algn="l" fontAlgn="auto">
              <a:lnSpc>
                <a:spcPct val="120000"/>
              </a:lnSpc>
            </a:pPr>
            <a:r>
              <a:rPr sz="2800"/>
              <a:t>（2）仔细阅读剧本，想一想“枣儿”在剧中起什么作用?</a:t>
            </a:r>
          </a:p>
        </p:txBody>
      </p:sp>
      <p:sp>
        <p:nvSpPr>
          <p:cNvPr id="14" name="文本框 13"/>
          <p:cNvSpPr txBox="1"/>
          <p:nvPr/>
        </p:nvSpPr>
        <p:spPr>
          <a:xfrm>
            <a:off x="1393825" y="2245995"/>
            <a:ext cx="6795770" cy="2009775"/>
          </a:xfrm>
          <a:prstGeom prst="rect">
            <a:avLst/>
          </a:prstGeom>
          <a:noFill/>
        </p:spPr>
        <p:txBody>
          <a:bodyPr wrap="square" rtlCol="0">
            <a:spAutoFit/>
          </a:bodyPr>
          <a:lstStyle/>
          <a:p>
            <a:pPr fontAlgn="auto">
              <a:lnSpc>
                <a:spcPct val="130000"/>
              </a:lnSpc>
            </a:pPr>
            <a:r>
              <a:rPr lang="en-US" altLang="zh-CN" sz="2400" b="1">
                <a:solidFill>
                  <a:srgbClr val="FF0000"/>
                </a:solidFill>
              </a:rPr>
              <a:t>全剧以“枣儿”为标题，并以“枣儿”贯穿全剧，让老人与男孩围绕“枣儿”进行对话，展开情节。“枣儿”是全剧情节发展的线索，是人物对白的话题，全剧的结构与内容都与“枣儿”密切相关。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51585" y="294005"/>
            <a:ext cx="6640195" cy="1124585"/>
          </a:xfrm>
          <a:prstGeom prst="rect">
            <a:avLst/>
          </a:prstGeom>
          <a:noFill/>
        </p:spPr>
        <p:txBody>
          <a:bodyPr wrap="square" rtlCol="0">
            <a:spAutoFit/>
          </a:bodyPr>
          <a:lstStyle/>
          <a:p>
            <a:pPr algn="l" fontAlgn="auto">
              <a:lnSpc>
                <a:spcPct val="120000"/>
              </a:lnSpc>
            </a:pPr>
            <a:r>
              <a:rPr sz="2800"/>
              <a:t>（3）课文开头和结尾都用了同一首童谣，读一读，想想它在剧中起什么作用？</a:t>
            </a:r>
          </a:p>
        </p:txBody>
      </p:sp>
      <p:sp>
        <p:nvSpPr>
          <p:cNvPr id="14" name="文本框 13"/>
          <p:cNvSpPr txBox="1"/>
          <p:nvPr/>
        </p:nvSpPr>
        <p:spPr>
          <a:xfrm>
            <a:off x="1403985" y="1483995"/>
            <a:ext cx="6795770" cy="4887595"/>
          </a:xfrm>
          <a:prstGeom prst="rect">
            <a:avLst/>
          </a:prstGeom>
          <a:noFill/>
        </p:spPr>
        <p:txBody>
          <a:bodyPr wrap="square" rtlCol="0">
            <a:spAutoFit/>
          </a:bodyPr>
          <a:lstStyle/>
          <a:p>
            <a:pPr fontAlgn="auto">
              <a:lnSpc>
                <a:spcPct val="130000"/>
              </a:lnSpc>
            </a:pPr>
            <a:r>
              <a:rPr lang="en-US" altLang="zh-CN" sz="2400" b="1">
                <a:solidFill>
                  <a:srgbClr val="FF0000"/>
                </a:solidFill>
              </a:rPr>
              <a:t>课文开头和结尾都用了同一首童谣。这首童谣表达了在“枣儿”中所融入的父母疼爱子女的亲情。课文以这种富有民间特色的童谣形式开头，隐含了全剧与“枣儿”有关、与亲情有关的特定内容，并将人们带入具有民族传统风情，充满乡土气息的特定情境。结尾也用了这首童谣，但情境有所变化，由幕后换为前台，由哼唱变成呼喊，由没人回应转为“响起无数个童声呼唤的声音”，既与开头相呼应，又强化了剧中的情境和内容，深化了全剧的思想感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05510" y="4191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905510" y="1056640"/>
            <a:ext cx="7566660"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男孩 爷爷，你为啥把枣儿放在匾子里晒了又晒？</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老人 我等儿子回来。枣儿回来了，就喜欢一边嚼枣儿，一边听我讲故事。</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男孩 枣儿叔叔啥时候回来？</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老人 不知道。</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男孩 迷路了吧？（见老人沉默，自语）不会的。这棵树好大好大，老远就瞧见了，枣儿叔叔哪儿会看不见？（见老人不语）爷爷，你怎么了？</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老人仍在沉思。</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23315" y="392430"/>
            <a:ext cx="7741285" cy="5593080"/>
          </a:xfrm>
          <a:prstGeom prst="rect">
            <a:avLst/>
          </a:prstGeom>
          <a:noFill/>
        </p:spPr>
        <p:txBody>
          <a:bodyPr wrap="square" rtlCol="0">
            <a:spAutoFit/>
          </a:bodyPr>
          <a:lstStyle/>
          <a:p>
            <a:pPr fontAlgn="auto">
              <a:lnSpc>
                <a:spcPct val="13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男孩 咱们学猫叫？（见老人没反应）咱们学狗爬？（见老人没反应）咱们过家家？（见老人还没反应）那，我讲故事给你听。（清清嗓子）哎哟，我的故事给忘了。我爹的故事才多呢——我该回去了，我要回去等我爹。（将口袋里的枣放入匾子里）</a:t>
            </a:r>
          </a:p>
          <a:p>
            <a:pPr fontAlgn="auto">
              <a:lnSpc>
                <a:spcPct val="13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老人 时辰还早呢，再坐坐。</a:t>
            </a:r>
          </a:p>
          <a:p>
            <a:pPr fontAlgn="auto">
              <a:lnSpc>
                <a:spcPct val="130000"/>
              </a:lnSpc>
            </a:pPr>
            <a:r>
              <a:rPr sz="2500">
                <a:latin typeface="楷体" panose="02010609060101010101" charset="-122"/>
                <a:ea typeface="楷体" panose="02010609060101010101" charset="-122"/>
                <a:cs typeface="楷体" panose="02010609060101010101" charset="-122"/>
              </a:rPr>
              <a:t>男孩 爹回来会带巧克力，巧克力你吃过吗？可好吃了！</a:t>
            </a:r>
          </a:p>
          <a:p>
            <a:pPr fontAlgn="auto">
              <a:lnSpc>
                <a:spcPct val="13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老人 （心事重重）你有了巧克力，就不会来了。</a:t>
            </a:r>
          </a:p>
          <a:p>
            <a:pPr fontAlgn="auto">
              <a:lnSpc>
                <a:spcPct val="13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男孩 来呢，你的枣儿甜！</a:t>
            </a:r>
          </a:p>
          <a:p>
            <a:pPr fontAlgn="auto">
              <a:lnSpc>
                <a:spcPct val="13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老人 怕是你嘴甜吧？那我问你，我树上的枣儿全光了，你还来不来？</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23315" y="871855"/>
            <a:ext cx="7741285" cy="269113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男孩 也来。</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老人 不骗我？</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男孩 骗人是小狗。</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老人 我们拉钩。（伸手与男孩拉钩）</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老人男孩 金钩钩，银钩钩，骗人是小狗。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05585" y="1140460"/>
            <a:ext cx="6764655" cy="2330450"/>
          </a:xfrm>
          <a:prstGeom prst="rect">
            <a:avLst/>
          </a:prstGeom>
          <a:noFill/>
        </p:spPr>
        <p:txBody>
          <a:bodyPr wrap="square" rtlCol="0">
            <a:spAutoFit/>
          </a:bodyPr>
          <a:lstStyle/>
          <a:p>
            <a:pPr fontAlgn="auto">
              <a:lnSpc>
                <a:spcPct val="130000"/>
              </a:lnSpc>
            </a:pPr>
            <a:r>
              <a:rPr lang="zh-CN" altLang="en-US" sz="2800"/>
              <a:t>1.节选的对白，反映了老人和男孩之间怎么样的一种情义？在对话中，老人说“我等儿子回来”，男孩说“我要回去等我爹”，这两句台词又反映了哪一种情感？</a:t>
            </a:r>
          </a:p>
        </p:txBody>
      </p:sp>
      <p:sp>
        <p:nvSpPr>
          <p:cNvPr id="16" name="文本框 15"/>
          <p:cNvSpPr txBox="1"/>
          <p:nvPr/>
        </p:nvSpPr>
        <p:spPr>
          <a:xfrm>
            <a:off x="1645285" y="3545840"/>
            <a:ext cx="6311265" cy="1014730"/>
          </a:xfrm>
          <a:prstGeom prst="rect">
            <a:avLst/>
          </a:prstGeom>
          <a:noFill/>
        </p:spPr>
        <p:txBody>
          <a:bodyPr wrap="square" rtlCol="0">
            <a:spAutoFit/>
          </a:bodyPr>
          <a:lstStyle/>
          <a:p>
            <a:pPr fontAlgn="auto">
              <a:lnSpc>
                <a:spcPct val="125000"/>
              </a:lnSpc>
            </a:pPr>
            <a:r>
              <a:rPr lang="zh-CN" altLang="en-US" sz="2400" b="1">
                <a:solidFill>
                  <a:srgbClr val="FF0000"/>
                </a:solidFill>
              </a:rPr>
              <a:t>老人和男孩之间是一种十分纯真的情义。老人和男孩的台词反映出一种“至爱亲情”。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49070" y="1457325"/>
            <a:ext cx="7112635" cy="1770380"/>
          </a:xfrm>
          <a:prstGeom prst="rect">
            <a:avLst/>
          </a:prstGeom>
          <a:noFill/>
        </p:spPr>
        <p:txBody>
          <a:bodyPr wrap="square" rtlCol="0">
            <a:spAutoFit/>
          </a:bodyPr>
          <a:lstStyle/>
          <a:p>
            <a:pPr fontAlgn="auto">
              <a:lnSpc>
                <a:spcPct val="130000"/>
              </a:lnSpc>
            </a:pPr>
            <a:r>
              <a:rPr lang="zh-CN" altLang="en-US" sz="2800"/>
              <a:t>2.男孩说，“枣儿叔叔不回家是‘迷路’了吧？”作者借男孩台词里的“迷路”一词，想表达什么？</a:t>
            </a:r>
          </a:p>
        </p:txBody>
      </p:sp>
      <p:sp>
        <p:nvSpPr>
          <p:cNvPr id="16" name="文本框 15"/>
          <p:cNvSpPr txBox="1"/>
          <p:nvPr/>
        </p:nvSpPr>
        <p:spPr>
          <a:xfrm>
            <a:off x="1514475" y="3396615"/>
            <a:ext cx="6698615" cy="1014730"/>
          </a:xfrm>
          <a:prstGeom prst="rect">
            <a:avLst/>
          </a:prstGeom>
          <a:noFill/>
        </p:spPr>
        <p:txBody>
          <a:bodyPr wrap="square" rtlCol="0">
            <a:spAutoFit/>
          </a:bodyPr>
          <a:lstStyle/>
          <a:p>
            <a:pPr fontAlgn="auto">
              <a:lnSpc>
                <a:spcPct val="125000"/>
              </a:lnSpc>
            </a:pPr>
            <a:r>
              <a:rPr lang="zh-CN" altLang="en-US" sz="2400" b="1">
                <a:solidFill>
                  <a:srgbClr val="FF0000"/>
                </a:solidFill>
              </a:rPr>
              <a:t>表达当今社会青壮年对传统的迷失、对情感的迷失、对人生的迷失。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18260" y="1620520"/>
            <a:ext cx="7112635" cy="1210945"/>
          </a:xfrm>
          <a:prstGeom prst="rect">
            <a:avLst/>
          </a:prstGeom>
          <a:noFill/>
        </p:spPr>
        <p:txBody>
          <a:bodyPr wrap="square" rtlCol="0">
            <a:spAutoFit/>
          </a:bodyPr>
          <a:lstStyle/>
          <a:p>
            <a:pPr fontAlgn="auto">
              <a:lnSpc>
                <a:spcPct val="130000"/>
              </a:lnSpc>
            </a:pPr>
            <a:r>
              <a:rPr lang="zh-CN" altLang="en-US" sz="2800"/>
              <a:t>3.老人和男孩在这段对白中，流露了一种怎样的思想感情？</a:t>
            </a:r>
          </a:p>
        </p:txBody>
      </p:sp>
      <p:sp>
        <p:nvSpPr>
          <p:cNvPr id="16" name="文本框 15"/>
          <p:cNvSpPr txBox="1"/>
          <p:nvPr/>
        </p:nvSpPr>
        <p:spPr>
          <a:xfrm>
            <a:off x="1601470" y="3026410"/>
            <a:ext cx="6698615" cy="553085"/>
          </a:xfrm>
          <a:prstGeom prst="rect">
            <a:avLst/>
          </a:prstGeom>
          <a:noFill/>
        </p:spPr>
        <p:txBody>
          <a:bodyPr wrap="square" rtlCol="0">
            <a:spAutoFit/>
          </a:bodyPr>
          <a:lstStyle/>
          <a:p>
            <a:pPr fontAlgn="auto">
              <a:lnSpc>
                <a:spcPct val="125000"/>
              </a:lnSpc>
            </a:pPr>
            <a:r>
              <a:rPr lang="zh-CN" altLang="en-US" sz="2400" b="1">
                <a:solidFill>
                  <a:srgbClr val="FF0000"/>
                </a:solidFill>
              </a:rPr>
              <a:t>流露出对以往岁月的怀念，对亲情的追寻。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7302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495425" y="2185670"/>
            <a:ext cx="6339205" cy="1710690"/>
          </a:xfrm>
          <a:prstGeom prst="rect">
            <a:avLst/>
          </a:prstGeom>
          <a:noFill/>
        </p:spPr>
        <p:txBody>
          <a:bodyPr wrap="square" rtlCol="0">
            <a:spAutoFit/>
          </a:bodyPr>
          <a:lstStyle/>
          <a:p>
            <a:pPr fontAlgn="auto">
              <a:lnSpc>
                <a:spcPct val="130000"/>
              </a:lnSpc>
            </a:pPr>
            <a:r>
              <a:rPr lang="en-US" sz="2700"/>
              <a:t>	</a:t>
            </a:r>
            <a:r>
              <a:rPr sz="2700"/>
              <a:t>孙鸿，又名孙宏，化名华生、石坚，洋县华阳镇吊坝河人。1931年10月加入中国共产党。为靖江戏剧小品作家。</a:t>
            </a:r>
          </a:p>
        </p:txBody>
      </p:sp>
      <p:sp>
        <p:nvSpPr>
          <p:cNvPr id="2" name="文本框 1"/>
          <p:cNvSpPr txBox="1"/>
          <p:nvPr/>
        </p:nvSpPr>
        <p:spPr>
          <a:xfrm>
            <a:off x="1102995" y="1185545"/>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18260" y="1936115"/>
            <a:ext cx="7112635" cy="650875"/>
          </a:xfrm>
          <a:prstGeom prst="rect">
            <a:avLst/>
          </a:prstGeom>
          <a:noFill/>
        </p:spPr>
        <p:txBody>
          <a:bodyPr wrap="square" rtlCol="0">
            <a:spAutoFit/>
          </a:bodyPr>
          <a:lstStyle/>
          <a:p>
            <a:pPr fontAlgn="auto">
              <a:lnSpc>
                <a:spcPct val="130000"/>
              </a:lnSpc>
            </a:pPr>
            <a:r>
              <a:rPr lang="zh-CN" altLang="en-US" sz="2800"/>
              <a:t>4.写出课文中“枣儿”的双重含义。</a:t>
            </a:r>
          </a:p>
        </p:txBody>
      </p:sp>
      <p:sp>
        <p:nvSpPr>
          <p:cNvPr id="16" name="文本框 15"/>
          <p:cNvSpPr txBox="1"/>
          <p:nvPr/>
        </p:nvSpPr>
        <p:spPr>
          <a:xfrm>
            <a:off x="1525270" y="2852420"/>
            <a:ext cx="6698615" cy="553085"/>
          </a:xfrm>
          <a:prstGeom prst="rect">
            <a:avLst/>
          </a:prstGeom>
          <a:noFill/>
        </p:spPr>
        <p:txBody>
          <a:bodyPr wrap="square" rtlCol="0">
            <a:spAutoFit/>
          </a:bodyPr>
          <a:lstStyle/>
          <a:p>
            <a:pPr fontAlgn="auto">
              <a:lnSpc>
                <a:spcPct val="125000"/>
              </a:lnSpc>
            </a:pPr>
            <a:r>
              <a:rPr lang="zh-CN" altLang="en-US" sz="2400" b="1">
                <a:solidFill>
                  <a:srgbClr val="FF0000"/>
                </a:solidFill>
              </a:rPr>
              <a:t>一是指树上结的枣儿，一是指老人的儿子枣儿。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66520" y="1522730"/>
            <a:ext cx="6678295" cy="1210945"/>
          </a:xfrm>
          <a:prstGeom prst="rect">
            <a:avLst/>
          </a:prstGeom>
          <a:noFill/>
        </p:spPr>
        <p:txBody>
          <a:bodyPr wrap="square" rtlCol="0">
            <a:spAutoFit/>
          </a:bodyPr>
          <a:lstStyle/>
          <a:p>
            <a:pPr fontAlgn="auto">
              <a:lnSpc>
                <a:spcPct val="130000"/>
              </a:lnSpc>
            </a:pPr>
            <a:r>
              <a:rPr lang="zh-CN" altLang="en-US" sz="2800"/>
              <a:t>5.分析老人说：“你有了巧克力，就不会来了。”这句台词的象征意义。</a:t>
            </a:r>
          </a:p>
        </p:txBody>
      </p:sp>
      <p:sp>
        <p:nvSpPr>
          <p:cNvPr id="16" name="文本框 15"/>
          <p:cNvSpPr txBox="1"/>
          <p:nvPr/>
        </p:nvSpPr>
        <p:spPr>
          <a:xfrm>
            <a:off x="1644650" y="2921635"/>
            <a:ext cx="6122035" cy="1014730"/>
          </a:xfrm>
          <a:prstGeom prst="rect">
            <a:avLst/>
          </a:prstGeom>
          <a:noFill/>
        </p:spPr>
        <p:txBody>
          <a:bodyPr wrap="square" rtlCol="0">
            <a:spAutoFit/>
          </a:bodyPr>
          <a:lstStyle/>
          <a:p>
            <a:pPr fontAlgn="auto">
              <a:lnSpc>
                <a:spcPct val="125000"/>
              </a:lnSpc>
            </a:pPr>
            <a:r>
              <a:rPr lang="zh-CN" altLang="en-US" sz="2400" b="1">
                <a:solidFill>
                  <a:srgbClr val="FF0000"/>
                </a:solidFill>
              </a:rPr>
              <a:t>“巧克力”具有与“枣儿”相对的文化意义和社会内涵。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1710" y="7366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151255" y="979170"/>
            <a:ext cx="7193280" cy="5811520"/>
          </a:xfrm>
          <a:prstGeom prst="rect">
            <a:avLst/>
          </a:prstGeom>
          <a:noFill/>
        </p:spPr>
        <p:txBody>
          <a:bodyPr wrap="square" rtlCol="0">
            <a:spAutoFit/>
          </a:bodyPr>
          <a:lstStyle/>
          <a:p>
            <a:pPr algn="l" fontAlgn="auto">
              <a:lnSpc>
                <a:spcPct val="130000"/>
              </a:lnSpc>
            </a:pPr>
            <a:r>
              <a:rPr lang="en-US" sz="2600">
                <a:sym typeface="+mn-ea"/>
              </a:rPr>
              <a:t>	</a:t>
            </a:r>
            <a:r>
              <a:rPr sz="2600">
                <a:sym typeface="+mn-ea"/>
              </a:rPr>
              <a:t>推荐阅读：《雷雨》——曹禺</a:t>
            </a:r>
          </a:p>
          <a:p>
            <a:pPr algn="l" fontAlgn="auto">
              <a:lnSpc>
                <a:spcPct val="130000"/>
              </a:lnSpc>
            </a:pPr>
            <a:r>
              <a:rPr lang="en-US" sz="2600">
                <a:sym typeface="+mn-ea"/>
              </a:rPr>
              <a:t>	</a:t>
            </a:r>
            <a:r>
              <a:rPr sz="2600">
                <a:sym typeface="+mn-ea"/>
              </a:rPr>
              <a:t>作品介绍：《雷雨》是一出四幕悲剧，剧作完全运用了三一律，叙述了两个家庭八个人物在短短一天之内发生的故事，然而在里面却牵扯了过去剪不断，理还乱的恩恩怨怨。狭小的舞台上不仅突现了伦常的矛盾，阶级的矛盾，还有个体对于环境，时代强烈不谐调的矛盾，在种种剧烈的冲突中完成了人物的塑造。其实悲剧早已潜伏在每一句台词，每一个伏笔中，只是到最后时分才终于爆发出来，化作一场倾盆雷雨，无比强烈地震撼了每个人的灵魂。</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25600" y="1983740"/>
            <a:ext cx="5892165" cy="2889885"/>
          </a:xfrm>
          <a:prstGeom prst="rect">
            <a:avLst/>
          </a:prstGeom>
          <a:noFill/>
        </p:spPr>
        <p:txBody>
          <a:bodyPr wrap="square" rtlCol="0">
            <a:spAutoFit/>
          </a:bodyPr>
          <a:lstStyle/>
          <a:p>
            <a:pPr algn="l" fontAlgn="auto">
              <a:lnSpc>
                <a:spcPct val="130000"/>
              </a:lnSpc>
            </a:pPr>
            <a:r>
              <a:rPr sz="2800">
                <a:latin typeface="+mn-ea"/>
                <a:cs typeface="+mn-ea"/>
              </a:rPr>
              <a:t>(南开中学中考模拟)</a:t>
            </a:r>
          </a:p>
          <a:p>
            <a:pPr algn="l" fontAlgn="auto">
              <a:lnSpc>
                <a:spcPct val="130000"/>
              </a:lnSpc>
            </a:pPr>
            <a:r>
              <a:rPr lang="en-US" sz="2800">
                <a:latin typeface="+mn-ea"/>
                <a:cs typeface="+mn-ea"/>
              </a:rPr>
              <a:t>	</a:t>
            </a:r>
            <a:r>
              <a:rPr sz="2800">
                <a:latin typeface="+mn-ea"/>
                <a:cs typeface="+mn-ea"/>
              </a:rPr>
              <a:t>材料一 </a:t>
            </a:r>
            <a:r>
              <a:rPr sz="2800">
                <a:latin typeface="楷体" panose="02010609060101010101" charset="-122"/>
                <a:ea typeface="楷体" panose="02010609060101010101" charset="-122"/>
                <a:cs typeface="楷体" panose="02010609060101010101" charset="-122"/>
              </a:rPr>
              <a:t>无人驾驶飞机简称“无人机”，英文缩写为“UAV”，是利用无线电遥控设备和自备的程序控制装置操纵的不载人飞机。</a:t>
            </a:r>
          </a:p>
        </p:txBody>
      </p:sp>
      <p:sp>
        <p:nvSpPr>
          <p:cNvPr id="2" name="文本框 1"/>
          <p:cNvSpPr txBox="1"/>
          <p:nvPr/>
        </p:nvSpPr>
        <p:spPr>
          <a:xfrm>
            <a:off x="1096645" y="1162050"/>
            <a:ext cx="4236085" cy="645160"/>
          </a:xfrm>
          <a:prstGeom prst="rect">
            <a:avLst/>
          </a:prstGeom>
          <a:noFill/>
        </p:spPr>
        <p:txBody>
          <a:bodyPr wrap="square" rtlCol="0">
            <a:spAutoFit/>
          </a:bodyPr>
          <a:lstStyle/>
          <a:p>
            <a:r>
              <a:rPr lang="zh-CN" altLang="en-US" sz="3600" b="1"/>
              <a:t>现代文阅读</a:t>
            </a:r>
          </a:p>
        </p:txBody>
      </p:sp>
      <p:sp>
        <p:nvSpPr>
          <p:cNvPr id="3" name="矩形 2"/>
          <p:cNvSpPr/>
          <p:nvPr/>
        </p:nvSpPr>
        <p:spPr>
          <a:xfrm>
            <a:off x="920115" y="1473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6200" y="652145"/>
            <a:ext cx="7034530" cy="4707890"/>
          </a:xfrm>
          <a:prstGeom prst="rect">
            <a:avLst/>
          </a:prstGeom>
          <a:noFill/>
        </p:spPr>
        <p:txBody>
          <a:bodyPr wrap="square" rtlCol="0">
            <a:spAutoFit/>
          </a:bodyPr>
          <a:lstStyle/>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(一)技术特点：</a:t>
            </a:r>
          </a:p>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无人机可实现高分辨率影像的采集，在弥补卫星遥感经常因云层遮挡获取不到影像缺点的同时，解决了传统卫星遥感重访周期过长，应急不及时等问题。无人机系统由飞机平台系统、信息采集系统和地面控制系统组成。</a:t>
            </a:r>
          </a:p>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(二)工作流程：</a:t>
            </a:r>
          </a:p>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1.开始界面：快捷实现任务的规划，进入任务监控界面，实现航拍任务的快速自动归档，各功能划分开来，实现软件运行的专一而稳定。</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5100" y="489585"/>
            <a:ext cx="7089140" cy="5631180"/>
          </a:xfrm>
          <a:prstGeom prst="rect">
            <a:avLst/>
          </a:prstGeom>
          <a:noFill/>
        </p:spPr>
        <p:txBody>
          <a:bodyPr wrap="square" rtlCol="0">
            <a:spAutoFit/>
          </a:bodyPr>
          <a:lstStyle/>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2.航前检查：为保证任务的安全进行，起飞前结合飞行控制软件进行自动检测，确保飞机的GPS、罗盘、空速管及其俯仰翻滚等状态良好，避免在航拍中危险情况的发生。</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3.飞行任务规划：在区域空照、导航、混合三种模式下进行飞行任务的规划。</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4.航飞监控：实时掌握飞机的姿态、方位、空速、位置、电池电压、即时风速风向、任务时间等重要状态，便于操作人员实时判断任务的可执行性，进一步保证任务的安全。</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5.影像拼接：航拍任务完成后，导航航拍影像进行研究区域的影像拼接。</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2065" y="1294765"/>
            <a:ext cx="7089140" cy="2861310"/>
          </a:xfrm>
          <a:prstGeom prst="rect">
            <a:avLst/>
          </a:prstGeom>
          <a:noFill/>
        </p:spPr>
        <p:txBody>
          <a:bodyPr wrap="square" rtlCol="0">
            <a:spAutoFit/>
          </a:bodyPr>
          <a:lstStyle/>
          <a:p>
            <a:pPr algn="l" fontAlgn="auto">
              <a:lnSpc>
                <a:spcPct val="120000"/>
              </a:lnSpc>
            </a:pPr>
            <a:r>
              <a:rPr sz="2500">
                <a:latin typeface="+mn-ea"/>
                <a:cs typeface="楷体" panose="02010609060101010101" charset="-122"/>
              </a:rPr>
              <a:t>材料二</a:t>
            </a:r>
            <a:endParaRPr sz="2500">
              <a:latin typeface="楷体" panose="02010609060101010101" charset="-122"/>
              <a:ea typeface="楷体" panose="02010609060101010101" charset="-122"/>
              <a:cs typeface="楷体" panose="02010609060101010101" charset="-122"/>
            </a:endParaRPr>
          </a:p>
          <a:p>
            <a:pPr algn="ct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黑体" panose="02010609060101010101" charset="-122"/>
                <a:ea typeface="黑体" panose="02010609060101010101" charset="-122"/>
                <a:cs typeface="黑体" panose="02010609060101010101" charset="-122"/>
              </a:rPr>
              <a:t>“无人机”代表机型</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美国是研制和发展无人机的主要国家之一。美军认为无人机适合冷战后的“地区防务战略”和监视地区冲突的需要。为了提高战场实时侦察能力，美军主要研制和装备了以下无人机。</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26820" y="514985"/>
            <a:ext cx="7545705" cy="5408295"/>
          </a:xfrm>
          <a:prstGeom prst="rect">
            <a:avLst/>
          </a:prstGeom>
          <a:noFill/>
        </p:spPr>
        <p:txBody>
          <a:bodyPr wrap="square" rtlCol="0">
            <a:spAutoFit/>
          </a:bodyPr>
          <a:lstStyle/>
          <a:p>
            <a:pPr algn="ctr" fontAlgn="auto">
              <a:lnSpc>
                <a:spcPct val="120000"/>
              </a:lnSpc>
            </a:pPr>
            <a:r>
              <a:rPr sz="2400">
                <a:latin typeface="黑体" panose="02010609060101010101" charset="-122"/>
                <a:ea typeface="黑体" panose="02010609060101010101" charset="-122"/>
                <a:cs typeface="楷体" panose="02010609060101010101" charset="-122"/>
              </a:rPr>
              <a:t>先锋机</a:t>
            </a:r>
            <a:endParaRPr sz="2400">
              <a:latin typeface="楷体" panose="02010609060101010101" charset="-122"/>
              <a:ea typeface="楷体" panose="02010609060101010101" charset="-122"/>
              <a:cs typeface="楷体" panose="02010609060101010101" charset="-122"/>
            </a:endParaRPr>
          </a:p>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动力为19千瓦，作战半径约为185公里，45公斤的负载包括红外或电子光学图像设备。“先锋”无人机常与E-8C探测到潜在的高等级目标，然后“先锋”无人机进入目标区实施侦察。</a:t>
            </a:r>
          </a:p>
          <a:p>
            <a:pPr algn="ctr" fontAlgn="auto">
              <a:lnSpc>
                <a:spcPct val="120000"/>
              </a:lnSpc>
            </a:pPr>
            <a:r>
              <a:rPr sz="2400">
                <a:latin typeface="黑体" panose="02010609060101010101" charset="-122"/>
                <a:ea typeface="黑体" panose="02010609060101010101" charset="-122"/>
                <a:cs typeface="楷体" panose="02010609060101010101" charset="-122"/>
              </a:rPr>
              <a:t>捕食者</a:t>
            </a:r>
            <a:endParaRPr sz="2400">
              <a:latin typeface="楷体" panose="02010609060101010101" charset="-122"/>
              <a:ea typeface="楷体" panose="02010609060101010101" charset="-122"/>
              <a:cs typeface="楷体" panose="02010609060101010101" charset="-122"/>
            </a:endParaRPr>
          </a:p>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前额突出的“捕食者”无人机主要用于前线部队，为陆军旅和陆战队特遣部队提供电子光学和红外情报。“捕食者”能识破地面伪装的装备和伪装行动，适于监视大面积重要场地和侦察任何敌对行动。无人机通过卫星系统向联合空中作战中心或联合情报中心传输实时侦察情况。</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2065" y="267970"/>
            <a:ext cx="7089140" cy="6554470"/>
          </a:xfrm>
          <a:prstGeom prst="rect">
            <a:avLst/>
          </a:prstGeom>
          <a:noFill/>
        </p:spPr>
        <p:txBody>
          <a:bodyPr wrap="square" rtlCol="0">
            <a:spAutoFit/>
          </a:bodyPr>
          <a:lstStyle/>
          <a:p>
            <a:pPr algn="l" fontAlgn="auto">
              <a:lnSpc>
                <a:spcPct val="120000"/>
              </a:lnSpc>
            </a:pPr>
            <a:r>
              <a:rPr lang="en-US" sz="2500">
                <a:latin typeface="+mn-ea"/>
                <a:cs typeface="楷体" panose="02010609060101010101" charset="-122"/>
              </a:rPr>
              <a:t>	</a:t>
            </a:r>
            <a:r>
              <a:rPr sz="2500">
                <a:latin typeface="+mn-ea"/>
                <a:cs typeface="楷体" panose="02010609060101010101" charset="-122"/>
              </a:rPr>
              <a:t>材料三</a:t>
            </a:r>
            <a:r>
              <a:rPr sz="2500">
                <a:latin typeface="楷体" panose="02010609060101010101" charset="-122"/>
                <a:ea typeface="楷体" panose="02010609060101010101" charset="-122"/>
                <a:cs typeface="楷体" panose="02010609060101010101" charset="-122"/>
              </a:rPr>
              <a:t> 最近中国国产“翼龙”无人机编队飞行的新闻让军迷很兴奋，说这是中国无人机的绝活。其实中国国产无人机还是有很多绝活的，那这些绝活都是什么呢？</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在五千米高度上使用导弹攻击地面目标就是其中之一。一般的无人机飞行高度相对较低，使用导弹攻击地面目标时一般的攻击高度只有两三千米，但是国产“彩虹-4”无人机却能在五千米高度上使用导弹攻击地面目标，这样的指标包含着很大的战术意义。</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第一个战术意义就是安全。使用活塞发动机和螺旋桨的无人机速度较慢，这样的慢速目标对于地面防空火力特别是单兵肩扛防空导弹是非常理想的目标。</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2080" y="931545"/>
            <a:ext cx="7089140" cy="4246245"/>
          </a:xfrm>
          <a:prstGeom prst="rect">
            <a:avLst/>
          </a:prstGeom>
          <a:noFill/>
        </p:spPr>
        <p:txBody>
          <a:bodyPr wrap="square" rtlCol="0">
            <a:spAutoFit/>
          </a:bodyPr>
          <a:lstStyle/>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第二个战术意义是能够实现发现即攻击。无人机一般采用大翼展，所以降低高度的速度比较慢，如果在五千米高度发现目标，降低到两千米左右实施攻击，需要一分钟左右，这个时间内有可能出现其他问题。由于国产“彩虹-4”无人机能在五千米高度上使用导弹攻击地面目标，所以它并不需要降低高度，也就省去了降低高度时所需要的时间，可以实现发现即捕获、捕获即攻击，大大提高了攻击效率。</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09395" y="1337310"/>
            <a:ext cx="6394450" cy="3322955"/>
          </a:xfrm>
          <a:prstGeom prst="rect">
            <a:avLst/>
          </a:prstGeom>
          <a:noFill/>
        </p:spPr>
        <p:txBody>
          <a:bodyPr wrap="square" rtlCol="0">
            <a:spAutoFit/>
          </a:bodyPr>
          <a:lstStyle/>
          <a:p>
            <a:pPr fontAlgn="auto">
              <a:lnSpc>
                <a:spcPct val="120000"/>
              </a:lnSpc>
            </a:pPr>
            <a:r>
              <a:rPr lang="en-US" sz="2500"/>
              <a:t>	</a:t>
            </a:r>
            <a:r>
              <a:rPr sz="2500"/>
              <a:t>在剧烈深刻的社会变革中,人们的思想观念、生活方式面临着严重的考验。日益强劲的现代化浪潮却无可阻挡地席卷着一切与之不相适应的思想和观念，迫使许多人不得不放弃他们熟悉的生活。《枣儿》等靖江戏剧小品以呐喊的方式对现代化带来的人性变异和感情淡漠提出了善意劝诫。</a:t>
            </a:r>
          </a:p>
        </p:txBody>
      </p:sp>
      <p:sp>
        <p:nvSpPr>
          <p:cNvPr id="2" name="文本框 1"/>
          <p:cNvSpPr txBox="1"/>
          <p:nvPr/>
        </p:nvSpPr>
        <p:spPr>
          <a:xfrm>
            <a:off x="944245" y="375920"/>
            <a:ext cx="3126105" cy="645160"/>
          </a:xfrm>
          <a:prstGeom prst="rect">
            <a:avLst/>
          </a:prstGeom>
          <a:noFill/>
        </p:spPr>
        <p:txBody>
          <a:bodyPr wrap="square" rtlCol="0">
            <a:spAutoFit/>
          </a:bodyPr>
          <a:lstStyle/>
          <a:p>
            <a:r>
              <a:rPr lang="zh-CN" altLang="en-US" sz="3600" b="1"/>
              <a:t>写作背景</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7805" y="1503680"/>
            <a:ext cx="6623685" cy="610870"/>
          </a:xfrm>
          <a:prstGeom prst="rect">
            <a:avLst/>
          </a:prstGeom>
          <a:noFill/>
        </p:spPr>
        <p:txBody>
          <a:bodyPr wrap="square" rtlCol="0">
            <a:spAutoFit/>
          </a:bodyPr>
          <a:lstStyle/>
          <a:p>
            <a:pPr fontAlgn="auto">
              <a:lnSpc>
                <a:spcPct val="130000"/>
              </a:lnSpc>
            </a:pPr>
            <a:r>
              <a:rPr sz="2600"/>
              <a:t>1.速读材料一，试着概括其主要内容。</a:t>
            </a:r>
          </a:p>
        </p:txBody>
      </p:sp>
      <p:sp>
        <p:nvSpPr>
          <p:cNvPr id="16" name="文本框 15"/>
          <p:cNvSpPr txBox="1"/>
          <p:nvPr/>
        </p:nvSpPr>
        <p:spPr>
          <a:xfrm>
            <a:off x="1713865" y="2546350"/>
            <a:ext cx="6171565" cy="1014730"/>
          </a:xfrm>
          <a:prstGeom prst="rect">
            <a:avLst/>
          </a:prstGeom>
          <a:noFill/>
        </p:spPr>
        <p:txBody>
          <a:bodyPr wrap="square" rtlCol="0">
            <a:spAutoFit/>
          </a:bodyPr>
          <a:lstStyle/>
          <a:p>
            <a:pPr fontAlgn="auto">
              <a:lnSpc>
                <a:spcPct val="125000"/>
              </a:lnSpc>
            </a:pPr>
            <a:r>
              <a:rPr lang="en-US" altLang="zh-CN" sz="2400" b="1">
                <a:solidFill>
                  <a:srgbClr val="FF0000"/>
                </a:solidFill>
              </a:rPr>
              <a:t>示例：主要介绍了什么是“无人机”，“无人机”的技术原理和工作流程等内容。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30985" y="1491615"/>
            <a:ext cx="7003415" cy="1210945"/>
          </a:xfrm>
          <a:prstGeom prst="rect">
            <a:avLst/>
          </a:prstGeom>
          <a:noFill/>
        </p:spPr>
        <p:txBody>
          <a:bodyPr wrap="square" rtlCol="0">
            <a:spAutoFit/>
          </a:bodyPr>
          <a:lstStyle/>
          <a:p>
            <a:pPr fontAlgn="auto">
              <a:lnSpc>
                <a:spcPct val="130000"/>
              </a:lnSpc>
            </a:pPr>
            <a:r>
              <a:rPr sz="2800"/>
              <a:t>2.速读材料二，说说作为“无人机”代表的“捕食者”的优势是什么？</a:t>
            </a:r>
          </a:p>
        </p:txBody>
      </p:sp>
      <p:sp>
        <p:nvSpPr>
          <p:cNvPr id="16" name="文本框 15"/>
          <p:cNvSpPr txBox="1"/>
          <p:nvPr/>
        </p:nvSpPr>
        <p:spPr>
          <a:xfrm>
            <a:off x="1887220" y="2886075"/>
            <a:ext cx="5674360" cy="1476375"/>
          </a:xfrm>
          <a:prstGeom prst="rect">
            <a:avLst/>
          </a:prstGeom>
          <a:noFill/>
        </p:spPr>
        <p:txBody>
          <a:bodyPr wrap="square" rtlCol="0">
            <a:spAutoFit/>
          </a:bodyPr>
          <a:lstStyle/>
          <a:p>
            <a:pPr fontAlgn="auto">
              <a:lnSpc>
                <a:spcPct val="125000"/>
              </a:lnSpc>
            </a:pPr>
            <a:r>
              <a:rPr lang="zh-CN" altLang="en-US" sz="2400" b="1">
                <a:solidFill>
                  <a:srgbClr val="FF0000"/>
                </a:solidFill>
              </a:rPr>
              <a:t>“捕食者”提供电子光学和红外情报，识别地面伪装，侦察敌对行动，适于监视大面积重要场地和侦察任何敌对行动。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8265" y="239395"/>
            <a:ext cx="7078980" cy="6092825"/>
          </a:xfrm>
          <a:prstGeom prst="rect">
            <a:avLst/>
          </a:prstGeom>
          <a:noFill/>
        </p:spPr>
        <p:txBody>
          <a:bodyPr wrap="square" rtlCol="0">
            <a:spAutoFit/>
          </a:bodyPr>
          <a:lstStyle/>
          <a:p>
            <a:pPr fontAlgn="auto">
              <a:lnSpc>
                <a:spcPct val="130000"/>
              </a:lnSpc>
            </a:pPr>
            <a:r>
              <a:rPr sz="2500"/>
              <a:t>3.仔细阅读材料，判断下列说法不正确的一项是（            ）</a:t>
            </a:r>
          </a:p>
          <a:p>
            <a:pPr fontAlgn="auto">
              <a:lnSpc>
                <a:spcPct val="130000"/>
              </a:lnSpc>
            </a:pPr>
            <a:r>
              <a:rPr sz="2500"/>
              <a:t>A．“无人机”是无人驾驶飞机的简称，其系统由飞机平台系统、信息采集系统和地面控制系统组成。</a:t>
            </a:r>
          </a:p>
          <a:p>
            <a:pPr fontAlgn="auto">
              <a:lnSpc>
                <a:spcPct val="130000"/>
              </a:lnSpc>
            </a:pPr>
            <a:r>
              <a:rPr sz="2500"/>
              <a:t>B．美国研制和装备了“捕食者”无人机，可以通过卫星系统向联合空中作战中心或联合情报中心传输实时侦察情况。</a:t>
            </a:r>
          </a:p>
          <a:p>
            <a:pPr fontAlgn="auto">
              <a:lnSpc>
                <a:spcPct val="130000"/>
              </a:lnSpc>
            </a:pPr>
            <a:r>
              <a:rPr sz="2500"/>
              <a:t>C．“无人机”的工作流程：首先是“开始界面”，然后是“航前检查”“航飞监控”“飞行任务规划”和“影像拼接”。</a:t>
            </a:r>
          </a:p>
          <a:p>
            <a:pPr fontAlgn="auto">
              <a:lnSpc>
                <a:spcPct val="130000"/>
              </a:lnSpc>
            </a:pPr>
            <a:r>
              <a:rPr sz="2500"/>
              <a:t>D．国产“彩虹-4”无人机的绝活，包含着很大的战术意义：一是安全,二是能够实现发现即攻击。</a:t>
            </a:r>
          </a:p>
        </p:txBody>
      </p:sp>
      <p:sp>
        <p:nvSpPr>
          <p:cNvPr id="16" name="文本框 15"/>
          <p:cNvSpPr txBox="1"/>
          <p:nvPr/>
        </p:nvSpPr>
        <p:spPr>
          <a:xfrm>
            <a:off x="2021205" y="751840"/>
            <a:ext cx="777240" cy="553085"/>
          </a:xfrm>
          <a:prstGeom prst="rect">
            <a:avLst/>
          </a:prstGeom>
          <a:noFill/>
        </p:spPr>
        <p:txBody>
          <a:bodyPr wrap="square" rtlCol="0">
            <a:spAutoFit/>
          </a:bodyPr>
          <a:lstStyle/>
          <a:p>
            <a:pPr fontAlgn="auto">
              <a:lnSpc>
                <a:spcPct val="125000"/>
              </a:lnSpc>
            </a:pPr>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16660" y="1040765"/>
            <a:ext cx="7513955" cy="1170940"/>
          </a:xfrm>
          <a:prstGeom prst="rect">
            <a:avLst/>
          </a:prstGeom>
          <a:noFill/>
        </p:spPr>
        <p:txBody>
          <a:bodyPr wrap="square" rtlCol="0">
            <a:spAutoFit/>
          </a:bodyPr>
          <a:lstStyle/>
          <a:p>
            <a:pPr fontAlgn="auto">
              <a:lnSpc>
                <a:spcPct val="130000"/>
              </a:lnSpc>
            </a:pPr>
            <a:r>
              <a:rPr sz="2700"/>
              <a:t>4.请你展开联想，仿照文段中的介绍，设计一种“无人机”，并简单介绍其原理和作用。</a:t>
            </a:r>
          </a:p>
        </p:txBody>
      </p:sp>
      <p:sp>
        <p:nvSpPr>
          <p:cNvPr id="16" name="文本框 15"/>
          <p:cNvSpPr txBox="1"/>
          <p:nvPr/>
        </p:nvSpPr>
        <p:spPr>
          <a:xfrm>
            <a:off x="1543050" y="2393315"/>
            <a:ext cx="6601460" cy="2861310"/>
          </a:xfrm>
          <a:prstGeom prst="rect">
            <a:avLst/>
          </a:prstGeom>
          <a:noFill/>
        </p:spPr>
        <p:txBody>
          <a:bodyPr wrap="square" rtlCol="0">
            <a:spAutoFit/>
          </a:bodyPr>
          <a:lstStyle/>
          <a:p>
            <a:pPr fontAlgn="auto">
              <a:lnSpc>
                <a:spcPct val="125000"/>
              </a:lnSpc>
            </a:pPr>
            <a:r>
              <a:rPr lang="en-US" altLang="zh-CN" sz="2400" b="1">
                <a:solidFill>
                  <a:srgbClr val="FF0000"/>
                </a:solidFill>
              </a:rPr>
              <a:t>示例：我要设计一种“变色隐形无人机”，把许多先进的隐形技术应用到无人机上。采用低噪声发动机，并使飞机具有变色的特性，从地面向上看，无人机具有与天空一样的颜色；从空中往下看，无人机呈现与大地一样的颜色，不让“敌人”发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495425" y="1983740"/>
            <a:ext cx="6152515" cy="1210945"/>
          </a:xfrm>
          <a:prstGeom prst="rect">
            <a:avLst/>
          </a:prstGeom>
          <a:noFill/>
        </p:spPr>
        <p:txBody>
          <a:bodyPr wrap="square" rtlCol="0">
            <a:spAutoFit/>
          </a:bodyPr>
          <a:lstStyle/>
          <a:p>
            <a:pPr fontAlgn="auto">
              <a:lnSpc>
                <a:spcPct val="130000"/>
              </a:lnSpc>
            </a:pPr>
            <a:r>
              <a:rPr lang="en-US" sz="2800"/>
              <a:t>	</a:t>
            </a:r>
            <a:r>
              <a:rPr sz="2800"/>
              <a:t>描写一家人共享天伦之乐的画面，200字左右。</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01115" y="1423670"/>
            <a:ext cx="7489825" cy="2889885"/>
          </a:xfrm>
          <a:prstGeom prst="rect">
            <a:avLst/>
          </a:prstGeom>
          <a:noFill/>
        </p:spPr>
        <p:txBody>
          <a:bodyPr wrap="square" rtlCol="0">
            <a:spAutoFit/>
          </a:bodyPr>
          <a:lstStyle/>
          <a:p>
            <a:pPr fontAlgn="auto">
              <a:lnSpc>
                <a:spcPct val="130000"/>
              </a:lnSpc>
            </a:pPr>
            <a:r>
              <a:rPr lang="en-US" sz="2800"/>
              <a:t>	</a:t>
            </a:r>
            <a:r>
              <a:rPr sz="2800"/>
              <a:t>1999年《枣儿》荣获曹禺优秀话剧小品奖。全剧运用</a:t>
            </a:r>
            <a:r>
              <a:rPr sz="2800" u="sng"/>
              <a:t>             </a:t>
            </a:r>
            <a:r>
              <a:rPr sz="2800"/>
              <a:t>手法，围绕着</a:t>
            </a:r>
          </a:p>
          <a:p>
            <a:pPr fontAlgn="auto">
              <a:lnSpc>
                <a:spcPct val="130000"/>
              </a:lnSpc>
            </a:pPr>
            <a:r>
              <a:rPr sz="2800" u="sng">
                <a:sym typeface="+mn-ea"/>
              </a:rPr>
              <a:t>             </a:t>
            </a:r>
            <a:r>
              <a:rPr sz="2800"/>
              <a:t>展开情节，描写了老人和男孩之间的一段亲切交往，表现了</a:t>
            </a:r>
            <a:r>
              <a:rPr sz="2800" u="sng"/>
              <a:t>                                                 </a:t>
            </a:r>
            <a:r>
              <a:rPr sz="2800"/>
              <a:t>，反映了我国在现代化进程中的社会变迁。</a:t>
            </a:r>
          </a:p>
        </p:txBody>
      </p:sp>
      <p:sp>
        <p:nvSpPr>
          <p:cNvPr id="2" name="文本框 1"/>
          <p:cNvSpPr txBox="1"/>
          <p:nvPr/>
        </p:nvSpPr>
        <p:spPr>
          <a:xfrm>
            <a:off x="1106805" y="421005"/>
            <a:ext cx="3126105" cy="645160"/>
          </a:xfrm>
          <a:prstGeom prst="rect">
            <a:avLst/>
          </a:prstGeom>
          <a:noFill/>
        </p:spPr>
        <p:txBody>
          <a:bodyPr wrap="square" rtlCol="0">
            <a:spAutoFit/>
          </a:bodyPr>
          <a:lstStyle/>
          <a:p>
            <a:r>
              <a:rPr lang="zh-CN" altLang="en-US" sz="3600" b="1"/>
              <a:t>主要内容</a:t>
            </a:r>
          </a:p>
        </p:txBody>
      </p:sp>
      <p:sp>
        <p:nvSpPr>
          <p:cNvPr id="5" name="文本框 4"/>
          <p:cNvSpPr txBox="1"/>
          <p:nvPr/>
        </p:nvSpPr>
        <p:spPr>
          <a:xfrm>
            <a:off x="3701415" y="2109470"/>
            <a:ext cx="831850" cy="460375"/>
          </a:xfrm>
          <a:prstGeom prst="rect">
            <a:avLst/>
          </a:prstGeom>
          <a:noFill/>
        </p:spPr>
        <p:txBody>
          <a:bodyPr wrap="square" rtlCol="0">
            <a:spAutoFit/>
          </a:bodyPr>
          <a:lstStyle/>
          <a:p>
            <a:r>
              <a:rPr lang="zh-CN" altLang="en-US" sz="2400" b="1">
                <a:solidFill>
                  <a:srgbClr val="FF0000"/>
                </a:solidFill>
              </a:rPr>
              <a:t>象征</a:t>
            </a:r>
          </a:p>
        </p:txBody>
      </p:sp>
      <p:sp>
        <p:nvSpPr>
          <p:cNvPr id="6" name="文本框 5"/>
          <p:cNvSpPr txBox="1"/>
          <p:nvPr/>
        </p:nvSpPr>
        <p:spPr>
          <a:xfrm>
            <a:off x="1510030" y="2714625"/>
            <a:ext cx="831850" cy="460375"/>
          </a:xfrm>
          <a:prstGeom prst="rect">
            <a:avLst/>
          </a:prstGeom>
          <a:noFill/>
        </p:spPr>
        <p:txBody>
          <a:bodyPr wrap="square" rtlCol="0">
            <a:spAutoFit/>
          </a:bodyPr>
          <a:lstStyle/>
          <a:p>
            <a:r>
              <a:rPr lang="zh-CN" altLang="en-US" sz="2400" b="1">
                <a:solidFill>
                  <a:srgbClr val="FF0000"/>
                </a:solidFill>
              </a:rPr>
              <a:t>枣儿</a:t>
            </a:r>
          </a:p>
        </p:txBody>
      </p:sp>
      <p:sp>
        <p:nvSpPr>
          <p:cNvPr id="8" name="文本框 7"/>
          <p:cNvSpPr txBox="1"/>
          <p:nvPr/>
        </p:nvSpPr>
        <p:spPr>
          <a:xfrm>
            <a:off x="4391025" y="3251200"/>
            <a:ext cx="4399915" cy="398780"/>
          </a:xfrm>
          <a:prstGeom prst="rect">
            <a:avLst/>
          </a:prstGeom>
          <a:noFill/>
        </p:spPr>
        <p:txBody>
          <a:bodyPr wrap="square" rtlCol="0">
            <a:spAutoFit/>
          </a:bodyPr>
          <a:lstStyle/>
          <a:p>
            <a:r>
              <a:rPr lang="zh-CN" altLang="en-US" sz="2000" b="1">
                <a:solidFill>
                  <a:srgbClr val="FF0000"/>
                </a:solidFill>
              </a:rPr>
              <a:t>老人对儿子、男孩对父亲的深切亲情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5" grpId="0"/>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588770" y="1446530"/>
            <a:ext cx="596646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春草明年绿，王孙归不归？</a:t>
            </a:r>
          </a:p>
          <a:p>
            <a:pPr algn="r" fontAlgn="auto">
              <a:lnSpc>
                <a:spcPct val="130000"/>
              </a:lnSpc>
            </a:pPr>
            <a:r>
              <a:rPr sz="2800"/>
              <a:t>(王维《山中送别》) </a:t>
            </a:r>
          </a:p>
        </p:txBody>
      </p:sp>
      <p:pic>
        <p:nvPicPr>
          <p:cNvPr id="6" name="图片 5"/>
          <p:cNvPicPr>
            <a:picLocks noChangeAspect="1"/>
          </p:cNvPicPr>
          <p:nvPr/>
        </p:nvPicPr>
        <p:blipFill>
          <a:blip r:embed="rId3"/>
          <a:stretch>
            <a:fillRect/>
          </a:stretch>
        </p:blipFill>
        <p:spPr>
          <a:xfrm>
            <a:off x="1718310" y="3347720"/>
            <a:ext cx="5295265" cy="211518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stretch>
            <a:fillRect/>
          </a:stretch>
        </p:blipFill>
        <p:spPr>
          <a:xfrm>
            <a:off x="1470025" y="1609725"/>
            <a:ext cx="6881495" cy="1656715"/>
          </a:xfrm>
          <a:prstGeom prst="rect">
            <a:avLst/>
          </a:prstGeom>
        </p:spPr>
      </p:pic>
      <p:sp>
        <p:nvSpPr>
          <p:cNvPr id="25" name="矩形 24"/>
          <p:cNvSpPr/>
          <p:nvPr/>
        </p:nvSpPr>
        <p:spPr>
          <a:xfrm>
            <a:off x="2884170" y="2280285"/>
            <a:ext cx="815975" cy="31559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6" name="矩形 25"/>
          <p:cNvSpPr/>
          <p:nvPr/>
        </p:nvSpPr>
        <p:spPr>
          <a:xfrm>
            <a:off x="6211570" y="2280285"/>
            <a:ext cx="1588135" cy="31559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7" name="矩形 26"/>
          <p:cNvSpPr/>
          <p:nvPr/>
        </p:nvSpPr>
        <p:spPr>
          <a:xfrm>
            <a:off x="2793365" y="2788285"/>
            <a:ext cx="1076960" cy="31559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8" name="矩形 27"/>
          <p:cNvSpPr/>
          <p:nvPr/>
        </p:nvSpPr>
        <p:spPr>
          <a:xfrm>
            <a:off x="6908165" y="2788285"/>
            <a:ext cx="815975" cy="31559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5"/>
                                        </p:tgtEl>
                                        <p:attrNameLst>
                                          <p:attrName>ppt_x</p:attrName>
                                        </p:attrNameLst>
                                      </p:cBhvr>
                                      <p:tavLst>
                                        <p:tav tm="0">
                                          <p:val>
                                            <p:strVal val="ppt_x"/>
                                          </p:val>
                                        </p:tav>
                                        <p:tav tm="100000">
                                          <p:val>
                                            <p:strVal val="ppt_x"/>
                                          </p:val>
                                        </p:tav>
                                      </p:tavLst>
                                    </p:anim>
                                    <p:anim calcmode="lin" valueType="num">
                                      <p:cBhvr additive="base">
                                        <p:cTn id="7" dur="500"/>
                                        <p:tgtEl>
                                          <p:spTgt spid="25"/>
                                        </p:tgtEl>
                                        <p:attrNameLst>
                                          <p:attrName>ppt_y</p:attrName>
                                        </p:attrNameLst>
                                      </p:cBhvr>
                                      <p:tavLst>
                                        <p:tav tm="0">
                                          <p:val>
                                            <p:strVal val="ppt_y"/>
                                          </p:val>
                                        </p:tav>
                                        <p:tav tm="100000">
                                          <p:val>
                                            <p:strVal val="1+ppt_h/2"/>
                                          </p:val>
                                        </p:tav>
                                      </p:tavLst>
                                    </p:anim>
                                    <p:set>
                                      <p:cBhvr>
                                        <p:cTn id="8" dur="1" fill="hold">
                                          <p:stCondLst>
                                            <p:cond delay="499"/>
                                          </p:stCondLst>
                                        </p:cTn>
                                        <p:tgtEl>
                                          <p:spTgt spid="2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26"/>
                                        </p:tgtEl>
                                        <p:attrNameLst>
                                          <p:attrName>ppt_x</p:attrName>
                                        </p:attrNameLst>
                                      </p:cBhvr>
                                      <p:tavLst>
                                        <p:tav tm="0">
                                          <p:val>
                                            <p:strVal val="ppt_x"/>
                                          </p:val>
                                        </p:tav>
                                        <p:tav tm="100000">
                                          <p:val>
                                            <p:strVal val="ppt_x"/>
                                          </p:val>
                                        </p:tav>
                                      </p:tavLst>
                                    </p:anim>
                                    <p:anim calcmode="lin" valueType="num">
                                      <p:cBhvr additive="base">
                                        <p:cTn id="13" dur="500"/>
                                        <p:tgtEl>
                                          <p:spTgt spid="26"/>
                                        </p:tgtEl>
                                        <p:attrNameLst>
                                          <p:attrName>ppt_y</p:attrName>
                                        </p:attrNameLst>
                                      </p:cBhvr>
                                      <p:tavLst>
                                        <p:tav tm="0">
                                          <p:val>
                                            <p:strVal val="ppt_y"/>
                                          </p:val>
                                        </p:tav>
                                        <p:tav tm="100000">
                                          <p:val>
                                            <p:strVal val="1+ppt_h/2"/>
                                          </p:val>
                                        </p:tav>
                                      </p:tavLst>
                                    </p:anim>
                                    <p:set>
                                      <p:cBhvr>
                                        <p:cTn id="14" dur="1" fill="hold">
                                          <p:stCondLst>
                                            <p:cond delay="499"/>
                                          </p:stCondLst>
                                        </p:cTn>
                                        <p:tgtEl>
                                          <p:spTgt spid="2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27"/>
                                        </p:tgtEl>
                                        <p:attrNameLst>
                                          <p:attrName>ppt_x</p:attrName>
                                        </p:attrNameLst>
                                      </p:cBhvr>
                                      <p:tavLst>
                                        <p:tav tm="0">
                                          <p:val>
                                            <p:strVal val="ppt_x"/>
                                          </p:val>
                                        </p:tav>
                                        <p:tav tm="100000">
                                          <p:val>
                                            <p:strVal val="ppt_x"/>
                                          </p:val>
                                        </p:tav>
                                      </p:tavLst>
                                    </p:anim>
                                    <p:anim calcmode="lin" valueType="num">
                                      <p:cBhvr additive="base">
                                        <p:cTn id="19" dur="500"/>
                                        <p:tgtEl>
                                          <p:spTgt spid="27"/>
                                        </p:tgtEl>
                                        <p:attrNameLst>
                                          <p:attrName>ppt_y</p:attrName>
                                        </p:attrNameLst>
                                      </p:cBhvr>
                                      <p:tavLst>
                                        <p:tav tm="0">
                                          <p:val>
                                            <p:strVal val="ppt_y"/>
                                          </p:val>
                                        </p:tav>
                                        <p:tav tm="100000">
                                          <p:val>
                                            <p:strVal val="1+ppt_h/2"/>
                                          </p:val>
                                        </p:tav>
                                      </p:tavLst>
                                    </p:anim>
                                    <p:set>
                                      <p:cBhvr>
                                        <p:cTn id="20" dur="1" fill="hold">
                                          <p:stCondLst>
                                            <p:cond delay="499"/>
                                          </p:stCondLst>
                                        </p:cTn>
                                        <p:tgtEl>
                                          <p:spTgt spid="2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28"/>
                                        </p:tgtEl>
                                        <p:attrNameLst>
                                          <p:attrName>ppt_x</p:attrName>
                                        </p:attrNameLst>
                                      </p:cBhvr>
                                      <p:tavLst>
                                        <p:tav tm="0">
                                          <p:val>
                                            <p:strVal val="ppt_x"/>
                                          </p:val>
                                        </p:tav>
                                        <p:tav tm="100000">
                                          <p:val>
                                            <p:strVal val="ppt_x"/>
                                          </p:val>
                                        </p:tav>
                                      </p:tavLst>
                                    </p:anim>
                                    <p:anim calcmode="lin" valueType="num">
                                      <p:cBhvr additive="base">
                                        <p:cTn id="25" dur="500"/>
                                        <p:tgtEl>
                                          <p:spTgt spid="28"/>
                                        </p:tgtEl>
                                        <p:attrNameLst>
                                          <p:attrName>ppt_y</p:attrName>
                                        </p:attrNameLst>
                                      </p:cBhvr>
                                      <p:tavLst>
                                        <p:tav tm="0">
                                          <p:val>
                                            <p:strVal val="ppt_y"/>
                                          </p:val>
                                        </p:tav>
                                        <p:tav tm="100000">
                                          <p:val>
                                            <p:strVal val="1+ppt_h/2"/>
                                          </p:val>
                                        </p:tav>
                                      </p:tavLst>
                                    </p:anim>
                                    <p:set>
                                      <p:cBhvr>
                                        <p:cTn id="26"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714500" y="1403350"/>
            <a:ext cx="7109460" cy="2889885"/>
          </a:xfrm>
          <a:prstGeom prst="rect">
            <a:avLst/>
          </a:prstGeom>
          <a:noFill/>
        </p:spPr>
        <p:txBody>
          <a:bodyPr wrap="square" rtlCol="0">
            <a:spAutoFit/>
          </a:bodyPr>
          <a:lstStyle/>
          <a:p>
            <a:pPr fontAlgn="auto">
              <a:lnSpc>
                <a:spcPct val="130000"/>
              </a:lnSpc>
            </a:pPr>
            <a:r>
              <a:rPr lang="zh-CN" altLang="en-US" sz="2800"/>
              <a:t>3.词语填空。</a:t>
            </a:r>
          </a:p>
          <a:p>
            <a:pPr fontAlgn="auto">
              <a:lnSpc>
                <a:spcPct val="130000"/>
              </a:lnSpc>
            </a:pPr>
            <a:r>
              <a:rPr lang="zh-CN" altLang="en-US" sz="2800"/>
              <a:t>形如</a:t>
            </a:r>
            <a:r>
              <a:rPr lang="zh-CN" altLang="en-US" sz="2800" u="sng"/>
              <a:t>        </a:t>
            </a:r>
            <a:r>
              <a:rPr lang="zh-CN" altLang="en-US" sz="2800"/>
              <a:t>塑               </a:t>
            </a:r>
            <a:r>
              <a:rPr lang="zh-CN" altLang="en-US" sz="2800" u="sng">
                <a:sym typeface="+mn-ea"/>
              </a:rPr>
              <a:t>           </a:t>
            </a:r>
            <a:r>
              <a:rPr lang="zh-CN" altLang="en-US" sz="2800"/>
              <a:t>自语</a:t>
            </a:r>
          </a:p>
          <a:p>
            <a:pPr fontAlgn="auto">
              <a:lnSpc>
                <a:spcPct val="130000"/>
              </a:lnSpc>
            </a:pPr>
            <a:r>
              <a:rPr lang="zh-CN" altLang="en-US" sz="2800" u="sng">
                <a:sym typeface="+mn-ea"/>
              </a:rPr>
              <a:t>             </a:t>
            </a:r>
            <a:r>
              <a:rPr lang="zh-CN" altLang="en-US" sz="2800"/>
              <a:t>乐道               </a:t>
            </a:r>
            <a:r>
              <a:rPr lang="zh-CN" altLang="en-US" sz="2800" u="sng">
                <a:sym typeface="+mn-ea"/>
              </a:rPr>
              <a:t>        </a:t>
            </a:r>
            <a:r>
              <a:rPr lang="zh-CN" altLang="en-US" sz="2800"/>
              <a:t>然温和</a:t>
            </a:r>
          </a:p>
          <a:p>
            <a:pPr fontAlgn="auto">
              <a:lnSpc>
                <a:spcPct val="130000"/>
              </a:lnSpc>
            </a:pPr>
            <a:r>
              <a:rPr lang="zh-CN" altLang="en-US" sz="2800" u="sng">
                <a:sym typeface="+mn-ea"/>
              </a:rPr>
              <a:t>        </a:t>
            </a:r>
            <a:r>
              <a:rPr lang="zh-CN" altLang="en-US" sz="2800"/>
              <a:t>白光滑               </a:t>
            </a:r>
            <a:r>
              <a:rPr lang="zh-CN" altLang="en-US" sz="2800" u="sng">
                <a:sym typeface="+mn-ea"/>
              </a:rPr>
              <a:t>             </a:t>
            </a:r>
            <a:r>
              <a:rPr lang="zh-CN" altLang="en-US" sz="2800"/>
              <a:t>大笑</a:t>
            </a:r>
          </a:p>
          <a:p>
            <a:pPr fontAlgn="auto">
              <a:lnSpc>
                <a:spcPct val="130000"/>
              </a:lnSpc>
            </a:pPr>
            <a:r>
              <a:rPr lang="zh-CN" altLang="en-US" sz="2800" u="sng">
                <a:sym typeface="+mn-ea"/>
              </a:rPr>
              <a:t>        </a:t>
            </a:r>
            <a:r>
              <a:rPr lang="zh-CN" altLang="en-US" sz="2800"/>
              <a:t>头丧气                </a:t>
            </a:r>
            <a:r>
              <a:rPr lang="zh-CN" altLang="en-US" sz="2800" u="sng">
                <a:sym typeface="+mn-ea"/>
              </a:rPr>
              <a:t>        </a:t>
            </a:r>
            <a:r>
              <a:rPr lang="zh-CN" altLang="en-US" sz="2800"/>
              <a:t>首远望</a:t>
            </a:r>
          </a:p>
        </p:txBody>
      </p:sp>
      <p:sp>
        <p:nvSpPr>
          <p:cNvPr id="2" name="文本框 1"/>
          <p:cNvSpPr txBox="1"/>
          <p:nvPr/>
        </p:nvSpPr>
        <p:spPr>
          <a:xfrm>
            <a:off x="2657475" y="2077085"/>
            <a:ext cx="592455" cy="460375"/>
          </a:xfrm>
          <a:prstGeom prst="rect">
            <a:avLst/>
          </a:prstGeom>
          <a:noFill/>
        </p:spPr>
        <p:txBody>
          <a:bodyPr wrap="square" rtlCol="0">
            <a:spAutoFit/>
          </a:bodyPr>
          <a:lstStyle/>
          <a:p>
            <a:r>
              <a:rPr lang="zh-CN" altLang="en-US" sz="2400" b="1">
                <a:solidFill>
                  <a:srgbClr val="FF0000"/>
                </a:solidFill>
              </a:rPr>
              <a:t>雕</a:t>
            </a:r>
          </a:p>
        </p:txBody>
      </p:sp>
      <p:sp>
        <p:nvSpPr>
          <p:cNvPr id="3" name="文本框 2"/>
          <p:cNvSpPr txBox="1"/>
          <p:nvPr/>
        </p:nvSpPr>
        <p:spPr>
          <a:xfrm>
            <a:off x="4824730" y="2077085"/>
            <a:ext cx="888365" cy="460375"/>
          </a:xfrm>
          <a:prstGeom prst="rect">
            <a:avLst/>
          </a:prstGeom>
          <a:noFill/>
        </p:spPr>
        <p:txBody>
          <a:bodyPr wrap="square" rtlCol="0">
            <a:spAutoFit/>
          </a:bodyPr>
          <a:lstStyle/>
          <a:p>
            <a:r>
              <a:rPr lang="zh-CN" altLang="en-US" sz="2400" b="1">
                <a:solidFill>
                  <a:srgbClr val="FF0000"/>
                </a:solidFill>
                <a:sym typeface="+mn-ea"/>
              </a:rPr>
              <a:t>喃喃</a:t>
            </a:r>
          </a:p>
        </p:txBody>
      </p:sp>
      <p:sp>
        <p:nvSpPr>
          <p:cNvPr id="4" name="文本框 3"/>
          <p:cNvSpPr txBox="1"/>
          <p:nvPr/>
        </p:nvSpPr>
        <p:spPr>
          <a:xfrm>
            <a:off x="1960880" y="2618105"/>
            <a:ext cx="831850" cy="460375"/>
          </a:xfrm>
          <a:prstGeom prst="rect">
            <a:avLst/>
          </a:prstGeom>
          <a:noFill/>
        </p:spPr>
        <p:txBody>
          <a:bodyPr wrap="square" rtlCol="0">
            <a:spAutoFit/>
          </a:bodyPr>
          <a:lstStyle/>
          <a:p>
            <a:r>
              <a:rPr lang="zh-CN" altLang="en-US" sz="2400" b="1">
                <a:solidFill>
                  <a:srgbClr val="FF0000"/>
                </a:solidFill>
              </a:rPr>
              <a:t>津津</a:t>
            </a:r>
          </a:p>
        </p:txBody>
      </p:sp>
      <p:sp>
        <p:nvSpPr>
          <p:cNvPr id="5" name="文本框 4"/>
          <p:cNvSpPr txBox="1"/>
          <p:nvPr/>
        </p:nvSpPr>
        <p:spPr>
          <a:xfrm>
            <a:off x="4932680" y="2618105"/>
            <a:ext cx="462280" cy="460375"/>
          </a:xfrm>
          <a:prstGeom prst="rect">
            <a:avLst/>
          </a:prstGeom>
          <a:noFill/>
        </p:spPr>
        <p:txBody>
          <a:bodyPr wrap="square" rtlCol="0">
            <a:spAutoFit/>
          </a:bodyPr>
          <a:lstStyle/>
          <a:p>
            <a:r>
              <a:rPr lang="zh-CN" altLang="en-US" sz="2400" b="1">
                <a:solidFill>
                  <a:srgbClr val="FF0000"/>
                </a:solidFill>
              </a:rPr>
              <a:t>蓦</a:t>
            </a:r>
          </a:p>
        </p:txBody>
      </p:sp>
      <p:sp>
        <p:nvSpPr>
          <p:cNvPr id="6" name="文本框 5"/>
          <p:cNvSpPr txBox="1"/>
          <p:nvPr/>
        </p:nvSpPr>
        <p:spPr>
          <a:xfrm>
            <a:off x="1960880" y="3226435"/>
            <a:ext cx="593090" cy="460375"/>
          </a:xfrm>
          <a:prstGeom prst="rect">
            <a:avLst/>
          </a:prstGeom>
          <a:noFill/>
        </p:spPr>
        <p:txBody>
          <a:bodyPr wrap="square" rtlCol="0">
            <a:spAutoFit/>
          </a:bodyPr>
          <a:lstStyle/>
          <a:p>
            <a:r>
              <a:rPr lang="zh-CN" altLang="en-US" sz="2400" b="1">
                <a:solidFill>
                  <a:srgbClr val="FF0000"/>
                </a:solidFill>
              </a:rPr>
              <a:t>嫩</a:t>
            </a:r>
          </a:p>
        </p:txBody>
      </p:sp>
      <p:sp>
        <p:nvSpPr>
          <p:cNvPr id="9" name="文本框 8"/>
          <p:cNvSpPr txBox="1"/>
          <p:nvPr/>
        </p:nvSpPr>
        <p:spPr>
          <a:xfrm>
            <a:off x="4824730" y="3226435"/>
            <a:ext cx="951865" cy="460375"/>
          </a:xfrm>
          <a:prstGeom prst="rect">
            <a:avLst/>
          </a:prstGeom>
          <a:noFill/>
        </p:spPr>
        <p:txBody>
          <a:bodyPr wrap="square" rtlCol="0">
            <a:spAutoFit/>
          </a:bodyPr>
          <a:lstStyle/>
          <a:p>
            <a:r>
              <a:rPr lang="zh-CN" altLang="en-US" sz="2400" b="1">
                <a:solidFill>
                  <a:srgbClr val="FF0000"/>
                </a:solidFill>
              </a:rPr>
              <a:t>开怀</a:t>
            </a:r>
          </a:p>
        </p:txBody>
      </p:sp>
      <p:sp>
        <p:nvSpPr>
          <p:cNvPr id="10" name="文本框 9"/>
          <p:cNvSpPr txBox="1"/>
          <p:nvPr/>
        </p:nvSpPr>
        <p:spPr>
          <a:xfrm>
            <a:off x="1960880" y="3767455"/>
            <a:ext cx="505460" cy="460375"/>
          </a:xfrm>
          <a:prstGeom prst="rect">
            <a:avLst/>
          </a:prstGeom>
          <a:noFill/>
        </p:spPr>
        <p:txBody>
          <a:bodyPr wrap="square" rtlCol="0">
            <a:spAutoFit/>
          </a:bodyPr>
          <a:lstStyle/>
          <a:p>
            <a:r>
              <a:rPr lang="zh-CN" altLang="en-US" sz="2400" b="1">
                <a:solidFill>
                  <a:srgbClr val="FF0000"/>
                </a:solidFill>
              </a:rPr>
              <a:t>垂</a:t>
            </a:r>
          </a:p>
        </p:txBody>
      </p:sp>
      <p:sp>
        <p:nvSpPr>
          <p:cNvPr id="11" name="文本框 10"/>
          <p:cNvSpPr txBox="1"/>
          <p:nvPr/>
        </p:nvSpPr>
        <p:spPr>
          <a:xfrm>
            <a:off x="4932680" y="3767455"/>
            <a:ext cx="505460" cy="460375"/>
          </a:xfrm>
          <a:prstGeom prst="rect">
            <a:avLst/>
          </a:prstGeom>
          <a:noFill/>
        </p:spPr>
        <p:txBody>
          <a:bodyPr wrap="square" rtlCol="0">
            <a:spAutoFit/>
          </a:bodyPr>
          <a:lstStyle/>
          <a:p>
            <a:r>
              <a:rPr lang="zh-CN" altLang="en-US" sz="2400" b="1">
                <a:solidFill>
                  <a:srgbClr val="FF0000"/>
                </a:solidFill>
              </a:rPr>
              <a:t>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P spid="6"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96695" y="1186815"/>
            <a:ext cx="7217410" cy="2889885"/>
          </a:xfrm>
          <a:prstGeom prst="rect">
            <a:avLst/>
          </a:prstGeom>
          <a:noFill/>
        </p:spPr>
        <p:txBody>
          <a:bodyPr wrap="square" rtlCol="0">
            <a:spAutoFit/>
          </a:bodyPr>
          <a:lstStyle/>
          <a:p>
            <a:pPr algn="l" fontAlgn="auto">
              <a:lnSpc>
                <a:spcPct val="130000"/>
              </a:lnSpc>
            </a:pPr>
            <a:r>
              <a:rPr lang="zh-CN" altLang="en-US" sz="2800"/>
              <a:t>4.解释下列词语。</a:t>
            </a:r>
          </a:p>
          <a:p>
            <a:pPr algn="l" fontAlgn="auto">
              <a:lnSpc>
                <a:spcPct val="130000"/>
              </a:lnSpc>
            </a:pPr>
            <a:r>
              <a:rPr lang="zh-CN" altLang="en-US" sz="2800"/>
              <a:t>津津有味：</a:t>
            </a:r>
          </a:p>
          <a:p>
            <a:pPr algn="l" fontAlgn="auto">
              <a:lnSpc>
                <a:spcPct val="130000"/>
              </a:lnSpc>
            </a:pPr>
            <a:r>
              <a:rPr lang="zh-CN" altLang="en-US" sz="2800"/>
              <a:t>踌躇：</a:t>
            </a:r>
          </a:p>
          <a:p>
            <a:pPr algn="l" fontAlgn="auto">
              <a:lnSpc>
                <a:spcPct val="130000"/>
              </a:lnSpc>
            </a:pPr>
            <a:r>
              <a:rPr lang="zh-CN" altLang="en-US" sz="2800"/>
              <a:t>蓦然：</a:t>
            </a:r>
          </a:p>
          <a:p>
            <a:pPr algn="l" fontAlgn="auto">
              <a:lnSpc>
                <a:spcPct val="130000"/>
              </a:lnSpc>
            </a:pPr>
            <a:r>
              <a:rPr lang="zh-CN" altLang="en-US" sz="2800"/>
              <a:t>囫囵吞枣：</a:t>
            </a:r>
          </a:p>
        </p:txBody>
      </p:sp>
      <p:sp>
        <p:nvSpPr>
          <p:cNvPr id="14" name="文本框 13"/>
          <p:cNvSpPr txBox="1"/>
          <p:nvPr/>
        </p:nvSpPr>
        <p:spPr>
          <a:xfrm>
            <a:off x="3290570" y="1792605"/>
            <a:ext cx="5113020" cy="570865"/>
          </a:xfrm>
          <a:prstGeom prst="rect">
            <a:avLst/>
          </a:prstGeom>
          <a:noFill/>
        </p:spPr>
        <p:txBody>
          <a:bodyPr wrap="square" rtlCol="0">
            <a:spAutoFit/>
          </a:bodyPr>
          <a:lstStyle/>
          <a:p>
            <a:pPr fontAlgn="auto">
              <a:lnSpc>
                <a:spcPct val="130000"/>
              </a:lnSpc>
            </a:pPr>
            <a:r>
              <a:rPr lang="en-US" altLang="zh-CN" sz="2400" b="1">
                <a:solidFill>
                  <a:srgbClr val="FF0000"/>
                </a:solidFill>
              </a:rPr>
              <a:t>形容吃得很有味道或谈得很有兴趣。</a:t>
            </a:r>
          </a:p>
        </p:txBody>
      </p:sp>
      <p:sp>
        <p:nvSpPr>
          <p:cNvPr id="2" name="文本框 1"/>
          <p:cNvSpPr txBox="1"/>
          <p:nvPr/>
        </p:nvSpPr>
        <p:spPr>
          <a:xfrm>
            <a:off x="2506980" y="2363470"/>
            <a:ext cx="1756410" cy="570865"/>
          </a:xfrm>
          <a:prstGeom prst="rect">
            <a:avLst/>
          </a:prstGeom>
          <a:noFill/>
        </p:spPr>
        <p:txBody>
          <a:bodyPr wrap="square" rtlCol="0">
            <a:spAutoFit/>
          </a:bodyPr>
          <a:lstStyle/>
          <a:p>
            <a:pPr fontAlgn="auto">
              <a:lnSpc>
                <a:spcPct val="130000"/>
              </a:lnSpc>
            </a:pPr>
            <a:r>
              <a:rPr lang="en-US" altLang="zh-CN" sz="2400" b="1">
                <a:solidFill>
                  <a:srgbClr val="FF0000"/>
                </a:solidFill>
              </a:rPr>
              <a:t>犹豫不决。</a:t>
            </a:r>
          </a:p>
        </p:txBody>
      </p:sp>
      <p:sp>
        <p:nvSpPr>
          <p:cNvPr id="3" name="文本框 2"/>
          <p:cNvSpPr txBox="1"/>
          <p:nvPr/>
        </p:nvSpPr>
        <p:spPr>
          <a:xfrm>
            <a:off x="2506980" y="2868930"/>
            <a:ext cx="3616960" cy="570865"/>
          </a:xfrm>
          <a:prstGeom prst="rect">
            <a:avLst/>
          </a:prstGeom>
          <a:noFill/>
        </p:spPr>
        <p:txBody>
          <a:bodyPr wrap="square" rtlCol="0">
            <a:spAutoFit/>
          </a:bodyPr>
          <a:lstStyle/>
          <a:p>
            <a:pPr fontAlgn="auto">
              <a:lnSpc>
                <a:spcPct val="130000"/>
              </a:lnSpc>
            </a:pPr>
            <a:r>
              <a:rPr lang="en-US" altLang="zh-CN" sz="2400" b="1">
                <a:solidFill>
                  <a:srgbClr val="FF0000"/>
                </a:solidFill>
              </a:rPr>
              <a:t>突然地。</a:t>
            </a:r>
          </a:p>
        </p:txBody>
      </p:sp>
      <p:sp>
        <p:nvSpPr>
          <p:cNvPr id="4" name="文本框 3"/>
          <p:cNvSpPr txBox="1"/>
          <p:nvPr/>
        </p:nvSpPr>
        <p:spPr>
          <a:xfrm>
            <a:off x="3146425" y="3439795"/>
            <a:ext cx="5010150" cy="570865"/>
          </a:xfrm>
          <a:prstGeom prst="rect">
            <a:avLst/>
          </a:prstGeom>
          <a:noFill/>
        </p:spPr>
        <p:txBody>
          <a:bodyPr wrap="square" rtlCol="0">
            <a:spAutoFit/>
          </a:bodyPr>
          <a:lstStyle/>
          <a:p>
            <a:pPr fontAlgn="auto">
              <a:lnSpc>
                <a:spcPct val="130000"/>
              </a:lnSpc>
            </a:pPr>
            <a:r>
              <a:rPr lang="en-US" altLang="zh-CN" sz="2400" b="1">
                <a:solidFill>
                  <a:srgbClr val="FF0000"/>
                </a:solidFill>
              </a:rPr>
              <a:t>比喻读书等不加分析地笼统接受。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88415" y="838200"/>
            <a:ext cx="7216775" cy="4225925"/>
          </a:xfrm>
          <a:prstGeom prst="rect">
            <a:avLst/>
          </a:prstGeom>
          <a:noFill/>
        </p:spPr>
        <p:txBody>
          <a:bodyPr wrap="square" rtlCol="0">
            <a:spAutoFit/>
          </a:bodyPr>
          <a:lstStyle/>
          <a:p>
            <a:pPr algn="l" fontAlgn="auto">
              <a:lnSpc>
                <a:spcPct val="120000"/>
              </a:lnSpc>
            </a:pPr>
            <a:r>
              <a:rPr sz="2800"/>
              <a:t>5.填空。</a:t>
            </a:r>
          </a:p>
          <a:p>
            <a:pPr algn="l" fontAlgn="auto">
              <a:lnSpc>
                <a:spcPct val="120000"/>
              </a:lnSpc>
            </a:pPr>
            <a:r>
              <a:rPr sz="2800"/>
              <a:t>（1）《枣儿》是一个</a:t>
            </a:r>
            <a:r>
              <a:rPr sz="2800" u="sng"/>
              <a:t>           </a:t>
            </a:r>
            <a:r>
              <a:rPr sz="2800"/>
              <a:t>小品，荣获1999年中国曹禺戏剧奖，小品奖一等奖。</a:t>
            </a:r>
          </a:p>
          <a:p>
            <a:pPr algn="l" fontAlgn="auto">
              <a:lnSpc>
                <a:spcPct val="120000"/>
              </a:lnSpc>
            </a:pPr>
            <a:r>
              <a:rPr sz="2800"/>
              <a:t>（2）全剧运用</a:t>
            </a:r>
            <a:r>
              <a:rPr sz="2800" u="sng"/>
              <a:t>              </a:t>
            </a:r>
            <a:r>
              <a:rPr sz="2800"/>
              <a:t>手法，围绕着“</a:t>
            </a:r>
            <a:r>
              <a:rPr sz="2800" u="sng">
                <a:sym typeface="+mn-ea"/>
              </a:rPr>
              <a:t>              </a:t>
            </a:r>
            <a:r>
              <a:rPr sz="2800"/>
              <a:t>”展开情节，描写了老人和男孩之间的一段亲切交往，表现了老人对儿子、男孩对父亲的深切亲情，反映了我国在现代化进程中的社会变迁。</a:t>
            </a:r>
          </a:p>
        </p:txBody>
      </p:sp>
      <p:sp>
        <p:nvSpPr>
          <p:cNvPr id="14" name="文本框 13"/>
          <p:cNvSpPr txBox="1"/>
          <p:nvPr/>
        </p:nvSpPr>
        <p:spPr>
          <a:xfrm>
            <a:off x="4775200" y="1370965"/>
            <a:ext cx="885825" cy="570865"/>
          </a:xfrm>
          <a:prstGeom prst="rect">
            <a:avLst/>
          </a:prstGeom>
          <a:noFill/>
        </p:spPr>
        <p:txBody>
          <a:bodyPr wrap="square" rtlCol="0">
            <a:spAutoFit/>
          </a:bodyPr>
          <a:lstStyle/>
          <a:p>
            <a:pPr fontAlgn="auto">
              <a:lnSpc>
                <a:spcPct val="130000"/>
              </a:lnSpc>
            </a:pPr>
            <a:r>
              <a:rPr lang="en-US" altLang="zh-CN" sz="2400" b="1">
                <a:solidFill>
                  <a:srgbClr val="FF0000"/>
                </a:solidFill>
              </a:rPr>
              <a:t>话剧</a:t>
            </a:r>
          </a:p>
        </p:txBody>
      </p:sp>
      <p:sp>
        <p:nvSpPr>
          <p:cNvPr id="6" name="文本框 5"/>
          <p:cNvSpPr txBox="1"/>
          <p:nvPr/>
        </p:nvSpPr>
        <p:spPr>
          <a:xfrm>
            <a:off x="3889375" y="2422525"/>
            <a:ext cx="885825" cy="570865"/>
          </a:xfrm>
          <a:prstGeom prst="rect">
            <a:avLst/>
          </a:prstGeom>
          <a:noFill/>
        </p:spPr>
        <p:txBody>
          <a:bodyPr wrap="square" rtlCol="0">
            <a:spAutoFit/>
          </a:bodyPr>
          <a:lstStyle/>
          <a:p>
            <a:pPr fontAlgn="auto">
              <a:lnSpc>
                <a:spcPct val="130000"/>
              </a:lnSpc>
            </a:pPr>
            <a:r>
              <a:rPr lang="zh-CN" altLang="en-US" sz="2400" b="1">
                <a:solidFill>
                  <a:srgbClr val="FF0000"/>
                </a:solidFill>
              </a:rPr>
              <a:t>象征</a:t>
            </a:r>
          </a:p>
        </p:txBody>
      </p:sp>
      <p:sp>
        <p:nvSpPr>
          <p:cNvPr id="8" name="文本框 7"/>
          <p:cNvSpPr txBox="1"/>
          <p:nvPr/>
        </p:nvSpPr>
        <p:spPr>
          <a:xfrm>
            <a:off x="7249160" y="2422525"/>
            <a:ext cx="885825" cy="570865"/>
          </a:xfrm>
          <a:prstGeom prst="rect">
            <a:avLst/>
          </a:prstGeom>
          <a:noFill/>
        </p:spPr>
        <p:txBody>
          <a:bodyPr wrap="square" rtlCol="0">
            <a:spAutoFit/>
          </a:bodyPr>
          <a:lstStyle/>
          <a:p>
            <a:pPr fontAlgn="auto">
              <a:lnSpc>
                <a:spcPct val="130000"/>
              </a:lnSpc>
            </a:pPr>
            <a:r>
              <a:rPr lang="zh-CN" altLang="en-US" sz="2400" b="1">
                <a:solidFill>
                  <a:srgbClr val="FF0000"/>
                </a:solidFill>
              </a:rPr>
              <a:t>枣儿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6" grpId="0"/>
      <p:bldP spid="8"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894</Words>
  <Application>WPS 演示</Application>
  <PresentationFormat>全屏显示(4:3)</PresentationFormat>
  <Paragraphs>134</Paragraphs>
  <Slides>34</Slides>
  <Notes>34</Notes>
  <HiddenSlides>0</HiddenSlides>
  <MMClips>0</MMClips>
  <ScaleCrop>false</ScaleCrop>
  <HeadingPairs>
    <vt:vector size="4" baseType="variant">
      <vt:variant>
        <vt:lpstr>主题</vt:lpstr>
      </vt:variant>
      <vt:variant>
        <vt:i4>2</vt:i4>
      </vt:variant>
      <vt:variant>
        <vt:lpstr>幻灯片标题</vt:lpstr>
      </vt:variant>
      <vt:variant>
        <vt:i4>34</vt:i4>
      </vt:variant>
    </vt:vector>
  </HeadingPairs>
  <TitlesOfParts>
    <vt:vector size="36"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2019-01-17T11:54:57Z</dcterms:created>
  <dcterms:modified xsi:type="dcterms:W3CDTF">2019-01-23T06:32:42Z</dcterms:modified>
</cp:coreProperties>
</file>