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9" r:id="rId6"/>
    <p:sldId id="258" r:id="rId7"/>
    <p:sldId id="261" r:id="rId8"/>
    <p:sldId id="262" r:id="rId9"/>
    <p:sldId id="263" r:id="rId10"/>
    <p:sldId id="267" r:id="rId11"/>
    <p:sldId id="266" r:id="rId12"/>
    <p:sldId id="265" r:id="rId13"/>
    <p:sldId id="264" r:id="rId14"/>
    <p:sldId id="268" r:id="rId15"/>
    <p:sldId id="269" r:id="rId16"/>
    <p:sldId id="270" r:id="rId17"/>
    <p:sldId id="272" r:id="rId18"/>
    <p:sldId id="273" r:id="rId19"/>
    <p:sldId id="274" r:id="rId20"/>
    <p:sldId id="278" r:id="rId21"/>
    <p:sldId id="279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GIF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566103"/>
            <a:ext cx="6858000" cy="2387600"/>
          </a:xfrm>
        </p:spPr>
        <p:txBody>
          <a:bodyPr>
            <a:prstTxWarp prst="textWave2">
              <a:avLst/>
            </a:prstTxWarp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9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雪花的故事</a:t>
            </a:r>
            <a:endParaRPr lang="zh-CN" altLang="en-US" sz="96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91360" y="2953703"/>
            <a:ext cx="6858000" cy="1655762"/>
          </a:xfrm>
        </p:spPr>
        <p:txBody>
          <a:bodyPr/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郑文光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3445" y="401955"/>
            <a:ext cx="7607935" cy="1901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文章是怎么从雪花的精致过渡到雪花的成因的呢？下文还有没有类似结构的句子，他们有什么作用？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175" y="2628265"/>
            <a:ext cx="735647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通过第三自然段过渡。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第三自然段和第七自然段都是设问。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巧妙地使用设问，自然引出雪花的成因及形成过程的内容，不仅语言活泼生动，可以引起读者的阅读兴趣，而且是文章结构层层推进，巧妙自然。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4" name="图片 3" descr="u=2131722678,326374512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5185" y="1656080"/>
            <a:ext cx="1905000" cy="19050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4032298729,1934847681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3657600"/>
            <a:ext cx="2791460" cy="27914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图片 4" descr="u=1402670048,4232369228&amp;fm=23&amp;gp=0[1]"/>
          <p:cNvPicPr>
            <a:picLocks noChangeAspect="1"/>
          </p:cNvPicPr>
          <p:nvPr/>
        </p:nvPicPr>
        <p:blipFill>
          <a:blip r:embed="rId3"/>
          <a:srcRect r="-378" b="10336"/>
          <a:stretch>
            <a:fillRect/>
          </a:stretch>
        </p:blipFill>
        <p:spPr>
          <a:xfrm>
            <a:off x="1311275" y="1040765"/>
            <a:ext cx="6835140" cy="305244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文本框 5"/>
          <p:cNvSpPr txBox="1"/>
          <p:nvPr/>
        </p:nvSpPr>
        <p:spPr>
          <a:xfrm>
            <a:off x="2359025" y="1863725"/>
            <a:ext cx="4883150" cy="143256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5">
                    <a:lumMod val="60000"/>
                    <a:lumOff val="40000"/>
                  </a:schemeClr>
                </a:solidFill>
              </a:rPr>
              <a:t>精致美丽的雪花是怎么长大的呢？</a:t>
            </a:r>
            <a:endParaRPr lang="zh-CN" altLang="en-US" sz="4400" b="1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8185" y="1125855"/>
            <a:ext cx="9042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水</a:t>
            </a:r>
            <a:endParaRPr lang="zh-CN" altLang="en-US" sz="4800" b="1"/>
          </a:p>
        </p:txBody>
      </p:sp>
      <p:cxnSp>
        <p:nvCxnSpPr>
          <p:cNvPr id="3" name="直接箭头连接符 2"/>
          <p:cNvCxnSpPr/>
          <p:nvPr/>
        </p:nvCxnSpPr>
        <p:spPr>
          <a:xfrm>
            <a:off x="1622425" y="1529715"/>
            <a:ext cx="1641475" cy="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179445" y="1118235"/>
            <a:ext cx="20726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水汽</a:t>
            </a:r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1622425" y="889635"/>
            <a:ext cx="164084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蒸发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4601210" y="1537335"/>
            <a:ext cx="1641475" cy="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747260" y="897255"/>
            <a:ext cx="1349375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附着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2685" y="1118235"/>
            <a:ext cx="23914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小水滴</a:t>
            </a:r>
            <a:endParaRPr lang="zh-CN" altLang="en-US" sz="4800" b="1"/>
          </a:p>
        </p:txBody>
      </p:sp>
      <p:sp>
        <p:nvSpPr>
          <p:cNvPr id="10" name="右弧形箭头 9"/>
          <p:cNvSpPr/>
          <p:nvPr/>
        </p:nvSpPr>
        <p:spPr>
          <a:xfrm>
            <a:off x="8409940" y="1364615"/>
            <a:ext cx="501015" cy="20542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0225" y="3017520"/>
            <a:ext cx="16414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云</a:t>
            </a:r>
            <a:endParaRPr lang="zh-CN" altLang="en-US" sz="4800" b="1"/>
          </a:p>
        </p:txBody>
      </p:sp>
      <p:sp>
        <p:nvSpPr>
          <p:cNvPr id="13" name="文本框 12"/>
          <p:cNvSpPr txBox="1"/>
          <p:nvPr/>
        </p:nvSpPr>
        <p:spPr>
          <a:xfrm>
            <a:off x="7395210" y="2274570"/>
            <a:ext cx="11264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积聚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5023485" y="3380740"/>
            <a:ext cx="1625600" cy="190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179445" y="2997835"/>
            <a:ext cx="24460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小冰晶</a:t>
            </a:r>
            <a:endParaRPr lang="zh-CN" altLang="en-US" sz="4800" b="1"/>
          </a:p>
        </p:txBody>
      </p:sp>
      <p:sp>
        <p:nvSpPr>
          <p:cNvPr id="17" name="文本框 16"/>
          <p:cNvSpPr txBox="1"/>
          <p:nvPr/>
        </p:nvSpPr>
        <p:spPr>
          <a:xfrm>
            <a:off x="289560" y="2978785"/>
            <a:ext cx="14325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雪花</a:t>
            </a:r>
            <a:endParaRPr lang="zh-CN" altLang="en-US" sz="4800" b="1"/>
          </a:p>
        </p:txBody>
      </p:sp>
      <p:sp>
        <p:nvSpPr>
          <p:cNvPr id="18" name="文本框 17"/>
          <p:cNvSpPr txBox="1"/>
          <p:nvPr/>
        </p:nvSpPr>
        <p:spPr>
          <a:xfrm>
            <a:off x="5023485" y="2622550"/>
            <a:ext cx="13493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凝结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1622425" y="3399790"/>
            <a:ext cx="1625600" cy="190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385570" y="2622550"/>
            <a:ext cx="23920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吸附水汽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386205" y="3644265"/>
            <a:ext cx="25031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空气寒冷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7" grpId="0"/>
      <p:bldP spid="10" grpId="0" animBg="1"/>
      <p:bldP spid="11" grpId="0"/>
      <p:bldP spid="13" grpId="0"/>
      <p:bldP spid="16" grpId="0"/>
      <p:bldP spid="18" grpId="0"/>
      <p:bldP spid="17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3000854412,1196717935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" y="455930"/>
            <a:ext cx="2885440" cy="2856865"/>
          </a:xfrm>
          <a:prstGeom prst="rect">
            <a:avLst/>
          </a:prstGeom>
          <a:effectLst>
            <a:softEdge rad="330200"/>
          </a:effectLst>
        </p:spPr>
      </p:pic>
      <p:sp>
        <p:nvSpPr>
          <p:cNvPr id="2" name="文本框 1"/>
          <p:cNvSpPr txBox="1"/>
          <p:nvPr/>
        </p:nvSpPr>
        <p:spPr>
          <a:xfrm>
            <a:off x="775335" y="2893060"/>
            <a:ext cx="7177405" cy="179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作者用了哪些说明方法写雪花的形成过程？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3115853850,305129303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473710"/>
            <a:ext cx="5826760" cy="10236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87675" y="604520"/>
            <a:ext cx="402018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作诠释</a:t>
            </a:r>
            <a:endParaRPr lang="zh-CN" altLang="en-US" sz="4400" b="1"/>
          </a:p>
        </p:txBody>
      </p:sp>
      <p:pic>
        <p:nvPicPr>
          <p:cNvPr id="11" name="图片 10" descr="u=3115853850,305129303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1765300"/>
            <a:ext cx="5826760" cy="1023620"/>
          </a:xfrm>
          <a:prstGeom prst="rect">
            <a:avLst/>
          </a:prstGeom>
        </p:spPr>
      </p:pic>
      <p:pic>
        <p:nvPicPr>
          <p:cNvPr id="12" name="图片 11" descr="u=3115853850,305129303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3057525"/>
            <a:ext cx="5826760" cy="1023620"/>
          </a:xfrm>
          <a:prstGeom prst="rect">
            <a:avLst/>
          </a:prstGeom>
        </p:spPr>
      </p:pic>
      <p:pic>
        <p:nvPicPr>
          <p:cNvPr id="13" name="图片 12" descr="u=3115853850,305129303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4429760"/>
            <a:ext cx="5826760" cy="10236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94355" y="1896110"/>
            <a:ext cx="186690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ym typeface="+mn-ea"/>
              </a:rPr>
              <a:t>打比方</a:t>
            </a:r>
            <a:endParaRPr lang="zh-CN" altLang="en-US" sz="4400" b="1"/>
          </a:p>
        </p:txBody>
      </p:sp>
      <p:sp>
        <p:nvSpPr>
          <p:cNvPr id="15" name="文本框 14"/>
          <p:cNvSpPr txBox="1"/>
          <p:nvPr/>
        </p:nvSpPr>
        <p:spPr>
          <a:xfrm>
            <a:off x="3094355" y="3188335"/>
            <a:ext cx="186690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ym typeface="+mn-ea"/>
              </a:rPr>
              <a:t>摹状貌</a:t>
            </a:r>
            <a:endParaRPr lang="zh-CN" altLang="en-US" sz="4400" b="1"/>
          </a:p>
        </p:txBody>
      </p:sp>
      <p:sp>
        <p:nvSpPr>
          <p:cNvPr id="16" name="文本框 15"/>
          <p:cNvSpPr txBox="1"/>
          <p:nvPr/>
        </p:nvSpPr>
        <p:spPr>
          <a:xfrm>
            <a:off x="3094355" y="4560570"/>
            <a:ext cx="186690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ym typeface="+mn-ea"/>
              </a:rPr>
              <a:t>列数字</a:t>
            </a:r>
            <a:endParaRPr lang="zh-CN" altLang="en-US" sz="4400" b="1"/>
          </a:p>
        </p:txBody>
      </p:sp>
      <p:pic>
        <p:nvPicPr>
          <p:cNvPr id="2" name="图片 1" descr="u=3115853850,305129303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5605145"/>
            <a:ext cx="5826760" cy="10236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94355" y="5735955"/>
            <a:ext cx="186690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举例子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u=341106298,2092271679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2376805"/>
            <a:ext cx="3810000" cy="2856865"/>
          </a:xfrm>
          <a:prstGeom prst="rect">
            <a:avLst/>
          </a:prstGeom>
        </p:spPr>
      </p:pic>
      <p:pic>
        <p:nvPicPr>
          <p:cNvPr id="2" name="图片 1" descr="u=3780814586,673127869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780" y="12065"/>
            <a:ext cx="5287010" cy="3532505"/>
          </a:xfrm>
          <a:prstGeom prst="rect">
            <a:avLst/>
          </a:prstGeom>
        </p:spPr>
      </p:pic>
      <p:pic>
        <p:nvPicPr>
          <p:cNvPr id="3" name="图片 2" descr="u=2070991961,309233811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" y="12065"/>
            <a:ext cx="3809365" cy="2599690"/>
          </a:xfrm>
          <a:prstGeom prst="rect">
            <a:avLst/>
          </a:prstGeom>
        </p:spPr>
      </p:pic>
      <p:pic>
        <p:nvPicPr>
          <p:cNvPr id="4" name="图片 3" descr="u=3014242818,4162409925&amp;fm=23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85" y="4662805"/>
            <a:ext cx="3847465" cy="2095500"/>
          </a:xfrm>
          <a:prstGeom prst="rect">
            <a:avLst/>
          </a:prstGeom>
        </p:spPr>
      </p:pic>
      <p:pic>
        <p:nvPicPr>
          <p:cNvPr id="5" name="图片 4" descr="u=3389946512,3669633132&amp;fm=23&amp;gp=0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7780" y="3544570"/>
            <a:ext cx="5287645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=3951052099,832173066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2840355"/>
            <a:ext cx="5190490" cy="3983355"/>
          </a:xfrm>
          <a:prstGeom prst="rect">
            <a:avLst/>
          </a:prstGeom>
        </p:spPr>
      </p:pic>
      <p:pic>
        <p:nvPicPr>
          <p:cNvPr id="2" name="图片 1" descr="u=639073499,1118721549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16510"/>
            <a:ext cx="5038090" cy="2856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9535" y="2887345"/>
            <a:ext cx="4467225" cy="3889375"/>
          </a:xfrm>
          <a:prstGeom prst="rect">
            <a:avLst/>
          </a:prstGeom>
        </p:spPr>
      </p:pic>
      <p:pic>
        <p:nvPicPr>
          <p:cNvPr id="4" name="图片 3" descr="u=251309776,3068254283&amp;fm=23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545" y="-16510"/>
            <a:ext cx="4933315" cy="28568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3585" y="1018540"/>
            <a:ext cx="7908925" cy="5034280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p>
            <a:r>
              <a:rPr lang="zh-CN" altLang="en-US" sz="3600" b="1"/>
              <a:t>公元前218年，迦太基名将汉尼拔奉命远征罗马帝国，他统率步兵三万八千，骑兵八千和大象三十七头，绕道西班牙和法国，在10月底翻越积雪的阿尔卑斯山。因为汉尼拔缺乏雪崩的常识，他的部队在阿尔卑斯山上被雪崩冲击得晕头转向，损失惨重，共牺牲兵士一万八千名，战马二千匹，有几头非洲大象也葬身在雪海之中。 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69750163,307805192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" y="2286000"/>
            <a:ext cx="3542665" cy="2286000"/>
          </a:xfrm>
          <a:prstGeom prst="rect">
            <a:avLst/>
          </a:prstGeom>
        </p:spPr>
      </p:pic>
      <p:pic>
        <p:nvPicPr>
          <p:cNvPr id="3" name="图片 2" descr="u=390394126,373592274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285" y="2477770"/>
            <a:ext cx="3152140" cy="2286635"/>
          </a:xfrm>
          <a:prstGeom prst="rect">
            <a:avLst/>
          </a:prstGeom>
        </p:spPr>
      </p:pic>
      <p:pic>
        <p:nvPicPr>
          <p:cNvPr id="4" name="图片 3" descr="u=2645299612,3029888662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960" y="10795"/>
            <a:ext cx="5342890" cy="2466975"/>
          </a:xfrm>
          <a:prstGeom prst="rect">
            <a:avLst/>
          </a:prstGeom>
        </p:spPr>
      </p:pic>
      <p:pic>
        <p:nvPicPr>
          <p:cNvPr id="5" name="图片 4" descr="u=2751825700,334890169&amp;fm=23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0960" y="4572635"/>
            <a:ext cx="5019040" cy="2273300"/>
          </a:xfrm>
          <a:prstGeom prst="rect">
            <a:avLst/>
          </a:prstGeom>
        </p:spPr>
      </p:pic>
      <p:pic>
        <p:nvPicPr>
          <p:cNvPr id="6" name="图片 5" descr="u=3033831653,447525516&amp;fm=23&amp;gp=0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7245" y="10795"/>
            <a:ext cx="4578985" cy="2466975"/>
          </a:xfrm>
          <a:prstGeom prst="rect">
            <a:avLst/>
          </a:prstGeom>
        </p:spPr>
      </p:pic>
      <p:pic>
        <p:nvPicPr>
          <p:cNvPr id="7" name="图片 6" descr="u=256619617,207630186&amp;fm=23&amp;gp=0[1]"/>
          <p:cNvPicPr>
            <a:picLocks noChangeAspect="1"/>
          </p:cNvPicPr>
          <p:nvPr/>
        </p:nvPicPr>
        <p:blipFill>
          <a:blip r:embed="rId6"/>
          <a:srcRect r="1094" b="7795"/>
          <a:stretch>
            <a:fillRect/>
          </a:stretch>
        </p:blipFill>
        <p:spPr>
          <a:xfrm>
            <a:off x="4958080" y="4572000"/>
            <a:ext cx="4248150" cy="2273935"/>
          </a:xfrm>
          <a:prstGeom prst="rect">
            <a:avLst/>
          </a:prstGeom>
        </p:spPr>
      </p:pic>
      <p:pic>
        <p:nvPicPr>
          <p:cNvPr id="8" name="图片 7" descr="110822xx462x5993rya3r2[1]"/>
          <p:cNvPicPr>
            <a:picLocks noChangeAspect="1"/>
          </p:cNvPicPr>
          <p:nvPr/>
        </p:nvPicPr>
        <p:blipFill>
          <a:blip r:embed="rId7"/>
          <a:srcRect l="31649" t="32381" r="26952" b="32359"/>
          <a:stretch>
            <a:fillRect/>
          </a:stretch>
        </p:blipFill>
        <p:spPr>
          <a:xfrm>
            <a:off x="5657850" y="2477770"/>
            <a:ext cx="3548380" cy="21507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853565"/>
            <a:ext cx="8456930" cy="4775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95" y="370840"/>
            <a:ext cx="3803650" cy="9963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" y="552450"/>
            <a:ext cx="3150870" cy="738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2960" y="1290955"/>
            <a:ext cx="7498080" cy="4370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、理清文章脉络，了解雪花的特点；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、找出文中运用的说明方法，体会表达效果；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、抓住关键语句，体会说明文语言的艺术性；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、体会雪花的美，学会热爱生活。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3100" y="842010"/>
            <a:ext cx="8020050" cy="472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zh-CN" altLang="en-US" sz="4000" b="1"/>
              <a:t>忽如一夜春风来,千树万树梨花开。</a:t>
            </a:r>
            <a:endParaRPr lang="zh-CN" altLang="en-US" sz="4000" b="1"/>
          </a:p>
          <a:p>
            <a:pPr>
              <a:lnSpc>
                <a:spcPct val="190000"/>
              </a:lnSpc>
            </a:pPr>
            <a:r>
              <a:rPr lang="zh-CN" altLang="en-US" sz="4000" b="1"/>
              <a:t>白雪却嫌春色晚,故穿庭树作飞花。</a:t>
            </a:r>
            <a:endParaRPr lang="zh-CN" altLang="en-US" sz="4000" b="1"/>
          </a:p>
          <a:p>
            <a:pPr>
              <a:lnSpc>
                <a:spcPct val="190000"/>
              </a:lnSpc>
            </a:pPr>
            <a:r>
              <a:rPr lang="zh-CN" altLang="en-US" sz="4000" b="1"/>
              <a:t>孤舟蓑笠翁，独钓寒江雪。</a:t>
            </a:r>
            <a:endParaRPr lang="zh-CN" altLang="en-US" sz="4000" b="1"/>
          </a:p>
          <a:p>
            <a:pPr>
              <a:lnSpc>
                <a:spcPct val="190000"/>
              </a:lnSpc>
            </a:pPr>
            <a:r>
              <a:rPr lang="zh-CN" altLang="en-US" sz="4000" b="1"/>
              <a:t>窗含西岭千秋雪，门泊东吴万里船。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3203024557,3727848787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88900"/>
            <a:ext cx="4893945" cy="1810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365" y="1676400"/>
            <a:ext cx="4279265" cy="4972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郑文光(1929-2003): 当代科普作家，也是我国最重要和最优秀的科幻作家之一，被称为中国科幻文学之父。著有《飞向人马座》，铸就了中国科幻史上的里程碑。其他代表作有：《火星建设者》、《神翼》、《大洋深处》。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844550" y="618490"/>
            <a:ext cx="3616325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10dfa9ec8a1363275bf20728938fa0ec08fac78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8135" y="1676400"/>
            <a:ext cx="3352165" cy="4691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u=3124253574,1106610806&amp;fm=23&amp;gp=0[1]"/>
          <p:cNvPicPr>
            <a:picLocks noChangeAspect="1"/>
          </p:cNvPicPr>
          <p:nvPr/>
        </p:nvPicPr>
        <p:blipFill>
          <a:blip r:embed="rId2"/>
          <a:srcRect l="5036" t="7313" r="12072" b="3912"/>
          <a:stretch>
            <a:fillRect/>
          </a:stretch>
        </p:blipFill>
        <p:spPr>
          <a:xfrm>
            <a:off x="-22860" y="-31115"/>
            <a:ext cx="2289175" cy="253619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234950" y="368300"/>
            <a:ext cx="17741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整体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感知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625" y="2739390"/>
            <a:ext cx="7525385" cy="2618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雪花是什么样的呢？文中又讲了雪花的哪些故事呢？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3240" y="1599565"/>
            <a:ext cx="7817485" cy="3021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雪花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是六角形如花朵一般的洁白耀眼的冰晶。雪花形状千变万化，有时像树叶，有时像射出光芒的小星星，有时像花瓣，有时像钻石。天气暖和时，雪花黏合到一块，像棉絮像鹅毛，非常美丽。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u=2196457742,2183512820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" y="107950"/>
            <a:ext cx="3685540" cy="2856865"/>
          </a:xfrm>
          <a:prstGeom prst="rect">
            <a:avLst/>
          </a:prstGeom>
        </p:spPr>
      </p:pic>
      <p:pic>
        <p:nvPicPr>
          <p:cNvPr id="4" name="图片 3" descr="u=3700124124,1537081789&amp;fm=23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680" y="2000250"/>
            <a:ext cx="3342640" cy="2856865"/>
          </a:xfrm>
          <a:prstGeom prst="rect">
            <a:avLst/>
          </a:prstGeom>
        </p:spPr>
      </p:pic>
      <p:pic>
        <p:nvPicPr>
          <p:cNvPr id="5" name="图片 4" descr="u=2786065344,2925180394&amp;fm=23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115" y="3947160"/>
            <a:ext cx="2856865" cy="2580640"/>
          </a:xfrm>
          <a:prstGeom prst="rect">
            <a:avLst/>
          </a:prstGeom>
        </p:spPr>
      </p:pic>
      <p:pic>
        <p:nvPicPr>
          <p:cNvPr id="7" name="图片 6" descr="u=1593687772,1741387529&amp;fm=23&amp;gp=0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9560" y="1290955"/>
            <a:ext cx="5744845" cy="478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2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10765" y="1399540"/>
            <a:ext cx="467360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雪花形成的过程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635" y="2349500"/>
            <a:ext cx="532828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暴风雪对人类的危害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0765" y="3232150"/>
            <a:ext cx="506285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雪对大自然的益处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635" y="4200525"/>
            <a:ext cx="685736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雪花的归宿，预示雪花的故事将周而复始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1280" y="514350"/>
            <a:ext cx="46456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雪花的美丽精致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6540" y="546735"/>
            <a:ext cx="321310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1—2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6025" y="1431925"/>
            <a:ext cx="198945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3—14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0650" y="2381885"/>
            <a:ext cx="258000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15—20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9845" y="3296285"/>
            <a:ext cx="243395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21—25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1595" y="5173980"/>
            <a:ext cx="322707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26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charset="-122"/>
                <a:ea typeface="微软雅黑" panose="020B0503020204020204" charset="-122"/>
              </a:rPr>
              <a:t>精读课文    细节感知</a:t>
            </a:r>
            <a:endParaRPr lang="zh-CN" altLang="en-US" sz="3600" b="1" dirty="0">
              <a:solidFill>
                <a:srgbClr val="19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u=537618209,3970095089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" y="4437380"/>
            <a:ext cx="3152140" cy="2286000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3" name="文本框 2"/>
          <p:cNvSpPr txBox="1"/>
          <p:nvPr/>
        </p:nvSpPr>
        <p:spPr>
          <a:xfrm>
            <a:off x="955040" y="946150"/>
            <a:ext cx="7233920" cy="147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思考第一段在文中有什么作用？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5120" y="2823210"/>
            <a:ext cx="6593840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</a:rPr>
              <a:t>开门见山，引出说明对象。</a:t>
            </a:r>
            <a:endParaRPr lang="zh-CN" altLang="en-US" sz="4400" b="1">
              <a:solidFill>
                <a:schemeClr val="accent1">
                  <a:lumMod val="50000"/>
                </a:schemeClr>
              </a:solidFill>
            </a:endParaRPr>
          </a:p>
          <a:p>
            <a:endParaRPr lang="zh-CN" altLang="en-US" sz="4400" b="1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</a:rPr>
              <a:t>与结尾相照应。</a:t>
            </a:r>
            <a:endParaRPr lang="zh-CN" altLang="en-US" sz="4400" b="1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PresentationFormat>宽屏</PresentationFormat>
  <Paragraphs>100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1_Office 主题</vt:lpstr>
      <vt:lpstr>雪花的故事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2015-05-05T08:02:00Z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