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65" r:id="rId4"/>
    <p:sldId id="274" r:id="rId5"/>
    <p:sldId id="279" r:id="rId6"/>
    <p:sldId id="287" r:id="rId7"/>
    <p:sldId id="288" r:id="rId8"/>
    <p:sldId id="259" r:id="rId9"/>
    <p:sldId id="298" r:id="rId10"/>
    <p:sldId id="299" r:id="rId11"/>
    <p:sldId id="301" r:id="rId12"/>
    <p:sldId id="302" r:id="rId13"/>
    <p:sldId id="261" r:id="rId14"/>
    <p:sldId id="282" r:id="rId15"/>
    <p:sldId id="283" r:id="rId16"/>
    <p:sldId id="303" r:id="rId17"/>
    <p:sldId id="304" r:id="rId18"/>
    <p:sldId id="305" r:id="rId19"/>
    <p:sldId id="306" r:id="rId20"/>
    <p:sldId id="264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86" d="100"/>
          <a:sy n="86" d="100"/>
        </p:scale>
        <p:origin x="-2070" y="-486"/>
      </p:cViewPr>
      <p:guideLst>
        <p:guide orient="horz" pos="2152"/>
        <p:guide pos="28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5" y="9525"/>
            <a:ext cx="913606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Picture 47" descr="연필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838" y="4598988"/>
            <a:ext cx="506412" cy="2039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7" name="Picture 43" descr="꽃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69887" y="5211763"/>
            <a:ext cx="1660525" cy="160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C2050A-1208-4CB3-A128-A0EB21E8BAA6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5" y="9525"/>
            <a:ext cx="913606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47" descr="연필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838" y="4598988"/>
            <a:ext cx="506412" cy="2039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43" descr="꽃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69887" y="5211763"/>
            <a:ext cx="1660525" cy="1603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7B507C0-30F2-4593-AB30-298F498834B1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793B28D-7427-45E1-B61F-F82DD8530C9B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4F1C793-D915-432B-990D-6C48D171E85B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2A3273E-41F3-4FE9-AF84-04B622F8C478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5E78DF0-C019-4883-9793-FCD9629B0B08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73628E8-23B8-416A-B752-6208344092BF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8C1B19F-5199-4234-A644-204B4F46E6E0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3CB873F-67A0-4033-9579-B82CC5CA21D7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latinLnBrk="0" hangingPunct="1">
              <a:lnSpc>
                <a:spcPct val="100000"/>
              </a:lnSpc>
              <a:buClrTx/>
              <a:buSzTx/>
              <a:buFontTx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F9640D8-0579-4BB1-ADEB-3A6008182AE8}" type="slidenum">
              <a:rPr kumimoji="0" lang="zh-CN" altLang="en-US" b="0" i="0" kern="1200" cap="none" spc="0" normalizeH="0" baseline="0" noProof="1" dirty="0"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b="0" i="0" kern="1200" cap="none" spc="0" normalizeH="0" baseline="0" noProof="1">
              <a:latin typeface="Calibri" panose="020F050202020403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315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/>
            <a:fld id="{9A0DB2DC-4C9A-4742-B13C-FB6460FD3503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 noProof="1" dirty="0">
                <a:solidFill>
                  <a:srgbClr val="898989"/>
                </a:solidFill>
                <a:latin typeface="Calibri" panose="020F0502020204030204" pitchFamily="34" charset="0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9944D5C-C637-4ED6-8D23-C81B915227FD}" type="slidenum">
              <a:rPr kumimoji="0" lang="zh-CN" altLang="en-US" sz="1200" b="0" i="0" u="none" strike="noStrike" kern="1200" cap="none" spc="0" normalizeH="0" baseline="0" noProof="1" dirty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hyperlink" Target="file:///G:\2SJ\&#31532;8&#21333;&#20803;\&#31532;8&#32452;%20&#21333;&#20803;&#26495;&#22359;\&#32451;&#20064;8\&#32451;&#20064;8%20%20&#24196;&#31292;&#30340;&#20445;&#25252;&#31070;&#26391;&#35835;&#38899;&#39057;\&#32451;&#20064;8%20%20&#24196;&#31292;&#30340;&#20445;&#25252;&#31070;.mp3" TargetMode="Externa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9" descr="구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0" y="16398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603" name="组合 31"/>
          <p:cNvGrpSpPr/>
          <p:nvPr/>
        </p:nvGrpSpPr>
        <p:grpSpPr>
          <a:xfrm>
            <a:off x="0" y="0"/>
            <a:ext cx="9144000" cy="6292488"/>
            <a:chOff x="0" y="0"/>
            <a:chExt cx="9143346" cy="6292850"/>
          </a:xfrm>
        </p:grpSpPr>
        <p:sp>
          <p:nvSpPr>
            <p:cNvPr id="33" name="矩形 32"/>
            <p:cNvSpPr/>
            <p:nvPr/>
          </p:nvSpPr>
          <p:spPr>
            <a:xfrm>
              <a:off x="3636385" y="3058971"/>
              <a:ext cx="3598923" cy="10821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sz="6500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+mj-cs"/>
                  <a:sym typeface="+mn-ea"/>
                </a:rPr>
                <a:t>练习</a:t>
              </a:r>
              <a:r>
                <a:rPr lang="en-US" sz="6500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+mj-cs"/>
                  <a:sym typeface="+mn-ea"/>
                </a:rPr>
                <a:t>8</a:t>
              </a:r>
              <a:endParaRPr sz="6500" b="1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0" y="0"/>
              <a:ext cx="9143346" cy="2186114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5613" name="图片 98" descr="海报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2419350"/>
              <a:ext cx="2808288" cy="37433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14" name="图片 8" descr="小花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153534">
              <a:off x="7589838" y="5175250"/>
              <a:ext cx="1139825" cy="111760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5605" name="Picture 50" descr="나뭇잎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371175">
            <a:off x="471488" y="1547813"/>
            <a:ext cx="1797050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28" descr="蝴蝶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308464" flipH="1">
            <a:off x="6389688" y="900113"/>
            <a:ext cx="1019175" cy="110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Picture 39" descr="구름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8850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Picture 40" descr="구름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1482" y="2128788"/>
            <a:ext cx="705891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三、总评</a:t>
            </a:r>
            <a:endParaRPr lang="en-US" altLang="zh-CN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28650">
              <a:lnSpc>
                <a:spcPct val="150000"/>
              </a:lnSpc>
              <a:defRPr/>
            </a:pPr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通过想象，描写了未来汽车可以在陆地、空中、海面上行驶，并且写出了在陆、空、海中行驶有哪些良好的性能。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1647" y="1021565"/>
            <a:ext cx="77048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755"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口语交际</a:t>
            </a:r>
            <a:endParaRPr kumimoji="0" lang="zh-CN" altLang="en-US" sz="2400" b="1" i="0" u="none" strike="noStrike" kern="1200" cap="none" spc="0" normalizeH="0" baseline="0" noProof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在公共场所，对不正确的行为应该用恰当的言语加以劝阻。想一想，在下面几种场合，江晓宁等人是怎样劝阻别人的？先说一说，再分角色表演。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0100" y="1357298"/>
            <a:ext cx="7504113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一、话题分析</a:t>
            </a:r>
            <a:endParaRPr lang="en-US" altLang="zh-CN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2865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这次口语交际是看图说话，主题是学会劝阻。书中配有四幅插图。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865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图一：一位大姐姐在劝阻两位小同学不要在高压电线下放风筝。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865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图二：一位大姐姐在劝阻小朋友不要喝生水。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865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图三：一个小男孩在劝阻小女孩不要乱扔果皮。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865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图四：一个同学在劝阻另一个同学不要在草垛旁边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放鞭炮。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98563" y="1452563"/>
            <a:ext cx="2765425" cy="508000"/>
          </a:xfrm>
          <a:custGeom>
            <a:avLst/>
            <a:gdLst>
              <a:gd name="connsiteX0" fmla="*/ 0 w 2765476"/>
              <a:gd name="connsiteY0" fmla="*/ 0 h 509203"/>
              <a:gd name="connsiteX1" fmla="*/ 2765476 w 2765476"/>
              <a:gd name="connsiteY1" fmla="*/ 0 h 509203"/>
              <a:gd name="connsiteX2" fmla="*/ 2765476 w 2765476"/>
              <a:gd name="connsiteY2" fmla="*/ 509203 h 509203"/>
              <a:gd name="connsiteX3" fmla="*/ 0 w 2765476"/>
              <a:gd name="connsiteY3" fmla="*/ 509203 h 509203"/>
              <a:gd name="connsiteX4" fmla="*/ 0 w 2765476"/>
              <a:gd name="connsiteY4" fmla="*/ 0 h 50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5476" h="509203">
                <a:moveTo>
                  <a:pt x="0" y="0"/>
                </a:moveTo>
                <a:lnTo>
                  <a:pt x="2765476" y="0"/>
                </a:lnTo>
                <a:lnTo>
                  <a:pt x="2765476" y="509203"/>
                </a:lnTo>
                <a:lnTo>
                  <a:pt x="0" y="50920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20904" tIns="120904" rIns="120904" bIns="120904" spcCol="1270" anchor="ctr"/>
          <a:lstStyle/>
          <a:p>
            <a:pPr defTabSz="75565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38240" y="1514539"/>
            <a:ext cx="7634288" cy="436273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72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二、方法指导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265430" indent="-265430">
              <a:lnSpc>
                <a:spcPct val="150000"/>
              </a:lnSpc>
              <a:defRPr/>
            </a:pPr>
            <a:r>
              <a:rPr lang="en-US" altLang="zh-CN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自己看图，弄懂图意。试着说一说，如何劝阻别人。</a:t>
            </a:r>
            <a:endParaRPr lang="zh-CN" altLang="en-US" sz="23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5430" indent="-265430">
              <a:lnSpc>
                <a:spcPct val="150000"/>
              </a:lnSpc>
              <a:defRPr/>
            </a:pPr>
            <a:r>
              <a:rPr lang="en-US" altLang="zh-CN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同桌进入角色进行劝阻表演。</a:t>
            </a:r>
            <a:endParaRPr lang="zh-CN" altLang="en-US" sz="23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5430" indent="-265430">
              <a:lnSpc>
                <a:spcPct val="150000"/>
              </a:lnSpc>
              <a:defRPr/>
            </a:pPr>
            <a:r>
              <a:rPr lang="en-US" altLang="zh-CN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小组内自由组合练习劝阻表演。</a:t>
            </a:r>
            <a:endParaRPr lang="zh-CN" altLang="en-US" sz="23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5430" indent="-265430">
              <a:lnSpc>
                <a:spcPct val="150000"/>
              </a:lnSpc>
              <a:defRPr/>
            </a:pPr>
            <a:r>
              <a:rPr lang="en-US" altLang="zh-CN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指名上台表演，评议：表演是否自然大方？说话口齿是否清楚？是否有礼貌？</a:t>
            </a:r>
            <a:endParaRPr lang="zh-CN" altLang="en-US" sz="23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5430" indent="-265430">
              <a:lnSpc>
                <a:spcPct val="150000"/>
              </a:lnSpc>
              <a:defRPr/>
            </a:pPr>
            <a:r>
              <a:rPr lang="en-US" altLang="zh-CN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劝阻别人要注意以下几点：一、态度要热情。二、要把不正确行为的危害说清楚。</a:t>
            </a:r>
            <a:endParaRPr lang="zh-CN" altLang="en-US" sz="23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9613" y="1181100"/>
            <a:ext cx="7493000" cy="507841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三、示例欣赏</a:t>
            </a:r>
            <a:endParaRPr lang="en-US" altLang="zh-CN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535305" algn="just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一：星期天，明明和小刚来到野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外放风筝，正在他们准备放风筝的时候，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大姐姐江晓宁走过来说：“明明、小刚，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你们不能在这儿放风筝，你们看，这边有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高压电线，风筝碰上去会发生危险的，你们还是到那边的空地上放吧！”明明和小刚抬头一看，果然是这样，赶紧说：“谢谢姐姐，我们知道了，现在就去那边空地上放。”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00800" y="2170113"/>
            <a:ext cx="1801813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23429" y="1562199"/>
            <a:ext cx="7392987" cy="388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535305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二：夏天到了，天气特别炎热，刚上完体育课，鹏鹏又热又渴，他看到操场旁边有个水龙头，连忙跑过去，拧开后大口地喝起来，正在这时，大姐姐江晓宁看见了，她赶快走过来说：“小朋友，满头大汗可不能马上喝生水啊，会感冒的，而且生水不卫生，喝了容易拉肚子！”鹏鹏听了，不好意思地说：“谢谢姐姐，以后我不会乱喝生水了。”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67445" y="1612181"/>
            <a:ext cx="7392987" cy="3328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535305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三：街道地面很干净。哥哥和妹妹一起行走，妹妹顺手把剥下的橘子皮扔在地上，哥哥看见了，连忙对她摆摆手，说：“我们要注意卫生，不能随便把果皮扔在地上，这儿有垃圾箱，把它扔进垃圾箱吧！”妹妹连忙捡起橘子皮说：“对不起，是我不对，应该把橘子皮扔进垃圾箱。”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79463" y="1485900"/>
            <a:ext cx="7392987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62865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图四：小剑特别喜欢放鞭炮，他拿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了一个鞭炮，来到打谷场上准备燃放，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小虎看见了，急忙过来制止他，小虎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说：“小剑，你看，四周都是草垛，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在这儿放鞭炮很容易着火的，多危险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啊！”小剑抬头一看，果然有很多草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垛，于是说：“对不起，我光想着放鞭炮，没有注意草垛，多亏你的提醒。我会找个安全的地方去放的。”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42038" y="1654175"/>
            <a:ext cx="1870075" cy="305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矩形 3"/>
          <p:cNvSpPr/>
          <p:nvPr/>
        </p:nvSpPr>
        <p:spPr>
          <a:xfrm>
            <a:off x="5580063" y="6553200"/>
            <a:ext cx="3119437" cy="260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defTabSz="457200"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41414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zh-CN" altLang="en-US" sz="1100">
              <a:solidFill>
                <a:srgbClr val="41414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3794" name="组合 2"/>
          <p:cNvGrpSpPr/>
          <p:nvPr/>
        </p:nvGrpSpPr>
        <p:grpSpPr>
          <a:xfrm>
            <a:off x="0" y="1588"/>
            <a:ext cx="9144000" cy="6632575"/>
            <a:chOff x="0" y="0"/>
            <a:chExt cx="9144000" cy="6632575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9144000" cy="5383213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3796" name="组合 1"/>
            <p:cNvGrpSpPr/>
            <p:nvPr/>
          </p:nvGrpSpPr>
          <p:grpSpPr>
            <a:xfrm>
              <a:off x="2036763" y="179388"/>
              <a:ext cx="6242050" cy="6453187"/>
              <a:chOff x="2036763" y="179388"/>
              <a:chExt cx="6242050" cy="6453187"/>
            </a:xfrm>
          </p:grpSpPr>
          <p:pic>
            <p:nvPicPr>
              <p:cNvPr id="33798" name="Picture 39" descr="구름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795838" y="179388"/>
                <a:ext cx="682625" cy="36353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799" name="Picture 40" descr="구름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35825" y="503238"/>
                <a:ext cx="1042988" cy="5556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3800" name="Oval 17"/>
              <p:cNvSpPr/>
              <p:nvPr/>
            </p:nvSpPr>
            <p:spPr>
              <a:xfrm>
                <a:off x="2371725" y="5734050"/>
                <a:ext cx="4398963" cy="898525"/>
              </a:xfrm>
              <a:prstGeom prst="ellipse">
                <a:avLst/>
              </a:prstGeom>
              <a:gradFill rotWithShape="1">
                <a:gsLst>
                  <a:gs pos="0">
                    <a:srgbClr val="0E320D"/>
                  </a:gs>
                  <a:gs pos="100000">
                    <a:srgbClr val="1F6B1B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none" anchor="ctr"/>
              <a:lstStyle/>
              <a:p>
                <a:pPr lvl="0" defTabSz="457200">
                  <a:buFont typeface="Arial" panose="020B0604020202020204" pitchFamily="34" charset="0"/>
                  <a:buNone/>
                </a:pPr>
                <a:endParaRPr lang="ko-KR" altLang="en-US">
                  <a:solidFill>
                    <a:srgbClr val="000000"/>
                  </a:solidFill>
                  <a:latin typeface="Calibri" panose="020F0502020204030204" pitchFamily="34" charset="0"/>
                  <a:ea typeface="Malgun Gothic" panose="020B0503020000020004" pitchFamily="34" charset="-127"/>
                </a:endParaRPr>
              </a:p>
            </p:txBody>
          </p:sp>
          <p:pic>
            <p:nvPicPr>
              <p:cNvPr id="33801" name="Picture 16" descr="꽃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59113" y="3068638"/>
                <a:ext cx="3443287" cy="332263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TextBox 3"/>
              <p:cNvSpPr>
                <a:spLocks noChangeArrowheads="1"/>
              </p:cNvSpPr>
              <p:nvPr/>
            </p:nvSpPr>
            <p:spPr bwMode="auto">
              <a:xfrm>
                <a:off x="2087563" y="1285875"/>
                <a:ext cx="4968875" cy="504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lvl="0"/>
                <a:r>
                  <a:rPr lang="zh-CN" altLang="en-US" sz="2800">
                    <a:solidFill>
                      <a:srgbClr val="014079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sym typeface="Calibri" panose="020F0502020204030204" pitchFamily="34" charset="0"/>
                  </a:rPr>
                  <a:t>感受美好自然，培养语文素养！</a:t>
                </a:r>
                <a:endParaRPr lang="zh-CN" altLang="en-US" sz="2800">
                  <a:solidFill>
                    <a:srgbClr val="014079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TextBox 3"/>
              <p:cNvSpPr>
                <a:spLocks noChangeArrowheads="1"/>
              </p:cNvSpPr>
              <p:nvPr/>
            </p:nvSpPr>
            <p:spPr bwMode="auto">
              <a:xfrm>
                <a:off x="2036763" y="1814513"/>
                <a:ext cx="5399087" cy="504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4079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GAN SHOU MEI HAO ZI RAN</a:t>
                </a: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4079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  </a:t>
                </a: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14079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 PEI YANG YU WEN SU YANG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1407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857232"/>
            <a:ext cx="7704856" cy="793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755" marR="0" lvl="0" indent="-452755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学</a:t>
            </a:r>
            <a:r>
              <a:rPr kumimoji="0" lang="zh-CN" altLang="en-US" sz="3600" b="1" i="0" u="none" strike="noStrike" kern="1200" cap="all" spc="0" normalizeH="0" baseline="0" noProof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和用</a:t>
            </a:r>
            <a:endParaRPr kumimoji="0" lang="zh-CN" altLang="en-US" sz="3600" b="1" i="0" u="none" strike="noStrike" kern="1200" cap="all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785786" y="1643050"/>
            <a:ext cx="7786742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Blip>
                <a:blip r:embed="rId1"/>
              </a:buBlip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赵小伟为了发动大家保护青蛙，将下面这段资料抄在了黑板报上，请你先读一读，如果有生字，就查查字典。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285852" y="2786058"/>
            <a:ext cx="7072362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628650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庄稼的保护神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539750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蛙头的两侧有一对圆而突出的眼睛，视觉很敏锐，能迅速发现飞来的虫子。青蛙的嘴巴里有一条灵活的舌头，舌根生在下颌的前端，舌尖分叉。捕捉虫子时，舌尖迅速翻射出口外，粘住小虫，卷入口中，常常是百发百中。青蛙不光吃虫子、苍蝇，还大量捕食蛾、稻飞虱等农业害虫，所以人们称它为“庄稼的保护神”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动作按钮: 声音 1">
            <a:hlinkClick r:id="rId2" action="ppaction://hlinkfile" highlightClick="1">
              <a:snd r:embed="rId3" name="applause.wav"/>
            </a:hlinkClick>
          </p:cNvPr>
          <p:cNvSpPr/>
          <p:nvPr/>
        </p:nvSpPr>
        <p:spPr>
          <a:xfrm>
            <a:off x="5508104" y="2852936"/>
            <a:ext cx="432048" cy="387768"/>
          </a:xfrm>
          <a:prstGeom prst="actionButtonSoun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785786" y="1916832"/>
            <a:ext cx="7786742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Blip>
                <a:blip r:embed="rId1"/>
              </a:buBlip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“粘住小虫，卷入口中，常常是百发百中”，两个“中”字的读音一样吗？</a:t>
            </a:r>
            <a:endParaRPr lang="zh-CN" altLang="en-US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2848" y="3212976"/>
            <a:ext cx="7429552" cy="558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>
              <a:lnSpc>
                <a:spcPct val="150000"/>
              </a:lnSpc>
              <a:defRPr/>
            </a:pPr>
            <a:r>
              <a:rPr lang="zh-CN" altLang="en-US" sz="24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教师点拨：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卷入口中（</a:t>
            </a:r>
            <a:r>
              <a:rPr lang="en-US" altLang="zh-CN" sz="2400" b="1" kern="10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Courier New" panose="02070309020205020404"/>
              </a:rPr>
              <a:t>zhōng</a:t>
            </a:r>
            <a:r>
              <a:rPr lang="zh-CN" altLang="en-US" sz="2400" b="1" kern="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）百发百中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（</a:t>
            </a:r>
            <a:r>
              <a:rPr lang="en-US" altLang="zh-CN" sz="2400" b="1" kern="100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Courier New" panose="02070309020205020404"/>
              </a:rPr>
              <a:t>zhòng</a:t>
            </a:r>
            <a:r>
              <a:rPr lang="zh-CN" altLang="en-US" sz="24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）</a:t>
            </a:r>
            <a:endParaRPr lang="zh-CN" altLang="en-US" sz="2400" b="1" kern="1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785786" y="980728"/>
            <a:ext cx="7786742" cy="1028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Blip>
                <a:blip r:embed="rId1"/>
              </a:buBlip>
            </a:pP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赵小伟还画了一幅有趣的漫画，看了这幅画，你明白了什么道理？有什么感想？先说一说，再用几句话写下来。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100" y="4336986"/>
            <a:ext cx="7500990" cy="2044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教师点拨：</a:t>
            </a:r>
            <a:r>
              <a:rPr lang="zh-CN" altLang="en-US" sz="22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/>
              </a:rPr>
              <a:t>青蛙本是庄稼的好朋友，现在却成了餐桌上的美味。看了这幅漫画，我明白了青蛙是人类的好朋友，它们专门捉害虫，我们不能随意捕杀它们，伤害它们等于伤害我们人类自己。</a:t>
            </a:r>
            <a:endParaRPr lang="zh-CN" altLang="en-US" sz="2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4" descr="137_JPG"/>
          <p:cNvPicPr>
            <a:picLocks noChangeAspect="1" noChangeArrowheads="1"/>
          </p:cNvPicPr>
          <p:nvPr/>
        </p:nvPicPr>
        <p:blipFill>
          <a:blip r:embed="rId2"/>
          <a:srcRect l="22772" t="22708" r="22601" b="44745"/>
          <a:stretch>
            <a:fillRect/>
          </a:stretch>
        </p:blipFill>
        <p:spPr bwMode="auto">
          <a:xfrm>
            <a:off x="3286116" y="2060848"/>
            <a:ext cx="2492137" cy="22066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1052736"/>
            <a:ext cx="7704856" cy="1493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755" marR="0" lvl="0" indent="-452755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写字有方</a:t>
            </a:r>
            <a:endParaRPr kumimoji="0" lang="zh-CN" altLang="en-US" sz="3200" b="1" i="0" u="none" strike="noStrike" kern="1200" cap="all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5786" y="4143380"/>
            <a:ext cx="7572428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3055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教师点拨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瞧，人字头多像一把伞，撑起来就可以挡住风雨，所以书写人字旁的字撇捺要写得舒展，能遮住下面地部分。在书写人字头地汉字时，要注意认真观察，按笔顺写字。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7506" y="2071678"/>
            <a:ext cx="7704856" cy="1738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755" lvl="0" indent="-452755" rt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                     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hé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fēng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 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xì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   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yǔ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      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xìng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huā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chūn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sym typeface="+mn-ea"/>
              </a:rPr>
              <a:t>yǔ</a:t>
            </a:r>
            <a:endParaRPr lang="en-US" altLang="zh-CN" dirty="0" smtClean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  <a:p>
            <a:pPr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   和  风  细  雨    杏  花  春  雨</a:t>
            </a:r>
            <a:endParaRPr lang="zh-CN" altLang="en-US" sz="2400" b="1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lvl="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                  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    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qīng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 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pén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  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dà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   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yǔ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       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bào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fēng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zhòu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    </a:t>
            </a:r>
            <a:r>
              <a:rPr lang="en-US" altLang="zh-CN" dirty="0" err="1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yǔ</a:t>
            </a:r>
            <a:r>
              <a:rPr lang="en-US" altLang="zh-CN" dirty="0" smtClean="0"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+mn-ea"/>
              </a:rPr>
              <a:t> </a:t>
            </a:r>
            <a:endParaRPr lang="en-US" altLang="zh-CN" dirty="0" smtClean="0">
              <a:solidFill>
                <a:schemeClr val="tx1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+mn-ea"/>
            </a:endParaRPr>
          </a:p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   倾  盆  大  雨    暴  风  </a:t>
            </a:r>
            <a:r>
              <a:rPr lang="zh-CN" altLang="en-US" sz="2400" b="1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骤  雨</a:t>
            </a:r>
            <a:endParaRPr lang="zh-CN" altLang="en-US" sz="24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41362" y="835060"/>
            <a:ext cx="2037738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2755" lvl="0" indent="-452755" algn="ctr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读读背背</a:t>
            </a:r>
            <a:endParaRPr lang="en-US" altLang="zh-CN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46710" y="1368424"/>
            <a:ext cx="2725092" cy="911103"/>
            <a:chOff x="528" y="2245"/>
            <a:chExt cx="4736" cy="1773"/>
          </a:xfrm>
        </p:grpSpPr>
        <p:sp>
          <p:nvSpPr>
            <p:cNvPr id="15" name="云形标注 14"/>
            <p:cNvSpPr/>
            <p:nvPr/>
          </p:nvSpPr>
          <p:spPr>
            <a:xfrm>
              <a:off x="528" y="2245"/>
              <a:ext cx="4736" cy="1773"/>
            </a:xfrm>
            <a:prstGeom prst="cloudCallout">
              <a:avLst>
                <a:gd name="adj1" fmla="val 50514"/>
                <a:gd name="adj2" fmla="val 30589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43" y="2362"/>
              <a:ext cx="3836" cy="161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和风细雨：温和的风，细小的雨。形容方式和缓，不粗暴。</a:t>
              </a:r>
              <a:endPara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15008" y="1071546"/>
            <a:ext cx="3023870" cy="915035"/>
            <a:chOff x="8650" y="1985"/>
            <a:chExt cx="4762" cy="1928"/>
          </a:xfrm>
        </p:grpSpPr>
        <p:sp>
          <p:nvSpPr>
            <p:cNvPr id="16" name="云形标注 15"/>
            <p:cNvSpPr/>
            <p:nvPr/>
          </p:nvSpPr>
          <p:spPr>
            <a:xfrm>
              <a:off x="8650" y="1985"/>
              <a:ext cx="4762" cy="1928"/>
            </a:xfrm>
            <a:prstGeom prst="cloudCallou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389" y="2286"/>
              <a:ext cx="3649" cy="123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杏花春雨：初春杏花遍地、细雨润泽的景象。</a:t>
              </a:r>
              <a:endPara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71472" y="3214686"/>
            <a:ext cx="1643074" cy="1632630"/>
            <a:chOff x="3812" y="8986"/>
            <a:chExt cx="7545" cy="4885"/>
          </a:xfrm>
        </p:grpSpPr>
        <p:sp>
          <p:nvSpPr>
            <p:cNvPr id="21" name="线形标注 2(带强调线) 20"/>
            <p:cNvSpPr/>
            <p:nvPr/>
          </p:nvSpPr>
          <p:spPr>
            <a:xfrm>
              <a:off x="3812" y="8986"/>
              <a:ext cx="7545" cy="3420"/>
            </a:xfrm>
            <a:prstGeom prst="accent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29723"/>
                <a:gd name="adj6" fmla="val 70473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216" y="9174"/>
              <a:ext cx="7078" cy="469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倾盆大雨：雨大得象盆里的水直往下倒。形容雨大势急。</a:t>
              </a:r>
              <a:endPara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86275" y="3857628"/>
            <a:ext cx="2714813" cy="1285884"/>
            <a:chOff x="8268" y="7747"/>
            <a:chExt cx="4582" cy="4482"/>
          </a:xfrm>
        </p:grpSpPr>
        <p:sp>
          <p:nvSpPr>
            <p:cNvPr id="22" name="云形标注 21"/>
            <p:cNvSpPr/>
            <p:nvPr/>
          </p:nvSpPr>
          <p:spPr>
            <a:xfrm>
              <a:off x="8268" y="7747"/>
              <a:ext cx="4582" cy="3767"/>
            </a:xfrm>
            <a:prstGeom prst="cloudCallout">
              <a:avLst>
                <a:gd name="adj1" fmla="val -56404"/>
                <a:gd name="adj2" fmla="val -45539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30" y="8245"/>
              <a:ext cx="4220" cy="398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lvl="0" rtl="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暴风骤雨：又猛又急的大风雨。比喻声势浩大，发展急速而猛烈。</a:t>
              </a:r>
              <a:endPara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28662" y="4929198"/>
            <a:ext cx="781050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30555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教师点拨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这部分内容是和雨有关的四个成语，我们可以结合平时地生活实际理解这几个成语。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1071546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2755" marR="0" lvl="0" indent="-452755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all" spc="0" normalizeH="0" baseline="0" noProof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说说写写</a:t>
            </a:r>
            <a:endParaRPr kumimoji="0" lang="zh-CN" altLang="en-US" sz="3200" b="1" i="0" u="none" strike="noStrike" kern="1200" cap="all" spc="0" normalizeH="0" baseline="0" noProof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571472" y="1928802"/>
            <a:ext cx="8001056" cy="16677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你希望未来的交通工具是什么样的？展开想象画一画，再向同学们介绍一下吧。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Blip>
                <a:blip r:embed="rId1"/>
              </a:buBlip>
            </a:pP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28662" y="2039937"/>
            <a:ext cx="7504113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一、思路指导</a:t>
            </a:r>
            <a:endParaRPr lang="en-US" altLang="zh-CN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读要求，认真审题。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63855" indent="-363855">
              <a:lnSpc>
                <a:spcPct val="150000"/>
              </a:lnSpc>
              <a:defRPr/>
            </a:pP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先想象未来的交通工具是什么样子的，试着画一画，再写几句话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98563" y="1452563"/>
            <a:ext cx="2765425" cy="508000"/>
          </a:xfrm>
          <a:custGeom>
            <a:avLst/>
            <a:gdLst>
              <a:gd name="connsiteX0" fmla="*/ 0 w 2765476"/>
              <a:gd name="connsiteY0" fmla="*/ 0 h 509203"/>
              <a:gd name="connsiteX1" fmla="*/ 2765476 w 2765476"/>
              <a:gd name="connsiteY1" fmla="*/ 0 h 509203"/>
              <a:gd name="connsiteX2" fmla="*/ 2765476 w 2765476"/>
              <a:gd name="connsiteY2" fmla="*/ 509203 h 509203"/>
              <a:gd name="connsiteX3" fmla="*/ 0 w 2765476"/>
              <a:gd name="connsiteY3" fmla="*/ 509203 h 509203"/>
              <a:gd name="connsiteX4" fmla="*/ 0 w 2765476"/>
              <a:gd name="connsiteY4" fmla="*/ 0 h 50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5476" h="509203">
                <a:moveTo>
                  <a:pt x="0" y="0"/>
                </a:moveTo>
                <a:lnTo>
                  <a:pt x="2765476" y="0"/>
                </a:lnTo>
                <a:lnTo>
                  <a:pt x="2765476" y="509203"/>
                </a:lnTo>
                <a:lnTo>
                  <a:pt x="0" y="50920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20904" tIns="120904" rIns="120904" bIns="120904" spcCol="1270" anchor="ctr"/>
          <a:lstStyle/>
          <a:p>
            <a:pPr defTabSz="755650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01688" y="857232"/>
            <a:ext cx="7634287" cy="57246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二、例文展示</a:t>
            </a:r>
            <a:endParaRPr lang="en-US" altLang="zh-CN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200" b="1" kern="1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未来</a:t>
            </a:r>
            <a:r>
              <a:rPr lang="zh-CN" altLang="en-US" sz="2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</a:rPr>
              <a:t>的交通工具</a:t>
            </a:r>
            <a:endParaRPr lang="zh-CN" altLang="en-US" sz="2200" b="1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在未来，汽车已经发展成陆、空、海三用车了。这是一种全自动的车，它在行驶过程中不仅能自动调节车速，还能调节车内温度和车内光线，因此，它在陆地上行驶是绝对安全可靠的。</a:t>
            </a:r>
            <a:r>
              <a:rPr lang="zh-CN" altLang="en-US" sz="2200" b="1" kern="100" baseline="30000" dirty="0">
                <a:latin typeface="Cambria" panose="02040503050406030204"/>
                <a:cs typeface="Times New Roman" panose="02020603050405020304"/>
              </a:rPr>
              <a:t>①</a:t>
            </a:r>
            <a:endParaRPr lang="en-US" altLang="zh-CN" sz="2200" b="1" kern="100" baseline="30000" dirty="0">
              <a:latin typeface="Cambria" panose="02040503050406030204"/>
              <a:cs typeface="Times New Roman" panose="02020603050405020304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在空中飞行时，它能够像直升机一样升降，快速前进或后退，而且非常平稳，就好像坐在自家的沙发上一样。</a:t>
            </a:r>
            <a:r>
              <a:rPr lang="zh-CN" altLang="en-US" sz="2200" b="1" kern="100" baseline="30000" dirty="0">
                <a:latin typeface="Cambria" panose="02040503050406030204"/>
                <a:cs typeface="Times New Roman" panose="02020603050405020304"/>
              </a:rPr>
              <a:t>②</a:t>
            </a:r>
            <a:endParaRPr lang="zh-CN" altLang="en-US" sz="2200" b="1" kern="100" dirty="0">
              <a:latin typeface="Times New Roman" panose="02020603050405020304"/>
              <a:cs typeface="Times New Roman" panose="02020603050405020304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在海面上行驶时，它的轮胎变大，浮力也就跟着变大，速度也非常快。</a:t>
            </a:r>
            <a:r>
              <a:rPr lang="zh-CN" altLang="en-US" sz="2200" b="1" kern="100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 </a:t>
            </a:r>
            <a:r>
              <a:rPr lang="zh-CN" altLang="en-US" sz="2200" b="1" kern="100" baseline="30000" dirty="0">
                <a:latin typeface="Cambria" panose="02040503050406030204"/>
                <a:cs typeface="Times New Roman" panose="02020603050405020304"/>
              </a:rPr>
              <a:t>③</a:t>
            </a:r>
            <a:endParaRPr lang="zh-CN" altLang="en-US" sz="2200" b="1" kern="100" dirty="0">
              <a:latin typeface="Times New Roman" panose="02020603050405020304"/>
              <a:cs typeface="Times New Roman" panose="02020603050405020304"/>
            </a:endParaRPr>
          </a:p>
          <a:p>
            <a:pPr indent="62865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2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怎么样？这车不错吧！</a:t>
            </a:r>
            <a:endParaRPr lang="zh-CN" altLang="en-US" sz="22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643174" y="3429000"/>
            <a:ext cx="4929222" cy="571504"/>
            <a:chOff x="2643174" y="3429000"/>
            <a:chExt cx="4929222" cy="571504"/>
          </a:xfrm>
        </p:grpSpPr>
        <p:sp>
          <p:nvSpPr>
            <p:cNvPr id="8" name="云形标注 7"/>
            <p:cNvSpPr/>
            <p:nvPr/>
          </p:nvSpPr>
          <p:spPr>
            <a:xfrm>
              <a:off x="2643174" y="3429000"/>
              <a:ext cx="4929222" cy="571504"/>
            </a:xfrm>
            <a:prstGeom prst="cloudCallout">
              <a:avLst>
                <a:gd name="adj1" fmla="val -44844"/>
                <a:gd name="adj2" fmla="val 75351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071802" y="3429000"/>
              <a:ext cx="432041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73050" indent="-273050">
                <a:lnSpc>
                  <a:spcPct val="150000"/>
                </a:lnSpc>
                <a:defRPr/>
              </a:pPr>
              <a:r>
                <a:rPr lang="zh-CN" altLang="en-US" sz="1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①介绍了未来汽车在陆地上行驶有哪些好处。</a:t>
              </a:r>
              <a:endPara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86116" y="5429264"/>
            <a:ext cx="2714644" cy="584775"/>
            <a:chOff x="3286116" y="5429264"/>
            <a:chExt cx="2714644" cy="584775"/>
          </a:xfrm>
        </p:grpSpPr>
        <p:sp>
          <p:nvSpPr>
            <p:cNvPr id="10" name="云形标注 9"/>
            <p:cNvSpPr/>
            <p:nvPr/>
          </p:nvSpPr>
          <p:spPr>
            <a:xfrm>
              <a:off x="3286116" y="5429264"/>
              <a:ext cx="2714644" cy="571504"/>
            </a:xfrm>
            <a:prstGeom prst="cloudCallout">
              <a:avLst>
                <a:gd name="adj1" fmla="val -57019"/>
                <a:gd name="adj2" fmla="val 63785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28992" y="5429264"/>
              <a:ext cx="250033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73050" indent="-273050">
                <a:defRPr/>
              </a:pPr>
              <a:r>
                <a:rPr lang="zh-CN" altLang="en-US" sz="1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③写了在海面上行驶时未来汽车的一些情况。</a:t>
              </a:r>
              <a:endPara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57950" y="5500702"/>
            <a:ext cx="2357454" cy="714380"/>
            <a:chOff x="6357950" y="5500702"/>
            <a:chExt cx="2357454" cy="714380"/>
          </a:xfrm>
        </p:grpSpPr>
        <p:sp>
          <p:nvSpPr>
            <p:cNvPr id="13" name="线形标注 3 12"/>
            <p:cNvSpPr/>
            <p:nvPr/>
          </p:nvSpPr>
          <p:spPr>
            <a:xfrm>
              <a:off x="6643702" y="5500702"/>
              <a:ext cx="2071702" cy="714380"/>
            </a:xfrm>
            <a:prstGeom prst="borderCallout3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00000"/>
                <a:gd name="adj6" fmla="val -16667"/>
                <a:gd name="adj7" fmla="val -73638"/>
                <a:gd name="adj8" fmla="val 17724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357950" y="5572140"/>
              <a:ext cx="235745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73050" indent="-273050">
                <a:defRPr/>
              </a:pPr>
              <a:r>
                <a:rPr lang="zh-CN" altLang="en-US" sz="16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②写了在空中飞行时未来汽车的一些情况。</a:t>
              </a:r>
              <a:endPara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2271</Words>
  <Application>WPS 演示</Application>
  <PresentationFormat>全屏显示(4:3)</PresentationFormat>
  <Paragraphs>107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黑体</vt:lpstr>
      <vt:lpstr>楷体</vt:lpstr>
      <vt:lpstr>Courier New</vt:lpstr>
      <vt:lpstr>方正姚体</vt:lpstr>
      <vt:lpstr>隶书</vt:lpstr>
      <vt:lpstr>Times New Roman</vt:lpstr>
      <vt:lpstr>Cambria</vt:lpstr>
      <vt:lpstr>Malgun Gothic</vt:lpstr>
      <vt:lpstr>微软雅黑</vt:lpstr>
      <vt:lpstr>Arial Unicode MS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练习1</dc:title>
  <dc:creator>Administrator</dc:creator>
  <cp:lastModifiedBy>admin</cp:lastModifiedBy>
  <cp:revision>77</cp:revision>
  <dcterms:created xsi:type="dcterms:W3CDTF">2016-07-01T07:39:00Z</dcterms:created>
  <dcterms:modified xsi:type="dcterms:W3CDTF">2018-02-25T02:16:49Z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