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avi" ContentType="video/avi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3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523" r:id="rId2"/>
    <p:sldId id="1012" r:id="rId3"/>
    <p:sldId id="1088" r:id="rId4"/>
    <p:sldId id="1003" r:id="rId5"/>
    <p:sldId id="634" r:id="rId6"/>
    <p:sldId id="1001" r:id="rId7"/>
    <p:sldId id="1077" r:id="rId8"/>
    <p:sldId id="1090" r:id="rId9"/>
    <p:sldId id="1089" r:id="rId10"/>
    <p:sldId id="748" r:id="rId11"/>
    <p:sldId id="586" r:id="rId12"/>
    <p:sldId id="1011" r:id="rId13"/>
    <p:sldId id="1092" r:id="rId14"/>
    <p:sldId id="1080" r:id="rId15"/>
    <p:sldId id="1013" r:id="rId16"/>
    <p:sldId id="1139" r:id="rId17"/>
    <p:sldId id="1177" r:id="rId18"/>
    <p:sldId id="1212" r:id="rId19"/>
    <p:sldId id="1140" r:id="rId20"/>
    <p:sldId id="1093" r:id="rId21"/>
    <p:sldId id="1094" r:id="rId22"/>
    <p:sldId id="1096" r:id="rId23"/>
    <p:sldId id="928" r:id="rId24"/>
    <p:sldId id="1045" r:id="rId25"/>
    <p:sldId id="1081" r:id="rId26"/>
    <p:sldId id="1082" r:id="rId27"/>
    <p:sldId id="1100" r:id="rId28"/>
    <p:sldId id="1097" r:id="rId29"/>
    <p:sldId id="1083" r:id="rId30"/>
    <p:sldId id="1098" r:id="rId31"/>
    <p:sldId id="1101" r:id="rId32"/>
    <p:sldId id="1046" r:id="rId33"/>
    <p:sldId id="1084" r:id="rId34"/>
    <p:sldId id="1085" r:id="rId35"/>
    <p:sldId id="1047" r:id="rId36"/>
    <p:sldId id="1048" r:id="rId37"/>
    <p:sldId id="1102" r:id="rId38"/>
    <p:sldId id="1049" r:id="rId39"/>
    <p:sldId id="1141" r:id="rId40"/>
    <p:sldId id="1050" r:id="rId41"/>
    <p:sldId id="1051" r:id="rId42"/>
    <p:sldId id="1099" r:id="rId43"/>
    <p:sldId id="1059" r:id="rId44"/>
    <p:sldId id="1105" r:id="rId45"/>
    <p:sldId id="936" r:id="rId46"/>
    <p:sldId id="937" r:id="rId47"/>
    <p:sldId id="939" r:id="rId48"/>
    <p:sldId id="940" r:id="rId49"/>
    <p:sldId id="1024" r:id="rId50"/>
  </p:sldIdLst>
  <p:sldSz cx="9144000" cy="5143500" type="screen16x9"/>
  <p:notesSz cx="6858000" cy="9144000"/>
  <p:embeddedFontLst>
    <p:embeddedFont>
      <p:font typeface="微软雅黑" pitchFamily="34" charset="-122"/>
      <p:regular r:id="rId53"/>
      <p:bold r:id="rId54"/>
    </p:embeddedFont>
    <p:embeddedFont>
      <p:font typeface="黑体" pitchFamily="2" charset="-122"/>
      <p:regular r:id="rId55"/>
    </p:embeddedFont>
    <p:embeddedFont>
      <p:font typeface="楷体" charset="-122"/>
      <p:regular r:id="rId56"/>
    </p:embeddedFont>
    <p:embeddedFont>
      <p:font typeface="幼圆" pitchFamily="49" charset="-122"/>
      <p:regular r:id="rId57"/>
    </p:embeddedFont>
    <p:embeddedFont>
      <p:font typeface="Calibri" pitchFamily="34" charset="0"/>
      <p:regular r:id="rId58"/>
      <p:bold r:id="rId59"/>
      <p:italic r:id="rId60"/>
      <p:boldItalic r:id="rId6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0000FF"/>
    <a:srgbClr val="00B050"/>
    <a:srgbClr val="D60093"/>
    <a:srgbClr val="FF00FF"/>
    <a:srgbClr val="0066FF"/>
    <a:srgbClr val="A38302"/>
    <a:srgbClr val="FEFCDE"/>
    <a:srgbClr val="FFFFFF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6" d="100"/>
          <a:sy n="116" d="100"/>
        </p:scale>
        <p:origin x="-300" y="-102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946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2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2019-1-16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2019-1-16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2019-1-16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5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守株待兔</a:t>
            </a:r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5" name="Picture 2" descr="https://timgsa.baidu.com/timg?image&amp;quality=80&amp;size=b9999_10000&amp;sec=1537971699618&amp;di=a3d2244d15efece0f6d976c90076271e&amp;imgtype=0&amp;src=http%3A%2F%2Ftxt22262.book118.com%2F2017%2F1003%2Fbook135692%2F135691879.jpg"/>
          <p:cNvPicPr>
            <a:picLocks noChangeAspect="1" noChangeArrowheads="1"/>
          </p:cNvPicPr>
          <p:nvPr userDrawn="1"/>
        </p:nvPicPr>
        <p:blipFill>
          <a:blip r:embed="rId34" cstate="print"/>
          <a:srcRect l="2604" t="70833" r="76823" b="3299"/>
          <a:stretch>
            <a:fillRect/>
          </a:stretch>
        </p:blipFill>
        <p:spPr bwMode="auto">
          <a:xfrm>
            <a:off x="0" y="4300555"/>
            <a:ext cx="893853" cy="842945"/>
          </a:xfrm>
          <a:prstGeom prst="rect">
            <a:avLst/>
          </a:prstGeom>
          <a:noFill/>
        </p:spPr>
      </p:pic>
      <p:pic>
        <p:nvPicPr>
          <p:cNvPr id="120845" name="Picture 13"/>
          <p:cNvPicPr>
            <a:picLocks noChangeAspect="1" noChangeArrowheads="1"/>
          </p:cNvPicPr>
          <p:nvPr userDrawn="1"/>
        </p:nvPicPr>
        <p:blipFill>
          <a:blip r:embed="rId35" cstate="print">
            <a:lum contrast="10000"/>
          </a:blip>
          <a:srcRect b="32872"/>
          <a:stretch>
            <a:fillRect/>
          </a:stretch>
        </p:blipFill>
        <p:spPr bwMode="auto">
          <a:xfrm flipH="1">
            <a:off x="2857488" y="4286244"/>
            <a:ext cx="6286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8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avi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21548;&#20889;-5&#20013;&#24425;&#37027;&#22825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&#21335;&#36757;&#21271;&#36761;.docx" TargetMode="External"/><Relationship Id="rId2" Type="http://schemas.openxmlformats.org/officeDocument/2006/relationships/hyperlink" Target="&#38405;&#35835;&#38142;&#25509;&#65306;&#21335;&#36757;&#21271;&#36761;.ppt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 守株待兔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728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41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三年级  下册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7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483768" y="1146761"/>
            <a:ext cx="380465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5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守株待兔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001368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039203" y="161102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216633" y="852483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zhū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9385" y="2367280"/>
            <a:ext cx="247650" cy="19939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4749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2858756" y="166557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2896591" y="156686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2858756" y="781045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gēng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359785" y="2406650"/>
            <a:ext cx="213360" cy="23685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4716144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23"/>
          <p:cNvSpPr txBox="1"/>
          <p:nvPr/>
        </p:nvSpPr>
        <p:spPr>
          <a:xfrm>
            <a:off x="4753979" y="161102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</a:p>
        </p:txBody>
      </p:sp>
      <p:sp>
        <p:nvSpPr>
          <p:cNvPr id="48" name="矩形 47"/>
          <p:cNvSpPr/>
          <p:nvPr/>
        </p:nvSpPr>
        <p:spPr>
          <a:xfrm>
            <a:off x="5166995" y="2406650"/>
            <a:ext cx="224790" cy="16002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9" name="Group 12"/>
          <p:cNvGraphicFramePr>
            <a:graphicFrameLocks noGrp="1"/>
          </p:cNvGraphicFramePr>
          <p:nvPr/>
        </p:nvGraphicFramePr>
        <p:xfrm>
          <a:off x="6502094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0" name="TextBox 23"/>
          <p:cNvSpPr txBox="1"/>
          <p:nvPr/>
        </p:nvSpPr>
        <p:spPr>
          <a:xfrm>
            <a:off x="6539929" y="161102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</a:p>
        </p:txBody>
      </p:sp>
      <p:sp>
        <p:nvSpPr>
          <p:cNvPr id="85" name="矩形 84"/>
          <p:cNvSpPr/>
          <p:nvPr/>
        </p:nvSpPr>
        <p:spPr>
          <a:xfrm>
            <a:off x="7364112" y="2643514"/>
            <a:ext cx="357190" cy="35719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24"/>
          <p:cNvSpPr txBox="1"/>
          <p:nvPr/>
        </p:nvSpPr>
        <p:spPr>
          <a:xfrm>
            <a:off x="4930775" y="852483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shì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6860552" y="852483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qí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2896861" y="2566670"/>
            <a:ext cx="4483109" cy="1930544"/>
            <a:chOff x="4786621" y="-252730"/>
            <a:chExt cx="4483109" cy="1930544"/>
          </a:xfrm>
        </p:grpSpPr>
        <p:sp>
          <p:nvSpPr>
            <p:cNvPr id="4" name="线形标注 2 3"/>
            <p:cNvSpPr/>
            <p:nvPr/>
          </p:nvSpPr>
          <p:spPr>
            <a:xfrm>
              <a:off x="4786621" y="1023764"/>
              <a:ext cx="4000500" cy="654050"/>
            </a:xfrm>
            <a:prstGeom prst="borderCallout2">
              <a:avLst>
                <a:gd name="adj1" fmla="val 2599"/>
                <a:gd name="adj2" fmla="val 762"/>
                <a:gd name="adj3" fmla="val -60701"/>
                <a:gd name="adj4" fmla="val -10968"/>
                <a:gd name="adj5" fmla="val -191672"/>
                <a:gd name="adj6" fmla="val -33618"/>
              </a:avLst>
            </a:prstGeom>
            <a:grp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这是一点，别写成一捺</a:t>
              </a:r>
            </a:p>
          </p:txBody>
        </p:sp>
        <p:cxnSp>
          <p:nvCxnSpPr>
            <p:cNvPr id="87" name="直接连接符 86"/>
            <p:cNvCxnSpPr>
              <a:endCxn id="48" idx="2"/>
            </p:cNvCxnSpPr>
            <p:nvPr/>
          </p:nvCxnSpPr>
          <p:spPr>
            <a:xfrm flipV="1">
              <a:off x="7109460" y="-252730"/>
              <a:ext cx="59690" cy="122936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45" idx="2"/>
            </p:cNvCxnSpPr>
            <p:nvPr/>
          </p:nvCxnSpPr>
          <p:spPr>
            <a:xfrm>
              <a:off x="5356225" y="-175895"/>
              <a:ext cx="169545" cy="122428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765540" y="184150"/>
              <a:ext cx="504190" cy="86423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bldLvl="0" animBg="1"/>
      <p:bldP spid="43" grpId="0"/>
      <p:bldP spid="44" grpId="0"/>
      <p:bldP spid="45" grpId="0" bldLvl="0" animBg="1"/>
      <p:bldP spid="47" grpId="0"/>
      <p:bldP spid="48" grpId="0" bldLvl="0" animBg="1"/>
      <p:bldP spid="50" grpId="0"/>
      <p:bldP spid="85" grpId="0" bldLvl="0" animBg="1"/>
      <p:bldP spid="86" grpId="0"/>
      <p:bldP spid="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157121" y="171763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141391" y="157320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1526540" y="3508375"/>
            <a:ext cx="2780665" cy="540385"/>
          </a:xfrm>
          <a:prstGeom prst="borderCallout2">
            <a:avLst>
              <a:gd name="adj1" fmla="val -4230"/>
              <a:gd name="adj2" fmla="val 43982"/>
              <a:gd name="adj3" fmla="val -1762"/>
              <a:gd name="adj4" fmla="val 44941"/>
              <a:gd name="adj5" fmla="val -92479"/>
              <a:gd name="adj6" fmla="val 1952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不要写成一提。</a:t>
            </a:r>
          </a:p>
        </p:txBody>
      </p:sp>
      <p:sp>
        <p:nvSpPr>
          <p:cNvPr id="8" name="矩形 7"/>
          <p:cNvSpPr/>
          <p:nvPr/>
        </p:nvSpPr>
        <p:spPr>
          <a:xfrm>
            <a:off x="1731010" y="2747645"/>
            <a:ext cx="344170" cy="25590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0605" y="1496060"/>
            <a:ext cx="4663440" cy="181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</a:rPr>
              <a:t>   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“守”上面的</a:t>
            </a:r>
            <a:r>
              <a:rPr lang="zh-CN" altLang="en-US" sz="2800" dirty="0">
                <a:solidFill>
                  <a:srgbClr val="FF0000"/>
                </a:solidFill>
              </a:rPr>
              <a:t>宝盖头表示房子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，下面是个“寸”。</a:t>
            </a:r>
            <a:r>
              <a:rPr lang="zh-CN" altLang="en-US" sz="2800" dirty="0">
                <a:solidFill>
                  <a:srgbClr val="FF0000"/>
                </a:solidFill>
              </a:rPr>
              <a:t>看着这小房子，守着这方寸之地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就是“守”。</a:t>
            </a:r>
          </a:p>
        </p:txBody>
      </p:sp>
      <p:sp>
        <p:nvSpPr>
          <p:cNvPr id="86" name="TextBox 24"/>
          <p:cNvSpPr txBox="1"/>
          <p:nvPr/>
        </p:nvSpPr>
        <p:spPr>
          <a:xfrm>
            <a:off x="1181735" y="915566"/>
            <a:ext cx="148572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shǒu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 bldLvl="0" animBg="1"/>
      <p:bldP spid="8" grpId="0" bldLvl="0" animBg="1"/>
      <p:bldP spid="9" grpId="0" bldLvl="0" animBg="1"/>
      <p:bldP spid="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timgsa.baidu.com/timg?image&amp;quality=80&amp;size=b9999_10000&amp;sec=1537979986854&amp;di=f3003be943dd6545e6b9531c7873149b&amp;imgtype=0&amp;src=http%3A%2F%2Fimg02.tooopen.com%2Fdowns%2Fimages%2F2010%2F9%2F6%2Fsy_20100906111159733041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1044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sp>
        <p:nvSpPr>
          <p:cNvPr id="43" name="TextBox 11"/>
          <p:cNvSpPr txBox="1"/>
          <p:nvPr/>
        </p:nvSpPr>
        <p:spPr>
          <a:xfrm>
            <a:off x="2714612" y="4143386"/>
            <a:ext cx="66024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572132" y="3500444"/>
            <a:ext cx="74415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4000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572264" y="2786064"/>
            <a:ext cx="73809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4214810" y="3929072"/>
            <a:ext cx="60345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endParaRPr lang="zh-CN" altLang="en-US" sz="4000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71736" y="4071948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071934" y="3929072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429256" y="3429006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500826" y="2714626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492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286249"/>
            <a:ext cx="1524000" cy="857251"/>
          </a:xfrm>
          <a:prstGeom prst="rect">
            <a:avLst/>
          </a:prstGeom>
          <a:noFill/>
        </p:spPr>
      </p:pic>
      <p:pic>
        <p:nvPicPr>
          <p:cNvPr id="85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990984"/>
            <a:ext cx="1524000" cy="857251"/>
          </a:xfrm>
          <a:prstGeom prst="rect">
            <a:avLst/>
          </a:prstGeom>
          <a:noFill/>
        </p:spPr>
      </p:pic>
      <p:pic>
        <p:nvPicPr>
          <p:cNvPr id="86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538544"/>
            <a:ext cx="1524000" cy="857251"/>
          </a:xfrm>
          <a:prstGeom prst="rect">
            <a:avLst/>
          </a:prstGeom>
          <a:noFill/>
        </p:spPr>
      </p:pic>
      <p:pic>
        <p:nvPicPr>
          <p:cNvPr id="87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847976"/>
            <a:ext cx="1524000" cy="857251"/>
          </a:xfrm>
          <a:prstGeom prst="rect">
            <a:avLst/>
          </a:prstGeom>
          <a:noFill/>
        </p:spPr>
      </p:pic>
      <p:sp>
        <p:nvSpPr>
          <p:cNvPr id="88" name="TextBox 87"/>
          <p:cNvSpPr txBox="1"/>
          <p:nvPr/>
        </p:nvSpPr>
        <p:spPr>
          <a:xfrm>
            <a:off x="789305" y="1004570"/>
            <a:ext cx="2962910" cy="49911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小兔子去哪里了？</a:t>
            </a: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/>
          <a:srcRect b="11999"/>
          <a:stretch>
            <a:fillRect/>
          </a:stretch>
        </p:blipFill>
        <p:spPr bwMode="auto">
          <a:xfrm>
            <a:off x="7000892" y="3286130"/>
            <a:ext cx="2169961" cy="185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7" grpId="0" animBg="1"/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5" name="Picture 9" descr="https://ss0.bdstatic.com/70cFvHSh_Q1YnxGkpoWK1HF6hhy/it/u=3681748790,3049618046&amp;fm=26&amp;gp=0.jpg"/>
          <p:cNvPicPr>
            <a:picLocks noChangeAspect="1" noChangeArrowheads="1"/>
          </p:cNvPicPr>
          <p:nvPr/>
        </p:nvPicPr>
        <p:blipFill>
          <a:blip r:embed="rId2" cstate="print"/>
          <a:srcRect l="22500" r="18999"/>
          <a:stretch>
            <a:fillRect/>
          </a:stretch>
        </p:blipFill>
        <p:spPr bwMode="auto">
          <a:xfrm>
            <a:off x="873125" y="2350135"/>
            <a:ext cx="1906905" cy="2178050"/>
          </a:xfrm>
          <a:prstGeom prst="round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714665" y="1573520"/>
            <a:ext cx="51841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耒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古代用来耕田的一种农具。</a:t>
            </a:r>
          </a:p>
        </p:txBody>
      </p:sp>
      <p:pic>
        <p:nvPicPr>
          <p:cNvPr id="12186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8972" y="2583502"/>
            <a:ext cx="4869262" cy="143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23441" y="35488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/>
          <p:cNvSpPr/>
          <p:nvPr/>
        </p:nvSpPr>
        <p:spPr>
          <a:xfrm>
            <a:off x="2269009" y="47373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2551" y="47088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15299" y="887373"/>
            <a:ext cx="621507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株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露在地面上的树的根和茎。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b="4153"/>
          <a:stretch>
            <a:fillRect/>
          </a:stretch>
        </p:blipFill>
        <p:spPr>
          <a:xfrm>
            <a:off x="6737985" y="83820"/>
            <a:ext cx="2297430" cy="1699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14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360909" y="2002465"/>
            <a:ext cx="3505200" cy="74549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有耕者。</a:t>
            </a:r>
          </a:p>
        </p:txBody>
      </p:sp>
      <p:sp>
        <p:nvSpPr>
          <p:cNvPr id="15" name="Freeform 24"/>
          <p:cNvSpPr/>
          <p:nvPr/>
        </p:nvSpPr>
        <p:spPr bwMode="gray">
          <a:xfrm rot="6974872">
            <a:off x="2445758" y="2510569"/>
            <a:ext cx="522393" cy="56926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121839" y="2935123"/>
            <a:ext cx="1144114" cy="696928"/>
            <a:chOff x="4991394" y="2322277"/>
            <a:chExt cx="1838794" cy="814830"/>
          </a:xfrm>
        </p:grpSpPr>
        <p:sp>
          <p:nvSpPr>
            <p:cNvPr id="29" name="流程图: 资料带 28"/>
            <p:cNvSpPr/>
            <p:nvPr/>
          </p:nvSpPr>
          <p:spPr>
            <a:xfrm>
              <a:off x="5004047" y="2322277"/>
              <a:ext cx="1826141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991394" y="2454818"/>
              <a:ext cx="1606358" cy="68228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宋国</a:t>
              </a:r>
            </a:p>
          </p:txBody>
        </p:sp>
      </p:grpSp>
      <p:sp>
        <p:nvSpPr>
          <p:cNvPr id="2" name="文本框 6"/>
          <p:cNvSpPr txBox="1"/>
          <p:nvPr/>
        </p:nvSpPr>
        <p:spPr>
          <a:xfrm>
            <a:off x="1052195" y="998220"/>
            <a:ext cx="637984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这个故事发生在哪个朝代？</a:t>
            </a: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660800" y="2797999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467360" y="1006475"/>
            <a:ext cx="828548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讲的是宋国一个种田的人，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）一只撞死在树桩上的兔子，从此他丢下农具，（        ）树桩旁边等兔子撞死，然而却（          ）的故事。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66110" y="1749735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偶尔得到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14738" y="2388550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整天守在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6"/>
          <p:cNvSpPr txBox="1"/>
          <p:nvPr/>
        </p:nvSpPr>
        <p:spPr>
          <a:xfrm>
            <a:off x="3736643" y="3027999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再也得不到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128586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一、比一比，再组词。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2428874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株（                   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0603" y="3357568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柱（                   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7249" y="2357436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宋（                   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3504" y="3286130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宁（                   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56" y="2428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一株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57356" y="335756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柱子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57950" y="235743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宋国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7950" y="328613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宁可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1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二、填一填。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14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+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785918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2212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=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99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376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+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866880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虫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43174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=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295640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86375" y="2143125"/>
            <a:ext cx="467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5788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34178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=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728664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52962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耒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67342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+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593884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15140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=</a:t>
            </a:r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6760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616556" y="902959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+mn-ea"/>
                <a:cs typeface="+mn-ea"/>
              </a:rPr>
              <a:t>三、你觉得课文中</a:t>
            </a:r>
            <a:r>
              <a:rPr lang="zh-CN" altLang="en-US" sz="3200" dirty="0">
                <a:latin typeface="+mn-ea"/>
                <a:cs typeface="+mn-ea"/>
                <a:sym typeface="+mn-ea"/>
              </a:rPr>
              <a:t>的农夫</a:t>
            </a:r>
            <a:r>
              <a:rPr lang="zh-CN" altLang="en-US" sz="3200" dirty="0">
                <a:latin typeface="+mn-ea"/>
                <a:cs typeface="+mn-ea"/>
              </a:rPr>
              <a:t>是一个怎样的人？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60138" y="4029075"/>
            <a:ext cx="2537152" cy="573643"/>
            <a:chOff x="15162" y="9337"/>
            <a:chExt cx="3474" cy="803"/>
          </a:xfrm>
        </p:grpSpPr>
        <p:sp>
          <p:nvSpPr>
            <p:cNvPr id="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5162" y="9441"/>
              <a:ext cx="2202" cy="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83" y="9441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7336" y="9337"/>
              <a:ext cx="528" cy="744"/>
            </a:xfrm>
            <a:prstGeom prst="rect">
              <a:avLst/>
            </a:prstGeom>
          </p:spPr>
        </p:pic>
      </p:grpSp>
      <p:sp>
        <p:nvSpPr>
          <p:cNvPr id="23" name="圆角矩形 22"/>
          <p:cNvSpPr/>
          <p:nvPr/>
        </p:nvSpPr>
        <p:spPr>
          <a:xfrm>
            <a:off x="958215" y="2153285"/>
            <a:ext cx="7364095" cy="10617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3">
                        <a:tint val="50000"/>
                        <a:satMod val="300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示例：他为了一次偶尔撞树而死的兔子而不去管理田地，是个不想靠劳动生活的人。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s://timgsa.baidu.com/timg?image&amp;quality=80&amp;size=b9999_10000&amp;sec=1537970229096&amp;di=1f6e215d18cb8cadfbdab648f6cf99bc&amp;imgtype=0&amp;src=http%3A%2F%2Fpic.qbaobei.com%2FUploads%2FEditor%2F2018-05-30%2F5b0e6c60dce16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4791" y="1664324"/>
            <a:ext cx="8214703" cy="156845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      上节课我们学习了生字，知道在这个宋人身上发生了一个有趣的故事，今天我们就一起来仔细读读这个故事吧。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1571935"/>
            <a:ext cx="5904656" cy="20612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（约公元前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280—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战国时期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韩国都城新郑（今河南新郑）人 。杰出的思想家、哲学家和散文家。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79874" name="Picture 2" descr="https://gss0.bdstatic.com/-4o3dSag_xI4khGkpoWK1HF6hhy/baike/w%3D268%3Bg%3D0/sign=f8b65c463d292df597c3ab13840a3b5d/b999a9014c086e0671cda62205087bf40ad1cb76.jpg"/>
          <p:cNvPicPr>
            <a:picLocks noChangeAspect="1" noChangeArrowheads="1"/>
          </p:cNvPicPr>
          <p:nvPr/>
        </p:nvPicPr>
        <p:blipFill>
          <a:blip r:embed="rId3" cstate="print">
            <a:lum bright="18000" contrast="12000"/>
          </a:blip>
          <a:srcRect/>
          <a:stretch>
            <a:fillRect/>
          </a:stretch>
        </p:blipFill>
        <p:spPr bwMode="auto">
          <a:xfrm>
            <a:off x="172372" y="1272808"/>
            <a:ext cx="2500330" cy="2817537"/>
          </a:xfrm>
          <a:prstGeom prst="ellipse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898965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49" y="411481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532868" y="1418898"/>
            <a:ext cx="7113575" cy="230695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结合课文内容和自己的知识积累，猜猜“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”的“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株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537979932873&amp;di=5bf1295989b4659a04061414166be52c&amp;imgtype=0&amp;src=http%3A%2F%2Fimg1.ph.126.net%2F3mkE5gvWQS65tYF6_KuPMg%3D%3D%2F1013028441199691713.jpg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b="7467"/>
          <a:stretch>
            <a:fillRect/>
          </a:stretch>
        </p:blipFill>
        <p:spPr bwMode="auto">
          <a:xfrm>
            <a:off x="936186" y="1000114"/>
            <a:ext cx="6542142" cy="4143386"/>
          </a:xfrm>
          <a:prstGeom prst="rect">
            <a:avLst/>
          </a:prstGeom>
          <a:noFill/>
        </p:spPr>
      </p:pic>
      <p:sp>
        <p:nvSpPr>
          <p:cNvPr id="3" name="圆角矩形标注 2"/>
          <p:cNvSpPr/>
          <p:nvPr/>
        </p:nvSpPr>
        <p:spPr>
          <a:xfrm>
            <a:off x="6215074" y="1428742"/>
            <a:ext cx="2000264" cy="1143008"/>
          </a:xfrm>
          <a:prstGeom prst="wedgeRoundRectCallout">
            <a:avLst>
              <a:gd name="adj1" fmla="val -111309"/>
              <a:gd name="adj2" fmla="val 82500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</a:rPr>
              <a:t>株</a:t>
            </a:r>
            <a:r>
              <a:rPr lang="en-US" altLang="zh-CN" sz="2800" dirty="0">
                <a:solidFill>
                  <a:schemeClr val="tx1"/>
                </a:solidFill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</a:rPr>
              <a:t>的意思是</a:t>
            </a:r>
            <a:r>
              <a:rPr lang="zh-CN" altLang="en-US" sz="2800" dirty="0">
                <a:solidFill>
                  <a:srgbClr val="0000FF"/>
                </a:solidFill>
              </a:rPr>
              <a:t>树桩</a:t>
            </a:r>
            <a:r>
              <a:rPr lang="zh-CN" altLang="en-US" sz="28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12750" y="2428875"/>
            <a:ext cx="2087245" cy="1143000"/>
          </a:xfrm>
          <a:prstGeom prst="wedgeRoundRectCallout">
            <a:avLst>
              <a:gd name="adj1" fmla="val 85832"/>
              <a:gd name="adj2" fmla="val 35833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</a:rPr>
              <a:t>守</a:t>
            </a:r>
            <a:r>
              <a:rPr lang="en-US" altLang="zh-CN" sz="2800" dirty="0">
                <a:solidFill>
                  <a:schemeClr val="tx1"/>
                </a:solidFill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</a:rPr>
              <a:t>就是</a:t>
            </a:r>
            <a:r>
              <a:rPr lang="zh-CN" altLang="en-US" sz="2800" dirty="0">
                <a:solidFill>
                  <a:srgbClr val="0000FF"/>
                </a:solidFill>
              </a:rPr>
              <a:t>守着</a:t>
            </a:r>
            <a:r>
              <a:rPr lang="zh-CN" altLang="en-US" sz="2800" dirty="0">
                <a:solidFill>
                  <a:schemeClr val="tx1"/>
                </a:solidFill>
              </a:rPr>
              <a:t>的意思。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5786446" y="3286130"/>
            <a:ext cx="2143140" cy="928694"/>
          </a:xfrm>
          <a:prstGeom prst="wedgeRoundRectCallout">
            <a:avLst>
              <a:gd name="adj1" fmla="val -156071"/>
              <a:gd name="adj2" fmla="val 34166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</a:rPr>
              <a:t>待</a:t>
            </a:r>
            <a:r>
              <a:rPr lang="en-US" altLang="zh-CN" sz="2800" dirty="0">
                <a:solidFill>
                  <a:schemeClr val="tx1"/>
                </a:solidFill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</a:rPr>
              <a:t>就是</a:t>
            </a:r>
            <a:r>
              <a:rPr lang="zh-CN" altLang="en-US" sz="2800" dirty="0">
                <a:solidFill>
                  <a:srgbClr val="0000FF"/>
                </a:solidFill>
              </a:rPr>
              <a:t>等待</a:t>
            </a:r>
            <a:r>
              <a:rPr lang="zh-CN" altLang="en-US" sz="28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1520825" y="456565"/>
            <a:ext cx="6189345" cy="650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r>
              <a:rPr lang="en-US" altLang="zh-CN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：守着树桩，等待兔子。</a:t>
            </a:r>
            <a:endParaRPr lang="en-US" altLang="zh-CN" sz="28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 rot="10800000">
            <a:off x="467995" y="1026160"/>
            <a:ext cx="8136890" cy="3437255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4860" y="1583055"/>
            <a:ext cx="7235190" cy="2306955"/>
          </a:xfrm>
          <a:prstGeom prst="rect">
            <a:avLst/>
          </a:prstGeom>
          <a:ln w="28575"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宋人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有耕者。田中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有株。兔走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触株，折颈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而死。因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释其耒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而守株，冀复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得兔。兔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不可复得，而身为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宋国</a:t>
            </a: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笑。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3336" y="572120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结合朗读节奏，一起读一读。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64524" y="1046142"/>
            <a:ext cx="6768752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指名朗读第一句话，思考：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课文的主人公是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哪国人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他是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做什么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41" y="144602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2186605" y="884861"/>
            <a:ext cx="500066" cy="50006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39087" y="895338"/>
            <a:ext cx="1071570" cy="50006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16227" y="797230"/>
            <a:ext cx="32461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宋人有耕者。</a:t>
            </a:r>
          </a:p>
        </p:txBody>
      </p:sp>
      <p:sp>
        <p:nvSpPr>
          <p:cNvPr id="51" name="Freeform 24"/>
          <p:cNvSpPr/>
          <p:nvPr/>
        </p:nvSpPr>
        <p:spPr bwMode="gray">
          <a:xfrm rot="6974872">
            <a:off x="966827" y="1432815"/>
            <a:ext cx="522393" cy="56926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云形 59"/>
          <p:cNvSpPr/>
          <p:nvPr/>
        </p:nvSpPr>
        <p:spPr>
          <a:xfrm>
            <a:off x="214282" y="1928808"/>
            <a:ext cx="2357454" cy="14287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这是一个宋国人</a:t>
            </a:r>
          </a:p>
        </p:txBody>
      </p:sp>
      <p:sp>
        <p:nvSpPr>
          <p:cNvPr id="61" name="云形 60"/>
          <p:cNvSpPr/>
          <p:nvPr/>
        </p:nvSpPr>
        <p:spPr>
          <a:xfrm>
            <a:off x="2643174" y="1643056"/>
            <a:ext cx="1571636" cy="1071570"/>
          </a:xfrm>
          <a:prstGeom prst="cloud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农民</a:t>
            </a:r>
          </a:p>
        </p:txBody>
      </p:sp>
      <p:sp>
        <p:nvSpPr>
          <p:cNvPr id="62" name="Freeform 24"/>
          <p:cNvSpPr/>
          <p:nvPr/>
        </p:nvSpPr>
        <p:spPr bwMode="gray">
          <a:xfrm rot="5400000">
            <a:off x="2467025" y="1361377"/>
            <a:ext cx="522393" cy="56926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500048"/>
            <a:ext cx="4929190" cy="30504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" name="矩形 63"/>
          <p:cNvSpPr/>
          <p:nvPr/>
        </p:nvSpPr>
        <p:spPr>
          <a:xfrm>
            <a:off x="4285899" y="3785879"/>
            <a:ext cx="4786346" cy="52197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句意：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宋国有个耕地的农民。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48" grpId="0"/>
      <p:bldP spid="51" grpId="0" animBg="1"/>
      <p:bldP spid="60" grpId="0" bldLvl="0" animBg="1"/>
      <p:bldP spid="61" grpId="0" bldLvl="0" animBg="1"/>
      <p:bldP spid="62" grpId="0" animBg="1"/>
      <p:bldP spid="6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1643380" y="1214120"/>
            <a:ext cx="681101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种田人怎么会白捡了一只兔子呢？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自由朗读第二、三句话。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26" y="135966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16395" y="857238"/>
            <a:ext cx="428628" cy="642942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5785" y="857250"/>
            <a:ext cx="1047750" cy="6432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4265" y="857250"/>
            <a:ext cx="494030" cy="643255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315" y="894715"/>
            <a:ext cx="77152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田中有株。兔走触株，折颈而死。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14375" y="2070735"/>
            <a:ext cx="2072005" cy="6432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兔跑得快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500430" y="2070733"/>
            <a:ext cx="2071702" cy="6429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撞到树上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143636" y="2070733"/>
            <a:ext cx="2071702" cy="6429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所以死了</a:t>
            </a:r>
          </a:p>
        </p:txBody>
      </p:sp>
      <p:sp>
        <p:nvSpPr>
          <p:cNvPr id="11" name="右箭头 10"/>
          <p:cNvSpPr/>
          <p:nvPr/>
        </p:nvSpPr>
        <p:spPr>
          <a:xfrm>
            <a:off x="2905431" y="2284729"/>
            <a:ext cx="428628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657858" y="2265997"/>
            <a:ext cx="428628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2905125" y="213995"/>
            <a:ext cx="739140" cy="499745"/>
          </a:xfrm>
          <a:prstGeom prst="wedgeRoundRectCallout">
            <a:avLst>
              <a:gd name="adj1" fmla="val 67549"/>
              <a:gd name="adj2" fmla="val 90434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跑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6000760" y="214296"/>
            <a:ext cx="1500198" cy="500048"/>
          </a:xfrm>
          <a:prstGeom prst="wedgeRoundRectCallout">
            <a:avLst>
              <a:gd name="adj1" fmla="val -50546"/>
              <a:gd name="adj2" fmla="val 101863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脖子折了</a:t>
            </a:r>
          </a:p>
        </p:txBody>
      </p:sp>
      <p:sp>
        <p:nvSpPr>
          <p:cNvPr id="15" name="矩形 14"/>
          <p:cNvSpPr/>
          <p:nvPr/>
        </p:nvSpPr>
        <p:spPr>
          <a:xfrm>
            <a:off x="393035" y="3164530"/>
            <a:ext cx="8286808" cy="95313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        </a:t>
            </a:r>
            <a:r>
              <a:rPr lang="zh-CN" altLang="en-US" sz="2800" dirty="0">
                <a:solidFill>
                  <a:schemeClr val="bg1"/>
                </a:solidFill>
              </a:rPr>
              <a:t>句意：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田里有一个树桩，一只兔子跑过，撞到树桩上，折断脖子死掉了。</a:t>
            </a:r>
            <a:r>
              <a:rPr lang="zh-CN" altLang="en-US" sz="2800" dirty="0"/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419914" y="214296"/>
            <a:ext cx="714380" cy="500048"/>
          </a:xfrm>
          <a:prstGeom prst="wedgeRoundRectCallout">
            <a:avLst>
              <a:gd name="adj1" fmla="val -50546"/>
              <a:gd name="adj2" fmla="val 101863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撞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 animBg="1"/>
      <p:bldP spid="6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bldLvl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img.zcool.cn/community/01008559899fb3a801215603b36cb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" y="1"/>
            <a:ext cx="9144000" cy="5143500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285720" y="1857370"/>
            <a:ext cx="2714644" cy="1214446"/>
          </a:xfrm>
          <a:prstGeom prst="wedgeRectCallout">
            <a:avLst>
              <a:gd name="adj1" fmla="val 34770"/>
              <a:gd name="adj2" fmla="val 100147"/>
            </a:avLst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撞树折颈而死</a:t>
            </a:r>
          </a:p>
        </p:txBody>
      </p:sp>
      <p:sp>
        <p:nvSpPr>
          <p:cNvPr id="4" name="椭圆 3"/>
          <p:cNvSpPr/>
          <p:nvPr/>
        </p:nvSpPr>
        <p:spPr>
          <a:xfrm>
            <a:off x="1785918" y="3429006"/>
            <a:ext cx="1928826" cy="1714494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160" y="499110"/>
            <a:ext cx="1282700" cy="52197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小拓展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621030" y="1141730"/>
            <a:ext cx="80746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你觉得这是一只怎样的兔子？你怎么看待这只兔子？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692785" y="2499360"/>
            <a:ext cx="771525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这是一只做事莽撞的兔子。我们平时做事要细心，不慌张。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214120"/>
            <a:ext cx="693102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一只兔子撞到树上，这事儿是不是天天有呢？种田人对这件事是怎么想、怎么做的？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读一读第四句话。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" y="1214120"/>
            <a:ext cx="1283970" cy="18402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1" name="Picture 5" descr="https://timgsa.baidu.com/timg?image&amp;quality=80&amp;size=b9999_10000&amp;sec=1538572011&amp;di=84327f769bf7797024d7e9cc8af3e7a8&amp;imgtype=jpg&amp;er=1&amp;src=http%3A%2F%2Fs7.sinaimg.cn%2Fbmiddle%2F4d797ffcx7f2cde49e3c6%26amp%3B69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24"/>
            <a:ext cx="2846200" cy="4019532"/>
          </a:xfrm>
          <a:prstGeom prst="rect">
            <a:avLst/>
          </a:prstGeom>
          <a:noFill/>
        </p:spPr>
      </p:pic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846070" y="1063625"/>
            <a:ext cx="5974715" cy="301625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317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zh-CN" sz="2800" b="1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2800" b="1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韩非子</a:t>
            </a:r>
            <a:r>
              <a:rPr kumimoji="0" lang="zh-CN" altLang="zh-CN" sz="2800" b="1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kumimoji="0" lang="zh-CN" sz="2800" b="1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五蠹</a:t>
            </a:r>
            <a:r>
              <a:rPr kumimoji="0" lang="zh-CN" altLang="zh-CN" sz="2800" b="1" i="0" u="sng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是战国末期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法家学派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代表人物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创作的一篇散文。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五蠹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全文近四千七百字，是先秦说理文进一步发展的作品。作者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举出了大量的事实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，于对比中指出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古今社会的巨大差异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，论据充分，词锋锐利，推理事实切中肯綮。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931409" y="735952"/>
            <a:ext cx="428628" cy="642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5523" y="785800"/>
            <a:ext cx="428628" cy="64294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7607" y="785800"/>
            <a:ext cx="428628" cy="642942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541" y="785800"/>
            <a:ext cx="428628" cy="642942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2283" y="797547"/>
            <a:ext cx="68199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因释其耒而守株，冀复得兔。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84455" y="1499870"/>
            <a:ext cx="915670" cy="499745"/>
          </a:xfrm>
          <a:prstGeom prst="wedgeRoundRectCallout">
            <a:avLst>
              <a:gd name="adj1" fmla="val 35547"/>
              <a:gd name="adj2" fmla="val -73380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于是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1571604" y="285734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放下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2714644" y="285734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农具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5109210" y="214931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希望</a:t>
            </a:r>
          </a:p>
        </p:txBody>
      </p:sp>
      <p:sp>
        <p:nvSpPr>
          <p:cNvPr id="11" name="矩形 10"/>
          <p:cNvSpPr/>
          <p:nvPr/>
        </p:nvSpPr>
        <p:spPr>
          <a:xfrm>
            <a:off x="429260" y="3428365"/>
            <a:ext cx="8155940" cy="95313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        </a:t>
            </a:r>
            <a:r>
              <a:rPr lang="zh-CN" altLang="en-US" sz="2800" dirty="0">
                <a:solidFill>
                  <a:schemeClr val="bg1"/>
                </a:solidFill>
              </a:rPr>
              <a:t>句意：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这个人就放下农具，守在树桩旁，希望再得到兔子。</a:t>
            </a:r>
            <a:r>
              <a:rPr lang="zh-CN" altLang="en-US" sz="2800" dirty="0"/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左大括号 11"/>
          <p:cNvSpPr/>
          <p:nvPr/>
        </p:nvSpPr>
        <p:spPr>
          <a:xfrm rot="5400000" flipH="1">
            <a:off x="2393315" y="177800"/>
            <a:ext cx="500380" cy="314452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rot="5400000" flipH="1">
            <a:off x="5711190" y="777875"/>
            <a:ext cx="500380" cy="194246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143000" y="2072005"/>
            <a:ext cx="2949575" cy="1076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做</a:t>
            </a:r>
            <a:r>
              <a:rPr lang="zh-CN" altLang="en-US" sz="3200" dirty="0">
                <a:solidFill>
                  <a:srgbClr val="FF0000"/>
                </a:solidFill>
              </a:rPr>
              <a:t>：</a:t>
            </a:r>
            <a:r>
              <a:rPr lang="zh-CN" altLang="en-US" sz="3200" dirty="0"/>
              <a:t>放下农具，</a:t>
            </a:r>
            <a:endParaRPr lang="en-US" altLang="zh-CN" sz="3200" dirty="0"/>
          </a:p>
          <a:p>
            <a:r>
              <a:rPr lang="zh-CN" altLang="en-US" sz="3200" dirty="0"/>
              <a:t>守在树旁。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6778" y="2072001"/>
            <a:ext cx="2621280" cy="1076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想</a:t>
            </a:r>
            <a:r>
              <a:rPr lang="zh-CN" altLang="en-US" sz="3200" dirty="0">
                <a:solidFill>
                  <a:srgbClr val="FF0000"/>
                </a:solidFill>
              </a:rPr>
              <a:t>：</a:t>
            </a:r>
            <a:r>
              <a:rPr lang="zh-CN" altLang="en-US" sz="3200" dirty="0"/>
              <a:t>希望能再</a:t>
            </a:r>
            <a:endParaRPr lang="en-US" altLang="zh-CN" sz="3200" dirty="0"/>
          </a:p>
          <a:p>
            <a:r>
              <a:rPr lang="zh-CN" altLang="en-US" sz="3200" dirty="0"/>
              <a:t>得到兔子。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3" grpId="0" animBg="1"/>
      <p:bldP spid="4" grpId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timgsa.baidu.com/timg?image&amp;quality=80&amp;size=b9999_10000&amp;sec=1537980384549&amp;di=04519566d811d406f44d68a69e05ef9a&amp;imgtype=0&amp;src=http%3A%2F%2Fcdnimg103.lizhi.fm%2Faudio_cover%2F2017%2F06%2F05%2F2605840090438959111_580x580.jpg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t="17241" r="1458" b="12931"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</p:spPr>
      </p:pic>
      <p:sp>
        <p:nvSpPr>
          <p:cNvPr id="3" name="云形标注 2"/>
          <p:cNvSpPr/>
          <p:nvPr/>
        </p:nvSpPr>
        <p:spPr>
          <a:xfrm>
            <a:off x="0" y="0"/>
            <a:ext cx="3357586" cy="2000246"/>
          </a:xfrm>
          <a:prstGeom prst="cloudCallout">
            <a:avLst>
              <a:gd name="adj1" fmla="val 9267"/>
              <a:gd name="adj2" fmla="val 68515"/>
            </a:avLst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</a:rPr>
              <a:t>兔子，兔子，快来吧。我等着你呢！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8" y="494904"/>
            <a:ext cx="850943" cy="6971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5495" y="1212850"/>
            <a:ext cx="7780020" cy="2651760"/>
            <a:chOff x="1237" y="1910"/>
            <a:chExt cx="12252" cy="417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7" y="1910"/>
              <a:ext cx="12252" cy="4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2025" y="2583"/>
              <a:ext cx="10350" cy="2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注意“因</a:t>
              </a:r>
              <a:r>
                <a:rPr 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释其耒</a:t>
              </a:r>
              <a:r>
                <a:rPr 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/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而守株”的停顿。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“冀复得兔”语调要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慢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一点，表现出种田人的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喜悦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</p:grpSp>
      <p:sp>
        <p:nvSpPr>
          <p:cNvPr id="9" name="文本框 10"/>
          <p:cNvSpPr txBox="1"/>
          <p:nvPr/>
        </p:nvSpPr>
        <p:spPr>
          <a:xfrm>
            <a:off x="1470019" y="676268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课后第一题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1356360" y="1214120"/>
            <a:ext cx="719201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你能猜测一下这个人的心情是怎样的吗？你能用哪些词语形容？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" y="1214120"/>
            <a:ext cx="1274445" cy="1826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981710" y="398145"/>
            <a:ext cx="585851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捡到一只兔子，这个人的心情很好。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70" y="1863725"/>
            <a:ext cx="7780020" cy="222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1118235" y="1928495"/>
            <a:ext cx="70072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喜滋滋   乐呵呵   心花怒放   喜气洋洋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神采飞扬   手舞足蹈   喜出望外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81710" y="1192530"/>
            <a:ext cx="4665345" cy="538480"/>
            <a:chOff x="1546" y="1765"/>
            <a:chExt cx="7347" cy="848"/>
          </a:xfrm>
        </p:grpSpPr>
        <p:sp>
          <p:nvSpPr>
            <p:cNvPr id="13" name="文本框 11"/>
            <p:cNvSpPr txBox="1"/>
            <p:nvPr/>
          </p:nvSpPr>
          <p:spPr>
            <a:xfrm>
              <a:off x="2175" y="1802"/>
              <a:ext cx="6719" cy="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词语积累（表示高兴的词语）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6" y="1765"/>
              <a:ext cx="705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1500166" y="1214428"/>
            <a:ext cx="6768752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/>
              <a:t>       </a:t>
            </a:r>
            <a:r>
              <a:rPr lang="en-US" altLang="zh-CN" sz="2800" dirty="0"/>
              <a:t>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齐读最后一句话，思考：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那个农夫为什么被宋国人笑话？（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55" y="1214120"/>
            <a:ext cx="1254125" cy="1797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57750" y="1000125"/>
            <a:ext cx="461010" cy="6432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5745" y="1000125"/>
            <a:ext cx="471805" cy="6432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659" y="1000114"/>
            <a:ext cx="68199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兔不可复得，而身为宋国笑。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7970" y="1857375"/>
            <a:ext cx="2279650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这个人没有再得到兔子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7750" y="1857375"/>
            <a:ext cx="1501775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被宋国人嘲笑</a:t>
            </a:r>
          </a:p>
        </p:txBody>
      </p:sp>
      <p:sp>
        <p:nvSpPr>
          <p:cNvPr id="9" name="右箭头 8"/>
          <p:cNvSpPr/>
          <p:nvPr/>
        </p:nvSpPr>
        <p:spPr>
          <a:xfrm>
            <a:off x="4124005" y="2252477"/>
            <a:ext cx="428628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5061585" y="422577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自己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3000364" y="357172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又</a:t>
            </a:r>
          </a:p>
        </p:txBody>
      </p:sp>
      <p:sp>
        <p:nvSpPr>
          <p:cNvPr id="14" name="矩形 13"/>
          <p:cNvSpPr/>
          <p:nvPr/>
        </p:nvSpPr>
        <p:spPr>
          <a:xfrm>
            <a:off x="571500" y="3571875"/>
            <a:ext cx="7960995" cy="52197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句意：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他没能再得到兔子，自己却被宋国人嘲笑。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0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://img.bimg.126.net/photo/sEO2MUkUmS_A-HoN8mB0QQ==/4526399100484845146.jpg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l="2293" t="3538" b="29108"/>
          <a:stretch>
            <a:fillRect/>
          </a:stretch>
        </p:blipFill>
        <p:spPr bwMode="auto">
          <a:xfrm>
            <a:off x="1090295" y="895350"/>
            <a:ext cx="3734435" cy="3427095"/>
          </a:xfrm>
          <a:prstGeom prst="round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5360671" y="3287081"/>
            <a:ext cx="2500330" cy="714380"/>
          </a:xfrm>
          <a:prstGeom prst="wedgeRectCallout">
            <a:avLst>
              <a:gd name="adj1" fmla="val -90192"/>
              <a:gd name="adj2" fmla="val -162602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对意外怎么能心存侥幸呢？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4860605" y="643875"/>
            <a:ext cx="2500330" cy="714380"/>
          </a:xfrm>
          <a:prstGeom prst="wedgeRectCallout">
            <a:avLst>
              <a:gd name="adj1" fmla="val -116675"/>
              <a:gd name="adj2" fmla="val 8236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怎么还有你这样笨的人啊。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5217795" y="1501131"/>
            <a:ext cx="2500330" cy="714380"/>
          </a:xfrm>
          <a:prstGeom prst="wedgeRectCallout">
            <a:avLst>
              <a:gd name="adj1" fmla="val -163335"/>
              <a:gd name="adj2" fmla="val 40431"/>
            </a:avLst>
          </a:prstGeom>
          <a:grpFill/>
          <a:ln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给宋国人丢脸啊！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84200" y="1277938"/>
            <a:ext cx="808037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因为兔子撞在树桩上，折断脖子死去，是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偶然发生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的事情，并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不是经常发生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的事情。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所以，种田人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不会再得到兔子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。所以，他的行为被宋国人嘲笑。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8" y="423149"/>
            <a:ext cx="850943" cy="6971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1985" y="1141095"/>
            <a:ext cx="7931150" cy="2842260"/>
            <a:chOff x="1011" y="1797"/>
            <a:chExt cx="12490" cy="447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" y="1797"/>
              <a:ext cx="12491" cy="44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574" y="2152"/>
              <a:ext cx="10966" cy="3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借助注释，先理解课文的意思，然后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边读边想象课文描述的画面和情景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，边体会宋人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想不劳而获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的心理。背诵课文时可以按照事情的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起因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（宋人有耕者。田中有株。兔走触株，折颈而死）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——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事情的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经过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（因释其耒而守株）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——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事情的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结果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（兔不可复得，而为宋国笑）来背诵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。</a:t>
              </a:r>
            </a:p>
          </p:txBody>
        </p:sp>
      </p:grpSp>
      <p:sp>
        <p:nvSpPr>
          <p:cNvPr id="5" name="文本框 10"/>
          <p:cNvSpPr txBox="1"/>
          <p:nvPr/>
        </p:nvSpPr>
        <p:spPr>
          <a:xfrm>
            <a:off x="1326508" y="604513"/>
            <a:ext cx="38163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背诵指导（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911627" y="3279867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5185164" y="1615028"/>
            <a:ext cx="173297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50540" y="1586865"/>
            <a:ext cx="139509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111557" y="3320674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58850" y="1158228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60112" y="11429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46168" y="283272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04460" y="2857500"/>
            <a:ext cx="6705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32303" y="1714494"/>
            <a:ext cx="571504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785921" y="168877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07696" y="335059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03688" y="34290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30" grpId="0" bldLvl="0" animBg="1"/>
      <p:bldP spid="32" grpId="0" bldLvl="0" animBg="1"/>
      <p:bldP spid="36" grpId="0" bldLvl="0" animBg="1"/>
      <p:bldP spid="3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78410" y="1296527"/>
            <a:ext cx="6516086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学完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故事，你知道“守株待兔”告诉我们什么道理吗？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5" y="1351915"/>
            <a:ext cx="1350010" cy="1935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://img4.imgtn.bdimg.com/it/u=4016206234,207273024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68" name="AutoShape 4" descr="http://img4.imgtn.bdimg.com/it/u=4016206234,207273024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" name="图片 15" descr="u=4016206234,2072730242&amp;fm=214&amp;gp=0.jpg"/>
          <p:cNvPicPr>
            <a:picLocks noChangeAspect="1"/>
          </p:cNvPicPr>
          <p:nvPr/>
        </p:nvPicPr>
        <p:blipFill>
          <a:blip r:embed="rId3" cstate="print"/>
          <a:srcRect l="56398" t="20833" b="1389"/>
          <a:stretch>
            <a:fillRect/>
          </a:stretch>
        </p:blipFill>
        <p:spPr>
          <a:xfrm>
            <a:off x="1" y="1857370"/>
            <a:ext cx="1950760" cy="3286130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2285984" y="1071552"/>
            <a:ext cx="5143536" cy="2214578"/>
          </a:xfrm>
          <a:prstGeom prst="wedgeRectCallout">
            <a:avLst>
              <a:gd name="adj1" fmla="val -62583"/>
              <a:gd name="adj2" fmla="val 36096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3200" dirty="0">
                <a:solidFill>
                  <a:sysClr val="windowText" lastClr="000000"/>
                </a:solidFill>
              </a:rPr>
              <a:t>我知道，告诉我们不要把一件偶然发生的事情，看成是不断发生的事情，要勤劳务实，不能心存侥幸。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605" y="437515"/>
            <a:ext cx="817689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600" b="1" dirty="0">
                <a:latin typeface="Songti SC" panose="02010600040101010101" pitchFamily="2" charset="-122"/>
                <a:ea typeface="Songti SC" panose="02010600040101010101" pitchFamily="2" charset="-122"/>
              </a:rPr>
              <a:t>种田人给你留下了什么印象？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1537335" y="1778000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做事急于求成，对意外心存侥幸。</a:t>
            </a:r>
          </a:p>
        </p:txBody>
      </p:sp>
      <p:pic>
        <p:nvPicPr>
          <p:cNvPr id="123906" name="Picture 2" descr="http://www.szbkxd.com/uploadfile/201705/20/035211641.jpg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786050" y="2559032"/>
            <a:ext cx="3143272" cy="25844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ic2.ooopic.com/12/59/59/82b1OOOPIC7f.jpg"/>
          <p:cNvPicPr>
            <a:picLocks noChangeAspect="1" noChangeArrowheads="1"/>
          </p:cNvPicPr>
          <p:nvPr/>
        </p:nvPicPr>
        <p:blipFill>
          <a:blip r:embed="rId2" cstate="print"/>
          <a:srcRect t="48077" r="64231"/>
          <a:stretch>
            <a:fillRect/>
          </a:stretch>
        </p:blipFill>
        <p:spPr bwMode="auto">
          <a:xfrm>
            <a:off x="0" y="2343654"/>
            <a:ext cx="1928794" cy="2799846"/>
          </a:xfrm>
          <a:prstGeom prst="rect">
            <a:avLst/>
          </a:prstGeom>
          <a:noFill/>
        </p:spPr>
      </p:pic>
      <p:pic>
        <p:nvPicPr>
          <p:cNvPr id="8" name="Picture 2" descr="http://pic2.ooopic.com/12/59/59/82b1OOOPIC7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769" t="48077" r="31923"/>
          <a:stretch>
            <a:fillRect/>
          </a:stretch>
        </p:blipFill>
        <p:spPr bwMode="auto">
          <a:xfrm>
            <a:off x="7410440" y="2357436"/>
            <a:ext cx="1733560" cy="2786064"/>
          </a:xfrm>
          <a:prstGeom prst="rect">
            <a:avLst/>
          </a:prstGeom>
          <a:noFill/>
        </p:spPr>
      </p:pic>
      <p:sp>
        <p:nvSpPr>
          <p:cNvPr id="9" name="矩形标注 8"/>
          <p:cNvSpPr/>
          <p:nvPr/>
        </p:nvSpPr>
        <p:spPr>
          <a:xfrm>
            <a:off x="1676400" y="1824990"/>
            <a:ext cx="5198110" cy="972820"/>
          </a:xfrm>
          <a:prstGeom prst="wedgeRectCallout">
            <a:avLst>
              <a:gd name="adj1" fmla="val -53799"/>
              <a:gd name="adj2" fmla="val 90143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有，比如有的同学梦想能考出好成绩，但却不努力学习。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2051685" y="3187065"/>
            <a:ext cx="5234940" cy="1028065"/>
          </a:xfrm>
          <a:prstGeom prst="wedgeRectCallout">
            <a:avLst>
              <a:gd name="adj1" fmla="val 60395"/>
              <a:gd name="adj2" fmla="val -23625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这种做法不对，要想实现梦想，必须努力付出，认真去做。</a:t>
            </a:r>
          </a:p>
        </p:txBody>
      </p:sp>
      <p:sp>
        <p:nvSpPr>
          <p:cNvPr id="2" name="文本框 6"/>
          <p:cNvSpPr txBox="1"/>
          <p:nvPr/>
        </p:nvSpPr>
        <p:spPr>
          <a:xfrm>
            <a:off x="509270" y="384175"/>
            <a:ext cx="8124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想一想：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生活中有没有和守株待兔的农夫类似的人呢？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930261"/>
            <a:ext cx="817689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读</a:t>
            </a:r>
            <a:r>
              <a:rPr lang="zh-CN" altLang="en-US" sz="32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  <a:hlinkClick r:id="rId2" action="ppaction://hlinkpres?slideindex=1&amp;slidetitle="/>
              </a:rPr>
              <a:t>《南辕北辙》</a:t>
            </a:r>
            <a:r>
              <a:rPr lang="zh-CN" altLang="en-US" sz="32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，想一想：故事中的坐车人犯了什么错？</a:t>
            </a:r>
            <a:endParaRPr lang="zh-CN" altLang="en-US" sz="28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715824" y="1379648"/>
            <a:ext cx="335134" cy="4723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040" y="2525395"/>
            <a:ext cx="80314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故事中的人，他的行动与目的相反，所以结果会离目标越来远。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313" y="430534"/>
            <a:ext cx="160528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阅读链接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290320" y="1268730"/>
            <a:ext cx="6768465" cy="26898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003719" y="1891977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守株待兔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60975" y="1535738"/>
            <a:ext cx="3254737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/>
              <a:t>遇到兔子撞桩而死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32413" y="2105340"/>
            <a:ext cx="221599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/>
              <a:t>不费力捡兔子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2646680" y="1676400"/>
            <a:ext cx="213995" cy="192913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932413" y="2676844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/>
              <a:t>放下农具等兔子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32413" y="3248348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/>
              <a:t>被人嘲笑</a:t>
            </a:r>
          </a:p>
        </p:txBody>
      </p:sp>
      <p:sp>
        <p:nvSpPr>
          <p:cNvPr id="22" name="左大括号 21"/>
          <p:cNvSpPr/>
          <p:nvPr/>
        </p:nvSpPr>
        <p:spPr>
          <a:xfrm flipH="1">
            <a:off x="5801995" y="1659890"/>
            <a:ext cx="203835" cy="196151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15685" y="2152650"/>
            <a:ext cx="2124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  <a:sym typeface="+mn-ea"/>
              </a:rPr>
              <a:t>不劳而获是</a:t>
            </a:r>
            <a:endParaRPr lang="en-US" altLang="zh-CN" sz="2700" dirty="0">
              <a:solidFill>
                <a:srgbClr val="0000FF"/>
              </a:solidFill>
            </a:endParaRPr>
          </a:p>
          <a:p>
            <a:r>
              <a:rPr lang="zh-CN" altLang="en-US" sz="2700" dirty="0">
                <a:solidFill>
                  <a:srgbClr val="0000FF"/>
                </a:solidFill>
                <a:sym typeface="+mn-ea"/>
              </a:rPr>
              <a:t>不可能的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14" grpId="0" bldLvl="0" animBg="1"/>
      <p:bldP spid="20" grpId="0"/>
      <p:bldP spid="21" grpId="0"/>
      <p:bldP spid="22" grpId="0" bldLvl="0" animBg="1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5596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讲的是宋国一个种田人偶尔得到一只兔子，从此他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整天守着树桩等兔子，结果被人嘲笑的故事，告诉我们不要把一件偶然发生的事看成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，要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710236" y="3015935"/>
            <a:ext cx="2625688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不断发生的事</a:t>
            </a:r>
          </a:p>
        </p:txBody>
      </p:sp>
      <p:sp>
        <p:nvSpPr>
          <p:cNvPr id="13" name="矩形 12"/>
          <p:cNvSpPr/>
          <p:nvPr/>
        </p:nvSpPr>
        <p:spPr>
          <a:xfrm>
            <a:off x="4967287" y="2033583"/>
            <a:ext cx="190713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丢下农具</a:t>
            </a:r>
          </a:p>
        </p:txBody>
      </p:sp>
      <p:sp>
        <p:nvSpPr>
          <p:cNvPr id="15" name="矩形 14"/>
          <p:cNvSpPr/>
          <p:nvPr/>
        </p:nvSpPr>
        <p:spPr>
          <a:xfrm>
            <a:off x="1423966" y="3500761"/>
            <a:ext cx="4286247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勤劳务实，不能存侥幸心理</a:t>
            </a: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一、根据字的意思连线。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000232" y="1803791"/>
            <a:ext cx="92869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走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000232" y="3125394"/>
            <a:ext cx="7143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释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000232" y="3786196"/>
            <a:ext cx="78581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冀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000232" y="2464593"/>
            <a:ext cx="85725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因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500562" y="3142937"/>
            <a:ext cx="85725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跑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429124" y="1785932"/>
            <a:ext cx="12858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放下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429124" y="2500312"/>
            <a:ext cx="121444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希望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500879" y="3785562"/>
            <a:ext cx="12858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于是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499981" y="2792414"/>
            <a:ext cx="2071702" cy="12858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99995" y="2857500"/>
            <a:ext cx="2072005" cy="11544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83485" y="2139315"/>
            <a:ext cx="2088515" cy="12966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99980" y="2221228"/>
            <a:ext cx="2071702" cy="1143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030" y="842546"/>
            <a:ext cx="83489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二、用自己的话说一说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守株待兔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的故事。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86103" y="1858847"/>
            <a:ext cx="7643834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有个宋国人在耕作，田里有一个树桩，一只兔子跑过，撞倒树桩，折断脖子死掉了。这个人就放下农具，守在树桩旁，希望再得到兔子。他没能再得到兔子，自己却被宋国人嘲笑。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3905" y="1989455"/>
            <a:ext cx="7616190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提示：注意种田人的神态和心理的变化，以及那个宋国人嘲讽这个农夫时的神态和语气。</a:t>
            </a:r>
          </a:p>
        </p:txBody>
      </p:sp>
      <p:sp>
        <p:nvSpPr>
          <p:cNvPr id="6" name="矩形 5"/>
          <p:cNvSpPr/>
          <p:nvPr/>
        </p:nvSpPr>
        <p:spPr>
          <a:xfrm>
            <a:off x="567368" y="710466"/>
            <a:ext cx="7732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三、把今天学的故事找同学一起演一演。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35892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65507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395121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247107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39948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1950970" y="292894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308292" y="292894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4594176" y="292894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5808305" y="287295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1929310" y="2921713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3236284" y="292819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522168" y="292819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761442" y="291940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39948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17535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87920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65507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35892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17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19915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15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563718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88" name="文本框 64"/>
          <p:cNvSpPr txBox="1"/>
          <p:nvPr/>
        </p:nvSpPr>
        <p:spPr>
          <a:xfrm>
            <a:off x="2881114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</a:p>
        </p:txBody>
      </p:sp>
      <p:sp>
        <p:nvSpPr>
          <p:cNvPr id="89" name="文本框 64"/>
          <p:cNvSpPr txBox="1"/>
          <p:nvPr/>
        </p:nvSpPr>
        <p:spPr>
          <a:xfrm>
            <a:off x="1329363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</a:p>
        </p:txBody>
      </p:sp>
      <p:sp>
        <p:nvSpPr>
          <p:cNvPr id="90" name="文本框 64"/>
          <p:cNvSpPr txBox="1"/>
          <p:nvPr/>
        </p:nvSpPr>
        <p:spPr>
          <a:xfrm>
            <a:off x="1329363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</a:p>
        </p:txBody>
      </p:sp>
      <p:sp>
        <p:nvSpPr>
          <p:cNvPr id="91" name="文本框 64"/>
          <p:cNvSpPr txBox="1"/>
          <p:nvPr/>
        </p:nvSpPr>
        <p:spPr>
          <a:xfrm>
            <a:off x="2137249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</a:p>
        </p:txBody>
      </p:sp>
      <p:sp>
        <p:nvSpPr>
          <p:cNvPr id="92" name="文本框 64"/>
          <p:cNvSpPr txBox="1"/>
          <p:nvPr/>
        </p:nvSpPr>
        <p:spPr>
          <a:xfrm>
            <a:off x="288111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</a:p>
        </p:txBody>
      </p:sp>
      <p:sp>
        <p:nvSpPr>
          <p:cNvPr id="93" name="文本框 64"/>
          <p:cNvSpPr txBox="1"/>
          <p:nvPr/>
        </p:nvSpPr>
        <p:spPr>
          <a:xfrm>
            <a:off x="2137249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543963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97" name="文本框 64"/>
          <p:cNvSpPr txBox="1"/>
          <p:nvPr/>
        </p:nvSpPr>
        <p:spPr>
          <a:xfrm>
            <a:off x="5992763" y="273510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6707143" y="273510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</a:p>
        </p:txBody>
      </p:sp>
      <p:sp>
        <p:nvSpPr>
          <p:cNvPr id="99" name="文本框 64"/>
          <p:cNvSpPr txBox="1"/>
          <p:nvPr/>
        </p:nvSpPr>
        <p:spPr>
          <a:xfrm>
            <a:off x="5281942" y="2734052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cxnSp>
        <p:nvCxnSpPr>
          <p:cNvPr id="135" name="直线连接符 5"/>
          <p:cNvCxnSpPr/>
          <p:nvPr/>
        </p:nvCxnSpPr>
        <p:spPr>
          <a:xfrm>
            <a:off x="1315269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7" grpId="0"/>
      <p:bldP spid="98" grpId="0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https://timgsa.baidu.com/timg?image&amp;quality=80&amp;size=b9999_10000&amp;sec=1537979657985&amp;di=c085f2a8316fe64a7b96af36982d3c5f&amp;imgtype=jpg&amp;src=http%3A%2F%2Fimg1.imgtn.bdimg.com%2Fit%2Fu%3D2480370596%2C2692747242%26fm%3D214%26gp%3D0.jpg"/>
          <p:cNvPicPr>
            <a:picLocks noChangeAspect="1" noChangeArrowheads="1"/>
          </p:cNvPicPr>
          <p:nvPr/>
        </p:nvPicPr>
        <p:blipFill>
          <a:blip r:embed="rId3" cstate="print"/>
          <a:srcRect r="9526"/>
          <a:stretch>
            <a:fillRect/>
          </a:stretch>
        </p:blipFill>
        <p:spPr bwMode="auto">
          <a:xfrm>
            <a:off x="5948378" y="1005191"/>
            <a:ext cx="1571636" cy="1985849"/>
          </a:xfrm>
          <a:prstGeom prst="rect">
            <a:avLst/>
          </a:prstGeom>
          <a:noFill/>
        </p:spPr>
      </p:pic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5795" y="1072503"/>
            <a:ext cx="4104456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</a:p>
        </p:txBody>
      </p:sp>
      <p:pic>
        <p:nvPicPr>
          <p:cNvPr id="69636" name="Picture 4" descr="https://timgsa.baidu.com/timg?image&amp;quality=80&amp;size=b9999_10000&amp;sec=1537979502987&amp;di=7d31936119af5af584cb8724b6e32002&amp;imgtype=0&amp;src=http%3A%2F%2Fimgsrc.baidu.com%2Fimgad%2Fpic%2Fitem%2F3ac79f3df8dcd10009a2c80f798b4710b9122fe5.jpg"/>
          <p:cNvPicPr>
            <a:picLocks noChangeAspect="1" noChangeArrowheads="1"/>
          </p:cNvPicPr>
          <p:nvPr/>
        </p:nvPicPr>
        <p:blipFill>
          <a:blip r:embed="rId4" cstate="print"/>
          <a:srcRect b="7872"/>
          <a:stretch>
            <a:fillRect/>
          </a:stretch>
        </p:blipFill>
        <p:spPr bwMode="auto">
          <a:xfrm>
            <a:off x="2126911" y="1846890"/>
            <a:ext cx="1644000" cy="1071570"/>
          </a:xfrm>
          <a:prstGeom prst="roundRect">
            <a:avLst/>
          </a:prstGeom>
          <a:noFill/>
        </p:spPr>
      </p:pic>
      <p:sp>
        <p:nvSpPr>
          <p:cNvPr id="47" name="矩形 46"/>
          <p:cNvSpPr/>
          <p:nvPr/>
        </p:nvSpPr>
        <p:spPr>
          <a:xfrm>
            <a:off x="4357686" y="1190248"/>
            <a:ext cx="20231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0" y="3073400"/>
            <a:ext cx="91808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430530" y="3300095"/>
            <a:ext cx="557339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换偏旁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珠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</a:t>
            </a:r>
            <a:r>
              <a:rPr kumimoji="0" lang="zh-CN" sz="3200" b="1" i="0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株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付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守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Picture 3" descr="https://timgsa.baidu.com/timg?image&amp;quality=80&amp;size=b9999_10000&amp;sec=1538008154975&amp;di=1eb788389f4808344b66d8e1a0056942&amp;imgtype=0&amp;src=http%3A%2F%2Fimg4.artron.net%2Fauction%2F2011%2Fart000739%2Fd%2Fart000739406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8B192">
                  <a:alpha val="100000"/>
                </a:srgbClr>
              </a:clrFrom>
              <a:clrTo>
                <a:srgbClr val="D8B192">
                  <a:alpha val="100000"/>
                  <a:alpha val="0"/>
                </a:srgbClr>
              </a:clrTo>
            </a:clrChange>
            <a:lum bright="6000" contrast="52000"/>
          </a:blip>
          <a:srcRect b="10125"/>
          <a:stretch>
            <a:fillRect/>
          </a:stretch>
        </p:blipFill>
        <p:spPr bwMode="auto">
          <a:xfrm>
            <a:off x="1632247" y="1990086"/>
            <a:ext cx="5643602" cy="2396598"/>
          </a:xfrm>
          <a:prstGeom prst="round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6933" y="486429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6008" y="680207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75" y="1428750"/>
            <a:ext cx="5053330" cy="714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表示与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有关。本义是犁田。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隶书-小篆--金文--甲骨文--骨刻文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 l="42924" r="19690"/>
          <a:stretch>
            <a:fillRect/>
          </a:stretch>
        </p:blipFill>
        <p:spPr bwMode="auto">
          <a:xfrm>
            <a:off x="3000364" y="571486"/>
            <a:ext cx="1928826" cy="825487"/>
          </a:xfrm>
          <a:prstGeom prst="rect">
            <a:avLst/>
          </a:prstGeom>
          <a:noFill/>
        </p:spPr>
      </p:pic>
      <p:pic>
        <p:nvPicPr>
          <p:cNvPr id="7" name="Picture 2" descr="隶书-小篆--金文--甲骨文--骨刻文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 r="66768"/>
          <a:stretch>
            <a:fillRect/>
          </a:stretch>
        </p:blipFill>
        <p:spPr bwMode="auto">
          <a:xfrm>
            <a:off x="4929192" y="603236"/>
            <a:ext cx="1714512" cy="825487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300470" y="2892425"/>
            <a:ext cx="215900" cy="1441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928794" y="142874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1856786" y="1427998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矩形 6"/>
          <p:cNvSpPr/>
          <p:nvPr/>
        </p:nvSpPr>
        <p:spPr>
          <a:xfrm>
            <a:off x="3788084" y="1285866"/>
            <a:ext cx="2621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人体的重要部位。</a:t>
            </a:r>
          </a:p>
        </p:txBody>
      </p:sp>
      <p:pic>
        <p:nvPicPr>
          <p:cNvPr id="122882" name="Picture 2" descr="http://imgsrc.baidu.com/image/c0%3Dshijue1%2C0%2C0%2C294%2C40/sign=87d3bf0cba7eca80060831a4f94afda8/64380cd7912397dd9486812b5382b2b7d0a28725.jpg"/>
          <p:cNvPicPr>
            <a:picLocks noChangeAspect="1" noChangeArrowheads="1"/>
          </p:cNvPicPr>
          <p:nvPr/>
        </p:nvPicPr>
        <p:blipFill>
          <a:blip r:embed="rId2" cstate="print"/>
          <a:srcRect l="19982" b="6062"/>
          <a:stretch>
            <a:fillRect/>
          </a:stretch>
        </p:blipFill>
        <p:spPr bwMode="auto">
          <a:xfrm>
            <a:off x="3732220" y="1785620"/>
            <a:ext cx="2665405" cy="2085975"/>
          </a:xfrm>
          <a:prstGeom prst="roundRect">
            <a:avLst/>
          </a:prstGeom>
          <a:noFill/>
        </p:spPr>
      </p:pic>
      <p:cxnSp>
        <p:nvCxnSpPr>
          <p:cNvPr id="8" name="直接箭头连接符 7"/>
          <p:cNvCxnSpPr/>
          <p:nvPr/>
        </p:nvCxnSpPr>
        <p:spPr>
          <a:xfrm>
            <a:off x="3090545" y="2152015"/>
            <a:ext cx="1553845" cy="4197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2"/>
          <p:cNvSpPr txBox="1"/>
          <p:nvPr/>
        </p:nvSpPr>
        <p:spPr>
          <a:xfrm>
            <a:off x="146933" y="486429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2226</Words>
  <Application>Microsoft Office PowerPoint</Application>
  <PresentationFormat>On-screen Show (16:9)</PresentationFormat>
  <Paragraphs>229</Paragraphs>
  <Slides>49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3" baseType="lpstr">
      <vt:lpstr>Arial</vt:lpstr>
      <vt:lpstr>宋体</vt:lpstr>
      <vt:lpstr>Times New Roman</vt:lpstr>
      <vt:lpstr>微软雅黑</vt:lpstr>
      <vt:lpstr>黑体</vt:lpstr>
      <vt:lpstr>楷体</vt:lpstr>
      <vt:lpstr>幼圆</vt:lpstr>
      <vt:lpstr>华文楷体</vt:lpstr>
      <vt:lpstr>汉语拼音</vt:lpstr>
      <vt:lpstr>Kaiti SC</vt:lpstr>
      <vt:lpstr>Calibri</vt:lpstr>
      <vt:lpstr>Songti SC</vt:lpstr>
      <vt:lpstr>Heiti SC Light</vt:lpstr>
      <vt:lpstr>1_Office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139</cp:revision>
  <dcterms:created xsi:type="dcterms:W3CDTF">2017-03-17T02:28:00Z</dcterms:created>
  <dcterms:modified xsi:type="dcterms:W3CDTF">2019-01-16T14:32:52Z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