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3" r:id="rId5"/>
    <p:sldId id="257" r:id="rId6"/>
    <p:sldId id="272" r:id="rId7"/>
    <p:sldId id="273" r:id="rId8"/>
    <p:sldId id="262" r:id="rId9"/>
    <p:sldId id="258" r:id="rId10"/>
    <p:sldId id="260" r:id="rId11"/>
    <p:sldId id="261" r:id="rId12"/>
    <p:sldId id="264" r:id="rId13"/>
    <p:sldId id="265" r:id="rId14"/>
    <p:sldId id="266" r:id="rId15"/>
    <p:sldId id="267" r:id="rId16"/>
    <p:sldId id="268" r:id="rId17"/>
    <p:sldId id="270" r:id="rId18"/>
    <p:sldId id="271" r:id="rId1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1A74FD-57D2-43AC-9B72-F16BDC5575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1A74FD-57D2-43AC-9B72-F16BDC5575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1A74FD-57D2-43AC-9B72-F16BDC5575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4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4.xml"/><Relationship Id="rId6" Type="http://schemas.openxmlformats.org/officeDocument/2006/relationships/image" Target="../media/image6.jpeg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751705" y="1992630"/>
            <a:ext cx="7181215" cy="127063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solidFill>
                  <a:srgbClr val="44546A"/>
                </a:solidFill>
                <a:latin typeface="华文中宋" panose="02010600040101010101" charset="-122"/>
                <a:ea typeface="华文中宋" panose="02010600040101010101" charset="-122"/>
              </a:rPr>
              <a:t>在绿荫掩映的小院里</a:t>
            </a:r>
            <a:endParaRPr lang="zh-CN" altLang="en-US" sz="6000" dirty="0">
              <a:solidFill>
                <a:srgbClr val="44546A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415253" y="3462521"/>
            <a:ext cx="6982361" cy="469218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+mn-lt"/>
                <a:ea typeface="+mn-ea"/>
              </a:rPr>
              <a:t>韩少华</a:t>
            </a:r>
            <a:endParaRPr lang="zh-CN" altLang="en-US" sz="4000" dirty="0">
              <a:latin typeface="+mn-lt"/>
              <a:ea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583690" y="802005"/>
            <a:ext cx="9224010" cy="4968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32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细读感悟 联系上下文，品味下面的句子：</a:t>
            </a:r>
            <a:endParaRPr lang="zh-CN" altLang="en-US" sz="3200" b="1" u="none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32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在一个周末的夜晚，我斜倚着小院里的一棵老树，无意中望见满天繁星的时候，</a:t>
            </a:r>
            <a:r>
              <a:rPr lang="zh-CN" altLang="en-US" sz="3200" b="1" u="none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我竟不觉轻声诵读起来：我爱月夜，但我也爱星天</a:t>
            </a:r>
            <a:r>
              <a:rPr lang="en-US" altLang="zh-CN" sz="3200" b="1" u="none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endParaRPr lang="en-US" altLang="zh-CN" sz="3200" b="1" u="none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endParaRPr lang="en-US" altLang="zh-CN" sz="3200" b="1" u="none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32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生动的表现了</a:t>
            </a:r>
            <a:r>
              <a:rPr lang="zh-CN" altLang="en-US" sz="3200" b="1" u="none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书中的情景已经不知不觉地走进“我”的心灵，引发了我丰富联想和想象，并学会了用书中的文字去发现和欣赏生活中的美。 </a:t>
            </a:r>
            <a:endParaRPr lang="zh-CN" altLang="en-US" sz="3200" b="1" u="none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endParaRPr lang="zh-CN" altLang="en-US" sz="3200" b="1" u="none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03680" y="1624330"/>
            <a:ext cx="9139555" cy="3383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zh-CN" altLang="en-US" sz="3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结合文章内容，简析标题的含义和作用。</a:t>
            </a:r>
            <a:endParaRPr lang="zh-CN" altLang="en-US" sz="3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 algn="l"/>
            <a:endParaRPr lang="zh-CN" altLang="en-US" sz="3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 algn="l"/>
            <a:r>
              <a:rPr lang="zh-CN" altLang="en-US" sz="36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指作者求学和教书的校园；这个小院让自己爱上了读书，从此， 拥有了心灵的绿荫（或：一个美妙的世界）。 作用：富于诗意，激发读者的联想（吸引读者）。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628140" y="1120775"/>
            <a:ext cx="9423400" cy="4480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36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这篇文章对你的阅读有何启示？结合文章简要谈谈。</a:t>
            </a:r>
            <a:endParaRPr lang="zh-CN" altLang="en-US" sz="3600" b="1" u="none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endParaRPr lang="zh-CN" altLang="en-US" sz="3600" b="1" u="none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36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方法的角度：</a:t>
            </a:r>
            <a:r>
              <a:rPr lang="zh-CN" altLang="en-US" sz="3600" b="1" u="none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阅读要走进文本，体验感受；要调动联想和想象才能体会文章的意境和情感。</a:t>
            </a:r>
            <a:r>
              <a:rPr lang="zh-CN" altLang="en-US" sz="36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3600" b="1" u="none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endParaRPr lang="zh-CN" altLang="en-US" sz="3600" b="1" u="none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36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收获的角度：</a:t>
            </a:r>
            <a:r>
              <a:rPr lang="zh-CN" altLang="en-US" sz="3600" b="1" u="none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阅读能丰富我们的心灵，开阔我们的视野，获得美的享受。</a:t>
            </a:r>
            <a:endParaRPr lang="zh-CN" altLang="en-US" sz="3600" b="1" u="none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6225" y="62865"/>
            <a:ext cx="8425815" cy="631888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63015" y="506730"/>
            <a:ext cx="9606915" cy="6065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                                 </a:t>
            </a:r>
            <a:r>
              <a:rPr lang="zh-CN" altLang="en-US" sz="4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繁   星</a:t>
            </a:r>
            <a:endParaRPr lang="zh-CN" altLang="en-US" sz="40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　我爱月夜，但我也爱星天。从前在家乡七、八月的夜晚在庭院里纳凉的时候，我最爱看天上密密麻麻的繁星。望着星天，我就会忘记一切，仿佛回到了母亲的怀里似的。</a:t>
            </a:r>
            <a:endParaRPr lang="zh-CN" altLang="en-US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　三年前在南京我住的地方有一道后门，每晚我打开后门，便看见一个静寂的夜。下面是一片菜园，上面是星群密布的蓝天。星光在我们的肉眼里虽然微小，然而它使我们觉得光明无处不在。那时候我正在读一些关于天文学的书，也认得一些星星，好像它们就是我的朋友，它们常常在和我谈话一样。</a:t>
            </a:r>
            <a:endParaRPr lang="zh-CN" altLang="en-US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</a:t>
            </a:r>
            <a:endParaRPr lang="zh-CN" altLang="en-US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37335" y="737870"/>
            <a:ext cx="9254490" cy="5334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ym typeface="+mn-ea"/>
              </a:rPr>
              <a:t>  </a:t>
            </a:r>
            <a:r>
              <a:rPr lang="en-US" altLang="zh-CN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</a:t>
            </a:r>
            <a:r>
              <a:rPr lang="en-US" altLang="zh-CN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</a:t>
            </a:r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如今在海上，每晚和繁星相对，我把它们认得很熟了。我躺在舱面上，仰望天空。深蓝色的天空里悬着无数半明半昧的星。船在动，星也在动，它们是这样低，真是摇摇欲坠呢！渐渐地我的眼睛模糊了，我好像看见无数萤火虫在我的周围飞舞。海上的夜是柔和的，是静寂的，是梦幻的。我望着那许多认识的星，我仿佛看见它们在对我霎眼，我仿佛听见它们在小声说话。这时我忘记了一切。在星的怀抱中我微笑着，我沉睡着。我觉得自己是一个小孩子，现在睡在母亲的怀里了。</a:t>
            </a:r>
            <a:endParaRPr lang="zh-CN" altLang="en-US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　　</a:t>
            </a:r>
            <a:endParaRPr lang="zh-CN" altLang="en-US" sz="24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65605" y="1578610"/>
            <a:ext cx="8795385" cy="3017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有一夜，那个在哥伦波上船的英国人指给我看天上的巨人。他用手指着：那四颗明亮的星是头，下面的几颗是身子，这几颗是手，那几颗是腿和脚，还有三颗星算是腰带。经他这一番指点，我果然看清楚了那个天上的巨人。看，那个巨人还在跑呢！</a:t>
            </a:r>
            <a:endParaRPr lang="zh-CN" altLang="en-US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140" y="488950"/>
            <a:ext cx="10515600" cy="854075"/>
          </a:xfrm>
        </p:spPr>
        <p:txBody>
          <a:bodyPr/>
          <a:p>
            <a:r>
              <a:rPr lang="zh-CN" altLang="en-US" sz="44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读书箴言</a:t>
            </a:r>
            <a:endParaRPr lang="zh-CN" altLang="en-US" sz="440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8" name="内容占位符 7" descr="tim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10490" y="-134620"/>
            <a:ext cx="5803900" cy="82784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911215" y="1343025"/>
            <a:ext cx="6272530" cy="4968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en-US" altLang="zh-CN" sz="3200" b="1" u="none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 u="none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读书有三到，谓心到，眼到，口到 </a:t>
            </a:r>
            <a:r>
              <a:rPr lang="en-US" altLang="zh-CN" sz="3200" b="1" u="none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200" b="1" u="none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朱熹 </a:t>
            </a:r>
            <a:r>
              <a:rPr lang="en-US" altLang="zh-CN" sz="3200" b="1" u="none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b="1" u="none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黑发不知勤学早，白发方悔读书迟</a:t>
            </a:r>
            <a:r>
              <a:rPr lang="en-US" altLang="zh-CN" sz="3200" b="1" u="none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200" b="1" u="none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颜真卿 </a:t>
            </a:r>
            <a:r>
              <a:rPr lang="en-US" altLang="zh-CN" sz="3200" b="1" u="none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200" b="1" u="none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书卷多情似故人，晨昏忧乐每相亲</a:t>
            </a:r>
            <a:r>
              <a:rPr lang="en-US" altLang="zh-CN" sz="3200" b="1" u="none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200" b="1" u="none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于谦 </a:t>
            </a:r>
            <a:r>
              <a:rPr lang="en-US" altLang="zh-CN" sz="3200" b="1" u="none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3200" b="1" u="none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书犹药也，善读之可以医愚 </a:t>
            </a:r>
            <a:r>
              <a:rPr lang="en-US" altLang="zh-CN" sz="3200" b="1" u="none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200" b="1" u="none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刘向 </a:t>
            </a:r>
            <a:r>
              <a:rPr lang="en-US" altLang="zh-CN" sz="3200" b="1" u="none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3200" b="1" u="none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书到用时方恨少，事非经过不知难</a:t>
            </a:r>
            <a:r>
              <a:rPr lang="en-US" altLang="zh-CN" sz="3200" b="1" u="none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200" b="1" u="none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陆游</a:t>
            </a:r>
            <a:endParaRPr lang="zh-CN" altLang="en-US" sz="3200" b="1" u="none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7"/>
          <p:cNvPicPr preferRelativeResize="0">
            <a:picLocks noGrp="1"/>
          </p:cNvPicPr>
          <p:nvPr>
            <p:ph type="pic" idx="4294967295"/>
            <p:custDataLst>
              <p:tags r:id="rId1"/>
            </p:custData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" b="8444"/>
          <a:stretch>
            <a:fillRect/>
          </a:stretch>
        </p:blipFill>
        <p:spPr>
          <a:xfrm>
            <a:off x="-34290" y="1057275"/>
            <a:ext cx="12261215" cy="5031105"/>
          </a:xfr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151500" y="117501"/>
            <a:ext cx="9082800" cy="9396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zh-CN"/>
            </a:defPPr>
            <a:lvl1pPr>
              <a:defRPr sz="36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4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走进作者：</a:t>
            </a:r>
            <a:endParaRPr lang="zh-CN" altLang="en-US" sz="440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98345" y="1115695"/>
            <a:ext cx="7252335" cy="4972685"/>
          </a:xfrm>
          <a:prstGeom prst="rect">
            <a:avLst/>
          </a:prstGeom>
          <a:solidFill>
            <a:schemeClr val="accent2">
              <a:lumMod val="40000"/>
              <a:lumOff val="60000"/>
              <a:alpha val="62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en-US" altLang="zh-CN" sz="28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韩少华（</a:t>
            </a:r>
            <a:r>
              <a:rPr lang="en-US" altLang="zh-CN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1933~2010.4.7</a:t>
            </a:r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b="1" u="none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60</a:t>
            </a:r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年发表的</a:t>
            </a:r>
            <a:r>
              <a:rPr lang="en-US" altLang="zh-CN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序曲</a:t>
            </a:r>
            <a:r>
              <a:rPr lang="en-US" altLang="zh-CN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被认为是其成名作，</a:t>
            </a:r>
            <a:r>
              <a:rPr lang="en-US" altLang="zh-CN" sz="3200" b="1" u="none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70</a:t>
            </a:r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年代后期以来的创作以散文为主，曾获首届和第二届全国优秀报告文学奖以及散文、讽刺小品、儿童文学和小说等多项创作奖。作品结集有</a:t>
            </a:r>
            <a:r>
              <a:rPr lang="en-US" altLang="zh-CN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韩少华散文选</a:t>
            </a:r>
            <a:r>
              <a:rPr lang="en-US" altLang="zh-CN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暖晴</a:t>
            </a:r>
            <a:r>
              <a:rPr lang="en-US" altLang="zh-CN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碧水悠悠</a:t>
            </a:r>
            <a:r>
              <a:rPr lang="en-US" altLang="zh-CN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遛弯儿</a:t>
            </a:r>
            <a:r>
              <a:rPr lang="en-US" altLang="zh-CN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</a:t>
            </a:r>
            <a:r>
              <a:rPr lang="zh-CN" altLang="en-US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有些作品被选入国家正式教材，或者被介绍到海外华人读书界并译为英、法、日等国文字。</a:t>
            </a:r>
            <a:endParaRPr lang="zh-CN" altLang="en-US" sz="3200" b="1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32025" y="2225040"/>
            <a:ext cx="7464425" cy="3139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掩</a:t>
            </a:r>
            <a:r>
              <a:rPr lang="zh-CN" altLang="zh-CN" sz="400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映</a:t>
            </a:r>
            <a:r>
              <a:rPr lang="zh-CN" altLang="zh-CN" sz="4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</a:t>
            </a:r>
            <a:r>
              <a:rPr lang="zh-CN" altLang="zh-CN" sz="400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普</a:t>
            </a:r>
            <a:r>
              <a:rPr lang="zh-CN" altLang="zh-CN" sz="4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及         亲</a:t>
            </a:r>
            <a:r>
              <a:rPr lang="zh-CN" altLang="zh-CN" sz="400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临</a:t>
            </a:r>
            <a:r>
              <a:rPr lang="zh-CN" altLang="zh-CN" sz="4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其境</a:t>
            </a:r>
            <a:endParaRPr lang="zh-CN" altLang="zh-CN" sz="40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zh-CN" sz="40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zh-CN" sz="4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不解之</a:t>
            </a:r>
            <a:r>
              <a:rPr lang="zh-CN" altLang="zh-CN" sz="400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缘</a:t>
            </a:r>
            <a:r>
              <a:rPr lang="zh-CN" altLang="zh-CN" sz="4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lang="zh-CN" altLang="zh-CN" sz="400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梦</a:t>
            </a:r>
            <a:r>
              <a:rPr lang="zh-CN" altLang="zh-CN" sz="400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幻  </a:t>
            </a:r>
            <a:r>
              <a:rPr lang="zh-CN" altLang="zh-CN" sz="4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生龙活</a:t>
            </a:r>
            <a:r>
              <a:rPr lang="zh-CN" altLang="zh-CN" sz="400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虎</a:t>
            </a:r>
            <a:r>
              <a:rPr lang="zh-CN" altLang="zh-CN" sz="4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endParaRPr lang="zh-CN" altLang="zh-CN" sz="40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zh-CN" sz="40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zh-CN" sz="400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促膝   </a:t>
            </a:r>
            <a:r>
              <a:rPr lang="zh-CN" altLang="zh-CN" sz="4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</a:t>
            </a:r>
            <a:r>
              <a:rPr lang="zh-CN" altLang="zh-CN" sz="400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期望</a:t>
            </a:r>
            <a:endParaRPr lang="zh-CN" altLang="zh-CN" sz="4000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576830" y="1645920"/>
            <a:ext cx="50800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l"/>
            <a:r>
              <a:rPr lang="en-US" altLang="zh-CN" sz="1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 u="none">
                <a:solidFill>
                  <a:srgbClr val="FF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y</a:t>
            </a:r>
            <a:r>
              <a:rPr lang="en-US" altLang="zh-CN" sz="4000" b="1" u="none">
                <a:solidFill>
                  <a:srgbClr val="FF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ì</a:t>
            </a:r>
            <a:r>
              <a:rPr lang="en-US" altLang="zh-CN" sz="3200" b="1" u="none">
                <a:solidFill>
                  <a:srgbClr val="FF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ng</a:t>
            </a:r>
            <a:endParaRPr lang="en-US" altLang="zh-CN" sz="3200" b="1" u="none">
              <a:solidFill>
                <a:srgbClr val="FF0000"/>
              </a:solidFill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48270" y="1706880"/>
            <a:ext cx="50800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l"/>
            <a:r>
              <a:rPr lang="en-US" altLang="zh-CN" sz="3200" b="1" u="none">
                <a:solidFill>
                  <a:srgbClr val="FF0000"/>
                </a:solidFill>
                <a:latin typeface="+mj-lt"/>
                <a:ea typeface="宋体" panose="02010600030101010101" pitchFamily="2" charset="-122"/>
                <a:cs typeface="宋体" panose="02010600030101010101" pitchFamily="2" charset="-122"/>
              </a:rPr>
              <a:t>lín </a:t>
            </a:r>
            <a:endParaRPr lang="en-US" altLang="zh-CN" sz="3200" b="1" u="none">
              <a:solidFill>
                <a:srgbClr val="FF0000"/>
              </a:solidFill>
              <a:latin typeface="+mj-lt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07915" y="1767840"/>
            <a:ext cx="2540000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pǔ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49320" y="2999105"/>
            <a:ext cx="2540000" cy="640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yuán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6000" y="3060065"/>
            <a:ext cx="2540000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mèng huàn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51850" y="3060065"/>
            <a:ext cx="2540000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 </a:t>
            </a:r>
            <a:r>
              <a:rPr lang="zh-CN" altLang="en-US" sz="3200" b="1">
                <a:solidFill>
                  <a:srgbClr val="FF0000"/>
                </a:solidFill>
              </a:rPr>
              <a:t>hǔ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24405" y="4268470"/>
            <a:ext cx="2540000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cù xī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99710" y="4267200"/>
            <a:ext cx="2540000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qī wàng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24405" y="979805"/>
            <a:ext cx="50800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l"/>
            <a:r>
              <a:rPr lang="zh-CN" altLang="en-US" sz="40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字词学习：</a:t>
            </a:r>
            <a:endParaRPr lang="zh-CN" altLang="en-US" sz="4000" b="1" u="none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072640" y="952500"/>
            <a:ext cx="7924800" cy="4968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不解之缘：</a:t>
            </a:r>
            <a:r>
              <a:rPr lang="zh-CN" altLang="en-US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不能分开的缘分，指亲密的关系或深厚 的感情。</a:t>
            </a:r>
            <a:endParaRPr lang="zh-CN" altLang="en-US" sz="3200" b="1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斑驳： </a:t>
            </a:r>
            <a:r>
              <a:rPr lang="zh-CN" altLang="en-US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色彩杂乱；参差不一；形容色彩纷杂。</a:t>
            </a:r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3200" b="1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生龙活虎：</a:t>
            </a:r>
            <a:r>
              <a:rPr lang="zh-CN" altLang="en-US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形容活泼矫健，富有生气。</a:t>
            </a:r>
            <a:endParaRPr lang="zh-CN" altLang="en-US" sz="3200" b="1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endParaRPr lang="zh-CN" altLang="en-US" sz="3200" b="1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亲临其境：</a:t>
            </a:r>
            <a:r>
              <a:rPr lang="zh-CN" altLang="en-US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临：到；境：境界，地方。亲自到了那个地方。</a:t>
            </a:r>
            <a:endParaRPr lang="zh-CN" altLang="en-US" sz="3200" b="1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3830" y="-63500"/>
            <a:ext cx="12397105" cy="701929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674495" y="763905"/>
            <a:ext cx="8843010" cy="5364480"/>
          </a:xfrm>
          <a:prstGeom prst="rect">
            <a:avLst/>
          </a:prstGeom>
          <a:solidFill>
            <a:schemeClr val="bg2">
              <a:alpha val="62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marL="0" indent="0" algn="l"/>
            <a:endParaRPr lang="zh-CN" altLang="en-US" sz="3600" b="1" u="none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5400" b="1" u="none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整体感知</a:t>
            </a:r>
            <a:endParaRPr lang="zh-CN" altLang="en-US" sz="5400" b="1" u="none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endParaRPr lang="zh-CN" altLang="en-US" sz="3600" b="1" u="none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36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44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这是一篇</a:t>
            </a:r>
            <a:r>
              <a:rPr lang="zh-CN" altLang="en-US" sz="4400" b="1" u="none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回忆性</a:t>
            </a:r>
            <a:r>
              <a:rPr lang="zh-CN" altLang="en-US" sz="44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散文，作者主要回顾了中学时代学会读书，到在图书馆的刘老师帮助下，爱上阅读，与文学结下不解之缘的事。</a:t>
            </a:r>
            <a:endParaRPr lang="zh-CN" altLang="en-US" sz="4400" b="1" u="none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44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4400" b="1" u="none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H_Others_1"/>
          <p:cNvSpPr/>
          <p:nvPr>
            <p:custDataLst>
              <p:tags r:id="rId1"/>
            </p:custDataLst>
          </p:nvPr>
        </p:nvSpPr>
        <p:spPr>
          <a:xfrm>
            <a:off x="10023945" y="417197"/>
            <a:ext cx="883444" cy="87511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50" kern="0" dirty="0">
                <a:solidFill>
                  <a:schemeClr val="bg1"/>
                </a:solidFill>
                <a:latin typeface="+mn-lt"/>
                <a:ea typeface="+mn-ea"/>
              </a:rPr>
              <a:t>目</a:t>
            </a:r>
            <a:endParaRPr lang="zh-CN" altLang="en-US" sz="4050" kern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MH_Others_2"/>
          <p:cNvSpPr/>
          <p:nvPr>
            <p:custDataLst>
              <p:tags r:id="rId2"/>
            </p:custDataLst>
          </p:nvPr>
        </p:nvSpPr>
        <p:spPr>
          <a:xfrm>
            <a:off x="10485907" y="1079185"/>
            <a:ext cx="579834" cy="572691"/>
          </a:xfrm>
          <a:prstGeom prst="ellipse">
            <a:avLst/>
          </a:prstGeom>
          <a:solidFill>
            <a:schemeClr val="bg1"/>
          </a:solidFill>
          <a:ln w="22225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 kern="0" dirty="0">
                <a:solidFill>
                  <a:schemeClr val="accent2"/>
                </a:solidFill>
                <a:latin typeface="+mn-lt"/>
                <a:ea typeface="+mn-ea"/>
              </a:rPr>
              <a:t>录</a:t>
            </a:r>
            <a:endParaRPr lang="zh-CN" altLang="en-US" sz="2700" b="1" kern="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9" name="MH_Others_3"/>
          <p:cNvSpPr txBox="1"/>
          <p:nvPr>
            <p:custDataLst>
              <p:tags r:id="rId3"/>
            </p:custDataLst>
          </p:nvPr>
        </p:nvSpPr>
        <p:spPr>
          <a:xfrm rot="16200000">
            <a:off x="9244680" y="2141817"/>
            <a:ext cx="2090738" cy="391716"/>
          </a:xfrm>
          <a:prstGeom prst="rect">
            <a:avLst/>
          </a:prstGeom>
          <a:noFill/>
        </p:spPr>
        <p:txBody>
          <a:bodyPr anchor="b">
            <a:normAutofit lnSpcReduction="20000"/>
          </a:bodyPr>
          <a:lstStyle/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 kern="0" spc="375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CONTENTS</a:t>
            </a:r>
            <a:endParaRPr lang="en-US" altLang="zh-CN" sz="2100" kern="0" spc="375" smtClean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MH_Entry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39174" y="2781435"/>
            <a:ext cx="3377293" cy="565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4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algn="l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1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</a:rPr>
              <a:t>LOREM IPSUM DOLOR</a:t>
            </a:r>
            <a:endParaRPr lang="en-US" altLang="zh-CN" sz="21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" name="MH_Number_1"/>
          <p:cNvSpPr/>
          <p:nvPr>
            <p:custDataLst>
              <p:tags r:id="rId5"/>
            </p:custDataLst>
          </p:nvPr>
        </p:nvSpPr>
        <p:spPr>
          <a:xfrm>
            <a:off x="3955767" y="2881446"/>
            <a:ext cx="494110" cy="366713"/>
          </a:xfrm>
          <a:custGeom>
            <a:avLst/>
            <a:gdLst>
              <a:gd name="connsiteX0" fmla="*/ 721269 w 825937"/>
              <a:gd name="connsiteY0" fmla="*/ 201970 h 612776"/>
              <a:gd name="connsiteX1" fmla="*/ 825937 w 825937"/>
              <a:gd name="connsiteY1" fmla="*/ 306637 h 612776"/>
              <a:gd name="connsiteX2" fmla="*/ 721767 w 825937"/>
              <a:gd name="connsiteY2" fmla="*/ 410807 h 612776"/>
              <a:gd name="connsiteX3" fmla="*/ 305594 w 825937"/>
              <a:gd name="connsiteY3" fmla="*/ 0 h 612776"/>
              <a:gd name="connsiteX4" fmla="*/ 611188 w 825937"/>
              <a:gd name="connsiteY4" fmla="*/ 306388 h 612776"/>
              <a:gd name="connsiteX5" fmla="*/ 305594 w 825937"/>
              <a:gd name="connsiteY5" fmla="*/ 612776 h 612776"/>
              <a:gd name="connsiteX6" fmla="*/ 0 w 825937"/>
              <a:gd name="connsiteY6" fmla="*/ 306388 h 612776"/>
              <a:gd name="connsiteX7" fmla="*/ 305594 w 825937"/>
              <a:gd name="connsiteY7" fmla="*/ 0 h 61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5937" h="612776">
                <a:moveTo>
                  <a:pt x="721269" y="201970"/>
                </a:moveTo>
                <a:lnTo>
                  <a:pt x="825937" y="306637"/>
                </a:lnTo>
                <a:lnTo>
                  <a:pt x="721767" y="410807"/>
                </a:lnTo>
                <a:close/>
                <a:moveTo>
                  <a:pt x="305594" y="0"/>
                </a:moveTo>
                <a:cubicBezTo>
                  <a:pt x="474369" y="0"/>
                  <a:pt x="611188" y="137175"/>
                  <a:pt x="611188" y="306388"/>
                </a:cubicBezTo>
                <a:cubicBezTo>
                  <a:pt x="611188" y="475601"/>
                  <a:pt x="474369" y="612776"/>
                  <a:pt x="305594" y="612776"/>
                </a:cubicBezTo>
                <a:cubicBezTo>
                  <a:pt x="136819" y="612776"/>
                  <a:pt x="0" y="475601"/>
                  <a:pt x="0" y="306388"/>
                </a:cubicBezTo>
                <a:cubicBezTo>
                  <a:pt x="0" y="137175"/>
                  <a:pt x="136819" y="0"/>
                  <a:pt x="305594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10800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>
                <a:solidFill>
                  <a:schemeClr val="bg1"/>
                </a:solidFill>
                <a:latin typeface="+mn-lt"/>
                <a:ea typeface="+mn-ea"/>
              </a:rPr>
              <a:t>1</a:t>
            </a:r>
            <a:endParaRPr lang="zh-CN" altLang="en-US" kern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pic>
        <p:nvPicPr>
          <p:cNvPr id="2" name="图片 1" descr="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9050" y="-15240"/>
            <a:ext cx="12414250" cy="70872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90295" y="-83185"/>
            <a:ext cx="10194925" cy="7223760"/>
          </a:xfrm>
          <a:prstGeom prst="rect">
            <a:avLst/>
          </a:prstGeom>
          <a:solidFill>
            <a:schemeClr val="bg1">
              <a:alpha val="71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marL="0" indent="0" algn="l"/>
            <a:endParaRPr lang="en-US" altLang="zh-CN" sz="3600" b="1" u="none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36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6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、在遇到刘老师之前，我是怎样读书的？</a:t>
            </a:r>
            <a:endParaRPr lang="zh-CN" altLang="en-US" sz="3600" b="1" u="none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3600" b="1" u="none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有时候是认真的，有时候却无非是翻一翻，看一看有趣的故事而已。</a:t>
            </a:r>
            <a:endParaRPr lang="zh-CN" altLang="en-US" sz="3600" b="1" u="none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36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6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、遇到刘老师，我又是怎样读书的？</a:t>
            </a:r>
            <a:endParaRPr lang="zh-CN" altLang="en-US" sz="3600" b="1" u="none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36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600" b="1" u="none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要是觉得特别喜欢哪篇，你就轻声念一念。念得时候，脑子里还要做两件事：一件是按着文章里写的样子，去想你自己也在文章 里头，如同亲临其境似的；另一件是想你的面前坐着一个好朋友，正在听你读文章，要</a:t>
            </a:r>
            <a:r>
              <a:rPr lang="en-US" altLang="zh-CN" sz="3600" b="1" u="none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.....</a:t>
            </a:r>
            <a:r>
              <a:rPr lang="zh-CN" altLang="en-US" sz="3600" b="1" u="none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新的感受</a:t>
            </a:r>
            <a:r>
              <a:rPr lang="en-US" altLang="zh-CN" sz="3600" b="1" u="none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......</a:t>
            </a:r>
            <a:endParaRPr lang="en-US" altLang="zh-CN" sz="3600" b="1" u="none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3600" b="1" u="none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——仿佛已经走进书里去亲身感受里面所描述的情景和 气氛；</a:t>
            </a:r>
            <a:endParaRPr lang="en-US" altLang="zh-CN" sz="3600" b="1" u="none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endParaRPr lang="en-US" altLang="zh-CN" sz="3600" b="1" u="none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5_b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0010" y="-50800"/>
            <a:ext cx="12195175" cy="72669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11070" y="713105"/>
            <a:ext cx="8056880" cy="5577840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 anchor="t">
            <a:spAutoFit/>
          </a:bodyPr>
          <a:p>
            <a:endParaRPr lang="zh-CN" altLang="en-US" sz="3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3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那年寒假，接触解放区文学作品，我是如何感受的？</a:t>
            </a:r>
            <a:endParaRPr lang="zh-CN" altLang="en-US" sz="3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3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6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我一下子觉得文学真是美妙极了，它可以让我的 心向着现实与历史敞开，又把整个世界拥抱到我的胸前</a:t>
            </a:r>
            <a:r>
              <a:rPr lang="en-US" altLang="zh-CN" sz="36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......</a:t>
            </a:r>
            <a:endParaRPr lang="en-US" altLang="zh-CN" sz="3600" b="1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sz="3600" b="1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sz="3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v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955" y="-45720"/>
            <a:ext cx="12242800" cy="68967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765300" y="274955"/>
            <a:ext cx="8428355" cy="6187440"/>
          </a:xfrm>
          <a:prstGeom prst="rect">
            <a:avLst/>
          </a:prstGeom>
          <a:solidFill>
            <a:schemeClr val="bg1">
              <a:alpha val="71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3600" b="1" u="none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总结归纳 </a:t>
            </a:r>
            <a:endParaRPr lang="zh-CN" altLang="en-US" sz="3600" b="1" u="none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36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本文介绍了作者学会读书，爱上阅读的哪三个阶段经历？ </a:t>
            </a:r>
            <a:endParaRPr lang="zh-CN" altLang="en-US" sz="3600" b="1" u="none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4000" b="1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</a:t>
            </a:r>
            <a:r>
              <a:rPr lang="en-US" altLang="zh-CN" sz="3600" b="1" u="none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600" b="1" u="none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无非是翻一翻，看一看有趣的故事而已。</a:t>
            </a:r>
            <a:r>
              <a:rPr lang="en-US" altLang="zh-CN" sz="3600" b="1" u="none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</a:t>
            </a:r>
            <a:r>
              <a:rPr lang="en-US" altLang="zh-CN" sz="3600" b="1" u="none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600" b="1" u="none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仿佛已经走进书里去亲身感受里面所描述的情景和气氛。</a:t>
            </a:r>
            <a:r>
              <a:rPr lang="en-US" altLang="zh-CN" sz="3600" b="1" u="none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600" b="1" u="none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觉得文字美妙极了，心灵向着历史和现实敞开并 拥抱整个世界。</a:t>
            </a:r>
            <a:endParaRPr lang="zh-CN" altLang="en-US" sz="3600" b="1" u="none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3600" b="1" u="none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3600" b="1" u="none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OTHERS"/>
  <p:tag name="KSO_WM_UNIT_TYPE" val="l_i"/>
  <p:tag name="KSO_WM_UNIT_INDEX" val="1_2"/>
  <p:tag name="KSO_WM_UNIT_ID" val="custom160428_6*l_i*1_2"/>
  <p:tag name="KSO_WM_UNIT_CLEAR" val="1"/>
  <p:tag name="KSO_WM_UNIT_LAYERLEVEL" val="1_1"/>
  <p:tag name="KSO_WM_DIAGRAM_GROUP_CODE" val="l1-1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6"/>
  <p:tag name="KSO_WM_UNIT_TEXT_FILL_TYPE" val="1"/>
  <p:tag name="KSO_WM_UNIT_USESOURCEFORMAT_APPLY" val="1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OTHERS"/>
  <p:tag name="KSO_WM_UNIT_TYPE" val="a"/>
  <p:tag name="KSO_WM_UNIT_INDEX" val="1"/>
  <p:tag name="KSO_WM_UNIT_ID" val="custom160428_6*a*1"/>
  <p:tag name="KSO_WM_UNIT_CLEAR" val="1"/>
  <p:tag name="KSO_WM_UNIT_LAYERLEVEL" val="1"/>
  <p:tag name="KSO_WM_UNIT_VALUE" val="7"/>
  <p:tag name="KSO_WM_UNIT_ISCONTENTSTITLE" val="1"/>
  <p:tag name="KSO_WM_UNIT_HIGHLIGHT" val="0"/>
  <p:tag name="KSO_WM_UNIT_COMPATIBLE" val="0"/>
  <p:tag name="KSO_WM_UNIT_PRESET_TEXT" val="CONTENTS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ENTRY"/>
  <p:tag name="MH_ORDER" val="1"/>
  <p:tag name="KSO_WM_UNIT_TYPE" val="l_h_f"/>
  <p:tag name="KSO_WM_UNIT_INDEX" val="1_1_1"/>
  <p:tag name="KSO_WM_UNIT_ID" val="custom160428_6*l_h_f*1_1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1"/>
  <p:tag name="KSO_WM_UNIT_TYPE" val="l_i"/>
  <p:tag name="KSO_WM_UNIT_INDEX" val="1_3"/>
  <p:tag name="KSO_WM_UNIT_ID" val="custom160428_6*l_i*1_3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4.xml><?xml version="1.0" encoding="utf-8"?>
<p:tagLst xmlns:p="http://schemas.openxmlformats.org/presentationml/2006/main">
  <p:tag name="MH" val="20150409143211"/>
  <p:tag name="MH_LIBRARY" val="CONTENTS"/>
  <p:tag name="MH_AUTOCOLOR" val="TRUE"/>
  <p:tag name="MH_TYPE" val="CONTENTS"/>
  <p:tag name="KSO_WM_TEMPLATE_CATEGORY" val="custom"/>
  <p:tag name="KSO_WM_TEMPLATE_INDEX" val="160428"/>
  <p:tag name="KSO_WM_TAG_VERSION" val="1.0"/>
  <p:tag name="KSO_WM_SLIDE_ID" val="custom160428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b"/>
  <p:tag name="KSO_WM_UNIT_INDEX" val="1"/>
  <p:tag name="KSO_WM_UNIT_ID" val="custom160428_1*b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d"/>
  <p:tag name="KSO_WM_UNIT_INDEX" val="1"/>
  <p:tag name="KSO_WM_UNIT_ID" val="custom160428_5*d*1"/>
  <p:tag name="KSO_WM_UNIT_CLEAR" val="0"/>
  <p:tag name="KSO_WM_UNIT_LAYERLEVEL" val="1"/>
  <p:tag name="KSO_WM_UNIT_VALUE" val="1261*2521"/>
  <p:tag name="KSO_WM_UNIT_HIGHLIGHT" val="0"/>
  <p:tag name="KSO_WM_UNIT_COMPATIBLE" val="0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.xml><?xml version="1.0" encoding="utf-8"?>
<p:tagLst xmlns:p="http://schemas.openxmlformats.org/presentationml/2006/main">
  <p:tag name="KSO_WM_TEMPLATE_CATEGORY" val="custom"/>
  <p:tag name="KSO_WM_TEMPLATE_INDEX" val="160428"/>
  <p:tag name="KSO_WM_TAG_VERSION" val="1.0"/>
  <p:tag name="KSO_WM_SLIDE_ID" val="custom160428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96"/>
  <p:tag name="KSO_WM_SLIDE_SIZE" val="715*411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OTHERS"/>
  <p:tag name="KSO_WM_UNIT_TYPE" val="l_i"/>
  <p:tag name="KSO_WM_UNIT_INDEX" val="1_1"/>
  <p:tag name="KSO_WM_UNIT_ID" val="custom160428_6*l_i*1_1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1913</Words>
  <PresentationFormat>宽屏</PresentationFormat>
  <Paragraphs>112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黑体</vt:lpstr>
      <vt:lpstr>Wingdings 2</vt:lpstr>
      <vt:lpstr>幼圆</vt:lpstr>
      <vt:lpstr>Calibri</vt:lpstr>
      <vt:lpstr>微软雅黑</vt:lpstr>
      <vt:lpstr>华文中宋</vt:lpstr>
      <vt:lpstr>A000120140530A99PPBG</vt:lpstr>
      <vt:lpstr>LOREM IPSUM DOLOR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2017-02-23T09:25:35Z</dcterms:created>
  <dcterms:modified xsi:type="dcterms:W3CDTF">2018-11-13T06:09:15Z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