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57" r:id="rId4"/>
    <p:sldId id="281" r:id="rId5"/>
    <p:sldId id="25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3" r:id="rId28"/>
    <p:sldId id="284" r:id="rId29"/>
    <p:sldId id="285" r:id="rId30"/>
    <p:sldId id="286" r:id="rId3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5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8723D-B53A-4CFE-A198-54AC735C19F9}" type="datetimeFigureOut">
              <a:rPr lang="zh-CN" altLang="en-US" smtClean="0"/>
              <a:pPr/>
              <a:t>2017/6/8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5654-D341-4FA3-BA64-CED0BC9082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8723D-B53A-4CFE-A198-54AC735C19F9}" type="datetimeFigureOut">
              <a:rPr lang="zh-CN" altLang="en-US" smtClean="0"/>
              <a:pPr/>
              <a:t>2017/6/8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5654-D341-4FA3-BA64-CED0BC9082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8723D-B53A-4CFE-A198-54AC735C19F9}" type="datetimeFigureOut">
              <a:rPr lang="zh-CN" altLang="en-US" smtClean="0"/>
              <a:pPr/>
              <a:t>2017/6/8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5654-D341-4FA3-BA64-CED0BC9082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8723D-B53A-4CFE-A198-54AC735C19F9}" type="datetimeFigureOut">
              <a:rPr lang="zh-CN" altLang="en-US" smtClean="0"/>
              <a:pPr/>
              <a:t>2017/6/8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5654-D341-4FA3-BA64-CED0BC9082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8723D-B53A-4CFE-A198-54AC735C19F9}" type="datetimeFigureOut">
              <a:rPr lang="zh-CN" altLang="en-US" smtClean="0"/>
              <a:pPr/>
              <a:t>2017/6/8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5654-D341-4FA3-BA64-CED0BC9082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8723D-B53A-4CFE-A198-54AC735C19F9}" type="datetimeFigureOut">
              <a:rPr lang="zh-CN" altLang="en-US" smtClean="0"/>
              <a:pPr/>
              <a:t>2017/6/8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5654-D341-4FA3-BA64-CED0BC9082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8723D-B53A-4CFE-A198-54AC735C19F9}" type="datetimeFigureOut">
              <a:rPr lang="zh-CN" altLang="en-US" smtClean="0"/>
              <a:pPr/>
              <a:t>2017/6/8 Thursday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5654-D341-4FA3-BA64-CED0BC9082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8723D-B53A-4CFE-A198-54AC735C19F9}" type="datetimeFigureOut">
              <a:rPr lang="zh-CN" altLang="en-US" smtClean="0"/>
              <a:pPr/>
              <a:t>2017/6/8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5654-D341-4FA3-BA64-CED0BC9082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8723D-B53A-4CFE-A198-54AC735C19F9}" type="datetimeFigureOut">
              <a:rPr lang="zh-CN" altLang="en-US" smtClean="0"/>
              <a:pPr/>
              <a:t>2017/6/8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5654-D341-4FA3-BA64-CED0BC9082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8723D-B53A-4CFE-A198-54AC735C19F9}" type="datetimeFigureOut">
              <a:rPr lang="zh-CN" altLang="en-US" smtClean="0"/>
              <a:pPr/>
              <a:t>2017/6/8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5654-D341-4FA3-BA64-CED0BC9082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8723D-B53A-4CFE-A198-54AC735C19F9}" type="datetimeFigureOut">
              <a:rPr lang="zh-CN" altLang="en-US" smtClean="0"/>
              <a:pPr/>
              <a:t>2017/6/8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B5654-D341-4FA3-BA64-CED0BC9082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3000">
              <a:srgbClr val="FFEFD1">
                <a:alpha val="45000"/>
              </a:srgbClr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8723D-B53A-4CFE-A198-54AC735C19F9}" type="datetimeFigureOut">
              <a:rPr lang="zh-CN" altLang="en-US" smtClean="0"/>
              <a:pPr/>
              <a:t>2017/6/8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6B5654-D341-4FA3-BA64-CED0BC9082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.com/s?q=%E6%97%A5%E6%9C%AC%E6%B5%B7%E6%B2%9F&amp;ie=utf-8&amp;src=wenda_link" TargetMode="External"/><Relationship Id="rId2" Type="http://schemas.openxmlformats.org/officeDocument/2006/relationships/hyperlink" Target="http://www.so.com/s?q=%E6%9F%A5%E6%9E%97%E6%9D%B0%E6%B5%B7%E6%B8%8A&amp;ie=utf-8&amp;src=wenda_link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baike.so.com/doc/4833776-5050639.html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8000" b="1" dirty="0" smtClean="0">
                <a:solidFill>
                  <a:srgbClr val="FF0000"/>
                </a:solidFill>
                <a:ea typeface="+mn-ea"/>
              </a:rPr>
              <a:t>海底两万里（节选）</a:t>
            </a:r>
            <a:endParaRPr lang="zh-CN" altLang="en-US" sz="8000" b="1" dirty="0">
              <a:solidFill>
                <a:srgbClr val="FF0000"/>
              </a:solidFill>
              <a:ea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  </a:t>
            </a:r>
          </a:p>
          <a:p>
            <a:r>
              <a:rPr lang="zh-CN" altLang="en-US" sz="4400" b="1" dirty="0" smtClean="0">
                <a:solidFill>
                  <a:srgbClr val="FF0000"/>
                </a:solidFill>
              </a:rPr>
              <a:t>儒勒 * 凡尔纳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4400" b="1" dirty="0" smtClean="0"/>
              <a:t>5</a:t>
            </a:r>
            <a:r>
              <a:rPr lang="zh-CN" altLang="en-US" sz="4400" b="1" dirty="0" smtClean="0"/>
              <a:t>读第（</a:t>
            </a:r>
            <a:r>
              <a:rPr lang="en-US" altLang="zh-CN" sz="4400" b="1" dirty="0" smtClean="0"/>
              <a:t>15</a:t>
            </a:r>
            <a:r>
              <a:rPr lang="zh-CN" altLang="en-US" sz="4400" b="1" dirty="0" smtClean="0"/>
              <a:t>）段内莫艇长的话，从文中可见他怎样的品格？</a:t>
            </a:r>
            <a:endParaRPr lang="en-US" altLang="zh-CN" sz="4400" b="1" dirty="0" smtClean="0"/>
          </a:p>
          <a:p>
            <a:r>
              <a:rPr lang="zh-CN" altLang="en-US" sz="4400" b="1" dirty="0" smtClean="0">
                <a:solidFill>
                  <a:srgbClr val="FF0000"/>
                </a:solidFill>
              </a:rPr>
              <a:t>有丰富的海底生存技能，也十分勇敢无畏。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400" b="1" dirty="0" smtClean="0"/>
              <a:t>概括第二部分的内容。（</a:t>
            </a:r>
            <a:r>
              <a:rPr lang="en-US" altLang="zh-CN" sz="4400" b="1" dirty="0" smtClean="0"/>
              <a:t>19--27</a:t>
            </a:r>
            <a:r>
              <a:rPr lang="zh-CN" altLang="en-US" sz="4400" b="1" dirty="0" smtClean="0"/>
              <a:t>）</a:t>
            </a:r>
            <a:endParaRPr lang="en-US" altLang="zh-CN" sz="4400" b="1" dirty="0" smtClean="0"/>
          </a:p>
          <a:p>
            <a:r>
              <a:rPr lang="zh-CN" altLang="en-US" sz="4400" b="1" dirty="0" smtClean="0">
                <a:solidFill>
                  <a:srgbClr val="FF0000"/>
                </a:solidFill>
              </a:rPr>
              <a:t>“我们”在海底看到了千奇百怪的海洋生物。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4400" b="1" dirty="0" smtClean="0"/>
              <a:t>1</a:t>
            </a:r>
            <a:r>
              <a:rPr lang="zh-CN" altLang="en-US" sz="4400" b="1" dirty="0" smtClean="0"/>
              <a:t>来到大海</a:t>
            </a:r>
            <a:r>
              <a:rPr lang="en-US" altLang="zh-CN" sz="4400" b="1" dirty="0" smtClean="0"/>
              <a:t>5</a:t>
            </a:r>
            <a:r>
              <a:rPr lang="zh-CN" altLang="en-US" sz="4400" b="1" dirty="0" smtClean="0"/>
              <a:t>米水深处，“我”的感觉如何？</a:t>
            </a:r>
            <a:endParaRPr lang="en-US" altLang="zh-CN" sz="4400" b="1" dirty="0" smtClean="0"/>
          </a:p>
          <a:p>
            <a:r>
              <a:rPr lang="zh-CN" altLang="en-US" sz="4400" b="1" dirty="0" smtClean="0">
                <a:solidFill>
                  <a:srgbClr val="FF0000"/>
                </a:solidFill>
              </a:rPr>
              <a:t>“我”行动自如，阳光射进水里，给了我们足够的光线，连最小的东西都能够看得见，海底变得差不多是平的。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sz="4000" b="1" dirty="0" smtClean="0"/>
              <a:t>2 </a:t>
            </a:r>
            <a:r>
              <a:rPr lang="zh-CN" altLang="en-US" sz="4000" b="1" dirty="0" smtClean="0"/>
              <a:t>这里有哪些奇异的海洋生物？</a:t>
            </a:r>
            <a:endParaRPr lang="en-US" altLang="zh-CN" sz="4000" b="1" dirty="0" smtClean="0"/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（</a:t>
            </a:r>
            <a:r>
              <a:rPr lang="en-US" altLang="zh-CN" b="1" dirty="0" smtClean="0">
                <a:solidFill>
                  <a:srgbClr val="FF0000"/>
                </a:solidFill>
              </a:rPr>
              <a:t>1</a:t>
            </a:r>
            <a:r>
              <a:rPr lang="zh-CN" altLang="en-US" b="1" dirty="0" smtClean="0">
                <a:solidFill>
                  <a:srgbClr val="FF0000"/>
                </a:solidFill>
              </a:rPr>
              <a:t>）鱼类：单鳍属的只有尾巴的怪鱼、爪哇鳗，硬鳍属的燕雀鱼，长轴属的唐格巴斯鱼等。（</a:t>
            </a:r>
            <a:r>
              <a:rPr lang="en-US" altLang="zh-CN" b="1" dirty="0" smtClean="0">
                <a:solidFill>
                  <a:srgbClr val="FF0000"/>
                </a:solidFill>
              </a:rPr>
              <a:t>2</a:t>
            </a:r>
            <a:r>
              <a:rPr lang="zh-CN" altLang="en-US" b="1" dirty="0" smtClean="0">
                <a:solidFill>
                  <a:srgbClr val="FF0000"/>
                </a:solidFill>
              </a:rPr>
              <a:t>）软体动物和植形动物：胎形贝、圆壳满月蛤、钻状的螺旋贝、波斯紫红贝、角螺、舌形贝、鸭科贝、发光水母、扇形的眼贝等。（</a:t>
            </a:r>
            <a:r>
              <a:rPr lang="en-US" altLang="zh-CN" b="1" dirty="0" smtClean="0">
                <a:solidFill>
                  <a:srgbClr val="FF0000"/>
                </a:solidFill>
              </a:rPr>
              <a:t>3</a:t>
            </a:r>
            <a:r>
              <a:rPr lang="zh-CN" altLang="en-US" b="1" dirty="0" smtClean="0">
                <a:solidFill>
                  <a:srgbClr val="FF0000"/>
                </a:solidFill>
              </a:rPr>
              <a:t>）节肢动物：长齿蟹、椰子蟹、单性虾、达尔文研究过的大螃蟹、螯等。（</a:t>
            </a:r>
            <a:r>
              <a:rPr lang="en-US" altLang="zh-CN" b="1" dirty="0" smtClean="0">
                <a:solidFill>
                  <a:srgbClr val="FF0000"/>
                </a:solidFill>
              </a:rPr>
              <a:t>4</a:t>
            </a:r>
            <a:r>
              <a:rPr lang="zh-CN" altLang="en-US" b="1" dirty="0" smtClean="0">
                <a:solidFill>
                  <a:srgbClr val="FF0000"/>
                </a:solidFill>
              </a:rPr>
              <a:t>）数以百万计的珠母，杂色珠母。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4000" b="1" dirty="0" smtClean="0"/>
              <a:t>3 </a:t>
            </a:r>
            <a:r>
              <a:rPr lang="zh-CN" altLang="en-US" sz="4000" b="1" dirty="0" smtClean="0"/>
              <a:t>内莫艇长有哪些举动？你能推测他是怎样的人吗？</a:t>
            </a:r>
            <a:endParaRPr lang="en-US" altLang="zh-CN" sz="4000" b="1" dirty="0" smtClean="0"/>
          </a:p>
          <a:p>
            <a:r>
              <a:rPr lang="zh-CN" altLang="en-US" sz="4000" b="1" dirty="0" smtClean="0">
                <a:solidFill>
                  <a:srgbClr val="FF0000"/>
                </a:solidFill>
              </a:rPr>
              <a:t>没有采摘珍珠，只用手指给我看；可见他不贪财逐利的品性，和内德兰德形成对比。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sz="4400" b="1" dirty="0" smtClean="0"/>
              <a:t>4 </a:t>
            </a:r>
            <a:r>
              <a:rPr lang="zh-CN" altLang="en-US" sz="4400" b="1" dirty="0" smtClean="0"/>
              <a:t>作者是如何描写海底的动物的？</a:t>
            </a:r>
            <a:endParaRPr lang="en-US" altLang="zh-CN" sz="4400" b="1" dirty="0" smtClean="0"/>
          </a:p>
          <a:p>
            <a:r>
              <a:rPr lang="zh-CN" altLang="en-US" sz="4400" b="1" dirty="0" smtClean="0"/>
              <a:t>这样描写有什么表达效果？</a:t>
            </a:r>
            <a:endParaRPr lang="en-US" altLang="zh-CN" sz="4400" b="1" dirty="0" smtClean="0"/>
          </a:p>
          <a:p>
            <a:r>
              <a:rPr lang="zh-CN" altLang="en-US" sz="4400" b="1" dirty="0" smtClean="0">
                <a:solidFill>
                  <a:srgbClr val="FF0000"/>
                </a:solidFill>
              </a:rPr>
              <a:t>作者抓住海底动物的不同特点来描写，写它们的身长、颜色、形状、用途等，而且融入自己的情感“令人讨厌的”增强了文章的感染力。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400" b="1" dirty="0" smtClean="0"/>
              <a:t>概括第三部分的内容。（</a:t>
            </a:r>
            <a:r>
              <a:rPr lang="en-US" altLang="zh-CN" sz="4400" b="1" dirty="0" smtClean="0"/>
              <a:t>28--36</a:t>
            </a:r>
            <a:r>
              <a:rPr lang="zh-CN" altLang="en-US" sz="4400" b="1" dirty="0" smtClean="0"/>
              <a:t>）</a:t>
            </a:r>
            <a:endParaRPr lang="en-US" altLang="zh-CN" sz="4400" b="1" dirty="0" smtClean="0"/>
          </a:p>
          <a:p>
            <a:r>
              <a:rPr lang="zh-CN" altLang="en-US" sz="4400" b="1" dirty="0" smtClean="0">
                <a:solidFill>
                  <a:srgbClr val="FF0000"/>
                </a:solidFill>
              </a:rPr>
              <a:t>“我们”发现一颗硕大的珍珠正在孕育。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4400" b="1" dirty="0" smtClean="0"/>
              <a:t>1</a:t>
            </a:r>
            <a:r>
              <a:rPr lang="zh-CN" altLang="en-US" sz="4400" b="1" dirty="0" smtClean="0"/>
              <a:t>内莫艇长带我们来到了什么地方？他为什么带“我们”到这里来？</a:t>
            </a:r>
            <a:endParaRPr lang="en-US" altLang="zh-CN" sz="4400" b="1" dirty="0" smtClean="0"/>
          </a:p>
          <a:p>
            <a:r>
              <a:rPr lang="zh-CN" altLang="en-US" sz="4400" b="1" dirty="0" smtClean="0">
                <a:solidFill>
                  <a:srgbClr val="FF0000"/>
                </a:solidFill>
              </a:rPr>
              <a:t>海底地下室；看那个大砗磲现在长得怎么样了。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sz="4400" b="1" dirty="0" smtClean="0"/>
              <a:t>2 </a:t>
            </a:r>
            <a:r>
              <a:rPr lang="zh-CN" altLang="en-US" sz="4400" b="1" dirty="0" smtClean="0"/>
              <a:t>这里有什么珍宝？生长在什么地方？它有什么特点？</a:t>
            </a:r>
            <a:endParaRPr lang="en-US" altLang="zh-CN" sz="4400" b="1" dirty="0" smtClean="0"/>
          </a:p>
          <a:p>
            <a:r>
              <a:rPr lang="zh-CN" altLang="en-US" sz="4400" b="1" dirty="0" smtClean="0">
                <a:solidFill>
                  <a:srgbClr val="FF0000"/>
                </a:solidFill>
              </a:rPr>
              <a:t>一只硕大无朋的珠母，一个大砗磲；它用吸盘附在一块花岗岩石台上，在岩洞中不生波澜的水里独自生长着；重</a:t>
            </a:r>
            <a:r>
              <a:rPr lang="en-US" altLang="zh-CN" sz="4400" b="1" dirty="0" smtClean="0">
                <a:solidFill>
                  <a:srgbClr val="FF0000"/>
                </a:solidFill>
              </a:rPr>
              <a:t>300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千克，硕大无朋。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4000" b="1" dirty="0" smtClean="0"/>
              <a:t>3 </a:t>
            </a:r>
            <a:r>
              <a:rPr lang="zh-CN" altLang="en-US" sz="4000" b="1" dirty="0" smtClean="0"/>
              <a:t>内莫艇长为什么阻止“我”触摸这颗大珍珠？</a:t>
            </a:r>
            <a:endParaRPr lang="en-US" altLang="zh-CN" sz="4000" b="1" dirty="0" smtClean="0"/>
          </a:p>
          <a:p>
            <a:r>
              <a:rPr lang="zh-CN" altLang="en-US" sz="4000" b="1" dirty="0" smtClean="0">
                <a:solidFill>
                  <a:srgbClr val="FF0000"/>
                </a:solidFill>
              </a:rPr>
              <a:t>因为他带“我们”来的目的不是采珍珠，而是来看珍珠。他要把那颗珍珠留在砗磲的套膜里，让它慢慢生长。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b="1" dirty="0" smtClean="0"/>
              <a:t>1960</a:t>
            </a:r>
            <a:r>
              <a:rPr lang="zh-CN" altLang="en-US" b="1" dirty="0" smtClean="0"/>
              <a:t>年</a:t>
            </a:r>
            <a:r>
              <a:rPr lang="en-US" altLang="zh-CN" b="1" dirty="0" smtClean="0"/>
              <a:t>1</a:t>
            </a:r>
            <a:r>
              <a:rPr lang="zh-CN" altLang="en-US" b="1" dirty="0" smtClean="0"/>
              <a:t>月，瑞士制造的美国海军深海潜水器“</a:t>
            </a:r>
            <a:r>
              <a:rPr lang="zh-CN" altLang="en-US" b="1" dirty="0" smtClean="0">
                <a:solidFill>
                  <a:srgbClr val="FF0000"/>
                </a:solidFill>
              </a:rPr>
              <a:t>特瑞斯特</a:t>
            </a:r>
            <a:r>
              <a:rPr lang="zh-CN" altLang="en-US" b="1" dirty="0" smtClean="0"/>
              <a:t>”号在雅克</a:t>
            </a:r>
            <a:r>
              <a:rPr lang="en-US" altLang="zh-CN" b="1" dirty="0" smtClean="0"/>
              <a:t>·</a:t>
            </a:r>
            <a:r>
              <a:rPr lang="zh-CN" altLang="en-US" b="1" dirty="0" smtClean="0"/>
              <a:t>皮卡德博士</a:t>
            </a:r>
            <a:r>
              <a:rPr lang="en-US" altLang="zh-CN" b="1" dirty="0" smtClean="0"/>
              <a:t>(</a:t>
            </a:r>
            <a:r>
              <a:rPr lang="zh-CN" altLang="en-US" b="1" dirty="0" smtClean="0"/>
              <a:t>瑞士人</a:t>
            </a:r>
            <a:r>
              <a:rPr lang="en-US" altLang="zh-CN" b="1" dirty="0" smtClean="0"/>
              <a:t>)</a:t>
            </a:r>
            <a:r>
              <a:rPr lang="zh-CN" altLang="en-US" b="1" dirty="0" smtClean="0"/>
              <a:t>和唐纳德</a:t>
            </a:r>
            <a:r>
              <a:rPr lang="en-US" altLang="zh-CN" b="1" dirty="0" smtClean="0"/>
              <a:t>·</a:t>
            </a:r>
            <a:r>
              <a:rPr lang="zh-CN" altLang="en-US" b="1" dirty="0" smtClean="0"/>
              <a:t>沃西海军上尉</a:t>
            </a:r>
            <a:r>
              <a:rPr lang="en-US" altLang="zh-CN" b="1" dirty="0" smtClean="0"/>
              <a:t>(</a:t>
            </a:r>
            <a:r>
              <a:rPr lang="zh-CN" altLang="en-US" b="1" dirty="0" smtClean="0"/>
              <a:t>美国人</a:t>
            </a:r>
            <a:r>
              <a:rPr lang="en-US" altLang="zh-CN" b="1" dirty="0" smtClean="0"/>
              <a:t>)</a:t>
            </a:r>
            <a:r>
              <a:rPr lang="zh-CN" altLang="en-US" b="1" dirty="0" smtClean="0"/>
              <a:t>操纵下下潜到太平洋底马里亚纳海沟中</a:t>
            </a:r>
            <a:r>
              <a:rPr lang="en-US" altLang="zh-CN" b="1" dirty="0" smtClean="0">
                <a:solidFill>
                  <a:srgbClr val="FF0000"/>
                </a:solidFill>
              </a:rPr>
              <a:t>10911</a:t>
            </a:r>
            <a:r>
              <a:rPr lang="zh-CN" altLang="en-US" b="1" dirty="0" smtClean="0"/>
              <a:t>米深的</a:t>
            </a:r>
            <a:r>
              <a:rPr lang="zh-CN" altLang="en-US" b="1" dirty="0" smtClean="0">
                <a:hlinkClick r:id="rId2"/>
              </a:rPr>
              <a:t>查林杰海渊</a:t>
            </a:r>
            <a:r>
              <a:rPr lang="zh-CN" altLang="en-US" b="1" dirty="0" smtClean="0"/>
              <a:t>，创最深下潜纪录，这也是地球表面的最低点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en-US" altLang="zh-CN" b="1" dirty="0" smtClean="0"/>
              <a:t>1989</a:t>
            </a:r>
            <a:r>
              <a:rPr lang="zh-CN" altLang="en-US" b="1" dirty="0" smtClean="0"/>
              <a:t>年</a:t>
            </a:r>
            <a:r>
              <a:rPr lang="en-US" altLang="zh-CN" b="1" dirty="0" smtClean="0"/>
              <a:t>8</a:t>
            </a:r>
            <a:r>
              <a:rPr lang="zh-CN" altLang="en-US" b="1" dirty="0" smtClean="0"/>
              <a:t>月</a:t>
            </a:r>
            <a:r>
              <a:rPr lang="en-US" altLang="zh-CN" b="1" dirty="0" smtClean="0"/>
              <a:t>11</a:t>
            </a:r>
            <a:r>
              <a:rPr lang="zh-CN" altLang="en-US" b="1" dirty="0" smtClean="0"/>
              <a:t>日，“真贝</a:t>
            </a:r>
            <a:r>
              <a:rPr lang="en-US" altLang="zh-CN" b="1" dirty="0" smtClean="0"/>
              <a:t>6500”</a:t>
            </a:r>
            <a:r>
              <a:rPr lang="zh-CN" altLang="en-US" b="1" dirty="0" smtClean="0"/>
              <a:t>号潜艇潜入日本三陆附近</a:t>
            </a:r>
            <a:r>
              <a:rPr lang="en-US" altLang="zh-CN" b="1" dirty="0" smtClean="0">
                <a:solidFill>
                  <a:srgbClr val="FF0000"/>
                </a:solidFill>
              </a:rPr>
              <a:t>6527</a:t>
            </a:r>
            <a:r>
              <a:rPr lang="zh-CN" altLang="en-US" b="1" dirty="0" smtClean="0"/>
              <a:t>米深的</a:t>
            </a:r>
            <a:r>
              <a:rPr lang="zh-CN" altLang="en-US" b="1" dirty="0" smtClean="0">
                <a:hlinkClick r:id="rId3"/>
              </a:rPr>
              <a:t>日本海沟</a:t>
            </a:r>
            <a:r>
              <a:rPr lang="zh-CN" altLang="en-US" b="1" dirty="0" smtClean="0"/>
              <a:t>，这是迄今为止载人船舶所能下潜的最大深度。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4000" b="1" dirty="0" smtClean="0"/>
              <a:t>4 </a:t>
            </a:r>
            <a:r>
              <a:rPr lang="zh-CN" altLang="en-US" sz="4000" b="1" dirty="0" smtClean="0"/>
              <a:t>第</a:t>
            </a:r>
            <a:r>
              <a:rPr lang="en-US" altLang="zh-CN" sz="4000" b="1" dirty="0" smtClean="0"/>
              <a:t>31</a:t>
            </a:r>
            <a:r>
              <a:rPr lang="zh-CN" altLang="en-US" sz="4000" b="1" dirty="0" smtClean="0"/>
              <a:t>段作者是如何描写砗磲的大的？</a:t>
            </a:r>
            <a:endParaRPr lang="en-US" altLang="zh-CN" sz="4000" b="1" dirty="0" smtClean="0"/>
          </a:p>
          <a:p>
            <a:r>
              <a:rPr lang="zh-CN" altLang="en-US" sz="4000" b="1" dirty="0" smtClean="0">
                <a:solidFill>
                  <a:srgbClr val="FF0000"/>
                </a:solidFill>
              </a:rPr>
              <a:t>先用“硕大无朋”一词概括写砗磲之大，然后具体描写它的长度，并将其与“鹦鹉螺”号客厅里的珠母进行对比，表现出砗磲之大。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400" b="1" dirty="0" smtClean="0"/>
              <a:t>概括第四部分的内容。</a:t>
            </a:r>
            <a:endParaRPr lang="en-US" altLang="zh-CN" sz="4400" b="1" dirty="0" smtClean="0"/>
          </a:p>
          <a:p>
            <a:r>
              <a:rPr lang="zh-CN" altLang="en-US" sz="4400" b="1" dirty="0" smtClean="0">
                <a:solidFill>
                  <a:srgbClr val="FF0000"/>
                </a:solidFill>
              </a:rPr>
              <a:t>“我们”遇到一个采珠人，他被鲨鱼击倒，“我们”帮助他脱险。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4000" b="1" dirty="0" smtClean="0"/>
              <a:t>1</a:t>
            </a:r>
            <a:r>
              <a:rPr lang="zh-CN" altLang="en-US" sz="4000" b="1" dirty="0" smtClean="0"/>
              <a:t>采珠人是怎样采珠的？在人们都还没有开始采珠时，他就下海采珠，由此可以推测他的生活境况如何？</a:t>
            </a:r>
            <a:endParaRPr lang="en-US" altLang="zh-CN" sz="4000" b="1" dirty="0" smtClean="0"/>
          </a:p>
          <a:p>
            <a:r>
              <a:rPr lang="zh-CN" altLang="en-US" sz="4000" b="1" dirty="0" smtClean="0">
                <a:solidFill>
                  <a:srgbClr val="FF0000"/>
                </a:solidFill>
              </a:rPr>
              <a:t>他一会儿潜入水中，一会儿浮出水面。他两脚夹着一块石头，这块石头是他的全部工具。为维持生计不得不采珠，可以看出他家境贫寒。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sz="4000" b="1" dirty="0" smtClean="0"/>
              <a:t>内莫艇长是如何与鲨鱼搏斗的？由此可见他是怎样的人？</a:t>
            </a:r>
            <a:endParaRPr lang="en-US" altLang="zh-CN" sz="4000" b="1" dirty="0" smtClean="0"/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（</a:t>
            </a:r>
            <a:r>
              <a:rPr lang="en-US" altLang="zh-CN" b="1" dirty="0" smtClean="0">
                <a:solidFill>
                  <a:srgbClr val="FF0000"/>
                </a:solidFill>
              </a:rPr>
              <a:t>1</a:t>
            </a:r>
            <a:r>
              <a:rPr lang="zh-CN" altLang="en-US" b="1" dirty="0" smtClean="0">
                <a:solidFill>
                  <a:srgbClr val="FF0000"/>
                </a:solidFill>
              </a:rPr>
              <a:t>）当鲨鱼准备咬采珠人时，内莫艇长直接拿匕首与鲨鱼进行肉搏，可见他的善良与勇敢。（</a:t>
            </a:r>
            <a:r>
              <a:rPr lang="en-US" altLang="zh-CN" b="1" dirty="0" smtClean="0">
                <a:solidFill>
                  <a:srgbClr val="FF0000"/>
                </a:solidFill>
              </a:rPr>
              <a:t>2</a:t>
            </a:r>
            <a:r>
              <a:rPr lang="zh-CN" altLang="en-US" b="1" dirty="0" smtClean="0">
                <a:solidFill>
                  <a:srgbClr val="FF0000"/>
                </a:solidFill>
              </a:rPr>
              <a:t>）当鲨鱼向他扑来时，他“俯下身”等着，“灵巧地一闪”，体现了他的沉着镇静的品质。（</a:t>
            </a:r>
            <a:r>
              <a:rPr lang="en-US" altLang="zh-CN" b="1" dirty="0" smtClean="0">
                <a:solidFill>
                  <a:srgbClr val="FF0000"/>
                </a:solidFill>
              </a:rPr>
              <a:t>3</a:t>
            </a:r>
            <a:r>
              <a:rPr lang="zh-CN" altLang="en-US" b="1" dirty="0" smtClean="0">
                <a:solidFill>
                  <a:srgbClr val="FF0000"/>
                </a:solidFill>
              </a:rPr>
              <a:t>）当鲨鱼怒吼时，他“一刀一刀往鲨鱼肚子上戳”，体现他的勇敢、顽强。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sz="4000" b="1" dirty="0" smtClean="0"/>
              <a:t>这部分的哪些内容照应了上文？</a:t>
            </a:r>
            <a:endParaRPr lang="en-US" altLang="zh-CN" sz="4000" b="1" dirty="0" smtClean="0"/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采珠人“不到季节就来采珠了”照应上文“一个月之后，大批采珠船要来的就是这个地方，采珠人就要在这里大胆地下水搜寻”；内莫艇长拿着匕首冲向鲨鱼，照应上文内莫艇长让我带刀的事；内德兰德用捕鲸叉刺中鲨鱼的要害，照应上文内德兰德还多了一样东西，手里舞着一把大捕鲸叉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400" b="1" dirty="0" smtClean="0"/>
              <a:t>概括第五部分内容。</a:t>
            </a:r>
            <a:endParaRPr lang="en-US" altLang="zh-CN" sz="4400" b="1" dirty="0" smtClean="0"/>
          </a:p>
          <a:p>
            <a:r>
              <a:rPr lang="zh-CN" altLang="en-US" sz="4400" b="1" dirty="0" smtClean="0">
                <a:solidFill>
                  <a:srgbClr val="FF0000"/>
                </a:solidFill>
              </a:rPr>
              <a:t>内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莫艇长送给采珠人一袋珍珠，随后“我们”回到艇上。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4400" b="1" dirty="0" smtClean="0"/>
              <a:t>1 </a:t>
            </a:r>
            <a:r>
              <a:rPr lang="zh-CN" altLang="en-US" sz="4400" b="1" dirty="0" smtClean="0"/>
              <a:t>那位采珠人是什么地方的人？明白这一点有什么意义？</a:t>
            </a:r>
            <a:endParaRPr lang="en-US" altLang="zh-CN" sz="4400" b="1" dirty="0" smtClean="0"/>
          </a:p>
          <a:p>
            <a:r>
              <a:rPr lang="zh-CN" altLang="en-US" sz="4400" b="1" dirty="0" smtClean="0">
                <a:solidFill>
                  <a:srgbClr val="FF0000"/>
                </a:solidFill>
              </a:rPr>
              <a:t>锡兰印度人；更能表现内莫艇长慷慨善良、舍己为人的品质。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sz="4400" b="1" dirty="0" smtClean="0"/>
              <a:t>2</a:t>
            </a:r>
            <a:r>
              <a:rPr lang="zh-CN" altLang="en-US" sz="4400" b="1" dirty="0" smtClean="0"/>
              <a:t>救活采珠人后，内莫艇长做了什么事？为什么这样做？</a:t>
            </a:r>
            <a:endParaRPr lang="en-US" altLang="zh-CN" sz="4400" b="1" dirty="0" smtClean="0"/>
          </a:p>
          <a:p>
            <a:r>
              <a:rPr lang="zh-CN" altLang="en-US" sz="4400" b="1" dirty="0" smtClean="0">
                <a:solidFill>
                  <a:srgbClr val="FF0000"/>
                </a:solidFill>
              </a:rPr>
              <a:t>内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莫艇长送给采珠人一小袋珍珠。因为他知道采珠人家境贫寒，又受伤，短期无法获得经济来源，体现了他的善良和爱心。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4000" b="1" dirty="0" smtClean="0"/>
              <a:t>3</a:t>
            </a:r>
            <a:r>
              <a:rPr lang="zh-CN" altLang="en-US" sz="4000" b="1" dirty="0" smtClean="0"/>
              <a:t>“我”是如何评价内莫艇长的所作所为的？“我”的评价有道理吗？</a:t>
            </a:r>
            <a:endParaRPr lang="en-US" altLang="zh-CN" sz="4000" b="1" dirty="0" smtClean="0"/>
          </a:p>
          <a:p>
            <a:r>
              <a:rPr lang="zh-CN" altLang="en-US" sz="4000" b="1" dirty="0" smtClean="0">
                <a:solidFill>
                  <a:srgbClr val="FF0000"/>
                </a:solidFill>
              </a:rPr>
              <a:t>一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个是内莫艇长有无与伦比的勇气，一个是他有为人献身的精神。从他与鲨鱼搏斗，救助采珠人可以看出。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4400" b="1" dirty="0" smtClean="0"/>
              <a:t>4</a:t>
            </a:r>
            <a:r>
              <a:rPr lang="zh-CN" altLang="en-US" sz="4400" b="1" dirty="0" smtClean="0"/>
              <a:t>根据以上情节，你是否可以推知内莫艇长珍藏那些奇珍异宝的目的呢？</a:t>
            </a:r>
            <a:endParaRPr lang="en-US" altLang="zh-CN" sz="4400" b="1" dirty="0" smtClean="0"/>
          </a:p>
          <a:p>
            <a:r>
              <a:rPr lang="zh-CN" altLang="en-US" sz="4400" b="1" dirty="0" smtClean="0">
                <a:solidFill>
                  <a:srgbClr val="FF0000"/>
                </a:solidFill>
              </a:rPr>
              <a:t>救助、接济穷苦人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。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zh-CN" altLang="en-US" sz="3600" b="1" dirty="0"/>
              <a:t>儒</a:t>
            </a:r>
            <a:r>
              <a:rPr lang="zh-CN" altLang="en-US" sz="3600" b="1" dirty="0" smtClean="0"/>
              <a:t>勒</a:t>
            </a:r>
            <a:r>
              <a:rPr lang="en-US" altLang="zh-CN" sz="3600" b="1" dirty="0" smtClean="0"/>
              <a:t>·</a:t>
            </a:r>
            <a:r>
              <a:rPr lang="zh-CN" altLang="en-US" sz="3600" b="1" dirty="0" smtClean="0"/>
              <a:t>凡尔纳：是</a:t>
            </a:r>
            <a:r>
              <a:rPr lang="en-US" altLang="zh-CN" sz="3600" b="1" dirty="0"/>
              <a:t>19</a:t>
            </a:r>
            <a:r>
              <a:rPr lang="zh-CN" altLang="en-US" sz="3600" b="1" dirty="0"/>
              <a:t>世纪法国作家，著名的科幻探险小说家，被誉为</a:t>
            </a:r>
            <a:r>
              <a:rPr lang="en-US" altLang="zh-CN" sz="3600" b="1" dirty="0"/>
              <a:t>"</a:t>
            </a:r>
            <a:r>
              <a:rPr lang="zh-CN" altLang="en-US" sz="3600" b="1" dirty="0">
                <a:solidFill>
                  <a:srgbClr val="FF0000"/>
                </a:solidFill>
              </a:rPr>
              <a:t>现代科学幻想小说之父</a:t>
            </a:r>
            <a:r>
              <a:rPr lang="en-US" altLang="zh-CN" sz="3600" b="1" dirty="0">
                <a:solidFill>
                  <a:srgbClr val="FF0000"/>
                </a:solidFill>
              </a:rPr>
              <a:t>"</a:t>
            </a:r>
            <a:r>
              <a:rPr lang="zh-CN" altLang="en-US" sz="3600" b="1" dirty="0">
                <a:solidFill>
                  <a:srgbClr val="FF0000"/>
                </a:solidFill>
              </a:rPr>
              <a:t>。</a:t>
            </a:r>
            <a:r>
              <a:rPr lang="zh-CN" altLang="en-US" sz="3600" b="1" dirty="0"/>
              <a:t>曾写过</a:t>
            </a:r>
            <a:r>
              <a:rPr lang="en-US" altLang="zh-CN" sz="3600" b="1" dirty="0"/>
              <a:t>《</a:t>
            </a:r>
            <a:r>
              <a:rPr lang="zh-CN" altLang="en-US" sz="3600" b="1" dirty="0"/>
              <a:t>海底两万里</a:t>
            </a:r>
            <a:r>
              <a:rPr lang="en-US" altLang="zh-CN" sz="3600" b="1" dirty="0"/>
              <a:t>》</a:t>
            </a:r>
            <a:r>
              <a:rPr lang="zh-CN" altLang="en-US" sz="3600" b="1" dirty="0"/>
              <a:t>、</a:t>
            </a:r>
            <a:r>
              <a:rPr lang="en-US" altLang="zh-CN" sz="3600" b="1" dirty="0"/>
              <a:t>《</a:t>
            </a:r>
            <a:r>
              <a:rPr lang="zh-CN" altLang="en-US" sz="3600" b="1" dirty="0"/>
              <a:t>地心游记</a:t>
            </a:r>
            <a:r>
              <a:rPr lang="en-US" altLang="zh-CN" sz="3600" b="1" dirty="0"/>
              <a:t>》</a:t>
            </a:r>
            <a:r>
              <a:rPr lang="zh-CN" altLang="en-US" sz="3600" b="1" dirty="0"/>
              <a:t>、</a:t>
            </a:r>
            <a:r>
              <a:rPr lang="en-US" altLang="zh-CN" sz="3600" b="1" dirty="0"/>
              <a:t>《</a:t>
            </a:r>
            <a:r>
              <a:rPr lang="zh-CN" altLang="en-US" sz="3600" b="1" dirty="0"/>
              <a:t>气球上的五星期</a:t>
            </a:r>
            <a:r>
              <a:rPr lang="en-US" altLang="zh-CN" sz="3600" b="1" dirty="0"/>
              <a:t>》</a:t>
            </a:r>
            <a:r>
              <a:rPr lang="zh-CN" altLang="en-US" sz="3600" b="1" dirty="0"/>
              <a:t>、</a:t>
            </a:r>
            <a:r>
              <a:rPr lang="en-US" altLang="zh-CN" sz="3600" b="1" dirty="0"/>
              <a:t>《</a:t>
            </a:r>
            <a:r>
              <a:rPr lang="zh-CN" altLang="en-US" sz="3600" b="1" dirty="0"/>
              <a:t>八十天环游地球</a:t>
            </a:r>
            <a:r>
              <a:rPr lang="en-US" altLang="zh-CN" sz="3600" b="1" dirty="0"/>
              <a:t>》</a:t>
            </a:r>
            <a:r>
              <a:rPr lang="zh-CN" altLang="en-US" sz="3600" b="1" dirty="0"/>
              <a:t>等著名书籍。</a:t>
            </a:r>
            <a:r>
              <a:rPr lang="en-US" altLang="zh-CN" sz="3600" b="1" dirty="0"/>
              <a:t>1828</a:t>
            </a:r>
            <a:r>
              <a:rPr lang="zh-CN" altLang="en-US" sz="3600" b="1" dirty="0"/>
              <a:t>年</a:t>
            </a:r>
            <a:r>
              <a:rPr lang="en-US" altLang="zh-CN" sz="3600" b="1" dirty="0"/>
              <a:t>2</a:t>
            </a:r>
            <a:r>
              <a:rPr lang="zh-CN" altLang="en-US" sz="3600" b="1" dirty="0"/>
              <a:t>月</a:t>
            </a:r>
            <a:r>
              <a:rPr lang="en-US" altLang="zh-CN" sz="3600" b="1" dirty="0"/>
              <a:t>8</a:t>
            </a:r>
            <a:r>
              <a:rPr lang="zh-CN" altLang="en-US" sz="3600" b="1" dirty="0"/>
              <a:t>日，凡尔纳生于南特，</a:t>
            </a:r>
            <a:r>
              <a:rPr lang="en-US" altLang="zh-CN" sz="3600" b="1" dirty="0"/>
              <a:t>1848</a:t>
            </a:r>
            <a:r>
              <a:rPr lang="zh-CN" altLang="en-US" sz="3600" b="1" dirty="0"/>
              <a:t>年赴巴黎学习法律，写过短篇小说和剧本。</a:t>
            </a:r>
            <a:r>
              <a:rPr lang="en-US" altLang="zh-CN" sz="3600" b="1" dirty="0"/>
              <a:t>《</a:t>
            </a:r>
            <a:r>
              <a:rPr lang="zh-CN" altLang="en-US" sz="3600" b="1" dirty="0"/>
              <a:t>海底两万里</a:t>
            </a:r>
            <a:r>
              <a:rPr lang="en-US" altLang="zh-CN" sz="3600" b="1" dirty="0"/>
              <a:t>》</a:t>
            </a:r>
            <a:r>
              <a:rPr lang="zh-CN" altLang="en-US" sz="3600" b="1" dirty="0"/>
              <a:t>是他的海洋三部曲之一。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/>
              <a:t>如何理解最后一段内莫艇长的话？</a:t>
            </a:r>
            <a:endParaRPr lang="en-US" altLang="zh-CN" sz="4000" b="1" dirty="0" smtClean="0"/>
          </a:p>
          <a:p>
            <a:r>
              <a:rPr lang="zh-CN" altLang="en-US" sz="4000" b="1" dirty="0" smtClean="0">
                <a:solidFill>
                  <a:srgbClr val="FF0000"/>
                </a:solidFill>
              </a:rPr>
              <a:t>内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莫艇长渴望民主与自由，他见不惯人间的压迫，躲到海底，他反抗压迫的血性却未泯灭，他对受压迫的人仍心生博爱，所以看到他人有难，他仍会不惧危险，敢于献身。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5400" b="1" dirty="0" smtClean="0"/>
              <a:t>“凡尔纳三部曲”</a:t>
            </a:r>
            <a:endParaRPr lang="en-US" altLang="zh-CN" sz="5400" b="1" dirty="0" smtClean="0"/>
          </a:p>
          <a:p>
            <a:r>
              <a:rPr lang="zh-CN" altLang="en-US" sz="5400" b="1" dirty="0" smtClean="0"/>
              <a:t>（</a:t>
            </a:r>
            <a:r>
              <a:rPr lang="en-US" altLang="zh-CN" sz="5400" b="1" dirty="0" smtClean="0">
                <a:solidFill>
                  <a:srgbClr val="FF0000"/>
                </a:solidFill>
              </a:rPr>
              <a:t>《</a:t>
            </a:r>
            <a:r>
              <a:rPr lang="zh-CN" altLang="en-US" sz="5400" b="1" dirty="0" smtClean="0">
                <a:solidFill>
                  <a:srgbClr val="FF0000"/>
                </a:solidFill>
              </a:rPr>
              <a:t>格兰特船长的儿女</a:t>
            </a:r>
            <a:r>
              <a:rPr lang="en-US" altLang="zh-CN" sz="5400" b="1" dirty="0" smtClean="0">
                <a:solidFill>
                  <a:srgbClr val="FF0000"/>
                </a:solidFill>
              </a:rPr>
              <a:t>》</a:t>
            </a:r>
            <a:r>
              <a:rPr lang="zh-CN" altLang="en-US" sz="5400" b="1" dirty="0" smtClean="0">
                <a:solidFill>
                  <a:srgbClr val="FF0000"/>
                </a:solidFill>
              </a:rPr>
              <a:t>、</a:t>
            </a:r>
            <a:r>
              <a:rPr lang="en-US" altLang="zh-CN" sz="5400" b="1" dirty="0" smtClean="0">
                <a:solidFill>
                  <a:srgbClr val="FF0000"/>
                </a:solidFill>
              </a:rPr>
              <a:t>《</a:t>
            </a:r>
            <a:r>
              <a:rPr lang="zh-CN" altLang="en-US" sz="5400" b="1" dirty="0" smtClean="0">
                <a:solidFill>
                  <a:srgbClr val="FF0000"/>
                </a:solidFill>
              </a:rPr>
              <a:t>神秘岛</a:t>
            </a:r>
            <a:r>
              <a:rPr lang="en-US" altLang="zh-CN" sz="5400" b="1" dirty="0" smtClean="0">
                <a:solidFill>
                  <a:srgbClr val="FF0000"/>
                </a:solidFill>
              </a:rPr>
              <a:t>》</a:t>
            </a:r>
            <a:r>
              <a:rPr lang="zh-CN" altLang="en-US" sz="5400" b="1" dirty="0" smtClean="0">
                <a:solidFill>
                  <a:srgbClr val="FF0000"/>
                </a:solidFill>
              </a:rPr>
              <a:t>、</a:t>
            </a:r>
            <a:r>
              <a:rPr lang="en-US" altLang="zh-CN" sz="5400" b="1" dirty="0" smtClean="0">
                <a:solidFill>
                  <a:srgbClr val="FF0000"/>
                </a:solidFill>
              </a:rPr>
              <a:t>《</a:t>
            </a:r>
            <a:r>
              <a:rPr lang="zh-CN" altLang="en-US" sz="5400" b="1" dirty="0" smtClean="0">
                <a:solidFill>
                  <a:srgbClr val="FF0000"/>
                </a:solidFill>
              </a:rPr>
              <a:t>海底两万里</a:t>
            </a:r>
            <a:r>
              <a:rPr lang="en-US" altLang="zh-CN" sz="5400" b="1" dirty="0" smtClean="0">
                <a:solidFill>
                  <a:srgbClr val="FF0000"/>
                </a:solidFill>
              </a:rPr>
              <a:t>》</a:t>
            </a:r>
            <a:r>
              <a:rPr lang="zh-CN" altLang="en-US" sz="5400" b="1" dirty="0" smtClean="0"/>
              <a:t>）</a:t>
            </a:r>
            <a:endParaRPr lang="zh-CN" altLang="en-US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内容梗概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zh-CN" altLang="en-US" sz="2800" b="1" dirty="0"/>
              <a:t>故事并不复杂</a:t>
            </a:r>
            <a:r>
              <a:rPr lang="en-US" altLang="zh-CN" sz="2800" b="1" dirty="0"/>
              <a:t>,</a:t>
            </a:r>
            <a:r>
              <a:rPr lang="zh-CN" altLang="en-US" sz="2800" b="1" dirty="0"/>
              <a:t>主要讲述</a:t>
            </a:r>
            <a:r>
              <a:rPr lang="en-US" altLang="zh-CN" sz="2800" b="1" dirty="0">
                <a:solidFill>
                  <a:srgbClr val="FF0000"/>
                </a:solidFill>
              </a:rPr>
              <a:t>"</a:t>
            </a:r>
            <a:r>
              <a:rPr lang="zh-CN" altLang="en-US" sz="2800" b="1" dirty="0">
                <a:solidFill>
                  <a:srgbClr val="FF0000"/>
                </a:solidFill>
              </a:rPr>
              <a:t>鹦鹉螺号</a:t>
            </a:r>
            <a:r>
              <a:rPr lang="en-US" altLang="zh-CN" sz="2800" b="1" dirty="0"/>
              <a:t>"</a:t>
            </a:r>
            <a:r>
              <a:rPr lang="zh-CN" altLang="en-US" sz="2800" b="1" dirty="0"/>
              <a:t>（诺第留斯号）的故事。</a:t>
            </a:r>
            <a:r>
              <a:rPr lang="en-US" altLang="zh-CN" sz="2800" b="1" dirty="0"/>
              <a:t>1866</a:t>
            </a:r>
            <a:r>
              <a:rPr lang="zh-CN" altLang="en-US" sz="2800" b="1" dirty="0"/>
              <a:t>年，有人以为在海上见到了一条独角鲸，出于对航海安全的考虑，也是在公众的呼吁下，由美国派遣了亚伯拉罕</a:t>
            </a:r>
            <a:r>
              <a:rPr lang="en-US" altLang="zh-CN" sz="2800" b="1" dirty="0"/>
              <a:t>·</a:t>
            </a:r>
            <a:r>
              <a:rPr lang="zh-CN" altLang="en-US" sz="2800" b="1" dirty="0"/>
              <a:t>林肯号对</a:t>
            </a:r>
            <a:r>
              <a:rPr lang="en-US" altLang="zh-CN" sz="2800" b="1" dirty="0"/>
              <a:t>"</a:t>
            </a:r>
            <a:r>
              <a:rPr lang="zh-CN" altLang="en-US" sz="2800" b="1" dirty="0"/>
              <a:t>海怪</a:t>
            </a:r>
            <a:r>
              <a:rPr lang="en-US" altLang="zh-CN" sz="2800" b="1" dirty="0"/>
              <a:t>"</a:t>
            </a:r>
            <a:r>
              <a:rPr lang="zh-CN" altLang="en-US" sz="2800" b="1" dirty="0"/>
              <a:t>进行追逐。法国生物学家</a:t>
            </a:r>
            <a:r>
              <a:rPr lang="zh-CN" altLang="en-US" sz="2800" b="1" dirty="0">
                <a:solidFill>
                  <a:srgbClr val="FF0000"/>
                </a:solidFill>
              </a:rPr>
              <a:t>皮埃尔</a:t>
            </a:r>
            <a:r>
              <a:rPr lang="en-US" altLang="zh-CN" sz="2800" b="1" dirty="0">
                <a:solidFill>
                  <a:srgbClr val="FF0000"/>
                </a:solidFill>
              </a:rPr>
              <a:t>·</a:t>
            </a:r>
            <a:r>
              <a:rPr lang="zh-CN" altLang="en-US" sz="2800" b="1" dirty="0">
                <a:solidFill>
                  <a:srgbClr val="FF0000"/>
                </a:solidFill>
              </a:rPr>
              <a:t>阿龙纳斯</a:t>
            </a:r>
            <a:r>
              <a:rPr lang="zh-CN" altLang="en-US" sz="2800" b="1" dirty="0"/>
              <a:t>教授受邀参加了这次追逐行动。结果，追逐怪物的战舰反被怪物追逐，并遭到</a:t>
            </a:r>
            <a:r>
              <a:rPr lang="en-US" altLang="zh-CN" sz="2800" b="1" dirty="0"/>
              <a:t>"</a:t>
            </a:r>
            <a:r>
              <a:rPr lang="zh-CN" altLang="en-US" sz="2800" b="1" dirty="0"/>
              <a:t>海怪</a:t>
            </a:r>
            <a:r>
              <a:rPr lang="en-US" altLang="zh-CN" sz="2800" b="1" dirty="0"/>
              <a:t>"</a:t>
            </a:r>
            <a:r>
              <a:rPr lang="zh-CN" altLang="en-US" sz="2800" b="1" dirty="0"/>
              <a:t>的凶猛袭击。阿龙纳斯教授和他的仆人</a:t>
            </a:r>
            <a:r>
              <a:rPr lang="zh-CN" altLang="en-US" sz="2800" b="1" dirty="0">
                <a:solidFill>
                  <a:srgbClr val="FF0000"/>
                </a:solidFill>
              </a:rPr>
              <a:t>康塞尔</a:t>
            </a:r>
            <a:r>
              <a:rPr lang="zh-CN" altLang="en-US" sz="2800" b="1" dirty="0"/>
              <a:t>，以及一名捕鲸手</a:t>
            </a:r>
            <a:r>
              <a:rPr lang="zh-CN" altLang="en-US" sz="2800" b="1" dirty="0">
                <a:solidFill>
                  <a:srgbClr val="FF0000"/>
                </a:solidFill>
                <a:hlinkClick r:id="rId2"/>
              </a:rPr>
              <a:t>尼德</a:t>
            </a:r>
            <a:r>
              <a:rPr lang="en-US" altLang="zh-CN" sz="2800" b="1" dirty="0">
                <a:solidFill>
                  <a:srgbClr val="FF0000"/>
                </a:solidFill>
                <a:hlinkClick r:id="rId2"/>
              </a:rPr>
              <a:t>·</a:t>
            </a:r>
            <a:r>
              <a:rPr lang="zh-CN" altLang="en-US" sz="2800" b="1" dirty="0">
                <a:solidFill>
                  <a:srgbClr val="FF0000"/>
                </a:solidFill>
                <a:hlinkClick r:id="rId2"/>
              </a:rPr>
              <a:t>兰</a:t>
            </a:r>
            <a:r>
              <a:rPr lang="zh-CN" altLang="en-US" sz="2800" b="1" dirty="0"/>
              <a:t>落水，被</a:t>
            </a:r>
            <a:r>
              <a:rPr lang="en-US" altLang="zh-CN" sz="2800" b="1" dirty="0"/>
              <a:t>"</a:t>
            </a:r>
            <a:r>
              <a:rPr lang="zh-CN" altLang="en-US" sz="2800" b="1" dirty="0"/>
              <a:t>海怪</a:t>
            </a:r>
            <a:r>
              <a:rPr lang="en-US" altLang="zh-CN" sz="2800" b="1" dirty="0"/>
              <a:t>"</a:t>
            </a:r>
            <a:r>
              <a:rPr lang="zh-CN" altLang="en-US" sz="2800" b="1" dirty="0"/>
              <a:t>所救，此后便被</a:t>
            </a:r>
            <a:r>
              <a:rPr lang="zh-CN" altLang="en-US" sz="2800" b="1" dirty="0">
                <a:solidFill>
                  <a:srgbClr val="FF0000"/>
                </a:solidFill>
              </a:rPr>
              <a:t>尼摩船长</a:t>
            </a:r>
            <a:r>
              <a:rPr lang="zh-CN" altLang="en-US" sz="2800" b="1" dirty="0"/>
              <a:t>囚禁在这艘神秘的潜艇中，之后便开始了海底两万里的环球旅行，并发现这是一艘名为</a:t>
            </a:r>
            <a:r>
              <a:rPr lang="en-US" altLang="zh-CN" sz="2800" b="1" dirty="0"/>
              <a:t>"</a:t>
            </a:r>
            <a:r>
              <a:rPr lang="zh-CN" altLang="en-US" sz="2800" b="1" dirty="0"/>
              <a:t>鹦鹉螺号</a:t>
            </a:r>
            <a:r>
              <a:rPr lang="en-US" altLang="zh-CN" sz="2800" b="1" dirty="0"/>
              <a:t>"</a:t>
            </a:r>
            <a:r>
              <a:rPr lang="zh-CN" altLang="en-US" sz="2800" b="1" dirty="0"/>
              <a:t>的潜艇。最后，他们设法逃走，重回陆地。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整体感知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sz="4800" b="1" dirty="0" smtClean="0"/>
              <a:t>节选部分写的什么内容？</a:t>
            </a:r>
            <a:endParaRPr lang="en-US" altLang="zh-CN" sz="4800" b="1" dirty="0" smtClean="0"/>
          </a:p>
          <a:p>
            <a:r>
              <a:rPr lang="en-US" altLang="zh-CN" sz="4800" b="1" dirty="0">
                <a:solidFill>
                  <a:srgbClr val="FF0000"/>
                </a:solidFill>
              </a:rPr>
              <a:t> </a:t>
            </a:r>
            <a:r>
              <a:rPr lang="en-US" altLang="zh-CN" sz="4800" b="1" dirty="0" smtClean="0">
                <a:solidFill>
                  <a:srgbClr val="FF0000"/>
                </a:solidFill>
              </a:rPr>
              <a:t>   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讲述内莫艇长、孔塞伊、内德*兰德和“我”的一次下海探险经历，赞美了内莫艇长无与伦比的勇气和献身的精神。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探究学习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sz="4400" b="1" dirty="0" smtClean="0"/>
              <a:t>1</a:t>
            </a:r>
            <a:r>
              <a:rPr lang="zh-CN" altLang="en-US" sz="4400" b="1" dirty="0" smtClean="0"/>
              <a:t>概括第一部分的内容。</a:t>
            </a:r>
            <a:endParaRPr lang="en-US" altLang="zh-CN" sz="4400" b="1" dirty="0" smtClean="0"/>
          </a:p>
          <a:p>
            <a:r>
              <a:rPr lang="zh-CN" altLang="en-US" sz="4400" b="1" dirty="0" smtClean="0">
                <a:solidFill>
                  <a:srgbClr val="FF0000"/>
                </a:solidFill>
              </a:rPr>
              <a:t>离开潜艇下海探险前的准备。（</a:t>
            </a:r>
            <a:r>
              <a:rPr lang="en-US" altLang="zh-CN" sz="4400" b="1" dirty="0" smtClean="0">
                <a:solidFill>
                  <a:srgbClr val="FF0000"/>
                </a:solidFill>
              </a:rPr>
              <a:t>1—18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）</a:t>
            </a:r>
            <a:endParaRPr lang="en-US" altLang="zh-CN" sz="4400" b="1" dirty="0" smtClean="0">
              <a:solidFill>
                <a:srgbClr val="FF0000"/>
              </a:solidFill>
            </a:endParaRPr>
          </a:p>
          <a:p>
            <a:r>
              <a:rPr lang="en-US" altLang="zh-CN" sz="4400" b="1" dirty="0" smtClean="0"/>
              <a:t>2</a:t>
            </a:r>
            <a:r>
              <a:rPr lang="zh-CN" altLang="en-US" sz="4400" b="1" dirty="0" smtClean="0"/>
              <a:t>这次海底旅行的目的地是什么地方？这个地方有什么特点？</a:t>
            </a:r>
            <a:endParaRPr lang="en-US" altLang="zh-CN" sz="4400" b="1" dirty="0" smtClean="0"/>
          </a:p>
          <a:p>
            <a:r>
              <a:rPr lang="zh-CN" altLang="en-US" sz="4400" b="1" dirty="0" smtClean="0">
                <a:solidFill>
                  <a:srgbClr val="FF0000"/>
                </a:solidFill>
              </a:rPr>
              <a:t>是珠母沙洲，一个取之不尽的珠场，长度超过</a:t>
            </a:r>
            <a:r>
              <a:rPr lang="en-US" altLang="zh-CN" sz="4400" b="1" dirty="0" smtClean="0">
                <a:solidFill>
                  <a:srgbClr val="FF0000"/>
                </a:solidFill>
              </a:rPr>
              <a:t>20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海里。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4000" b="1" dirty="0" smtClean="0"/>
              <a:t>3</a:t>
            </a:r>
            <a:r>
              <a:rPr lang="zh-CN" altLang="en-US" sz="4000" b="1" dirty="0" smtClean="0"/>
              <a:t>“我们”一行人带了什么武器下海？为什么不带灯和枪？</a:t>
            </a:r>
            <a:endParaRPr lang="en-US" altLang="zh-CN" sz="4000" b="1" dirty="0" smtClean="0"/>
          </a:p>
          <a:p>
            <a:r>
              <a:rPr lang="zh-CN" altLang="en-US" sz="4000" b="1" dirty="0" smtClean="0">
                <a:solidFill>
                  <a:srgbClr val="FF0000"/>
                </a:solidFill>
              </a:rPr>
              <a:t>带刀和捕鲸叉；用不着灯，海水不深，阳光足够；用灯不安全，会把危险动物招来。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4400" b="1" dirty="0" smtClean="0"/>
              <a:t>4</a:t>
            </a:r>
            <a:r>
              <a:rPr lang="zh-CN" altLang="en-US" sz="4400" b="1" dirty="0" smtClean="0"/>
              <a:t>如何理解第（</a:t>
            </a:r>
            <a:r>
              <a:rPr lang="en-US" altLang="zh-CN" sz="4400" b="1" dirty="0" smtClean="0"/>
              <a:t>10</a:t>
            </a:r>
            <a:r>
              <a:rPr lang="zh-CN" altLang="en-US" sz="4400" b="1" dirty="0" smtClean="0"/>
              <a:t>）段“囚禁”一词？</a:t>
            </a:r>
            <a:endParaRPr lang="en-US" altLang="zh-CN" sz="4400" b="1" dirty="0" smtClean="0"/>
          </a:p>
          <a:p>
            <a:r>
              <a:rPr lang="zh-CN" altLang="en-US" sz="4400" b="1" dirty="0" smtClean="0">
                <a:solidFill>
                  <a:srgbClr val="FF0000"/>
                </a:solidFill>
              </a:rPr>
              <a:t>“囚禁”一词既写出潜水服的沉重，也写出“我”穿潜水服的感受，读来有幽默感。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1678</Words>
  <PresentationFormat>全屏显示(4:3)</PresentationFormat>
  <Paragraphs>65</Paragraphs>
  <Slides>30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Office 主题</vt:lpstr>
      <vt:lpstr>海底两万里（节选）</vt:lpstr>
      <vt:lpstr>幻灯片 2</vt:lpstr>
      <vt:lpstr>幻灯片 3</vt:lpstr>
      <vt:lpstr>幻灯片 4</vt:lpstr>
      <vt:lpstr>内容梗概</vt:lpstr>
      <vt:lpstr>整体感知</vt:lpstr>
      <vt:lpstr>探究学习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AutoBVT</cp:lastModifiedBy>
  <dcterms:created xsi:type="dcterms:W3CDTF">2017-05-25T07:39:02Z</dcterms:created>
  <dcterms:modified xsi:type="dcterms:W3CDTF">2018-11-13T06:09:15Z</dcterms:modified>
</cp:coreProperties>
</file>