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76" r:id="rId2"/>
    <p:sldId id="270" r:id="rId3"/>
    <p:sldId id="285" r:id="rId4"/>
    <p:sldId id="284" r:id="rId5"/>
    <p:sldId id="283" r:id="rId6"/>
    <p:sldId id="302" r:id="rId7"/>
    <p:sldId id="257" r:id="rId8"/>
    <p:sldId id="256" r:id="rId9"/>
    <p:sldId id="286" r:id="rId10"/>
    <p:sldId id="263" r:id="rId11"/>
    <p:sldId id="287" r:id="rId12"/>
    <p:sldId id="274" r:id="rId13"/>
    <p:sldId id="275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98" r:id="rId23"/>
    <p:sldId id="299" r:id="rId24"/>
    <p:sldId id="300" r:id="rId25"/>
    <p:sldId id="277" r:id="rId26"/>
    <p:sldId id="273" r:id="rId27"/>
    <p:sldId id="288" r:id="rId28"/>
    <p:sldId id="278" r:id="rId29"/>
    <p:sldId id="279" r:id="rId30"/>
    <p:sldId id="280" r:id="rId31"/>
    <p:sldId id="289" r:id="rId32"/>
    <p:sldId id="301" r:id="rId3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9900CC"/>
    <a:srgbClr val="FF0066"/>
    <a:srgbClr val="65D92B"/>
    <a:srgbClr val="A3E880"/>
    <a:srgbClr val="89E25C"/>
    <a:srgbClr val="FFCC66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2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C8D3C18-5189-4D07-AD68-9415C312BB4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024991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A8EEC33-13FA-45C2-8DB2-740D55AF6104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这既可以做导入画面又可做朗读画面</a:t>
            </a:r>
            <a:r>
              <a:rPr lang="en-US" altLang="zh-CN"/>
              <a:t>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1436C3-0934-42B4-A438-0FCBACBC4BA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04600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3F7157-C6CA-49C6-B0A1-84225C45AD8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6111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D21763-4E88-4FB3-B8A7-B7FC1F65521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1833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D70FFA-2BA4-4E60-8219-60D670494FB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89879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E9BA60-119E-4A9F-9BD7-5F767174E89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0198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099360-D1BE-4C9F-AE9E-884249332FA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61223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A229C4-811A-44E7-B134-315A06D350F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1442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FBE8A9-A0EA-476B-8F85-5B7D6A6CCF6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95318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05F8B6-EE86-49FB-BA5F-901CCFE857C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5777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080670-4C1F-4EE1-B868-C54CFF54346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85591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CD02E6-26AD-49CD-9564-0729A655963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93617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2D7CED7-3D96-4A1C-9631-F9C70A5D0BF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hyperlink" Target="http://www.esgweb.net/Article_Print.asp?ArticleID=1008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esgweb.net/Article_Print.asp?ArticleID=1008" TargetMode="Externa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esgweb.net/Article_Print.asp?ArticleID=1008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esgweb.net/Article_Print.asp?ArticleID=1008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38899;&#20048;\&#20013;&#22269;&#27665;&#20048;\&#20108;&#27849;&#26144;&#26376;&#65288;&#20108;&#32993;&#65289;.MP3" TargetMode="Externa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92686" y="620688"/>
            <a:ext cx="923330" cy="5778185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4800" dirty="0">
                <a:solidFill>
                  <a:srgbClr val="0000CC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雨巷</a:t>
            </a:r>
            <a:r>
              <a:rPr lang="zh-CN" altLang="en-US" sz="4800" dirty="0" smtClean="0">
                <a:solidFill>
                  <a:srgbClr val="0000CC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诗人</a:t>
            </a:r>
            <a:r>
              <a:rPr lang="en-US" altLang="zh-CN" sz="4800" dirty="0" smtClean="0">
                <a:solidFill>
                  <a:srgbClr val="0000CC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——</a:t>
            </a:r>
            <a:r>
              <a:rPr lang="zh-CN" altLang="en-US" sz="4800" dirty="0" smtClean="0">
                <a:solidFill>
                  <a:srgbClr val="0000CC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戴望舒</a:t>
            </a:r>
            <a:endParaRPr lang="zh-CN" altLang="en-US" sz="4800" dirty="0">
              <a:solidFill>
                <a:srgbClr val="0000CC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6" t="1998"/>
          <a:stretch/>
        </p:blipFill>
        <p:spPr>
          <a:xfrm>
            <a:off x="3923928" y="516460"/>
            <a:ext cx="4076700" cy="5986639"/>
          </a:xfrm>
          <a:prstGeom prst="rect">
            <a:avLst/>
          </a:prstGeom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611560" y="548928"/>
            <a:ext cx="8029649" cy="557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 b="1" dirty="0">
                <a:latin typeface="华文中宋" pitchFamily="2" charset="-122"/>
                <a:ea typeface="华文中宋" pitchFamily="2" charset="-122"/>
              </a:rPr>
              <a:t>读准下列字音：</a:t>
            </a:r>
          </a:p>
          <a:p>
            <a:r>
              <a:rPr lang="zh-CN" altLang="en-US" sz="4000" b="1" dirty="0">
                <a:solidFill>
                  <a:srgbClr val="FF0066"/>
                </a:solidFill>
                <a:latin typeface="华文中宋" pitchFamily="2" charset="-122"/>
                <a:ea typeface="华文中宋" pitchFamily="2" charset="-122"/>
              </a:rPr>
              <a:t> </a:t>
            </a:r>
          </a:p>
          <a:p>
            <a:r>
              <a:rPr lang="zh-CN" altLang="en-US" sz="4000" b="1" dirty="0">
                <a:latin typeface="华文中宋" pitchFamily="2" charset="-122"/>
                <a:ea typeface="华文中宋" pitchFamily="2" charset="-122"/>
              </a:rPr>
              <a:t>锦   幛        荇  藻       蓬   蒿            </a:t>
            </a:r>
          </a:p>
          <a:p>
            <a:endParaRPr lang="zh-CN" altLang="en-US" sz="4000" b="1" dirty="0">
              <a:latin typeface="华文中宋" pitchFamily="2" charset="-122"/>
              <a:ea typeface="华文中宋" pitchFamily="2" charset="-122"/>
            </a:endParaRPr>
          </a:p>
          <a:p>
            <a:endParaRPr lang="zh-CN" altLang="en-US" sz="4000" b="1" dirty="0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4000" b="1" dirty="0">
                <a:latin typeface="华文中宋" pitchFamily="2" charset="-122"/>
                <a:ea typeface="华文中宋" pitchFamily="2" charset="-122"/>
              </a:rPr>
              <a:t>蝼   蚁		憔   悴       蘸   着</a:t>
            </a:r>
          </a:p>
          <a:p>
            <a:r>
              <a:rPr lang="zh-CN" altLang="en-US" sz="4000" b="1" dirty="0">
                <a:latin typeface="华文中宋" pitchFamily="2" charset="-122"/>
                <a:ea typeface="华文中宋" pitchFamily="2" charset="-122"/>
              </a:rPr>
              <a:t>                 </a:t>
            </a:r>
          </a:p>
          <a:p>
            <a:endParaRPr lang="zh-CN" altLang="en-US" sz="4000" b="1" dirty="0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4000" b="1" dirty="0">
                <a:latin typeface="华文中宋" pitchFamily="2" charset="-122"/>
                <a:ea typeface="华文中宋" pitchFamily="2" charset="-122"/>
              </a:rPr>
              <a:t>灰   烬       堤   上		</a:t>
            </a:r>
            <a:r>
              <a:rPr lang="zh-CN" altLang="en-US" sz="4000" b="1" dirty="0">
                <a:ea typeface="华文中宋" pitchFamily="2" charset="-122"/>
              </a:rPr>
              <a:t>蹂	躏</a:t>
            </a: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718344" y="1284285"/>
            <a:ext cx="9366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</a:rPr>
              <a:t>jǐn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1414463" y="1284288"/>
            <a:ext cx="136768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</a:rPr>
              <a:t>zhàng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3215184" y="1299152"/>
            <a:ext cx="122346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</a:rPr>
              <a:t>xìng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4283869" y="1284287"/>
            <a:ext cx="10080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</a:rPr>
              <a:t>zǎo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5801859" y="1284288"/>
            <a:ext cx="116249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</a:rPr>
              <a:t>péng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6876256" y="1302432"/>
            <a:ext cx="10795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</a:rPr>
              <a:t>hāo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684213" y="3155950"/>
            <a:ext cx="79861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</a:rPr>
              <a:t>lóu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9228" name="Rectangle 12"/>
          <p:cNvSpPr>
            <a:spLocks noChangeArrowheads="1"/>
          </p:cNvSpPr>
          <p:nvPr/>
        </p:nvSpPr>
        <p:spPr bwMode="auto">
          <a:xfrm>
            <a:off x="1707357" y="3155949"/>
            <a:ext cx="12239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</a:rPr>
              <a:t>yǐ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9229" name="Rectangle 13"/>
          <p:cNvSpPr>
            <a:spLocks noChangeArrowheads="1"/>
          </p:cNvSpPr>
          <p:nvPr/>
        </p:nvSpPr>
        <p:spPr bwMode="auto">
          <a:xfrm>
            <a:off x="3347244" y="3155949"/>
            <a:ext cx="102624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</a:rPr>
              <a:t>qiáo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9230" name="Rectangle 14"/>
          <p:cNvSpPr>
            <a:spLocks noChangeArrowheads="1"/>
          </p:cNvSpPr>
          <p:nvPr/>
        </p:nvSpPr>
        <p:spPr bwMode="auto">
          <a:xfrm>
            <a:off x="4438650" y="3155949"/>
            <a:ext cx="7761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</a:rPr>
              <a:t>cuì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9231" name="Rectangle 15"/>
          <p:cNvSpPr>
            <a:spLocks noChangeArrowheads="1"/>
          </p:cNvSpPr>
          <p:nvPr/>
        </p:nvSpPr>
        <p:spPr bwMode="auto">
          <a:xfrm>
            <a:off x="5983784" y="3155949"/>
            <a:ext cx="111761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</a:rPr>
              <a:t>zhàn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9232" name="Rectangle 16"/>
          <p:cNvSpPr>
            <a:spLocks noChangeArrowheads="1"/>
          </p:cNvSpPr>
          <p:nvPr/>
        </p:nvSpPr>
        <p:spPr bwMode="auto">
          <a:xfrm>
            <a:off x="1670391" y="4973865"/>
            <a:ext cx="66236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</a:rPr>
              <a:t>jìn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9233" name="Rectangle 17"/>
          <p:cNvSpPr>
            <a:spLocks noChangeArrowheads="1"/>
          </p:cNvSpPr>
          <p:nvPr/>
        </p:nvSpPr>
        <p:spPr bwMode="auto">
          <a:xfrm>
            <a:off x="3359076" y="5004028"/>
            <a:ext cx="70886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dī</a:t>
            </a:r>
            <a:endParaRPr lang="en-US" altLang="zh-CN" sz="3200" b="1" dirty="0">
              <a:solidFill>
                <a:srgbClr val="FF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6151264" y="4943702"/>
            <a:ext cx="165576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err="1" smtClean="0">
                <a:solidFill>
                  <a:srgbClr val="FF0000"/>
                </a:solidFill>
              </a:rPr>
              <a:t>r</a:t>
            </a:r>
            <a:r>
              <a:rPr lang="en-US" altLang="zh-CN" sz="3200" b="1" dirty="0" err="1" smtClean="0">
                <a:solidFill>
                  <a:srgbClr val="FF0000"/>
                </a:solidFill>
                <a:cs typeface="Arial" charset="0"/>
              </a:rPr>
              <a:t>ó</a:t>
            </a:r>
            <a:r>
              <a:rPr lang="en-US" altLang="zh-CN" sz="3200" b="1" dirty="0" err="1" smtClean="0">
                <a:solidFill>
                  <a:srgbClr val="FF0000"/>
                </a:solidFill>
              </a:rPr>
              <a:t>u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  </a:t>
            </a:r>
            <a:r>
              <a:rPr lang="en-US" altLang="zh-CN" sz="3200" b="1" dirty="0" err="1">
                <a:solidFill>
                  <a:srgbClr val="FF0000"/>
                </a:solidFill>
              </a:rPr>
              <a:t>l</a:t>
            </a:r>
            <a:r>
              <a:rPr lang="en-US" altLang="zh-CN" sz="3200" b="1" dirty="0" err="1">
                <a:solidFill>
                  <a:srgbClr val="FF0000"/>
                </a:solidFill>
                <a:cs typeface="Arial" charset="0"/>
              </a:rPr>
              <a:t>Ì</a:t>
            </a:r>
            <a:r>
              <a:rPr lang="en-US" altLang="zh-CN" sz="3200" b="1" dirty="0" err="1">
                <a:solidFill>
                  <a:srgbClr val="FF0000"/>
                </a:solidFill>
              </a:rPr>
              <a:t>n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  <p:bldP spid="9222" grpId="0"/>
      <p:bldP spid="9223" grpId="0"/>
      <p:bldP spid="9224" grpId="0"/>
      <p:bldP spid="9225" grpId="0"/>
      <p:bldP spid="9226" grpId="0"/>
      <p:bldP spid="9227" grpId="0"/>
      <p:bldP spid="9228" grpId="0"/>
      <p:bldP spid="9229" grpId="0"/>
      <p:bldP spid="9230" grpId="0"/>
      <p:bldP spid="9231" grpId="0"/>
      <p:bldP spid="9232" grpId="0"/>
      <p:bldP spid="9233" grpId="0"/>
      <p:bldP spid="92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3"/>
          <p:cNvSpPr txBox="1">
            <a:spLocks noChangeArrowheads="1"/>
          </p:cNvSpPr>
          <p:nvPr/>
        </p:nvSpPr>
        <p:spPr bwMode="auto">
          <a:xfrm>
            <a:off x="323528" y="836712"/>
            <a:ext cx="8568952" cy="550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 smtClean="0">
                <a:solidFill>
                  <a:srgbClr val="FF0000"/>
                </a:solidFill>
              </a:rPr>
              <a:t>锦</a:t>
            </a:r>
            <a:r>
              <a:rPr lang="zh-CN" altLang="en-US" b="1" dirty="0">
                <a:solidFill>
                  <a:srgbClr val="FF0000"/>
                </a:solidFill>
              </a:rPr>
              <a:t>幛</a:t>
            </a:r>
            <a:r>
              <a:rPr lang="en-US" altLang="zh-CN" b="1" dirty="0"/>
              <a:t>——</a:t>
            </a:r>
            <a:r>
              <a:rPr lang="zh-CN" altLang="en-US" b="1" dirty="0"/>
              <a:t>精美的幛子。比喻美丽或美好。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</a:rPr>
              <a:t>荇藻</a:t>
            </a:r>
            <a:r>
              <a:rPr lang="en-US" altLang="zh-CN" b="1" dirty="0"/>
              <a:t>——</a:t>
            </a:r>
            <a:r>
              <a:rPr lang="zh-CN" altLang="en-US" b="1" dirty="0"/>
              <a:t>生长在水中的绿色植物。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</a:rPr>
              <a:t>蓬蒿</a:t>
            </a:r>
            <a:r>
              <a:rPr lang="en-US" altLang="zh-CN" b="1" dirty="0"/>
              <a:t>——</a:t>
            </a:r>
            <a:r>
              <a:rPr lang="zh-CN" altLang="en-US" b="1" dirty="0"/>
              <a:t>飞蓬和蒿子，借指野草。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</a:rPr>
              <a:t>蝼蚁</a:t>
            </a:r>
            <a:r>
              <a:rPr lang="en-US" altLang="zh-CN" b="1" dirty="0"/>
              <a:t>——</a:t>
            </a:r>
            <a:r>
              <a:rPr lang="zh-CN" altLang="en-US" b="1" dirty="0"/>
              <a:t>蝼蛄和蚂蚁。用来代表微小的生物。比喻力量薄弱或地位低微的人。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</a:rPr>
              <a:t>憔悴</a:t>
            </a:r>
            <a:r>
              <a:rPr lang="en-US" altLang="zh-CN" b="1" dirty="0"/>
              <a:t>——</a:t>
            </a:r>
            <a:r>
              <a:rPr lang="zh-CN" altLang="en-US" b="1" dirty="0"/>
              <a:t>形容人瘦弱，面色不好看。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</a:rPr>
              <a:t>苏生</a:t>
            </a:r>
            <a:r>
              <a:rPr lang="en-US" altLang="zh-CN" b="1" dirty="0"/>
              <a:t>——</a:t>
            </a:r>
            <a:r>
              <a:rPr lang="zh-CN" altLang="en-US" b="1" dirty="0"/>
              <a:t>苏醒</a:t>
            </a:r>
            <a:r>
              <a:rPr lang="zh-CN" altLang="en-US" b="1" dirty="0" smtClean="0"/>
              <a:t>。</a:t>
            </a:r>
            <a:endParaRPr lang="en-US" altLang="zh-CN" b="1" dirty="0" smtClean="0"/>
          </a:p>
          <a:p>
            <a:pPr eaLnBrk="1" hangingPunct="1">
              <a:spcBef>
                <a:spcPct val="50000"/>
              </a:spcBef>
            </a:pPr>
            <a:r>
              <a:rPr lang="zh-CN" altLang="en-US" b="1" dirty="0" smtClean="0">
                <a:solidFill>
                  <a:srgbClr val="FF0000"/>
                </a:solidFill>
              </a:rPr>
              <a:t>彻骨</a:t>
            </a:r>
            <a:r>
              <a:rPr lang="en-US" altLang="zh-CN" b="1" dirty="0"/>
              <a:t>——</a:t>
            </a:r>
            <a:r>
              <a:rPr lang="zh-CN" altLang="en-US" b="1" dirty="0"/>
              <a:t>透到骨头里，喻程度深。</a:t>
            </a:r>
          </a:p>
        </p:txBody>
      </p:sp>
    </p:spTree>
    <p:extLst>
      <p:ext uri="{BB962C8B-B14F-4D97-AF65-F5344CB8AC3E}">
        <p14:creationId xmlns:p14="http://schemas.microsoft.com/office/powerpoint/2010/main" val="4285770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2555776" y="-1"/>
            <a:ext cx="4752528" cy="1128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我用残损的手掌</a:t>
            </a:r>
          </a:p>
          <a:p>
            <a:pPr algn="r"/>
            <a:r>
              <a:rPr lang="zh-CN" altLang="en-US" sz="3200" b="1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          </a:t>
            </a:r>
            <a:r>
              <a:rPr lang="zh-CN" altLang="en-US" sz="2400" b="1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戴望舒</a:t>
            </a: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791666" y="822325"/>
            <a:ext cx="7524750" cy="6093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9900CC"/>
                </a:solidFill>
                <a:latin typeface="华文楷体" pitchFamily="2" charset="-122"/>
                <a:ea typeface="华文楷体" pitchFamily="2" charset="-122"/>
              </a:rPr>
              <a:t>我</a:t>
            </a:r>
            <a:r>
              <a:rPr lang="en-US" altLang="zh-CN" sz="3000" b="1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30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用残损的</a:t>
            </a:r>
            <a:r>
              <a:rPr lang="zh-CN" altLang="en-US" sz="3000" b="1" dirty="0">
                <a:solidFill>
                  <a:srgbClr val="9900CC"/>
                </a:solidFill>
                <a:latin typeface="华文楷体" pitchFamily="2" charset="-122"/>
                <a:ea typeface="华文楷体" pitchFamily="2" charset="-122"/>
              </a:rPr>
              <a:t>手掌</a:t>
            </a:r>
          </a:p>
          <a:p>
            <a:r>
              <a:rPr lang="zh-CN" altLang="en-US" sz="3000" b="1" dirty="0">
                <a:solidFill>
                  <a:srgbClr val="9900CC"/>
                </a:solidFill>
                <a:latin typeface="华文楷体" pitchFamily="2" charset="-122"/>
                <a:ea typeface="华文楷体" pitchFamily="2" charset="-122"/>
              </a:rPr>
              <a:t>摸索</a:t>
            </a:r>
            <a:r>
              <a:rPr lang="en-US" altLang="zh-CN" sz="3000" b="1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30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这广大的</a:t>
            </a:r>
            <a:r>
              <a:rPr lang="zh-CN" altLang="en-US" sz="3000" b="1" dirty="0" smtClean="0">
                <a:solidFill>
                  <a:srgbClr val="9900CC"/>
                </a:solidFill>
                <a:latin typeface="华文楷体" pitchFamily="2" charset="-122"/>
                <a:ea typeface="华文楷体" pitchFamily="2" charset="-122"/>
              </a:rPr>
              <a:t>土地：</a:t>
            </a:r>
            <a:endParaRPr lang="en-US" altLang="zh-CN" sz="3000" b="1" dirty="0" smtClean="0">
              <a:solidFill>
                <a:srgbClr val="9900CC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0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这</a:t>
            </a:r>
            <a:r>
              <a:rPr lang="zh-CN" altLang="en-US" sz="30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一角</a:t>
            </a:r>
            <a:r>
              <a:rPr lang="en-US" altLang="zh-CN" sz="3000" b="1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30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已变成</a:t>
            </a:r>
            <a:r>
              <a:rPr lang="zh-CN" altLang="en-US" sz="3000" b="1" dirty="0">
                <a:solidFill>
                  <a:srgbClr val="9900CC"/>
                </a:solidFill>
                <a:latin typeface="华文楷体" pitchFamily="2" charset="-122"/>
                <a:ea typeface="华文楷体" pitchFamily="2" charset="-122"/>
              </a:rPr>
              <a:t>灰烬</a:t>
            </a:r>
            <a:r>
              <a:rPr lang="zh-CN" altLang="en-US" sz="30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，</a:t>
            </a:r>
          </a:p>
          <a:p>
            <a:r>
              <a:rPr lang="zh-CN" altLang="en-US" sz="30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那一角</a:t>
            </a:r>
            <a:r>
              <a:rPr lang="en-US" altLang="zh-CN" sz="3000" b="1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30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只是</a:t>
            </a:r>
            <a:r>
              <a:rPr lang="zh-CN" altLang="en-US" sz="3000" b="1" dirty="0">
                <a:solidFill>
                  <a:srgbClr val="9900CC"/>
                </a:solidFill>
                <a:latin typeface="华文楷体" pitchFamily="2" charset="-122"/>
                <a:ea typeface="华文楷体" pitchFamily="2" charset="-122"/>
              </a:rPr>
              <a:t>血</a:t>
            </a:r>
            <a:r>
              <a:rPr lang="zh-CN" altLang="en-US" sz="30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zh-CN" altLang="en-US" sz="3000" b="1" dirty="0">
                <a:solidFill>
                  <a:srgbClr val="9900CC"/>
                </a:solidFill>
                <a:latin typeface="华文楷体" pitchFamily="2" charset="-122"/>
                <a:ea typeface="华文楷体" pitchFamily="2" charset="-122"/>
              </a:rPr>
              <a:t>泥</a:t>
            </a:r>
            <a:r>
              <a:rPr lang="zh-CN" altLang="en-US" sz="30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；</a:t>
            </a:r>
          </a:p>
          <a:p>
            <a:r>
              <a:rPr lang="zh-CN" altLang="en-US" sz="30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这一片湖</a:t>
            </a:r>
            <a:r>
              <a:rPr lang="en-US" altLang="zh-CN" sz="3000" b="1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30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该是我的</a:t>
            </a:r>
            <a:r>
              <a:rPr lang="zh-CN" altLang="en-US" sz="3000" b="1" dirty="0">
                <a:solidFill>
                  <a:srgbClr val="9900CC"/>
                </a:solidFill>
                <a:latin typeface="华文楷体" pitchFamily="2" charset="-122"/>
                <a:ea typeface="华文楷体" pitchFamily="2" charset="-122"/>
              </a:rPr>
              <a:t>家乡</a:t>
            </a:r>
            <a:r>
              <a:rPr lang="zh-CN" altLang="en-US" sz="30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，</a:t>
            </a:r>
          </a:p>
          <a:p>
            <a:r>
              <a:rPr lang="en-US" altLang="zh-CN" sz="30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0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春天，堤上</a:t>
            </a:r>
            <a:r>
              <a:rPr lang="en-US" altLang="zh-CN" sz="3000" b="1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3000" b="1" dirty="0">
                <a:solidFill>
                  <a:srgbClr val="9900CC"/>
                </a:solidFill>
                <a:latin typeface="华文楷体" pitchFamily="2" charset="-122"/>
                <a:ea typeface="华文楷体" pitchFamily="2" charset="-122"/>
              </a:rPr>
              <a:t>繁花</a:t>
            </a:r>
            <a:r>
              <a:rPr lang="zh-CN" altLang="en-US" sz="30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如</a:t>
            </a:r>
            <a:r>
              <a:rPr lang="zh-CN" altLang="en-US" sz="3000" b="1" dirty="0">
                <a:solidFill>
                  <a:srgbClr val="9900CC"/>
                </a:solidFill>
                <a:latin typeface="华文楷体" pitchFamily="2" charset="-122"/>
                <a:ea typeface="华文楷体" pitchFamily="2" charset="-122"/>
              </a:rPr>
              <a:t>锦幛</a:t>
            </a:r>
            <a:r>
              <a:rPr lang="zh-CN" altLang="en-US" sz="30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，</a:t>
            </a:r>
          </a:p>
          <a:p>
            <a:r>
              <a:rPr lang="zh-CN" altLang="en-US" sz="3000" b="1" dirty="0">
                <a:solidFill>
                  <a:srgbClr val="9900CC"/>
                </a:solidFill>
                <a:latin typeface="华文楷体" pitchFamily="2" charset="-122"/>
                <a:ea typeface="华文楷体" pitchFamily="2" charset="-122"/>
              </a:rPr>
              <a:t>嫩柳枝</a:t>
            </a:r>
            <a:r>
              <a:rPr lang="zh-CN" altLang="en-US" sz="30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折断</a:t>
            </a:r>
            <a:r>
              <a:rPr lang="en-US" altLang="zh-CN" sz="3000" b="1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30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有奇异的</a:t>
            </a:r>
            <a:r>
              <a:rPr lang="zh-CN" altLang="en-US" sz="3000" b="1" dirty="0">
                <a:solidFill>
                  <a:srgbClr val="9900CC"/>
                </a:solidFill>
                <a:latin typeface="华文楷体" pitchFamily="2" charset="-122"/>
                <a:ea typeface="华文楷体" pitchFamily="2" charset="-122"/>
              </a:rPr>
              <a:t>芬芳</a:t>
            </a:r>
            <a:r>
              <a:rPr lang="en-US" altLang="zh-CN" sz="30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)</a:t>
            </a:r>
          </a:p>
          <a:p>
            <a:r>
              <a:rPr lang="zh-CN" altLang="en-US" sz="30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我</a:t>
            </a:r>
            <a:r>
              <a:rPr lang="zh-CN" altLang="en-US" sz="3000" b="1" dirty="0">
                <a:solidFill>
                  <a:srgbClr val="9900CC"/>
                </a:solidFill>
                <a:latin typeface="华文楷体" pitchFamily="2" charset="-122"/>
                <a:ea typeface="华文楷体" pitchFamily="2" charset="-122"/>
              </a:rPr>
              <a:t>触到</a:t>
            </a:r>
            <a:r>
              <a:rPr lang="en-US" altLang="zh-CN" sz="3000" b="1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30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荇藻和水的</a:t>
            </a:r>
            <a:r>
              <a:rPr lang="zh-CN" altLang="en-US" sz="3000" b="1" dirty="0">
                <a:solidFill>
                  <a:srgbClr val="9900CC"/>
                </a:solidFill>
                <a:latin typeface="华文楷体" pitchFamily="2" charset="-122"/>
                <a:ea typeface="华文楷体" pitchFamily="2" charset="-122"/>
              </a:rPr>
              <a:t>微凉</a:t>
            </a:r>
            <a:r>
              <a:rPr lang="zh-CN" altLang="en-US" sz="30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；</a:t>
            </a:r>
          </a:p>
          <a:p>
            <a:r>
              <a:rPr lang="zh-CN" altLang="en-US" sz="30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这长白山的</a:t>
            </a:r>
            <a:r>
              <a:rPr lang="zh-CN" altLang="en-US" sz="3000" b="1" dirty="0">
                <a:solidFill>
                  <a:srgbClr val="9900CC"/>
                </a:solidFill>
                <a:latin typeface="华文楷体" pitchFamily="2" charset="-122"/>
                <a:ea typeface="华文楷体" pitchFamily="2" charset="-122"/>
              </a:rPr>
              <a:t>雪峰</a:t>
            </a:r>
            <a:r>
              <a:rPr lang="en-US" altLang="zh-CN" sz="3000" b="1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30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冷到彻骨，</a:t>
            </a:r>
          </a:p>
          <a:p>
            <a:r>
              <a:rPr lang="zh-CN" altLang="en-US" sz="30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这黄河的</a:t>
            </a:r>
            <a:r>
              <a:rPr lang="zh-CN" altLang="en-US" sz="3000" b="1" dirty="0">
                <a:solidFill>
                  <a:srgbClr val="9900CC"/>
                </a:solidFill>
                <a:latin typeface="华文楷体" pitchFamily="2" charset="-122"/>
                <a:ea typeface="华文楷体" pitchFamily="2" charset="-122"/>
              </a:rPr>
              <a:t>水夹泥沙</a:t>
            </a:r>
            <a:r>
              <a:rPr lang="en-US" altLang="zh-CN" sz="3000" b="1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30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在指间滑出；</a:t>
            </a:r>
          </a:p>
          <a:p>
            <a:r>
              <a:rPr lang="zh-CN" altLang="en-US" sz="30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江南的水田</a:t>
            </a:r>
            <a:r>
              <a:rPr lang="en-US" altLang="zh-CN" sz="30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0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你当年</a:t>
            </a:r>
            <a:r>
              <a:rPr lang="en-US" altLang="zh-CN" sz="3000" b="1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30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新生的</a:t>
            </a:r>
            <a:r>
              <a:rPr lang="zh-CN" altLang="en-US" sz="3000" b="1" dirty="0">
                <a:solidFill>
                  <a:srgbClr val="9900CC"/>
                </a:solidFill>
                <a:latin typeface="华文楷体" pitchFamily="2" charset="-122"/>
                <a:ea typeface="华文楷体" pitchFamily="2" charset="-122"/>
              </a:rPr>
              <a:t>禾草</a:t>
            </a:r>
          </a:p>
          <a:p>
            <a:r>
              <a:rPr lang="zh-CN" altLang="en-US" sz="30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是那么</a:t>
            </a:r>
            <a:r>
              <a:rPr lang="zh-CN" altLang="en-US" sz="3000" b="1" dirty="0">
                <a:solidFill>
                  <a:srgbClr val="9900CC"/>
                </a:solidFill>
                <a:latin typeface="华文楷体" pitchFamily="2" charset="-122"/>
                <a:ea typeface="华文楷体" pitchFamily="2" charset="-122"/>
              </a:rPr>
              <a:t>细</a:t>
            </a:r>
            <a:r>
              <a:rPr lang="en-US" altLang="zh-CN" sz="3000" b="1" dirty="0">
                <a:solidFill>
                  <a:srgbClr val="9900CC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0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那么</a:t>
            </a:r>
            <a:r>
              <a:rPr lang="zh-CN" altLang="en-US" sz="3000" b="1" dirty="0">
                <a:solidFill>
                  <a:srgbClr val="9900CC"/>
                </a:solidFill>
                <a:latin typeface="华文楷体" pitchFamily="2" charset="-122"/>
                <a:ea typeface="华文楷体" pitchFamily="2" charset="-122"/>
              </a:rPr>
              <a:t>软</a:t>
            </a:r>
            <a:r>
              <a:rPr lang="en-US" altLang="zh-CN" sz="30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en-US" sz="30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现在</a:t>
            </a:r>
            <a:r>
              <a:rPr lang="en-US" altLang="zh-CN" sz="3000" b="1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30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只有</a:t>
            </a:r>
            <a:r>
              <a:rPr lang="zh-CN" altLang="en-US" sz="3000" b="1" dirty="0">
                <a:solidFill>
                  <a:srgbClr val="9900CC"/>
                </a:solidFill>
                <a:latin typeface="华文楷体" pitchFamily="2" charset="-122"/>
                <a:ea typeface="华文楷体" pitchFamily="2" charset="-122"/>
              </a:rPr>
              <a:t>蓬蒿</a:t>
            </a:r>
            <a:r>
              <a:rPr lang="zh-CN" altLang="en-US" sz="30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；</a:t>
            </a:r>
          </a:p>
          <a:p>
            <a:r>
              <a:rPr lang="zh-CN" altLang="en-US" sz="30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岭南的荔枝花</a:t>
            </a:r>
            <a:r>
              <a:rPr lang="en-US" altLang="zh-CN" sz="3000" b="1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30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寂寞地</a:t>
            </a:r>
            <a:r>
              <a:rPr lang="zh-CN" altLang="en-US" sz="3000" b="1" dirty="0">
                <a:solidFill>
                  <a:srgbClr val="9900CC"/>
                </a:solidFill>
                <a:latin typeface="华文楷体" pitchFamily="2" charset="-122"/>
                <a:ea typeface="华文楷体" pitchFamily="2" charset="-122"/>
              </a:rPr>
              <a:t>憔悴</a:t>
            </a:r>
            <a:r>
              <a:rPr lang="zh-CN" altLang="en-US" sz="30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，</a:t>
            </a:r>
          </a:p>
        </p:txBody>
      </p:sp>
      <p:pic>
        <p:nvPicPr>
          <p:cNvPr id="2" name="我用残损的手掌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706816" y="597012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827088" y="260350"/>
            <a:ext cx="7956550" cy="6494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2060"/>
                </a:solidFill>
                <a:ea typeface="华文楷体" pitchFamily="2" charset="-122"/>
              </a:rPr>
              <a:t>尽那边，我蘸着南海</a:t>
            </a:r>
            <a:r>
              <a:rPr lang="en-US" altLang="zh-CN" sz="3200" b="1" dirty="0">
                <a:solidFill>
                  <a:srgbClr val="FF0066"/>
                </a:solidFill>
                <a:ea typeface="华文楷体" pitchFamily="2" charset="-122"/>
              </a:rPr>
              <a:t>/</a:t>
            </a:r>
            <a:r>
              <a:rPr lang="zh-CN" altLang="en-US" sz="3200" b="1" dirty="0">
                <a:solidFill>
                  <a:srgbClr val="002060"/>
                </a:solidFill>
                <a:ea typeface="华文楷体" pitchFamily="2" charset="-122"/>
              </a:rPr>
              <a:t>没有渔船的</a:t>
            </a:r>
            <a:r>
              <a:rPr lang="zh-CN" altLang="en-US" sz="3200" b="1" dirty="0">
                <a:solidFill>
                  <a:srgbClr val="9900CC"/>
                </a:solidFill>
                <a:ea typeface="华文楷体" pitchFamily="2" charset="-122"/>
              </a:rPr>
              <a:t>苦水</a:t>
            </a:r>
            <a:r>
              <a:rPr lang="en-US" altLang="zh-CN" sz="3200" b="1" dirty="0">
                <a:solidFill>
                  <a:srgbClr val="002060"/>
                </a:solidFill>
                <a:latin typeface="华文楷体"/>
                <a:ea typeface="华文楷体" pitchFamily="2" charset="-122"/>
              </a:rPr>
              <a:t>……</a:t>
            </a:r>
            <a:endParaRPr lang="en-US" altLang="zh-CN" sz="3200" b="1" dirty="0">
              <a:solidFill>
                <a:srgbClr val="002060"/>
              </a:solidFill>
              <a:ea typeface="华文楷体" pitchFamily="2" charset="-122"/>
            </a:endParaRPr>
          </a:p>
          <a:p>
            <a:r>
              <a:rPr lang="zh-CN" altLang="en-US" sz="3200" b="1" dirty="0">
                <a:solidFill>
                  <a:srgbClr val="002060"/>
                </a:solidFill>
                <a:ea typeface="华文楷体" pitchFamily="2" charset="-122"/>
              </a:rPr>
              <a:t>无形的</a:t>
            </a:r>
            <a:r>
              <a:rPr lang="zh-CN" altLang="en-US" sz="3200" b="1" dirty="0">
                <a:solidFill>
                  <a:srgbClr val="9900CC"/>
                </a:solidFill>
                <a:ea typeface="华文楷体" pitchFamily="2" charset="-122"/>
              </a:rPr>
              <a:t>手掌</a:t>
            </a:r>
            <a:r>
              <a:rPr lang="en-US" altLang="zh-CN" sz="3200" b="1" dirty="0">
                <a:solidFill>
                  <a:srgbClr val="FF0066"/>
                </a:solidFill>
                <a:ea typeface="华文楷体" pitchFamily="2" charset="-122"/>
              </a:rPr>
              <a:t>/</a:t>
            </a:r>
            <a:r>
              <a:rPr lang="zh-CN" altLang="en-US" sz="3200" b="1" dirty="0">
                <a:solidFill>
                  <a:srgbClr val="002060"/>
                </a:solidFill>
                <a:ea typeface="华文楷体" pitchFamily="2" charset="-122"/>
              </a:rPr>
              <a:t>掠过无限的</a:t>
            </a:r>
            <a:r>
              <a:rPr lang="zh-CN" altLang="en-US" sz="3200" b="1" dirty="0">
                <a:solidFill>
                  <a:srgbClr val="9900CC"/>
                </a:solidFill>
                <a:ea typeface="华文楷体" pitchFamily="2" charset="-122"/>
              </a:rPr>
              <a:t>江山</a:t>
            </a:r>
            <a:r>
              <a:rPr lang="zh-CN" altLang="en-US" sz="3200" b="1" dirty="0">
                <a:solidFill>
                  <a:srgbClr val="002060"/>
                </a:solidFill>
                <a:ea typeface="华文楷体" pitchFamily="2" charset="-122"/>
              </a:rPr>
              <a:t>，</a:t>
            </a:r>
          </a:p>
          <a:p>
            <a:r>
              <a:rPr lang="zh-CN" altLang="en-US" sz="3200" b="1" dirty="0">
                <a:solidFill>
                  <a:srgbClr val="002060"/>
                </a:solidFill>
                <a:ea typeface="华文楷体" pitchFamily="2" charset="-122"/>
              </a:rPr>
              <a:t>手指</a:t>
            </a:r>
            <a:r>
              <a:rPr lang="en-US" altLang="zh-CN" sz="3200" b="1" dirty="0">
                <a:solidFill>
                  <a:srgbClr val="FF0066"/>
                </a:solidFill>
                <a:ea typeface="华文楷体" pitchFamily="2" charset="-122"/>
              </a:rPr>
              <a:t>/</a:t>
            </a:r>
            <a:r>
              <a:rPr lang="zh-CN" altLang="en-US" sz="3200" b="1" dirty="0">
                <a:solidFill>
                  <a:srgbClr val="002060"/>
                </a:solidFill>
                <a:ea typeface="华文楷体" pitchFamily="2" charset="-122"/>
              </a:rPr>
              <a:t>沾了</a:t>
            </a:r>
            <a:r>
              <a:rPr lang="zh-CN" altLang="en-US" sz="3200" b="1" dirty="0">
                <a:solidFill>
                  <a:srgbClr val="9900CC"/>
                </a:solidFill>
                <a:ea typeface="华文楷体" pitchFamily="2" charset="-122"/>
              </a:rPr>
              <a:t>血</a:t>
            </a:r>
            <a:r>
              <a:rPr lang="zh-CN" altLang="en-US" sz="3200" b="1" dirty="0">
                <a:solidFill>
                  <a:srgbClr val="002060"/>
                </a:solidFill>
                <a:ea typeface="华文楷体" pitchFamily="2" charset="-122"/>
              </a:rPr>
              <a:t>和</a:t>
            </a:r>
            <a:r>
              <a:rPr lang="zh-CN" altLang="en-US" sz="3200" b="1" dirty="0">
                <a:solidFill>
                  <a:srgbClr val="9900CC"/>
                </a:solidFill>
                <a:ea typeface="华文楷体" pitchFamily="2" charset="-122"/>
              </a:rPr>
              <a:t>灰</a:t>
            </a:r>
            <a:r>
              <a:rPr lang="zh-CN" altLang="en-US" sz="3200" b="1" dirty="0">
                <a:solidFill>
                  <a:srgbClr val="002060"/>
                </a:solidFill>
                <a:ea typeface="华文楷体" pitchFamily="2" charset="-122"/>
              </a:rPr>
              <a:t>，手掌</a:t>
            </a:r>
            <a:r>
              <a:rPr lang="en-US" altLang="zh-CN" sz="3200" b="1" dirty="0">
                <a:solidFill>
                  <a:srgbClr val="FF0066"/>
                </a:solidFill>
                <a:ea typeface="华文楷体" pitchFamily="2" charset="-122"/>
              </a:rPr>
              <a:t>/</a:t>
            </a:r>
            <a:r>
              <a:rPr lang="zh-CN" altLang="en-US" sz="3200" b="1" dirty="0">
                <a:solidFill>
                  <a:srgbClr val="002060"/>
                </a:solidFill>
                <a:ea typeface="华文楷体" pitchFamily="2" charset="-122"/>
              </a:rPr>
              <a:t>沾了</a:t>
            </a:r>
            <a:r>
              <a:rPr lang="zh-CN" altLang="en-US" sz="3200" b="1" dirty="0">
                <a:solidFill>
                  <a:srgbClr val="9900CC"/>
                </a:solidFill>
                <a:ea typeface="华文楷体" pitchFamily="2" charset="-122"/>
              </a:rPr>
              <a:t>阴暗</a:t>
            </a:r>
            <a:r>
              <a:rPr lang="zh-CN" altLang="en-US" sz="3200" b="1" dirty="0">
                <a:solidFill>
                  <a:srgbClr val="002060"/>
                </a:solidFill>
                <a:ea typeface="华文楷体" pitchFamily="2" charset="-122"/>
              </a:rPr>
              <a:t>，</a:t>
            </a:r>
          </a:p>
          <a:p>
            <a:r>
              <a:rPr lang="zh-CN" altLang="en-US" sz="3200" b="1" dirty="0">
                <a:solidFill>
                  <a:srgbClr val="002060"/>
                </a:solidFill>
                <a:ea typeface="华文楷体" pitchFamily="2" charset="-122"/>
              </a:rPr>
              <a:t>只有那</a:t>
            </a:r>
            <a:r>
              <a:rPr lang="zh-CN" altLang="en-US" sz="3200" b="1" dirty="0">
                <a:solidFill>
                  <a:srgbClr val="9900CC"/>
                </a:solidFill>
                <a:ea typeface="华文楷体" pitchFamily="2" charset="-122"/>
              </a:rPr>
              <a:t>辽远的一角</a:t>
            </a:r>
            <a:r>
              <a:rPr lang="en-US" altLang="zh-CN" sz="3200" b="1" dirty="0">
                <a:solidFill>
                  <a:srgbClr val="FF0066"/>
                </a:solidFill>
                <a:ea typeface="华文楷体" pitchFamily="2" charset="-122"/>
              </a:rPr>
              <a:t>/</a:t>
            </a:r>
            <a:r>
              <a:rPr lang="zh-CN" altLang="en-US" sz="3200" b="1" dirty="0">
                <a:solidFill>
                  <a:srgbClr val="002060"/>
                </a:solidFill>
                <a:ea typeface="华文楷体" pitchFamily="2" charset="-122"/>
              </a:rPr>
              <a:t>依然完整，</a:t>
            </a:r>
          </a:p>
          <a:p>
            <a:r>
              <a:rPr lang="zh-CN" altLang="en-US" sz="3200" b="1" dirty="0">
                <a:solidFill>
                  <a:srgbClr val="9900CC"/>
                </a:solidFill>
                <a:ea typeface="华文楷体" pitchFamily="2" charset="-122"/>
              </a:rPr>
              <a:t>温暖，明朗，坚固</a:t>
            </a:r>
            <a:r>
              <a:rPr lang="en-US" altLang="zh-CN" sz="3200" b="1" dirty="0">
                <a:solidFill>
                  <a:srgbClr val="FF0066"/>
                </a:solidFill>
                <a:ea typeface="华文楷体" pitchFamily="2" charset="-122"/>
              </a:rPr>
              <a:t>/</a:t>
            </a:r>
            <a:r>
              <a:rPr lang="zh-CN" altLang="en-US" sz="3200" b="1" dirty="0">
                <a:solidFill>
                  <a:srgbClr val="002060"/>
                </a:solidFill>
                <a:ea typeface="华文楷体" pitchFamily="2" charset="-122"/>
              </a:rPr>
              <a:t>而</a:t>
            </a:r>
            <a:r>
              <a:rPr lang="zh-CN" altLang="en-US" sz="3200" b="1" dirty="0">
                <a:solidFill>
                  <a:srgbClr val="9900CC"/>
                </a:solidFill>
                <a:ea typeface="华文楷体" pitchFamily="2" charset="-122"/>
              </a:rPr>
              <a:t>蓬勃生春</a:t>
            </a:r>
            <a:r>
              <a:rPr lang="zh-CN" altLang="en-US" sz="3200" b="1" dirty="0">
                <a:solidFill>
                  <a:srgbClr val="002060"/>
                </a:solidFill>
                <a:ea typeface="华文楷体" pitchFamily="2" charset="-122"/>
              </a:rPr>
              <a:t>。</a:t>
            </a:r>
          </a:p>
          <a:p>
            <a:r>
              <a:rPr lang="zh-CN" altLang="en-US" sz="3200" b="1" dirty="0">
                <a:solidFill>
                  <a:srgbClr val="002060"/>
                </a:solidFill>
                <a:ea typeface="华文楷体" pitchFamily="2" charset="-122"/>
              </a:rPr>
              <a:t>在那上面，我</a:t>
            </a:r>
            <a:r>
              <a:rPr lang="en-US" altLang="zh-CN" sz="3200" b="1" dirty="0">
                <a:solidFill>
                  <a:srgbClr val="FF0066"/>
                </a:solidFill>
                <a:ea typeface="华文楷体" pitchFamily="2" charset="-122"/>
              </a:rPr>
              <a:t>/</a:t>
            </a:r>
            <a:r>
              <a:rPr lang="zh-CN" altLang="en-US" sz="3200" b="1" dirty="0">
                <a:solidFill>
                  <a:srgbClr val="002060"/>
                </a:solidFill>
                <a:ea typeface="华文楷体" pitchFamily="2" charset="-122"/>
              </a:rPr>
              <a:t>用残损的</a:t>
            </a:r>
            <a:r>
              <a:rPr lang="zh-CN" altLang="en-US" sz="3200" b="1" dirty="0">
                <a:solidFill>
                  <a:srgbClr val="9900CC"/>
                </a:solidFill>
                <a:ea typeface="华文楷体" pitchFamily="2" charset="-122"/>
              </a:rPr>
              <a:t>手掌</a:t>
            </a:r>
            <a:r>
              <a:rPr lang="en-US" altLang="zh-CN" sz="3200" b="1" dirty="0">
                <a:solidFill>
                  <a:srgbClr val="FF0066"/>
                </a:solidFill>
                <a:ea typeface="华文楷体" pitchFamily="2" charset="-122"/>
              </a:rPr>
              <a:t>/</a:t>
            </a:r>
            <a:r>
              <a:rPr lang="zh-CN" altLang="en-US" sz="3200" b="1" dirty="0">
                <a:solidFill>
                  <a:srgbClr val="002060"/>
                </a:solidFill>
                <a:ea typeface="华文楷体" pitchFamily="2" charset="-122"/>
              </a:rPr>
              <a:t>轻抚，</a:t>
            </a:r>
          </a:p>
          <a:p>
            <a:r>
              <a:rPr lang="zh-CN" altLang="en-US" sz="3200" b="1" dirty="0">
                <a:solidFill>
                  <a:srgbClr val="002060"/>
                </a:solidFill>
                <a:ea typeface="华文楷体" pitchFamily="2" charset="-122"/>
              </a:rPr>
              <a:t>像</a:t>
            </a:r>
            <a:r>
              <a:rPr lang="en-US" altLang="zh-CN" sz="3200" b="1" dirty="0">
                <a:solidFill>
                  <a:srgbClr val="FF0066"/>
                </a:solidFill>
                <a:ea typeface="华文楷体" pitchFamily="2" charset="-122"/>
              </a:rPr>
              <a:t>/</a:t>
            </a:r>
            <a:r>
              <a:rPr lang="zh-CN" altLang="en-US" sz="3200" b="1" dirty="0">
                <a:solidFill>
                  <a:srgbClr val="002060"/>
                </a:solidFill>
                <a:ea typeface="华文楷体" pitchFamily="2" charset="-122"/>
              </a:rPr>
              <a:t>恋人的</a:t>
            </a:r>
            <a:r>
              <a:rPr lang="zh-CN" altLang="en-US" sz="3200" b="1" dirty="0">
                <a:solidFill>
                  <a:srgbClr val="9900CC"/>
                </a:solidFill>
                <a:ea typeface="华文楷体" pitchFamily="2" charset="-122"/>
              </a:rPr>
              <a:t>柔发</a:t>
            </a:r>
            <a:r>
              <a:rPr lang="zh-CN" altLang="en-US" sz="3200" b="1" dirty="0">
                <a:solidFill>
                  <a:srgbClr val="002060"/>
                </a:solidFill>
                <a:ea typeface="华文楷体" pitchFamily="2" charset="-122"/>
              </a:rPr>
              <a:t>，婴孩</a:t>
            </a:r>
            <a:r>
              <a:rPr lang="zh-CN" altLang="en-US" sz="3200" b="1" dirty="0">
                <a:solidFill>
                  <a:srgbClr val="9900CC"/>
                </a:solidFill>
                <a:ea typeface="华文楷体" pitchFamily="2" charset="-122"/>
              </a:rPr>
              <a:t>手中乳</a:t>
            </a:r>
            <a:r>
              <a:rPr lang="zh-CN" altLang="en-US" sz="3200" b="1" dirty="0">
                <a:solidFill>
                  <a:srgbClr val="002060"/>
                </a:solidFill>
                <a:ea typeface="华文楷体" pitchFamily="2" charset="-122"/>
              </a:rPr>
              <a:t>，</a:t>
            </a:r>
          </a:p>
          <a:p>
            <a:r>
              <a:rPr lang="zh-CN" altLang="en-US" sz="3200" b="1" dirty="0">
                <a:solidFill>
                  <a:srgbClr val="002060"/>
                </a:solidFill>
                <a:ea typeface="华文楷体" pitchFamily="2" charset="-122"/>
              </a:rPr>
              <a:t>我把全部的</a:t>
            </a:r>
            <a:r>
              <a:rPr lang="zh-CN" altLang="en-US" sz="3200" b="1" dirty="0">
                <a:solidFill>
                  <a:srgbClr val="9900CC"/>
                </a:solidFill>
                <a:ea typeface="华文楷体" pitchFamily="2" charset="-122"/>
              </a:rPr>
              <a:t>力量</a:t>
            </a:r>
            <a:r>
              <a:rPr lang="en-US" altLang="zh-CN" sz="3200" b="1" dirty="0">
                <a:solidFill>
                  <a:srgbClr val="FF0066"/>
                </a:solidFill>
                <a:ea typeface="华文楷体" pitchFamily="2" charset="-122"/>
              </a:rPr>
              <a:t>/</a:t>
            </a:r>
            <a:r>
              <a:rPr lang="zh-CN" altLang="en-US" sz="3200" b="1" dirty="0">
                <a:solidFill>
                  <a:srgbClr val="002060"/>
                </a:solidFill>
                <a:ea typeface="华文楷体" pitchFamily="2" charset="-122"/>
              </a:rPr>
              <a:t>运在</a:t>
            </a:r>
            <a:r>
              <a:rPr lang="zh-CN" altLang="en-US" sz="3200" b="1" dirty="0">
                <a:solidFill>
                  <a:srgbClr val="9900CC"/>
                </a:solidFill>
                <a:ea typeface="华文楷体" pitchFamily="2" charset="-122"/>
              </a:rPr>
              <a:t>手掌</a:t>
            </a:r>
            <a:r>
              <a:rPr lang="zh-CN" altLang="en-US" sz="3200" b="1" dirty="0">
                <a:solidFill>
                  <a:srgbClr val="002060"/>
                </a:solidFill>
                <a:ea typeface="华文楷体" pitchFamily="2" charset="-122"/>
              </a:rPr>
              <a:t>，</a:t>
            </a:r>
          </a:p>
          <a:p>
            <a:r>
              <a:rPr lang="zh-CN" altLang="en-US" sz="3200" b="1" dirty="0">
                <a:solidFill>
                  <a:srgbClr val="002060"/>
                </a:solidFill>
                <a:ea typeface="华文楷体" pitchFamily="2" charset="-122"/>
              </a:rPr>
              <a:t>贴在上面，寄与</a:t>
            </a:r>
            <a:r>
              <a:rPr lang="en-US" altLang="zh-CN" sz="3200" b="1" dirty="0">
                <a:solidFill>
                  <a:srgbClr val="FF0066"/>
                </a:solidFill>
                <a:ea typeface="华文楷体" pitchFamily="2" charset="-122"/>
              </a:rPr>
              <a:t>/</a:t>
            </a:r>
            <a:r>
              <a:rPr lang="zh-CN" altLang="en-US" sz="3200" b="1" dirty="0">
                <a:solidFill>
                  <a:srgbClr val="9900CC"/>
                </a:solidFill>
                <a:ea typeface="华文楷体" pitchFamily="2" charset="-122"/>
              </a:rPr>
              <a:t>爱</a:t>
            </a:r>
            <a:r>
              <a:rPr lang="zh-CN" altLang="en-US" sz="3200" b="1" dirty="0">
                <a:solidFill>
                  <a:srgbClr val="002060"/>
                </a:solidFill>
                <a:ea typeface="华文楷体" pitchFamily="2" charset="-122"/>
              </a:rPr>
              <a:t>和一切</a:t>
            </a:r>
            <a:r>
              <a:rPr lang="zh-CN" altLang="en-US" sz="3200" b="1" dirty="0">
                <a:solidFill>
                  <a:srgbClr val="9900CC"/>
                </a:solidFill>
                <a:ea typeface="华文楷体" pitchFamily="2" charset="-122"/>
              </a:rPr>
              <a:t>希望</a:t>
            </a:r>
            <a:r>
              <a:rPr lang="zh-CN" altLang="en-US" sz="3200" b="1" dirty="0">
                <a:solidFill>
                  <a:srgbClr val="002060"/>
                </a:solidFill>
                <a:ea typeface="华文楷体" pitchFamily="2" charset="-122"/>
              </a:rPr>
              <a:t>，</a:t>
            </a:r>
          </a:p>
          <a:p>
            <a:r>
              <a:rPr lang="zh-CN" altLang="en-US" sz="3200" b="1" dirty="0">
                <a:solidFill>
                  <a:srgbClr val="002060"/>
                </a:solidFill>
                <a:ea typeface="华文楷体" pitchFamily="2" charset="-122"/>
              </a:rPr>
              <a:t>因为只有那里</a:t>
            </a:r>
            <a:r>
              <a:rPr lang="en-US" altLang="zh-CN" sz="3200" b="1" dirty="0">
                <a:solidFill>
                  <a:srgbClr val="FF0066"/>
                </a:solidFill>
                <a:ea typeface="华文楷体" pitchFamily="2" charset="-122"/>
              </a:rPr>
              <a:t>/</a:t>
            </a:r>
            <a:r>
              <a:rPr lang="zh-CN" altLang="en-US" sz="3200" b="1" dirty="0">
                <a:solidFill>
                  <a:srgbClr val="002060"/>
                </a:solidFill>
                <a:ea typeface="华文楷体" pitchFamily="2" charset="-122"/>
              </a:rPr>
              <a:t>是</a:t>
            </a:r>
            <a:r>
              <a:rPr lang="zh-CN" altLang="en-US" sz="3200" b="1" dirty="0">
                <a:solidFill>
                  <a:srgbClr val="9900CC"/>
                </a:solidFill>
                <a:ea typeface="华文楷体" pitchFamily="2" charset="-122"/>
              </a:rPr>
              <a:t>太阳</a:t>
            </a:r>
            <a:r>
              <a:rPr lang="zh-CN" altLang="en-US" sz="3200" b="1" dirty="0">
                <a:solidFill>
                  <a:srgbClr val="002060"/>
                </a:solidFill>
                <a:ea typeface="华文楷体" pitchFamily="2" charset="-122"/>
              </a:rPr>
              <a:t>，是</a:t>
            </a:r>
            <a:r>
              <a:rPr lang="zh-CN" altLang="en-US" sz="3200" b="1" dirty="0">
                <a:solidFill>
                  <a:srgbClr val="9900CC"/>
                </a:solidFill>
                <a:ea typeface="华文楷体" pitchFamily="2" charset="-122"/>
              </a:rPr>
              <a:t>春</a:t>
            </a:r>
            <a:r>
              <a:rPr lang="zh-CN" altLang="en-US" sz="3200" b="1" dirty="0">
                <a:solidFill>
                  <a:srgbClr val="002060"/>
                </a:solidFill>
                <a:ea typeface="华文楷体" pitchFamily="2" charset="-122"/>
              </a:rPr>
              <a:t>，</a:t>
            </a:r>
          </a:p>
          <a:p>
            <a:r>
              <a:rPr lang="zh-CN" altLang="en-US" sz="3200" b="1" dirty="0">
                <a:solidFill>
                  <a:srgbClr val="002060"/>
                </a:solidFill>
                <a:ea typeface="华文楷体" pitchFamily="2" charset="-122"/>
              </a:rPr>
              <a:t>将</a:t>
            </a:r>
            <a:r>
              <a:rPr lang="en-US" altLang="zh-CN" sz="3200" b="1" dirty="0">
                <a:solidFill>
                  <a:srgbClr val="FF0066"/>
                </a:solidFill>
                <a:ea typeface="华文楷体" pitchFamily="2" charset="-122"/>
              </a:rPr>
              <a:t>/</a:t>
            </a:r>
            <a:r>
              <a:rPr lang="zh-CN" altLang="en-US" sz="3200" b="1" dirty="0">
                <a:solidFill>
                  <a:srgbClr val="9900CC"/>
                </a:solidFill>
                <a:ea typeface="华文楷体" pitchFamily="2" charset="-122"/>
              </a:rPr>
              <a:t>驱逐阴暗，带来苏生</a:t>
            </a:r>
            <a:r>
              <a:rPr lang="zh-CN" altLang="en-US" sz="3200" b="1" dirty="0">
                <a:solidFill>
                  <a:srgbClr val="002060"/>
                </a:solidFill>
                <a:ea typeface="华文楷体" pitchFamily="2" charset="-122"/>
              </a:rPr>
              <a:t>，</a:t>
            </a:r>
          </a:p>
          <a:p>
            <a:r>
              <a:rPr lang="zh-CN" altLang="en-US" sz="3200" b="1" dirty="0">
                <a:solidFill>
                  <a:srgbClr val="002060"/>
                </a:solidFill>
                <a:ea typeface="华文楷体" pitchFamily="2" charset="-122"/>
              </a:rPr>
              <a:t>因为只有</a:t>
            </a:r>
            <a:r>
              <a:rPr lang="zh-CN" altLang="en-US" sz="3200" b="1" dirty="0">
                <a:solidFill>
                  <a:srgbClr val="9900CC"/>
                </a:solidFill>
                <a:ea typeface="华文楷体" pitchFamily="2" charset="-122"/>
              </a:rPr>
              <a:t>那里</a:t>
            </a:r>
            <a:r>
              <a:rPr lang="en-US" altLang="zh-CN" sz="3200" b="1" dirty="0">
                <a:solidFill>
                  <a:srgbClr val="FF0066"/>
                </a:solidFill>
                <a:ea typeface="华文楷体" pitchFamily="2" charset="-122"/>
              </a:rPr>
              <a:t>/</a:t>
            </a:r>
            <a:r>
              <a:rPr lang="zh-CN" altLang="en-US" sz="3200" b="1" dirty="0">
                <a:solidFill>
                  <a:srgbClr val="002060"/>
                </a:solidFill>
                <a:ea typeface="华文楷体" pitchFamily="2" charset="-122"/>
              </a:rPr>
              <a:t>我们不像牲口一样活，</a:t>
            </a:r>
          </a:p>
          <a:p>
            <a:r>
              <a:rPr lang="zh-CN" altLang="en-US" sz="3200" b="1" dirty="0">
                <a:solidFill>
                  <a:srgbClr val="002060"/>
                </a:solidFill>
                <a:ea typeface="华文楷体" pitchFamily="2" charset="-122"/>
              </a:rPr>
              <a:t>蝼蚁一样死</a:t>
            </a:r>
            <a:r>
              <a:rPr lang="en-US" altLang="zh-CN" sz="3200" b="1" dirty="0">
                <a:solidFill>
                  <a:srgbClr val="002060"/>
                </a:solidFill>
                <a:latin typeface="华文楷体"/>
                <a:ea typeface="华文楷体" pitchFamily="2" charset="-122"/>
              </a:rPr>
              <a:t>……</a:t>
            </a:r>
            <a:r>
              <a:rPr lang="zh-CN" altLang="en-US" sz="3200" b="1" dirty="0">
                <a:solidFill>
                  <a:srgbClr val="002060"/>
                </a:solidFill>
                <a:ea typeface="华文楷体" pitchFamily="2" charset="-122"/>
              </a:rPr>
              <a:t>那里，</a:t>
            </a:r>
            <a:r>
              <a:rPr lang="zh-CN" altLang="en-US" sz="3200" b="1" dirty="0">
                <a:solidFill>
                  <a:srgbClr val="9900CC"/>
                </a:solidFill>
                <a:ea typeface="华文楷体" pitchFamily="2" charset="-122"/>
              </a:rPr>
              <a:t>永恒</a:t>
            </a:r>
            <a:r>
              <a:rPr lang="zh-CN" altLang="en-US" sz="3200" b="1" dirty="0">
                <a:solidFill>
                  <a:srgbClr val="002060"/>
                </a:solidFill>
                <a:ea typeface="华文楷体" pitchFamily="2" charset="-122"/>
              </a:rPr>
              <a:t>的</a:t>
            </a:r>
            <a:r>
              <a:rPr lang="en-US" altLang="zh-CN" sz="3200" b="1" dirty="0">
                <a:solidFill>
                  <a:srgbClr val="FF0066"/>
                </a:solidFill>
                <a:ea typeface="华文楷体" pitchFamily="2" charset="-122"/>
              </a:rPr>
              <a:t>/</a:t>
            </a:r>
            <a:r>
              <a:rPr lang="zh-CN" altLang="en-US" sz="3200" b="1" dirty="0">
                <a:solidFill>
                  <a:srgbClr val="9900CC"/>
                </a:solidFill>
                <a:ea typeface="华文楷体" pitchFamily="2" charset="-122"/>
              </a:rPr>
              <a:t>中国</a:t>
            </a:r>
            <a:r>
              <a:rPr lang="zh-CN" altLang="en-US" sz="3200" b="1" dirty="0">
                <a:solidFill>
                  <a:srgbClr val="002060"/>
                </a:solidFill>
                <a:ea typeface="华文楷体" pitchFamily="2" charset="-122"/>
              </a:rPr>
              <a:t>！</a:t>
            </a: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57400" y="609600"/>
            <a:ext cx="5538788" cy="11430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eaLnBrk="1" hangingPunct="1"/>
            <a:r>
              <a:rPr lang="en-US" altLang="zh-CN" smtClean="0"/>
              <a:t> </a:t>
            </a:r>
            <a:r>
              <a:rPr lang="zh-CN" altLang="en-US" b="1" smtClean="0">
                <a:solidFill>
                  <a:schemeClr val="accent2"/>
                </a:solidFill>
              </a:rPr>
              <a:t>我用这</a:t>
            </a:r>
            <a:r>
              <a:rPr lang="zh-CN" altLang="en-US" b="1" smtClean="0">
                <a:solidFill>
                  <a:srgbClr val="FF3300"/>
                </a:solidFill>
              </a:rPr>
              <a:t>残损</a:t>
            </a:r>
            <a:r>
              <a:rPr lang="zh-CN" altLang="en-US" b="1" smtClean="0">
                <a:solidFill>
                  <a:schemeClr val="accent2"/>
                </a:solidFill>
              </a:rPr>
              <a:t>的手掌，</a:t>
            </a: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2286000" y="3352800"/>
            <a:ext cx="574198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>
                <a:solidFill>
                  <a:srgbClr val="FF3300"/>
                </a:solidFill>
              </a:rPr>
              <a:t>摸索</a:t>
            </a:r>
            <a:r>
              <a:rPr lang="zh-CN" altLang="en-US" sz="4400" b="1">
                <a:solidFill>
                  <a:schemeClr val="accent2"/>
                </a:solidFill>
              </a:rPr>
              <a:t>这广大的土地；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3352800" y="1981200"/>
            <a:ext cx="2667000" cy="588963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</a:rPr>
              <a:t>饱尝艰难困苦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2514600" y="4419600"/>
            <a:ext cx="2819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/>
          </a:p>
        </p:txBody>
      </p:sp>
      <p:sp>
        <p:nvSpPr>
          <p:cNvPr id="11270" name="Line 6"/>
          <p:cNvSpPr>
            <a:spLocks noChangeShapeType="1"/>
          </p:cNvSpPr>
          <p:nvPr/>
        </p:nvSpPr>
        <p:spPr bwMode="auto">
          <a:xfrm>
            <a:off x="4572000" y="1524000"/>
            <a:ext cx="0" cy="3810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1" name="Line 7"/>
          <p:cNvSpPr>
            <a:spLocks noChangeShapeType="1"/>
          </p:cNvSpPr>
          <p:nvPr/>
        </p:nvSpPr>
        <p:spPr bwMode="auto">
          <a:xfrm>
            <a:off x="2971800" y="4114800"/>
            <a:ext cx="0" cy="3810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1524000" y="4572000"/>
            <a:ext cx="2819400" cy="1563688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</a:rPr>
              <a:t>饱含着对祖国诚挚爱和深深的哀痛</a:t>
            </a:r>
          </a:p>
        </p:txBody>
      </p:sp>
      <p:sp>
        <p:nvSpPr>
          <p:cNvPr id="11273" name="AutoShape 9"/>
          <p:cNvSpPr>
            <a:spLocks/>
          </p:cNvSpPr>
          <p:nvPr/>
        </p:nvSpPr>
        <p:spPr bwMode="auto">
          <a:xfrm>
            <a:off x="1828800" y="1066800"/>
            <a:ext cx="304800" cy="2971800"/>
          </a:xfrm>
          <a:prstGeom prst="leftBrace">
            <a:avLst>
              <a:gd name="adj1" fmla="val 81250"/>
              <a:gd name="adj2" fmla="val 50000"/>
            </a:avLst>
          </a:prstGeom>
          <a:noFill/>
          <a:ln w="285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 b="1">
              <a:solidFill>
                <a:schemeClr val="accent1"/>
              </a:solidFill>
            </a:endParaRP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694849" y="1371600"/>
            <a:ext cx="738664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</a:rPr>
              <a:t>     </a:t>
            </a:r>
            <a:r>
              <a:rPr lang="zh-CN" altLang="en-US" sz="3600" b="1" dirty="0">
                <a:solidFill>
                  <a:srgbClr val="FF0000"/>
                </a:solidFill>
              </a:rPr>
              <a:t>统领句</a:t>
            </a:r>
            <a:r>
              <a:rPr lang="zh-CN" altLang="en-US" sz="3600" dirty="0">
                <a:solidFill>
                  <a:srgbClr val="FF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86373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nimBg="1" autoUpdateAnimBg="0"/>
      <p:bldP spid="11270" grpId="0" animBg="1"/>
      <p:bldP spid="11271" grpId="0" animBg="1"/>
      <p:bldP spid="11272" grpId="0" animBg="1" autoUpdateAnimBg="0"/>
      <p:bldP spid="11273" grpId="0" animBg="1" autoUpdateAnimBg="0"/>
      <p:bldP spid="11275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457200"/>
            <a:ext cx="5635625" cy="11430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eaLnBrk="1" hangingPunct="1"/>
            <a:r>
              <a:rPr lang="en-US" altLang="zh-CN" smtClean="0"/>
              <a:t> </a:t>
            </a:r>
            <a:r>
              <a:rPr lang="zh-CN" altLang="en-US" b="1" smtClean="0">
                <a:solidFill>
                  <a:schemeClr val="accent2"/>
                </a:solidFill>
              </a:rPr>
              <a:t>我用这残损的手掌，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381000" y="1981200"/>
            <a:ext cx="52705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>
                <a:solidFill>
                  <a:schemeClr val="accent2"/>
                </a:solidFill>
              </a:rPr>
              <a:t>摸索这</a:t>
            </a:r>
            <a:r>
              <a:rPr lang="zh-CN" altLang="en-US" sz="4400" b="1">
                <a:solidFill>
                  <a:srgbClr val="FF3300"/>
                </a:solidFill>
              </a:rPr>
              <a:t>广大</a:t>
            </a:r>
            <a:r>
              <a:rPr lang="zh-CN" altLang="en-US" sz="4400" b="1">
                <a:solidFill>
                  <a:schemeClr val="accent2"/>
                </a:solidFill>
              </a:rPr>
              <a:t>的土地；</a:t>
            </a:r>
          </a:p>
        </p:txBody>
      </p:sp>
      <p:sp>
        <p:nvSpPr>
          <p:cNvPr id="12292" name="Line 4"/>
          <p:cNvSpPr>
            <a:spLocks noChangeShapeType="1"/>
          </p:cNvSpPr>
          <p:nvPr/>
        </p:nvSpPr>
        <p:spPr bwMode="auto">
          <a:xfrm>
            <a:off x="2667000" y="2667000"/>
            <a:ext cx="0" cy="5334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2286000" y="3505200"/>
            <a:ext cx="671513" cy="1447800"/>
          </a:xfrm>
          <a:prstGeom prst="rect">
            <a:avLst/>
          </a:prstGeom>
          <a:solidFill>
            <a:srgbClr val="99FF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CC3300"/>
                </a:solidFill>
              </a:rPr>
              <a:t>沦陷区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3657600" y="3352800"/>
            <a:ext cx="3505200" cy="579438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CC3300"/>
                </a:solidFill>
              </a:rPr>
              <a:t>这一角已变成</a:t>
            </a:r>
            <a:r>
              <a:rPr lang="zh-CN" altLang="en-US" b="1">
                <a:solidFill>
                  <a:schemeClr val="accent2"/>
                </a:solidFill>
              </a:rPr>
              <a:t>灰烬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3657600" y="4495800"/>
            <a:ext cx="3505200" cy="579438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CC3300"/>
                </a:solidFill>
              </a:rPr>
              <a:t>那一角只是</a:t>
            </a:r>
            <a:r>
              <a:rPr lang="zh-CN" altLang="en-US" b="1">
                <a:solidFill>
                  <a:schemeClr val="accent2"/>
                </a:solidFill>
              </a:rPr>
              <a:t>血</a:t>
            </a:r>
            <a:r>
              <a:rPr lang="zh-CN" altLang="en-US" b="1">
                <a:solidFill>
                  <a:srgbClr val="CC3300"/>
                </a:solidFill>
              </a:rPr>
              <a:t>和</a:t>
            </a:r>
            <a:r>
              <a:rPr lang="zh-CN" altLang="en-US" b="1">
                <a:solidFill>
                  <a:schemeClr val="accent2"/>
                </a:solidFill>
              </a:rPr>
              <a:t>泥</a:t>
            </a:r>
          </a:p>
        </p:txBody>
      </p:sp>
      <p:sp>
        <p:nvSpPr>
          <p:cNvPr id="12296" name="AutoShape 8"/>
          <p:cNvSpPr>
            <a:spLocks/>
          </p:cNvSpPr>
          <p:nvPr/>
        </p:nvSpPr>
        <p:spPr bwMode="auto">
          <a:xfrm>
            <a:off x="3200400" y="3429000"/>
            <a:ext cx="228600" cy="1447800"/>
          </a:xfrm>
          <a:prstGeom prst="leftBrace">
            <a:avLst>
              <a:gd name="adj1" fmla="val 52778"/>
              <a:gd name="adj2" fmla="val 50000"/>
            </a:avLst>
          </a:prstGeom>
          <a:noFill/>
          <a:ln w="285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 b="1"/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2209800" y="5791200"/>
            <a:ext cx="4953000" cy="579438"/>
          </a:xfrm>
          <a:prstGeom prst="rect">
            <a:avLst/>
          </a:prstGeom>
          <a:solidFill>
            <a:srgbClr val="FF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CC3300"/>
                </a:solidFill>
              </a:rPr>
              <a:t>    </a:t>
            </a:r>
            <a:r>
              <a:rPr lang="zh-CN" altLang="en-US" b="1">
                <a:solidFill>
                  <a:srgbClr val="CC3300"/>
                </a:solidFill>
              </a:rPr>
              <a:t>国土正遭受日寇蹂躏</a:t>
            </a:r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5715000" y="762000"/>
            <a:ext cx="3124200" cy="1200150"/>
          </a:xfrm>
          <a:prstGeom prst="rect">
            <a:avLst/>
          </a:prstGeom>
          <a:solidFill>
            <a:srgbClr val="99FFCC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ea typeface="隶书" pitchFamily="49" charset="-122"/>
              </a:rPr>
              <a:t>手掌是残损的土地是破碎的</a:t>
            </a:r>
          </a:p>
        </p:txBody>
      </p:sp>
    </p:spTree>
    <p:extLst>
      <p:ext uri="{BB962C8B-B14F-4D97-AF65-F5344CB8AC3E}">
        <p14:creationId xmlns:p14="http://schemas.microsoft.com/office/powerpoint/2010/main" val="3734724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1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utoUpdateAnimBg="0"/>
      <p:bldP spid="12291" grpId="0" autoUpdateAnimBg="0"/>
      <p:bldP spid="12292" grpId="0" animBg="1"/>
      <p:bldP spid="12293" grpId="0" animBg="1" autoUpdateAnimBg="0"/>
      <p:bldP spid="12294" grpId="0" animBg="1" autoUpdateAnimBg="0"/>
      <p:bldP spid="12295" grpId="0" animBg="1" autoUpdateAnimBg="0"/>
      <p:bldP spid="12296" grpId="0" animBg="1" autoUpdateAnimBg="0"/>
      <p:bldP spid="12297" grpId="0" animBg="1" autoUpdateAnimBg="0"/>
      <p:bldP spid="12298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457200"/>
            <a:ext cx="5257800" cy="11430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eaLnBrk="1" hangingPunct="1"/>
            <a:r>
              <a:rPr lang="en-US" altLang="zh-CN" smtClean="0"/>
              <a:t> </a:t>
            </a:r>
            <a:r>
              <a:rPr lang="zh-CN" altLang="en-US" b="1" smtClean="0">
                <a:solidFill>
                  <a:schemeClr val="accent2"/>
                </a:solidFill>
              </a:rPr>
              <a:t>我用这残损的手掌，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381000" y="1981200"/>
            <a:ext cx="52705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>
                <a:solidFill>
                  <a:srgbClr val="FF3300"/>
                </a:solidFill>
              </a:rPr>
              <a:t>摸索</a:t>
            </a:r>
            <a:r>
              <a:rPr lang="zh-CN" altLang="en-US" sz="4400" b="1">
                <a:solidFill>
                  <a:schemeClr val="accent2"/>
                </a:solidFill>
              </a:rPr>
              <a:t>这广大的土地；</a:t>
            </a:r>
          </a:p>
        </p:txBody>
      </p:sp>
      <p:sp>
        <p:nvSpPr>
          <p:cNvPr id="13316" name="Line 4"/>
          <p:cNvSpPr>
            <a:spLocks noChangeShapeType="1"/>
          </p:cNvSpPr>
          <p:nvPr/>
        </p:nvSpPr>
        <p:spPr bwMode="auto">
          <a:xfrm>
            <a:off x="1187450" y="2997200"/>
            <a:ext cx="0" cy="4572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250825" y="3644900"/>
            <a:ext cx="3657600" cy="579438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CC3300"/>
                </a:solidFill>
              </a:rPr>
              <a:t>诗人在狱中的</a:t>
            </a:r>
            <a:r>
              <a:rPr lang="zh-CN" altLang="en-US" b="1">
                <a:solidFill>
                  <a:srgbClr val="FF3300"/>
                </a:solidFill>
              </a:rPr>
              <a:t>想象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609600" y="5021263"/>
            <a:ext cx="19050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008000"/>
                </a:solidFill>
              </a:rPr>
              <a:t>触摸家乡</a:t>
            </a:r>
          </a:p>
        </p:txBody>
      </p:sp>
      <p:sp>
        <p:nvSpPr>
          <p:cNvPr id="13319" name="Line 7"/>
          <p:cNvSpPr>
            <a:spLocks noChangeShapeType="1"/>
          </p:cNvSpPr>
          <p:nvPr/>
        </p:nvSpPr>
        <p:spPr bwMode="auto">
          <a:xfrm flipV="1">
            <a:off x="2514600" y="5410200"/>
            <a:ext cx="1193304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4038600" y="4495800"/>
            <a:ext cx="5105400" cy="1563688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>
                <a:solidFill>
                  <a:srgbClr val="008000"/>
                </a:solidFill>
                <a:ea typeface="隶书" pitchFamily="49" charset="-122"/>
              </a:rPr>
              <a:t>（</a:t>
            </a:r>
            <a:r>
              <a:rPr lang="zh-CN" altLang="en-US" b="1">
                <a:solidFill>
                  <a:srgbClr val="008000"/>
                </a:solidFill>
                <a:ea typeface="隶书" pitchFamily="49" charset="-122"/>
              </a:rPr>
              <a:t>春天，堤上</a:t>
            </a:r>
            <a:r>
              <a:rPr lang="zh-CN" altLang="en-US" b="1">
                <a:solidFill>
                  <a:srgbClr val="FF3300"/>
                </a:solidFill>
                <a:ea typeface="隶书" pitchFamily="49" charset="-122"/>
              </a:rPr>
              <a:t>繁花</a:t>
            </a:r>
            <a:r>
              <a:rPr lang="zh-CN" altLang="en-US" b="1">
                <a:solidFill>
                  <a:srgbClr val="008000"/>
                </a:solidFill>
                <a:ea typeface="隶书" pitchFamily="49" charset="-122"/>
              </a:rPr>
              <a:t>如锦幛，</a:t>
            </a:r>
            <a:r>
              <a:rPr lang="zh-CN" altLang="en-US" b="1">
                <a:solidFill>
                  <a:srgbClr val="FF3300"/>
                </a:solidFill>
                <a:ea typeface="隶书" pitchFamily="49" charset="-122"/>
              </a:rPr>
              <a:t>嫩柳</a:t>
            </a:r>
            <a:r>
              <a:rPr lang="zh-CN" altLang="en-US" b="1">
                <a:solidFill>
                  <a:srgbClr val="008000"/>
                </a:solidFill>
                <a:ea typeface="隶书" pitchFamily="49" charset="-122"/>
              </a:rPr>
              <a:t>枝折断有奇异的</a:t>
            </a:r>
            <a:r>
              <a:rPr lang="zh-CN" altLang="en-US" b="1">
                <a:solidFill>
                  <a:schemeClr val="accent2"/>
                </a:solidFill>
                <a:ea typeface="幼圆" pitchFamily="49" charset="-122"/>
              </a:rPr>
              <a:t>芬芳</a:t>
            </a:r>
            <a:r>
              <a:rPr lang="zh-CN" altLang="en-US" b="1">
                <a:solidFill>
                  <a:srgbClr val="008000"/>
                </a:solidFill>
                <a:ea typeface="隶书" pitchFamily="49" charset="-122"/>
              </a:rPr>
              <a:t>）我触到</a:t>
            </a:r>
            <a:r>
              <a:rPr lang="zh-CN" altLang="en-US" b="1">
                <a:solidFill>
                  <a:srgbClr val="FF3300"/>
                </a:solidFill>
                <a:ea typeface="隶书" pitchFamily="49" charset="-122"/>
              </a:rPr>
              <a:t>荇藻</a:t>
            </a:r>
            <a:r>
              <a:rPr lang="zh-CN" altLang="en-US" b="1">
                <a:solidFill>
                  <a:srgbClr val="008000"/>
                </a:solidFill>
                <a:ea typeface="隶书" pitchFamily="49" charset="-122"/>
              </a:rPr>
              <a:t>和</a:t>
            </a:r>
            <a:r>
              <a:rPr lang="zh-CN" altLang="en-US" b="1">
                <a:solidFill>
                  <a:srgbClr val="FF3300"/>
                </a:solidFill>
                <a:ea typeface="隶书" pitchFamily="49" charset="-122"/>
              </a:rPr>
              <a:t>水</a:t>
            </a:r>
            <a:r>
              <a:rPr lang="zh-CN" altLang="en-US" b="1">
                <a:solidFill>
                  <a:srgbClr val="008000"/>
                </a:solidFill>
                <a:ea typeface="隶书" pitchFamily="49" charset="-122"/>
              </a:rPr>
              <a:t>的</a:t>
            </a:r>
            <a:r>
              <a:rPr lang="zh-CN" altLang="en-US" b="1">
                <a:solidFill>
                  <a:schemeClr val="accent2"/>
                </a:solidFill>
                <a:ea typeface="幼圆" pitchFamily="49" charset="-122"/>
              </a:rPr>
              <a:t>微凉</a:t>
            </a:r>
            <a:r>
              <a:rPr lang="zh-CN" altLang="en-US" b="1">
                <a:solidFill>
                  <a:srgbClr val="008000"/>
                </a:solidFill>
                <a:ea typeface="隶书" pitchFamily="49" charset="-122"/>
              </a:rPr>
              <a:t>；</a:t>
            </a:r>
          </a:p>
        </p:txBody>
      </p:sp>
      <p:sp>
        <p:nvSpPr>
          <p:cNvPr id="13323" name="Line 11"/>
          <p:cNvSpPr>
            <a:spLocks noChangeShapeType="1"/>
          </p:cNvSpPr>
          <p:nvPr/>
        </p:nvSpPr>
        <p:spPr bwMode="auto">
          <a:xfrm flipV="1">
            <a:off x="7772400" y="3429000"/>
            <a:ext cx="0" cy="22098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4" name="Line 12"/>
          <p:cNvSpPr>
            <a:spLocks noChangeShapeType="1"/>
          </p:cNvSpPr>
          <p:nvPr/>
        </p:nvSpPr>
        <p:spPr bwMode="auto">
          <a:xfrm flipV="1">
            <a:off x="8305800" y="4114800"/>
            <a:ext cx="0" cy="9906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5" name="Text Box 13"/>
          <p:cNvSpPr txBox="1">
            <a:spLocks noChangeArrowheads="1"/>
          </p:cNvSpPr>
          <p:nvPr/>
        </p:nvSpPr>
        <p:spPr bwMode="auto">
          <a:xfrm>
            <a:off x="7924800" y="3581400"/>
            <a:ext cx="1219200" cy="579438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996633"/>
                </a:solidFill>
              </a:rPr>
              <a:t>嗅觉</a:t>
            </a:r>
          </a:p>
        </p:txBody>
      </p:sp>
      <p:sp>
        <p:nvSpPr>
          <p:cNvPr id="13326" name="Text Box 14"/>
          <p:cNvSpPr txBox="1">
            <a:spLocks noChangeArrowheads="1"/>
          </p:cNvSpPr>
          <p:nvPr/>
        </p:nvSpPr>
        <p:spPr bwMode="auto">
          <a:xfrm>
            <a:off x="7086600" y="2743200"/>
            <a:ext cx="1066800" cy="579438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996633"/>
                </a:solidFill>
              </a:rPr>
              <a:t>触觉</a:t>
            </a:r>
          </a:p>
        </p:txBody>
      </p:sp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4191000" y="6278563"/>
            <a:ext cx="39624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66"/>
                </a:solidFill>
              </a:rPr>
              <a:t>与狱中生活形成对比</a:t>
            </a:r>
          </a:p>
        </p:txBody>
      </p:sp>
    </p:spTree>
    <p:extLst>
      <p:ext uri="{BB962C8B-B14F-4D97-AF65-F5344CB8AC3E}">
        <p14:creationId xmlns:p14="http://schemas.microsoft.com/office/powerpoint/2010/main" val="1412845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2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utoUpdateAnimBg="0"/>
      <p:bldP spid="13315" grpId="0" autoUpdateAnimBg="0"/>
      <p:bldP spid="13316" grpId="0" animBg="1"/>
      <p:bldP spid="13317" grpId="0" animBg="1" autoUpdateAnimBg="0"/>
      <p:bldP spid="13318" grpId="0" autoUpdateAnimBg="0"/>
      <p:bldP spid="13319" grpId="0" animBg="1"/>
      <p:bldP spid="13320" grpId="0" animBg="1" autoUpdateAnimBg="0"/>
      <p:bldP spid="13323" grpId="0" animBg="1"/>
      <p:bldP spid="13324" grpId="0" animBg="1"/>
      <p:bldP spid="13325" grpId="0" animBg="1" autoUpdateAnimBg="0"/>
      <p:bldP spid="13326" grpId="0" animBg="1" autoUpdateAnimBg="0"/>
      <p:bldP spid="13327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5"/>
          <p:cNvSpPr txBox="1">
            <a:spLocks noChangeArrowheads="1"/>
          </p:cNvSpPr>
          <p:nvPr/>
        </p:nvSpPr>
        <p:spPr bwMode="auto">
          <a:xfrm>
            <a:off x="1476375" y="981075"/>
            <a:ext cx="5543550" cy="711200"/>
          </a:xfrm>
          <a:prstGeom prst="rect">
            <a:avLst/>
          </a:prstGeom>
          <a:solidFill>
            <a:srgbClr val="FFFF00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FF3300"/>
                </a:solidFill>
              </a:rPr>
              <a:t>长白山的</a:t>
            </a:r>
            <a:r>
              <a:rPr lang="zh-CN" altLang="en-US" sz="4000" b="1">
                <a:solidFill>
                  <a:srgbClr val="0000FF"/>
                </a:solidFill>
              </a:rPr>
              <a:t>雪峰</a:t>
            </a:r>
            <a:r>
              <a:rPr lang="zh-CN" altLang="en-US" sz="4000" b="1">
                <a:solidFill>
                  <a:srgbClr val="FF3300"/>
                </a:solidFill>
              </a:rPr>
              <a:t>冷到</a:t>
            </a:r>
            <a:r>
              <a:rPr lang="zh-CN" altLang="en-US" sz="4000" b="1">
                <a:solidFill>
                  <a:srgbClr val="006600"/>
                </a:solidFill>
              </a:rPr>
              <a:t>彻骨</a:t>
            </a:r>
          </a:p>
        </p:txBody>
      </p:sp>
      <p:sp>
        <p:nvSpPr>
          <p:cNvPr id="17414" name="Line 6"/>
          <p:cNvSpPr>
            <a:spLocks noChangeShapeType="1"/>
          </p:cNvSpPr>
          <p:nvPr/>
        </p:nvSpPr>
        <p:spPr bwMode="auto">
          <a:xfrm>
            <a:off x="6156325" y="1773238"/>
            <a:ext cx="0" cy="7191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7" name="Text Box 7"/>
          <p:cNvSpPr txBox="1">
            <a:spLocks noChangeArrowheads="1"/>
          </p:cNvSpPr>
          <p:nvPr/>
        </p:nvSpPr>
        <p:spPr bwMode="auto">
          <a:xfrm>
            <a:off x="5435600" y="2852738"/>
            <a:ext cx="23050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/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5651500" y="2636838"/>
            <a:ext cx="1081088" cy="588962"/>
          </a:xfrm>
          <a:prstGeom prst="rect">
            <a:avLst/>
          </a:prstGeom>
          <a:solidFill>
            <a:srgbClr val="FFFF00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0000FF"/>
                </a:solidFill>
              </a:rPr>
              <a:t>感觉</a:t>
            </a:r>
          </a:p>
        </p:txBody>
      </p:sp>
      <p:sp>
        <p:nvSpPr>
          <p:cNvPr id="13319" name="Text Box 9"/>
          <p:cNvSpPr txBox="1">
            <a:spLocks noChangeArrowheads="1"/>
          </p:cNvSpPr>
          <p:nvPr/>
        </p:nvSpPr>
        <p:spPr bwMode="auto">
          <a:xfrm>
            <a:off x="4643438" y="5085184"/>
            <a:ext cx="3311525" cy="1076325"/>
          </a:xfrm>
          <a:prstGeom prst="rect">
            <a:avLst/>
          </a:prstGeom>
          <a:solidFill>
            <a:srgbClr val="FFFF00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</a:rPr>
              <a:t>诗人看到破碎的山河感到心寒</a:t>
            </a:r>
          </a:p>
        </p:txBody>
      </p:sp>
      <p:sp>
        <p:nvSpPr>
          <p:cNvPr id="2" name="下箭头 1"/>
          <p:cNvSpPr/>
          <p:nvPr/>
        </p:nvSpPr>
        <p:spPr>
          <a:xfrm>
            <a:off x="6156325" y="3573016"/>
            <a:ext cx="142875" cy="12241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444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animBg="1"/>
      <p:bldP spid="174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1029"/>
          <p:cNvSpPr txBox="1">
            <a:spLocks noChangeArrowheads="1"/>
          </p:cNvSpPr>
          <p:nvPr/>
        </p:nvSpPr>
        <p:spPr bwMode="auto">
          <a:xfrm>
            <a:off x="827088" y="476250"/>
            <a:ext cx="6911975" cy="711200"/>
          </a:xfrm>
          <a:prstGeom prst="rect">
            <a:avLst/>
          </a:prstGeom>
          <a:solidFill>
            <a:srgbClr val="FFFF00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ea typeface="隶书" pitchFamily="49" charset="-122"/>
              </a:rPr>
              <a:t>这</a:t>
            </a:r>
            <a:r>
              <a:rPr lang="zh-CN" altLang="en-US" sz="4000" b="1">
                <a:solidFill>
                  <a:srgbClr val="006600"/>
                </a:solidFill>
                <a:ea typeface="隶书" pitchFamily="49" charset="-122"/>
              </a:rPr>
              <a:t>黄河</a:t>
            </a:r>
            <a:r>
              <a:rPr lang="zh-CN" altLang="en-US" sz="4000" b="1">
                <a:solidFill>
                  <a:srgbClr val="0000FF"/>
                </a:solidFill>
                <a:ea typeface="隶书" pitchFamily="49" charset="-122"/>
              </a:rPr>
              <a:t>的水夹</a:t>
            </a:r>
            <a:r>
              <a:rPr lang="zh-CN" altLang="en-US" sz="4000" b="1">
                <a:solidFill>
                  <a:srgbClr val="FF0066"/>
                </a:solidFill>
                <a:ea typeface="隶书" pitchFamily="49" charset="-122"/>
              </a:rPr>
              <a:t>泥沙</a:t>
            </a:r>
            <a:r>
              <a:rPr lang="zh-CN" altLang="en-US" sz="4000" b="1">
                <a:solidFill>
                  <a:srgbClr val="0000FF"/>
                </a:solidFill>
                <a:ea typeface="隶书" pitchFamily="49" charset="-122"/>
              </a:rPr>
              <a:t>在指间</a:t>
            </a:r>
            <a:r>
              <a:rPr lang="zh-CN" altLang="en-US" sz="4000" b="1">
                <a:solidFill>
                  <a:srgbClr val="006600"/>
                </a:solidFill>
                <a:ea typeface="隶书" pitchFamily="49" charset="-122"/>
              </a:rPr>
              <a:t>滑出</a:t>
            </a:r>
          </a:p>
        </p:txBody>
      </p:sp>
      <p:sp>
        <p:nvSpPr>
          <p:cNvPr id="18438" name="Line 1030"/>
          <p:cNvSpPr>
            <a:spLocks noChangeShapeType="1"/>
          </p:cNvSpPr>
          <p:nvPr/>
        </p:nvSpPr>
        <p:spPr bwMode="auto">
          <a:xfrm>
            <a:off x="7092950" y="1268413"/>
            <a:ext cx="0" cy="6477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9" name="Text Box 1031"/>
          <p:cNvSpPr txBox="1">
            <a:spLocks noChangeArrowheads="1"/>
          </p:cNvSpPr>
          <p:nvPr/>
        </p:nvSpPr>
        <p:spPr bwMode="auto">
          <a:xfrm>
            <a:off x="6516688" y="2133600"/>
            <a:ext cx="1150937" cy="588963"/>
          </a:xfrm>
          <a:prstGeom prst="rect">
            <a:avLst/>
          </a:prstGeom>
          <a:solidFill>
            <a:srgbClr val="FFFF00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F0066"/>
                </a:solidFill>
              </a:rPr>
              <a:t> </a:t>
            </a:r>
            <a:r>
              <a:rPr lang="zh-CN" altLang="en-US" b="1">
                <a:solidFill>
                  <a:srgbClr val="FF0066"/>
                </a:solidFill>
              </a:rPr>
              <a:t>触觉</a:t>
            </a:r>
          </a:p>
        </p:txBody>
      </p:sp>
    </p:spTree>
    <p:extLst>
      <p:ext uri="{BB962C8B-B14F-4D97-AF65-F5344CB8AC3E}">
        <p14:creationId xmlns:p14="http://schemas.microsoft.com/office/powerpoint/2010/main" val="701297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 animBg="1"/>
      <p:bldP spid="1843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6"/>
          <p:cNvSpPr txBox="1">
            <a:spLocks noChangeArrowheads="1"/>
          </p:cNvSpPr>
          <p:nvPr/>
        </p:nvSpPr>
        <p:spPr bwMode="auto">
          <a:xfrm>
            <a:off x="539552" y="1054894"/>
            <a:ext cx="7200800" cy="1938992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CC3300"/>
                </a:solidFill>
                <a:ea typeface="楷体_GB2312" pitchFamily="49" charset="-122"/>
              </a:rPr>
              <a:t>江南</a:t>
            </a:r>
            <a:r>
              <a:rPr lang="zh-CN" altLang="en-US" sz="4000" b="1" dirty="0">
                <a:solidFill>
                  <a:srgbClr val="FF0066"/>
                </a:solidFill>
                <a:ea typeface="隶书" pitchFamily="49" charset="-122"/>
              </a:rPr>
              <a:t>的水田，你当年</a:t>
            </a:r>
            <a:r>
              <a:rPr lang="zh-CN" altLang="en-US" sz="4000" b="1" dirty="0">
                <a:solidFill>
                  <a:schemeClr val="accent2"/>
                </a:solidFill>
                <a:ea typeface="隶书" pitchFamily="49" charset="-122"/>
              </a:rPr>
              <a:t>新生</a:t>
            </a:r>
            <a:r>
              <a:rPr lang="zh-CN" altLang="en-US" sz="4000" b="1" dirty="0">
                <a:solidFill>
                  <a:srgbClr val="FF0066"/>
                </a:solidFill>
                <a:ea typeface="隶书" pitchFamily="49" charset="-122"/>
              </a:rPr>
              <a:t>的</a:t>
            </a:r>
            <a:r>
              <a:rPr lang="zh-CN" altLang="en-US" sz="4000" b="1" dirty="0">
                <a:solidFill>
                  <a:srgbClr val="008000"/>
                </a:solidFill>
                <a:ea typeface="隶书" pitchFamily="49" charset="-122"/>
              </a:rPr>
              <a:t>禾草</a:t>
            </a:r>
            <a:r>
              <a:rPr lang="zh-CN" altLang="en-US" sz="4000" b="1" dirty="0">
                <a:solidFill>
                  <a:srgbClr val="FF0066"/>
                </a:solidFill>
                <a:ea typeface="隶书" pitchFamily="49" charset="-122"/>
              </a:rPr>
              <a:t>是那么</a:t>
            </a:r>
            <a:r>
              <a:rPr lang="zh-CN" altLang="en-US" sz="4000" b="1" dirty="0">
                <a:solidFill>
                  <a:schemeClr val="accent2"/>
                </a:solidFill>
                <a:ea typeface="隶书" pitchFamily="49" charset="-122"/>
              </a:rPr>
              <a:t>细</a:t>
            </a:r>
            <a:r>
              <a:rPr lang="zh-CN" altLang="en-US" sz="4000" b="1" dirty="0">
                <a:solidFill>
                  <a:srgbClr val="FF0066"/>
                </a:solidFill>
                <a:ea typeface="隶书" pitchFamily="49" charset="-122"/>
              </a:rPr>
              <a:t>，那么</a:t>
            </a:r>
            <a:r>
              <a:rPr lang="zh-CN" altLang="en-US" sz="4000" b="1" dirty="0">
                <a:solidFill>
                  <a:schemeClr val="accent2"/>
                </a:solidFill>
                <a:ea typeface="隶书" pitchFamily="49" charset="-122"/>
              </a:rPr>
              <a:t>软</a:t>
            </a:r>
            <a:r>
              <a:rPr lang="en-US" altLang="zh-CN" sz="4000" b="1" dirty="0">
                <a:solidFill>
                  <a:srgbClr val="FF0066"/>
                </a:solidFill>
                <a:ea typeface="隶书" pitchFamily="49" charset="-122"/>
              </a:rPr>
              <a:t>……</a:t>
            </a:r>
            <a:r>
              <a:rPr lang="zh-CN" altLang="en-US" sz="4000" b="1" dirty="0">
                <a:solidFill>
                  <a:srgbClr val="FF0066"/>
                </a:solidFill>
                <a:ea typeface="隶书" pitchFamily="49" charset="-122"/>
              </a:rPr>
              <a:t>现在只有</a:t>
            </a:r>
            <a:r>
              <a:rPr lang="zh-CN" altLang="en-US" sz="4000" b="1" dirty="0">
                <a:solidFill>
                  <a:srgbClr val="008000"/>
                </a:solidFill>
                <a:ea typeface="隶书" pitchFamily="49" charset="-122"/>
              </a:rPr>
              <a:t>蓬蒿</a:t>
            </a:r>
            <a:r>
              <a:rPr lang="zh-CN" altLang="en-US" sz="4000" b="1" dirty="0">
                <a:solidFill>
                  <a:srgbClr val="FF0066"/>
                </a:solidFill>
                <a:ea typeface="隶书" pitchFamily="49" charset="-122"/>
              </a:rPr>
              <a:t>；</a:t>
            </a:r>
          </a:p>
        </p:txBody>
      </p:sp>
      <p:sp>
        <p:nvSpPr>
          <p:cNvPr id="15364" name="Text Box 7"/>
          <p:cNvSpPr txBox="1">
            <a:spLocks noChangeArrowheads="1"/>
          </p:cNvSpPr>
          <p:nvPr/>
        </p:nvSpPr>
        <p:spPr bwMode="auto">
          <a:xfrm>
            <a:off x="3995738" y="765175"/>
            <a:ext cx="424973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/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4356100" y="4509120"/>
            <a:ext cx="3529012" cy="1563687"/>
          </a:xfrm>
          <a:prstGeom prst="rect">
            <a:avLst/>
          </a:prstGeom>
          <a:solidFill>
            <a:srgbClr val="FFFF00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0000FF"/>
                </a:solidFill>
              </a:rPr>
              <a:t>用对比的手法写出衰败的景象</a:t>
            </a:r>
            <a:r>
              <a:rPr lang="en-US" altLang="zh-CN" b="1">
                <a:solidFill>
                  <a:srgbClr val="0000FF"/>
                </a:solidFill>
              </a:rPr>
              <a:t>,</a:t>
            </a:r>
            <a:r>
              <a:rPr lang="zh-CN" altLang="en-US" b="1">
                <a:solidFill>
                  <a:srgbClr val="0000FF"/>
                </a:solidFill>
              </a:rPr>
              <a:t>表达出痛苦的内心。</a:t>
            </a:r>
          </a:p>
        </p:txBody>
      </p:sp>
      <p:sp>
        <p:nvSpPr>
          <p:cNvPr id="2" name="下箭头 1"/>
          <p:cNvSpPr/>
          <p:nvPr/>
        </p:nvSpPr>
        <p:spPr>
          <a:xfrm>
            <a:off x="6732240" y="3212976"/>
            <a:ext cx="288032" cy="10801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027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8" name="Picture 10" descr="丁香姑娘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1052513"/>
            <a:ext cx="4086225" cy="507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432048" y="2924944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200" dirty="0" smtClean="0"/>
              <a:t>撑着油纸伞，独自</a:t>
            </a:r>
            <a:br>
              <a:rPr lang="zh-CN" altLang="en-US" sz="3200" dirty="0" smtClean="0"/>
            </a:br>
            <a:r>
              <a:rPr lang="zh-CN" altLang="en-US" sz="3200" dirty="0" smtClean="0"/>
              <a:t>彷徨在悠长，悠长</a:t>
            </a:r>
            <a:br>
              <a:rPr lang="zh-CN" altLang="en-US" sz="3200" dirty="0" smtClean="0"/>
            </a:br>
            <a:r>
              <a:rPr lang="zh-CN" altLang="en-US" sz="3200" dirty="0" smtClean="0"/>
              <a:t>又寂寥的雨巷，</a:t>
            </a:r>
            <a:br>
              <a:rPr lang="zh-CN" altLang="en-US" sz="3200" dirty="0" smtClean="0"/>
            </a:br>
            <a:r>
              <a:rPr lang="zh-CN" altLang="en-US" sz="3200" dirty="0" smtClean="0"/>
              <a:t>我希望逢着</a:t>
            </a:r>
            <a:br>
              <a:rPr lang="zh-CN" altLang="en-US" sz="3200" dirty="0" smtClean="0"/>
            </a:br>
            <a:r>
              <a:rPr lang="zh-CN" altLang="en-US" sz="3200" dirty="0" smtClean="0"/>
              <a:t>一个丁香一样地</a:t>
            </a:r>
            <a:br>
              <a:rPr lang="zh-CN" altLang="en-US" sz="3200" dirty="0" smtClean="0"/>
            </a:br>
            <a:r>
              <a:rPr lang="zh-CN" altLang="en-US" sz="3200" dirty="0" smtClean="0"/>
              <a:t>结着愁怨的姑娘。</a:t>
            </a:r>
            <a:br>
              <a:rPr lang="zh-CN" altLang="en-US" sz="3200" dirty="0" smtClean="0"/>
            </a:br>
            <a:endParaRPr lang="zh-CN" altLang="en-US" sz="3200" dirty="0"/>
          </a:p>
        </p:txBody>
      </p:sp>
      <p:pic>
        <p:nvPicPr>
          <p:cNvPr id="17419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5" y="692695"/>
            <a:ext cx="3693617" cy="1720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雨巷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525749" y="5661248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Box 4"/>
          <p:cNvSpPr txBox="1">
            <a:spLocks noChangeArrowheads="1"/>
          </p:cNvSpPr>
          <p:nvPr/>
        </p:nvSpPr>
        <p:spPr bwMode="auto">
          <a:xfrm>
            <a:off x="1925960" y="4365104"/>
            <a:ext cx="6227762" cy="711200"/>
          </a:xfrm>
          <a:prstGeom prst="rect">
            <a:avLst/>
          </a:prstGeom>
          <a:solidFill>
            <a:srgbClr val="00CC00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FFFF00"/>
                </a:solidFill>
                <a:ea typeface="隶书" pitchFamily="49" charset="-122"/>
              </a:rPr>
              <a:t>岭南的</a:t>
            </a:r>
            <a:r>
              <a:rPr lang="zh-CN" altLang="en-US" sz="4000" b="1">
                <a:solidFill>
                  <a:srgbClr val="0000FF"/>
                </a:solidFill>
                <a:ea typeface="隶书" pitchFamily="49" charset="-122"/>
              </a:rPr>
              <a:t>荔枝花</a:t>
            </a:r>
            <a:r>
              <a:rPr lang="zh-CN" altLang="en-US" sz="4000" b="1">
                <a:solidFill>
                  <a:srgbClr val="FFFF00"/>
                </a:solidFill>
                <a:ea typeface="隶书" pitchFamily="49" charset="-122"/>
              </a:rPr>
              <a:t>寂寞地</a:t>
            </a:r>
            <a:r>
              <a:rPr lang="zh-CN" altLang="en-US" sz="4000" b="1">
                <a:solidFill>
                  <a:srgbClr val="FF0066"/>
                </a:solidFill>
                <a:ea typeface="隶书" pitchFamily="49" charset="-122"/>
              </a:rPr>
              <a:t>憔悴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4499992" y="1060904"/>
            <a:ext cx="3851920" cy="156966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</a:rPr>
              <a:t>用拟人的方法</a:t>
            </a:r>
            <a:r>
              <a:rPr lang="zh-CN" altLang="en-US" b="1" dirty="0">
                <a:solidFill>
                  <a:srgbClr val="0000FF"/>
                </a:solidFill>
              </a:rPr>
              <a:t>写出山河的破败和</a:t>
            </a:r>
            <a:r>
              <a:rPr lang="zh-CN" altLang="en-US" b="1" dirty="0" smtClean="0">
                <a:solidFill>
                  <a:srgbClr val="0000FF"/>
                </a:solidFill>
              </a:rPr>
              <a:t>诗人</a:t>
            </a:r>
            <a:r>
              <a:rPr lang="zh-CN" altLang="en-US" b="1" dirty="0">
                <a:solidFill>
                  <a:srgbClr val="0000FF"/>
                </a:solidFill>
              </a:rPr>
              <a:t>的痛苦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3" name="上箭头 2"/>
          <p:cNvSpPr/>
          <p:nvPr/>
        </p:nvSpPr>
        <p:spPr>
          <a:xfrm>
            <a:off x="7092280" y="2924944"/>
            <a:ext cx="216024" cy="129614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752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 Box 4"/>
          <p:cNvSpPr txBox="1">
            <a:spLocks noChangeArrowheads="1"/>
          </p:cNvSpPr>
          <p:nvPr/>
        </p:nvSpPr>
        <p:spPr bwMode="auto">
          <a:xfrm>
            <a:off x="1403350" y="620713"/>
            <a:ext cx="7056438" cy="771525"/>
          </a:xfrm>
          <a:prstGeom prst="rect">
            <a:avLst/>
          </a:prstGeom>
          <a:solidFill>
            <a:srgbClr val="FFFF00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9900CC"/>
                </a:solidFill>
                <a:ea typeface="隶书" pitchFamily="49" charset="-122"/>
              </a:rPr>
              <a:t>我蘸着南海没有</a:t>
            </a:r>
            <a:r>
              <a:rPr lang="zh-CN" altLang="en-US" sz="4400" b="1" dirty="0">
                <a:solidFill>
                  <a:srgbClr val="FF0066"/>
                </a:solidFill>
                <a:ea typeface="隶书" pitchFamily="49" charset="-122"/>
              </a:rPr>
              <a:t>渔船</a:t>
            </a:r>
            <a:r>
              <a:rPr lang="zh-CN" altLang="en-US" sz="4400" b="1" dirty="0">
                <a:solidFill>
                  <a:srgbClr val="9900CC"/>
                </a:solidFill>
                <a:ea typeface="隶书" pitchFamily="49" charset="-122"/>
              </a:rPr>
              <a:t>的</a:t>
            </a:r>
            <a:r>
              <a:rPr lang="zh-CN" altLang="en-US" sz="4400" b="1" dirty="0">
                <a:solidFill>
                  <a:srgbClr val="0000FF"/>
                </a:solidFill>
                <a:ea typeface="隶书" pitchFamily="49" charset="-122"/>
              </a:rPr>
              <a:t>苦水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3707904" y="3141663"/>
            <a:ext cx="4609009" cy="1563687"/>
          </a:xfrm>
          <a:prstGeom prst="rect">
            <a:avLst/>
          </a:prstGeom>
          <a:solidFill>
            <a:srgbClr val="FFFF00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9900CC"/>
                </a:solidFill>
              </a:rPr>
              <a:t>海水的咸涩味作者称之为“苦水”</a:t>
            </a:r>
            <a:r>
              <a:rPr lang="en-US" altLang="zh-CN" b="1">
                <a:solidFill>
                  <a:srgbClr val="9900CC"/>
                </a:solidFill>
              </a:rPr>
              <a:t>,</a:t>
            </a:r>
            <a:r>
              <a:rPr lang="zh-CN" altLang="en-US" b="1">
                <a:solidFill>
                  <a:srgbClr val="9900CC"/>
                </a:solidFill>
              </a:rPr>
              <a:t>实则是作者内心的映照。</a:t>
            </a:r>
          </a:p>
        </p:txBody>
      </p:sp>
      <p:sp>
        <p:nvSpPr>
          <p:cNvPr id="2" name="下箭头 1"/>
          <p:cNvSpPr/>
          <p:nvPr/>
        </p:nvSpPr>
        <p:spPr>
          <a:xfrm>
            <a:off x="7596336" y="1556792"/>
            <a:ext cx="216024" cy="13681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30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4"/>
          <p:cNvSpPr txBox="1">
            <a:spLocks noChangeArrowheads="1"/>
          </p:cNvSpPr>
          <p:nvPr/>
        </p:nvSpPr>
        <p:spPr bwMode="auto">
          <a:xfrm>
            <a:off x="250825" y="981075"/>
            <a:ext cx="842486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/>
              <a:t>  </a:t>
            </a:r>
            <a:r>
              <a:rPr lang="zh-CN" altLang="en-US" sz="4400" b="1">
                <a:solidFill>
                  <a:srgbClr val="0000FF"/>
                </a:solidFill>
              </a:rPr>
              <a:t>北方</a:t>
            </a:r>
            <a:r>
              <a:rPr lang="en-US" altLang="zh-CN" sz="4400" b="1">
                <a:solidFill>
                  <a:srgbClr val="0000FF"/>
                </a:solidFill>
              </a:rPr>
              <a:t>—</a:t>
            </a:r>
            <a:r>
              <a:rPr lang="zh-CN" altLang="en-US" sz="4400" b="1">
                <a:solidFill>
                  <a:srgbClr val="0000FF"/>
                </a:solidFill>
              </a:rPr>
              <a:t>中原</a:t>
            </a:r>
            <a:r>
              <a:rPr lang="en-US" altLang="zh-CN" sz="4400" b="1">
                <a:solidFill>
                  <a:srgbClr val="0000FF"/>
                </a:solidFill>
              </a:rPr>
              <a:t>—</a:t>
            </a:r>
            <a:r>
              <a:rPr lang="zh-CN" altLang="en-US" sz="4400" b="1">
                <a:solidFill>
                  <a:srgbClr val="0000FF"/>
                </a:solidFill>
              </a:rPr>
              <a:t>江南</a:t>
            </a:r>
            <a:r>
              <a:rPr lang="en-US" altLang="zh-CN" sz="4400" b="1">
                <a:solidFill>
                  <a:srgbClr val="0000FF"/>
                </a:solidFill>
              </a:rPr>
              <a:t>—</a:t>
            </a:r>
            <a:r>
              <a:rPr lang="zh-CN" altLang="en-US" sz="4400" b="1">
                <a:solidFill>
                  <a:srgbClr val="0000FF"/>
                </a:solidFill>
              </a:rPr>
              <a:t>岭南</a:t>
            </a:r>
            <a:r>
              <a:rPr lang="en-US" altLang="zh-CN" sz="4400" b="1">
                <a:solidFill>
                  <a:srgbClr val="0000FF"/>
                </a:solidFill>
              </a:rPr>
              <a:t>—</a:t>
            </a:r>
            <a:r>
              <a:rPr lang="zh-CN" altLang="en-US" sz="4400" b="1">
                <a:solidFill>
                  <a:srgbClr val="0000FF"/>
                </a:solidFill>
              </a:rPr>
              <a:t>南海</a:t>
            </a:r>
          </a:p>
        </p:txBody>
      </p:sp>
      <p:sp>
        <p:nvSpPr>
          <p:cNvPr id="19461" name="Line 5"/>
          <p:cNvSpPr>
            <a:spLocks noChangeShapeType="1"/>
          </p:cNvSpPr>
          <p:nvPr/>
        </p:nvSpPr>
        <p:spPr bwMode="auto">
          <a:xfrm>
            <a:off x="1187450" y="1916112"/>
            <a:ext cx="0" cy="649288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468313" y="2852738"/>
            <a:ext cx="12239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008000"/>
                </a:solidFill>
              </a:rPr>
              <a:t>雪峰</a:t>
            </a:r>
          </a:p>
        </p:txBody>
      </p:sp>
      <p:sp>
        <p:nvSpPr>
          <p:cNvPr id="19463" name="Line 7"/>
          <p:cNvSpPr>
            <a:spLocks noChangeShapeType="1"/>
          </p:cNvSpPr>
          <p:nvPr/>
        </p:nvSpPr>
        <p:spPr bwMode="auto">
          <a:xfrm>
            <a:off x="2843213" y="1916112"/>
            <a:ext cx="0" cy="649288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2195513" y="2852737"/>
            <a:ext cx="1295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8000"/>
                </a:solidFill>
              </a:rPr>
              <a:t>黄河</a:t>
            </a:r>
          </a:p>
        </p:txBody>
      </p:sp>
      <p:sp>
        <p:nvSpPr>
          <p:cNvPr id="19465" name="Line 9"/>
          <p:cNvSpPr>
            <a:spLocks noChangeShapeType="1"/>
          </p:cNvSpPr>
          <p:nvPr/>
        </p:nvSpPr>
        <p:spPr bwMode="auto">
          <a:xfrm flipH="1">
            <a:off x="4572000" y="1916112"/>
            <a:ext cx="0" cy="649287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0" name="Text Box 10"/>
          <p:cNvSpPr txBox="1">
            <a:spLocks noChangeArrowheads="1"/>
          </p:cNvSpPr>
          <p:nvPr/>
        </p:nvSpPr>
        <p:spPr bwMode="auto">
          <a:xfrm>
            <a:off x="4067175" y="2997200"/>
            <a:ext cx="12255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4000"/>
          </a:p>
        </p:txBody>
      </p:sp>
      <p:sp>
        <p:nvSpPr>
          <p:cNvPr id="19467" name="Text Box 11"/>
          <p:cNvSpPr txBox="1">
            <a:spLocks noChangeArrowheads="1"/>
          </p:cNvSpPr>
          <p:nvPr/>
        </p:nvSpPr>
        <p:spPr bwMode="auto">
          <a:xfrm>
            <a:off x="3851275" y="2852736"/>
            <a:ext cx="14414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dirty="0"/>
              <a:t> </a:t>
            </a:r>
            <a:r>
              <a:rPr lang="zh-CN" altLang="en-US" sz="4000" b="1" dirty="0">
                <a:solidFill>
                  <a:srgbClr val="006600"/>
                </a:solidFill>
              </a:rPr>
              <a:t>水田</a:t>
            </a:r>
          </a:p>
        </p:txBody>
      </p:sp>
      <p:sp>
        <p:nvSpPr>
          <p:cNvPr id="19468" name="Line 12"/>
          <p:cNvSpPr>
            <a:spLocks noChangeShapeType="1"/>
          </p:cNvSpPr>
          <p:nvPr/>
        </p:nvSpPr>
        <p:spPr bwMode="auto">
          <a:xfrm flipH="1">
            <a:off x="6156324" y="1916114"/>
            <a:ext cx="1" cy="649286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9" name="Text Box 13"/>
          <p:cNvSpPr txBox="1">
            <a:spLocks noChangeArrowheads="1"/>
          </p:cNvSpPr>
          <p:nvPr/>
        </p:nvSpPr>
        <p:spPr bwMode="auto">
          <a:xfrm>
            <a:off x="5256212" y="2852735"/>
            <a:ext cx="18002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6600"/>
                </a:solidFill>
              </a:rPr>
              <a:t>荔枝花</a:t>
            </a:r>
          </a:p>
        </p:txBody>
      </p:sp>
      <p:sp>
        <p:nvSpPr>
          <p:cNvPr id="19470" name="Text Box 14"/>
          <p:cNvSpPr txBox="1">
            <a:spLocks noChangeArrowheads="1"/>
          </p:cNvSpPr>
          <p:nvPr/>
        </p:nvSpPr>
        <p:spPr bwMode="auto">
          <a:xfrm>
            <a:off x="7380288" y="2852738"/>
            <a:ext cx="1295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6600"/>
                </a:solidFill>
              </a:rPr>
              <a:t>渔船</a:t>
            </a:r>
          </a:p>
        </p:txBody>
      </p:sp>
      <p:sp>
        <p:nvSpPr>
          <p:cNvPr id="19471" name="Line 15"/>
          <p:cNvSpPr>
            <a:spLocks noChangeShapeType="1"/>
          </p:cNvSpPr>
          <p:nvPr/>
        </p:nvSpPr>
        <p:spPr bwMode="auto">
          <a:xfrm>
            <a:off x="8027988" y="1916112"/>
            <a:ext cx="0" cy="649287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3" name="Text Box 17"/>
          <p:cNvSpPr txBox="1">
            <a:spLocks noChangeArrowheads="1"/>
          </p:cNvSpPr>
          <p:nvPr/>
        </p:nvSpPr>
        <p:spPr bwMode="auto">
          <a:xfrm>
            <a:off x="684213" y="3716338"/>
            <a:ext cx="793750" cy="2376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CC3300"/>
                </a:solidFill>
              </a:rPr>
              <a:t>冷得刺骨</a:t>
            </a:r>
          </a:p>
        </p:txBody>
      </p:sp>
      <p:sp>
        <p:nvSpPr>
          <p:cNvPr id="19475" name="Text Box 19"/>
          <p:cNvSpPr txBox="1">
            <a:spLocks noChangeArrowheads="1"/>
          </p:cNvSpPr>
          <p:nvPr/>
        </p:nvSpPr>
        <p:spPr bwMode="auto">
          <a:xfrm>
            <a:off x="2339975" y="3716338"/>
            <a:ext cx="793750" cy="2303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CC3300"/>
                </a:solidFill>
              </a:rPr>
              <a:t>水夹泥沙</a:t>
            </a:r>
          </a:p>
        </p:txBody>
      </p:sp>
      <p:sp>
        <p:nvSpPr>
          <p:cNvPr id="19476" name="Text Box 20"/>
          <p:cNvSpPr txBox="1">
            <a:spLocks noChangeArrowheads="1"/>
          </p:cNvSpPr>
          <p:nvPr/>
        </p:nvSpPr>
        <p:spPr bwMode="auto">
          <a:xfrm>
            <a:off x="4140200" y="3860800"/>
            <a:ext cx="793750" cy="201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/>
              <a:t>   </a:t>
            </a:r>
            <a:r>
              <a:rPr lang="zh-CN" altLang="en-US" sz="4000" b="1">
                <a:solidFill>
                  <a:srgbClr val="CC3300"/>
                </a:solidFill>
              </a:rPr>
              <a:t>蓬蒿</a:t>
            </a:r>
            <a:r>
              <a:rPr lang="zh-CN" altLang="en-US" sz="4000"/>
              <a:t> </a:t>
            </a:r>
          </a:p>
        </p:txBody>
      </p:sp>
      <p:sp>
        <p:nvSpPr>
          <p:cNvPr id="19477" name="Text Box 21"/>
          <p:cNvSpPr txBox="1">
            <a:spLocks noChangeArrowheads="1"/>
          </p:cNvSpPr>
          <p:nvPr/>
        </p:nvSpPr>
        <p:spPr bwMode="auto">
          <a:xfrm>
            <a:off x="5940425" y="3716338"/>
            <a:ext cx="793750" cy="216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/>
              <a:t>   </a:t>
            </a:r>
            <a:r>
              <a:rPr lang="en-US" altLang="zh-CN" sz="4000" b="1">
                <a:solidFill>
                  <a:srgbClr val="CC3300"/>
                </a:solidFill>
              </a:rPr>
              <a:t> </a:t>
            </a:r>
            <a:r>
              <a:rPr lang="zh-CN" altLang="en-US" sz="4000" b="1">
                <a:solidFill>
                  <a:srgbClr val="CC3300"/>
                </a:solidFill>
              </a:rPr>
              <a:t>憔悴</a:t>
            </a:r>
          </a:p>
        </p:txBody>
      </p:sp>
      <p:sp>
        <p:nvSpPr>
          <p:cNvPr id="19479" name="Text Box 23"/>
          <p:cNvSpPr txBox="1">
            <a:spLocks noChangeArrowheads="1"/>
          </p:cNvSpPr>
          <p:nvPr/>
        </p:nvSpPr>
        <p:spPr bwMode="auto">
          <a:xfrm>
            <a:off x="7740650" y="3573463"/>
            <a:ext cx="793750" cy="216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/>
              <a:t>    </a:t>
            </a:r>
            <a:r>
              <a:rPr lang="zh-CN" altLang="en-US" sz="4000" b="1">
                <a:solidFill>
                  <a:srgbClr val="CC3300"/>
                </a:solidFill>
              </a:rPr>
              <a:t>苦水</a:t>
            </a:r>
          </a:p>
        </p:txBody>
      </p:sp>
      <p:sp>
        <p:nvSpPr>
          <p:cNvPr id="19480" name="Text Box 24"/>
          <p:cNvSpPr txBox="1">
            <a:spLocks noChangeArrowheads="1"/>
          </p:cNvSpPr>
          <p:nvPr/>
        </p:nvSpPr>
        <p:spPr bwMode="auto">
          <a:xfrm>
            <a:off x="0" y="5949950"/>
            <a:ext cx="9144000" cy="711200"/>
          </a:xfrm>
          <a:prstGeom prst="rect">
            <a:avLst/>
          </a:prstGeom>
          <a:solidFill>
            <a:srgbClr val="FFFF00"/>
          </a:solidFill>
          <a:ln w="9525">
            <a:solidFill>
              <a:srgbClr val="FF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solidFill>
                  <a:srgbClr val="002060"/>
                </a:solidFill>
              </a:rPr>
              <a:t>    </a:t>
            </a:r>
            <a:r>
              <a:rPr lang="zh-CN" altLang="en-US" sz="4000" b="1">
                <a:solidFill>
                  <a:srgbClr val="002060"/>
                </a:solidFill>
              </a:rPr>
              <a:t>从北到南到处都有侵略者践踏的痕迹</a:t>
            </a:r>
          </a:p>
        </p:txBody>
      </p:sp>
    </p:spTree>
    <p:extLst>
      <p:ext uri="{BB962C8B-B14F-4D97-AF65-F5344CB8AC3E}">
        <p14:creationId xmlns:p14="http://schemas.microsoft.com/office/powerpoint/2010/main" val="3636308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3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8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0" dur="2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5" dur="5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0" dur="5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animBg="1"/>
      <p:bldP spid="19462" grpId="0"/>
      <p:bldP spid="19463" grpId="0" animBg="1"/>
      <p:bldP spid="19464" grpId="0"/>
      <p:bldP spid="19465" grpId="0" animBg="1"/>
      <p:bldP spid="19467" grpId="0"/>
      <p:bldP spid="19468" grpId="0" animBg="1"/>
      <p:bldP spid="19469" grpId="0"/>
      <p:bldP spid="19470" grpId="0"/>
      <p:bldP spid="19471" grpId="0" animBg="1"/>
      <p:bldP spid="19473" grpId="0"/>
      <p:bldP spid="19475" grpId="0"/>
      <p:bldP spid="19476" grpId="0"/>
      <p:bldP spid="19477" grpId="0"/>
      <p:bldP spid="19479" grpId="0"/>
      <p:bldP spid="1948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ext Box 5"/>
          <p:cNvSpPr txBox="1">
            <a:spLocks noChangeArrowheads="1"/>
          </p:cNvSpPr>
          <p:nvPr/>
        </p:nvSpPr>
        <p:spPr bwMode="auto">
          <a:xfrm>
            <a:off x="1187450" y="908050"/>
            <a:ext cx="29527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chemeClr val="accent2"/>
                </a:solidFill>
              </a:rPr>
              <a:t>辽远的一角</a:t>
            </a: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4211638" y="908050"/>
            <a:ext cx="26638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00FF00"/>
                </a:solidFill>
              </a:rPr>
              <a:t>—</a:t>
            </a:r>
            <a:r>
              <a:rPr lang="zh-CN" altLang="en-US" sz="4000" b="1" dirty="0">
                <a:solidFill>
                  <a:srgbClr val="9900CC"/>
                </a:solidFill>
              </a:rPr>
              <a:t>完整</a:t>
            </a: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1403350" y="2492375"/>
            <a:ext cx="1944688" cy="711200"/>
          </a:xfrm>
          <a:prstGeom prst="rect">
            <a:avLst/>
          </a:prstGeom>
          <a:solidFill>
            <a:srgbClr val="FFFF66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</a:rPr>
              <a:t>解放区</a:t>
            </a:r>
          </a:p>
        </p:txBody>
      </p:sp>
      <p:sp>
        <p:nvSpPr>
          <p:cNvPr id="20488" name="AutoShape 8"/>
          <p:cNvSpPr>
            <a:spLocks/>
          </p:cNvSpPr>
          <p:nvPr/>
        </p:nvSpPr>
        <p:spPr bwMode="auto">
          <a:xfrm>
            <a:off x="3419475" y="1844675"/>
            <a:ext cx="360363" cy="1944688"/>
          </a:xfrm>
          <a:prstGeom prst="leftBrace">
            <a:avLst>
              <a:gd name="adj1" fmla="val 44971"/>
              <a:gd name="adj2" fmla="val 50000"/>
            </a:avLst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 sz="4000" b="1"/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3995738" y="1628775"/>
            <a:ext cx="122396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008000"/>
                </a:solidFill>
              </a:rPr>
              <a:t>温暖</a:t>
            </a: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3995738" y="2205038"/>
            <a:ext cx="14414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008000"/>
                </a:solidFill>
              </a:rPr>
              <a:t>明朗</a:t>
            </a:r>
          </a:p>
        </p:txBody>
      </p:sp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3995738" y="2708275"/>
            <a:ext cx="12255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008000"/>
                </a:solidFill>
              </a:rPr>
              <a:t>坚固</a:t>
            </a:r>
          </a:p>
        </p:txBody>
      </p:sp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3851275" y="3284538"/>
            <a:ext cx="18732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008000"/>
                </a:solidFill>
              </a:rPr>
              <a:t>蓬勃生春</a:t>
            </a:r>
          </a:p>
        </p:txBody>
      </p:sp>
      <p:sp>
        <p:nvSpPr>
          <p:cNvPr id="20493" name="Text Box 13"/>
          <p:cNvSpPr txBox="1">
            <a:spLocks noChangeArrowheads="1"/>
          </p:cNvSpPr>
          <p:nvPr/>
        </p:nvSpPr>
        <p:spPr bwMode="auto">
          <a:xfrm>
            <a:off x="1042988" y="4797425"/>
            <a:ext cx="2952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</a:rPr>
              <a:t>残损的手轻抚</a:t>
            </a:r>
          </a:p>
        </p:txBody>
      </p:sp>
      <p:sp>
        <p:nvSpPr>
          <p:cNvPr id="20494" name="AutoShape 14"/>
          <p:cNvSpPr>
            <a:spLocks/>
          </p:cNvSpPr>
          <p:nvPr/>
        </p:nvSpPr>
        <p:spPr bwMode="auto">
          <a:xfrm>
            <a:off x="4211638" y="4292600"/>
            <a:ext cx="215900" cy="1873250"/>
          </a:xfrm>
          <a:prstGeom prst="leftBrace">
            <a:avLst>
              <a:gd name="adj1" fmla="val 72304"/>
              <a:gd name="adj2" fmla="val 50000"/>
            </a:avLst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 b="1"/>
          </a:p>
        </p:txBody>
      </p:sp>
      <p:sp>
        <p:nvSpPr>
          <p:cNvPr id="20495" name="Text Box 15"/>
          <p:cNvSpPr txBox="1">
            <a:spLocks noChangeArrowheads="1"/>
          </p:cNvSpPr>
          <p:nvPr/>
        </p:nvSpPr>
        <p:spPr bwMode="auto">
          <a:xfrm>
            <a:off x="4572000" y="4075906"/>
            <a:ext cx="15319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 smtClean="0">
                <a:solidFill>
                  <a:srgbClr val="3399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柔  发</a:t>
            </a:r>
            <a:endParaRPr lang="zh-CN" altLang="en-US" b="1" dirty="0">
              <a:solidFill>
                <a:srgbClr val="3399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0496" name="Text Box 16"/>
          <p:cNvSpPr txBox="1">
            <a:spLocks noChangeArrowheads="1"/>
          </p:cNvSpPr>
          <p:nvPr/>
        </p:nvSpPr>
        <p:spPr bwMode="auto">
          <a:xfrm>
            <a:off x="4572000" y="5516563"/>
            <a:ext cx="16557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3399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手中乳</a:t>
            </a:r>
          </a:p>
        </p:txBody>
      </p:sp>
      <p:sp>
        <p:nvSpPr>
          <p:cNvPr id="20497" name="Text Box 17"/>
          <p:cNvSpPr txBox="1">
            <a:spLocks noChangeArrowheads="1"/>
          </p:cNvSpPr>
          <p:nvPr/>
        </p:nvSpPr>
        <p:spPr bwMode="auto">
          <a:xfrm>
            <a:off x="7131050" y="4581525"/>
            <a:ext cx="681038" cy="1439863"/>
          </a:xfrm>
          <a:prstGeom prst="rect">
            <a:avLst/>
          </a:prstGeom>
          <a:solidFill>
            <a:srgbClr val="FFFF00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/>
              <a:t> </a:t>
            </a:r>
            <a:r>
              <a:rPr lang="en-US" altLang="zh-CN" b="1">
                <a:solidFill>
                  <a:srgbClr val="FF0066"/>
                </a:solidFill>
              </a:rPr>
              <a:t> </a:t>
            </a:r>
            <a:r>
              <a:rPr lang="zh-CN" altLang="en-US" b="1">
                <a:solidFill>
                  <a:srgbClr val="FF0066"/>
                </a:solidFill>
              </a:rPr>
              <a:t>比喻</a:t>
            </a:r>
            <a:r>
              <a:rPr lang="zh-CN" altLang="en-US"/>
              <a:t> </a:t>
            </a:r>
          </a:p>
        </p:txBody>
      </p:sp>
      <p:sp>
        <p:nvSpPr>
          <p:cNvPr id="20498" name="Text Box 18"/>
          <p:cNvSpPr txBox="1">
            <a:spLocks noChangeArrowheads="1"/>
          </p:cNvSpPr>
          <p:nvPr/>
        </p:nvSpPr>
        <p:spPr bwMode="auto">
          <a:xfrm>
            <a:off x="6156325" y="2133600"/>
            <a:ext cx="2663825" cy="1076325"/>
          </a:xfrm>
          <a:prstGeom prst="rect">
            <a:avLst/>
          </a:prstGeom>
          <a:solidFill>
            <a:srgbClr val="FFFF00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66"/>
                </a:solidFill>
              </a:rPr>
              <a:t>因为只有那里是太阳，是春</a:t>
            </a:r>
          </a:p>
        </p:txBody>
      </p:sp>
      <p:sp>
        <p:nvSpPr>
          <p:cNvPr id="19473" name="Text Box 19"/>
          <p:cNvSpPr txBox="1">
            <a:spLocks noChangeArrowheads="1"/>
          </p:cNvSpPr>
          <p:nvPr/>
        </p:nvSpPr>
        <p:spPr bwMode="auto">
          <a:xfrm>
            <a:off x="6300788" y="692150"/>
            <a:ext cx="25923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F0066"/>
                </a:solidFill>
              </a:rPr>
              <a:t>  </a:t>
            </a:r>
          </a:p>
        </p:txBody>
      </p:sp>
      <p:sp>
        <p:nvSpPr>
          <p:cNvPr id="20500" name="Text Box 20"/>
          <p:cNvSpPr txBox="1">
            <a:spLocks noChangeArrowheads="1"/>
          </p:cNvSpPr>
          <p:nvPr/>
        </p:nvSpPr>
        <p:spPr bwMode="auto">
          <a:xfrm>
            <a:off x="6372225" y="981075"/>
            <a:ext cx="2303463" cy="588963"/>
          </a:xfrm>
          <a:prstGeom prst="rect">
            <a:avLst/>
          </a:prstGeom>
          <a:solidFill>
            <a:srgbClr val="FFFF66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66"/>
                </a:solidFill>
              </a:rPr>
              <a:t>永恒的中国</a:t>
            </a:r>
          </a:p>
        </p:txBody>
      </p:sp>
    </p:spTree>
    <p:extLst>
      <p:ext uri="{BB962C8B-B14F-4D97-AF65-F5344CB8AC3E}">
        <p14:creationId xmlns:p14="http://schemas.microsoft.com/office/powerpoint/2010/main" val="379449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1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1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 autoUpdateAnimBg="0"/>
      <p:bldP spid="20487" grpId="0" animBg="1" autoUpdateAnimBg="0"/>
      <p:bldP spid="20488" grpId="0" animBg="1" autoUpdateAnimBg="0"/>
      <p:bldP spid="20489" grpId="0" autoUpdateAnimBg="0"/>
      <p:bldP spid="20490" grpId="0" autoUpdateAnimBg="0"/>
      <p:bldP spid="20491" grpId="0" autoUpdateAnimBg="0"/>
      <p:bldP spid="20492" grpId="0" autoUpdateAnimBg="0"/>
      <p:bldP spid="20493" grpId="0" autoUpdateAnimBg="0"/>
      <p:bldP spid="20494" grpId="0" animBg="1" autoUpdateAnimBg="0"/>
      <p:bldP spid="20495" grpId="0" autoUpdateAnimBg="0"/>
      <p:bldP spid="20496" grpId="0" autoUpdateAnimBg="0"/>
      <p:bldP spid="20497" grpId="0" animBg="1" autoUpdateAnimBg="0"/>
      <p:bldP spid="20498" grpId="0" animBg="1" autoUpdateAnimBg="0"/>
      <p:bldP spid="20500" grpId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0" y="1752600"/>
            <a:ext cx="671513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chemeClr val="accent2"/>
                </a:solidFill>
              </a:rPr>
              <a:t>我用残损的手掌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685800" y="1600200"/>
            <a:ext cx="671513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66"/>
                </a:solidFill>
              </a:rPr>
              <a:t>摸索</a:t>
            </a:r>
            <a:r>
              <a:rPr lang="zh-CN" altLang="en-US" b="1">
                <a:solidFill>
                  <a:schemeClr val="accent2"/>
                </a:solidFill>
              </a:rPr>
              <a:t>这广大的土地</a:t>
            </a:r>
          </a:p>
        </p:txBody>
      </p:sp>
      <p:sp>
        <p:nvSpPr>
          <p:cNvPr id="21509" name="AutoShape 5"/>
          <p:cNvSpPr>
            <a:spLocks/>
          </p:cNvSpPr>
          <p:nvPr/>
        </p:nvSpPr>
        <p:spPr bwMode="auto">
          <a:xfrm>
            <a:off x="1371600" y="914400"/>
            <a:ext cx="381000" cy="5257800"/>
          </a:xfrm>
          <a:prstGeom prst="leftBrace">
            <a:avLst>
              <a:gd name="adj1" fmla="val 115000"/>
              <a:gd name="adj2" fmla="val 50000"/>
            </a:avLst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 b="1">
              <a:solidFill>
                <a:schemeClr val="accent2"/>
              </a:solidFill>
            </a:endParaRP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1600200" y="1600200"/>
            <a:ext cx="1447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006600"/>
                </a:solidFill>
              </a:rPr>
              <a:t>沦陷区</a:t>
            </a: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1905000" y="4953000"/>
            <a:ext cx="1600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006600"/>
                </a:solidFill>
              </a:rPr>
              <a:t>解放区</a:t>
            </a:r>
          </a:p>
        </p:txBody>
      </p:sp>
      <p:sp>
        <p:nvSpPr>
          <p:cNvPr id="21512" name="AutoShape 8"/>
          <p:cNvSpPr>
            <a:spLocks/>
          </p:cNvSpPr>
          <p:nvPr/>
        </p:nvSpPr>
        <p:spPr bwMode="auto">
          <a:xfrm>
            <a:off x="3276600" y="1295400"/>
            <a:ext cx="304800" cy="1371600"/>
          </a:xfrm>
          <a:prstGeom prst="leftBracket">
            <a:avLst>
              <a:gd name="adj" fmla="val 37500"/>
            </a:avLst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 b="1"/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3962400" y="381000"/>
            <a:ext cx="1219200" cy="588963"/>
          </a:xfrm>
          <a:prstGeom prst="rect">
            <a:avLst/>
          </a:prstGeom>
          <a:noFill/>
          <a:ln w="9525">
            <a:solidFill>
              <a:srgbClr val="FF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990000"/>
                </a:solidFill>
              </a:rPr>
              <a:t>灰烬</a:t>
            </a:r>
          </a:p>
        </p:txBody>
      </p:sp>
      <p:sp>
        <p:nvSpPr>
          <p:cNvPr id="21514" name="Text Box 10"/>
          <p:cNvSpPr txBox="1">
            <a:spLocks noChangeArrowheads="1"/>
          </p:cNvSpPr>
          <p:nvPr/>
        </p:nvSpPr>
        <p:spPr bwMode="auto">
          <a:xfrm>
            <a:off x="3810000" y="1066800"/>
            <a:ext cx="1447800" cy="588963"/>
          </a:xfrm>
          <a:prstGeom prst="rect">
            <a:avLst/>
          </a:prstGeom>
          <a:noFill/>
          <a:ln w="9525">
            <a:solidFill>
              <a:srgbClr val="FF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990000"/>
                </a:solidFill>
              </a:rPr>
              <a:t>血和泥</a:t>
            </a:r>
          </a:p>
        </p:txBody>
      </p:sp>
      <p:sp>
        <p:nvSpPr>
          <p:cNvPr id="21516" name="AutoShape 12"/>
          <p:cNvSpPr>
            <a:spLocks/>
          </p:cNvSpPr>
          <p:nvPr/>
        </p:nvSpPr>
        <p:spPr bwMode="auto">
          <a:xfrm>
            <a:off x="3505200" y="4495800"/>
            <a:ext cx="152400" cy="1447800"/>
          </a:xfrm>
          <a:prstGeom prst="leftBracket">
            <a:avLst>
              <a:gd name="adj" fmla="val 79167"/>
            </a:avLst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 b="1"/>
          </a:p>
        </p:txBody>
      </p:sp>
      <p:sp>
        <p:nvSpPr>
          <p:cNvPr id="21517" name="Text Box 13"/>
          <p:cNvSpPr txBox="1">
            <a:spLocks noChangeArrowheads="1"/>
          </p:cNvSpPr>
          <p:nvPr/>
        </p:nvSpPr>
        <p:spPr bwMode="auto">
          <a:xfrm>
            <a:off x="3810000" y="4191000"/>
            <a:ext cx="1219200" cy="588963"/>
          </a:xfrm>
          <a:prstGeom prst="rect">
            <a:avLst/>
          </a:prstGeom>
          <a:noFill/>
          <a:ln w="9525">
            <a:solidFill>
              <a:srgbClr val="FF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990000"/>
                </a:solidFill>
              </a:rPr>
              <a:t>太阳</a:t>
            </a:r>
          </a:p>
        </p:txBody>
      </p:sp>
      <p:sp>
        <p:nvSpPr>
          <p:cNvPr id="21518" name="Text Box 14"/>
          <p:cNvSpPr txBox="1">
            <a:spLocks noChangeArrowheads="1"/>
          </p:cNvSpPr>
          <p:nvPr/>
        </p:nvSpPr>
        <p:spPr bwMode="auto">
          <a:xfrm>
            <a:off x="3962400" y="4876800"/>
            <a:ext cx="838200" cy="588963"/>
          </a:xfrm>
          <a:prstGeom prst="rect">
            <a:avLst/>
          </a:prstGeom>
          <a:noFill/>
          <a:ln w="9525">
            <a:solidFill>
              <a:srgbClr val="FF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990000"/>
                </a:solidFill>
              </a:rPr>
              <a:t>春</a:t>
            </a:r>
          </a:p>
        </p:txBody>
      </p:sp>
      <p:sp>
        <p:nvSpPr>
          <p:cNvPr id="21519" name="Text Box 15"/>
          <p:cNvSpPr txBox="1">
            <a:spLocks noChangeArrowheads="1"/>
          </p:cNvSpPr>
          <p:nvPr/>
        </p:nvSpPr>
        <p:spPr bwMode="auto">
          <a:xfrm>
            <a:off x="2209800" y="2971800"/>
            <a:ext cx="671513" cy="1600200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/>
              <a:t>   </a:t>
            </a:r>
            <a:r>
              <a:rPr lang="en-US" altLang="zh-CN" b="1"/>
              <a:t> </a:t>
            </a:r>
            <a:r>
              <a:rPr lang="zh-CN" altLang="en-US" b="1">
                <a:solidFill>
                  <a:srgbClr val="FF0066"/>
                </a:solidFill>
              </a:rPr>
              <a:t>对比</a:t>
            </a:r>
          </a:p>
        </p:txBody>
      </p:sp>
      <p:sp>
        <p:nvSpPr>
          <p:cNvPr id="21520" name="Text Box 16"/>
          <p:cNvSpPr txBox="1">
            <a:spLocks noChangeArrowheads="1"/>
          </p:cNvSpPr>
          <p:nvPr/>
        </p:nvSpPr>
        <p:spPr bwMode="auto">
          <a:xfrm>
            <a:off x="5867400" y="609600"/>
            <a:ext cx="3048000" cy="2538413"/>
          </a:xfrm>
          <a:prstGeom prst="rect">
            <a:avLst/>
          </a:prstGeom>
          <a:noFill/>
          <a:ln w="9525">
            <a:solidFill>
              <a:srgbClr val="FF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chemeClr val="accent2"/>
                </a:solidFill>
              </a:rPr>
              <a:t>表达了对侵略者无比的痛恨，对祖国支离破碎的惨状无比痛心。</a:t>
            </a:r>
          </a:p>
        </p:txBody>
      </p:sp>
      <p:sp>
        <p:nvSpPr>
          <p:cNvPr id="21522" name="Text Box 18"/>
          <p:cNvSpPr txBox="1">
            <a:spLocks noChangeArrowheads="1"/>
          </p:cNvSpPr>
          <p:nvPr/>
        </p:nvSpPr>
        <p:spPr bwMode="auto">
          <a:xfrm>
            <a:off x="3505200" y="1752600"/>
            <a:ext cx="2286000" cy="1563688"/>
          </a:xfrm>
          <a:prstGeom prst="rect">
            <a:avLst/>
          </a:prstGeom>
          <a:noFill/>
          <a:ln w="9525">
            <a:solidFill>
              <a:srgbClr val="FF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990000"/>
                </a:solidFill>
              </a:rPr>
              <a:t>像牲口一样活，像蝼蛄一样死。</a:t>
            </a:r>
          </a:p>
        </p:txBody>
      </p:sp>
      <p:sp>
        <p:nvSpPr>
          <p:cNvPr id="21523" name="Text Box 19"/>
          <p:cNvSpPr txBox="1">
            <a:spLocks noChangeArrowheads="1"/>
          </p:cNvSpPr>
          <p:nvPr/>
        </p:nvSpPr>
        <p:spPr bwMode="auto">
          <a:xfrm>
            <a:off x="3708400" y="5589588"/>
            <a:ext cx="2303463" cy="1076325"/>
          </a:xfrm>
          <a:prstGeom prst="rect">
            <a:avLst/>
          </a:prstGeom>
          <a:noFill/>
          <a:ln w="9525">
            <a:solidFill>
              <a:srgbClr val="FF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990000"/>
                </a:solidFill>
              </a:rPr>
              <a:t>驱逐阴暗，带来苏生。</a:t>
            </a:r>
          </a:p>
        </p:txBody>
      </p:sp>
      <p:sp>
        <p:nvSpPr>
          <p:cNvPr id="21524" name="Text Box 20"/>
          <p:cNvSpPr txBox="1">
            <a:spLocks noChangeArrowheads="1"/>
          </p:cNvSpPr>
          <p:nvPr/>
        </p:nvSpPr>
        <p:spPr bwMode="auto">
          <a:xfrm>
            <a:off x="6172200" y="4343400"/>
            <a:ext cx="2971800" cy="2538413"/>
          </a:xfrm>
          <a:prstGeom prst="rect">
            <a:avLst/>
          </a:prstGeom>
          <a:noFill/>
          <a:ln w="9525">
            <a:solidFill>
              <a:srgbClr val="FF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990000"/>
                </a:solidFill>
              </a:rPr>
              <a:t>表达了作者对解放区的无比向往，因为她是民族的希望</a:t>
            </a:r>
            <a:r>
              <a:rPr lang="zh-CN" altLang="en-US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743313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5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utoUpdateAnimBg="0"/>
      <p:bldP spid="21508" grpId="0" autoUpdateAnimBg="0"/>
      <p:bldP spid="21509" grpId="0" animBg="1" autoUpdateAnimBg="0"/>
      <p:bldP spid="21510" grpId="0" autoUpdateAnimBg="0"/>
      <p:bldP spid="21511" grpId="0" autoUpdateAnimBg="0"/>
      <p:bldP spid="21512" grpId="0" animBg="1" autoUpdateAnimBg="0"/>
      <p:bldP spid="21513" grpId="0" animBg="1" autoUpdateAnimBg="0"/>
      <p:bldP spid="21514" grpId="0" animBg="1" autoUpdateAnimBg="0"/>
      <p:bldP spid="21516" grpId="0" animBg="1" autoUpdateAnimBg="0"/>
      <p:bldP spid="21517" grpId="0" animBg="1" autoUpdateAnimBg="0"/>
      <p:bldP spid="21518" grpId="0" animBg="1" autoUpdateAnimBg="0"/>
      <p:bldP spid="21519" grpId="0" animBg="1" autoUpdateAnimBg="0"/>
      <p:bldP spid="21520" grpId="0" animBg="1" autoUpdateAnimBg="0"/>
      <p:bldP spid="21522" grpId="0" animBg="1" autoUpdateAnimBg="0"/>
      <p:bldP spid="21523" grpId="0" animBg="1" autoUpdateAnimBg="0"/>
      <p:bldP spid="21524" grpId="0" animBg="1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467184" y="1412776"/>
            <a:ext cx="7991475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200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3200" dirty="0">
                <a:solidFill>
                  <a:srgbClr val="0000CC"/>
                </a:solidFill>
                <a:latin typeface="华文中宋"/>
                <a:ea typeface="黑体" pitchFamily="2" charset="-122"/>
              </a:rPr>
              <a:t>“</a:t>
            </a:r>
            <a:r>
              <a:rPr lang="zh-CN" altLang="en-US" sz="3200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我用残损的手掌</a:t>
            </a:r>
            <a:r>
              <a:rPr lang="en-US" altLang="zh-CN" sz="3200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/</a:t>
            </a:r>
            <a:r>
              <a:rPr lang="zh-CN" altLang="en-US" sz="3200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摸索这广大的土地</a:t>
            </a:r>
            <a:r>
              <a:rPr lang="zh-CN" altLang="en-US" sz="3200" dirty="0">
                <a:solidFill>
                  <a:srgbClr val="0000CC"/>
                </a:solidFill>
                <a:latin typeface="华文中宋"/>
                <a:ea typeface="黑体" pitchFamily="2" charset="-122"/>
              </a:rPr>
              <a:t>”</a:t>
            </a:r>
            <a:r>
              <a:rPr lang="zh-CN" altLang="en-US" sz="3200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，诗歌以这两行开头，有什么作用？</a:t>
            </a:r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1619250" y="260350"/>
            <a:ext cx="4801314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rgbClr val="9900CC"/>
                </a:solidFill>
                <a:ea typeface="华文行楷" pitchFamily="2" charset="-122"/>
              </a:rPr>
              <a:t>朗读</a:t>
            </a:r>
            <a:r>
              <a:rPr lang="en-US" altLang="zh-CN" sz="5400" dirty="0">
                <a:solidFill>
                  <a:srgbClr val="9900CC"/>
                </a:solidFill>
                <a:ea typeface="华文行楷" pitchFamily="2" charset="-122"/>
              </a:rPr>
              <a:t>·</a:t>
            </a:r>
            <a:r>
              <a:rPr lang="zh-CN" altLang="en-US" sz="5400" dirty="0">
                <a:solidFill>
                  <a:srgbClr val="9900CC"/>
                </a:solidFill>
                <a:ea typeface="华文行楷" pitchFamily="2" charset="-122"/>
              </a:rPr>
              <a:t>赏析</a:t>
            </a:r>
            <a:r>
              <a:rPr lang="en-US" altLang="zh-CN" sz="5400" dirty="0">
                <a:solidFill>
                  <a:srgbClr val="9900CC"/>
                </a:solidFill>
                <a:ea typeface="华文行楷" pitchFamily="2" charset="-122"/>
              </a:rPr>
              <a:t>·</a:t>
            </a:r>
            <a:r>
              <a:rPr lang="zh-CN" altLang="en-US" sz="5400" dirty="0">
                <a:solidFill>
                  <a:srgbClr val="9900CC"/>
                </a:solidFill>
                <a:ea typeface="华文行楷" pitchFamily="2" charset="-122"/>
              </a:rPr>
              <a:t>探究</a:t>
            </a: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468311" y="3068960"/>
            <a:ext cx="7991475" cy="2862322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36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6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）统摄全诗。</a:t>
            </a:r>
            <a:r>
              <a:rPr lang="zh-CN" altLang="en-US" sz="3600" dirty="0">
                <a:latin typeface="黑体" pitchFamily="2" charset="-122"/>
                <a:ea typeface="黑体" pitchFamily="2" charset="-122"/>
              </a:rPr>
              <a:t>这两句为实写，确立了</a:t>
            </a:r>
            <a:r>
              <a:rPr lang="zh-CN" altLang="en-US" sz="3600" dirty="0">
                <a:latin typeface="Arial"/>
                <a:ea typeface="黑体" pitchFamily="2" charset="-122"/>
              </a:rPr>
              <a:t>“</a:t>
            </a:r>
            <a:r>
              <a:rPr lang="zh-CN" altLang="en-US" sz="3600" dirty="0">
                <a:latin typeface="黑体" pitchFamily="2" charset="-122"/>
                <a:ea typeface="黑体" pitchFamily="2" charset="-122"/>
              </a:rPr>
              <a:t>用残损的手掌摸索土地</a:t>
            </a:r>
            <a:r>
              <a:rPr lang="zh-CN" altLang="en-US" sz="3600" dirty="0">
                <a:latin typeface="Arial"/>
                <a:ea typeface="黑体" pitchFamily="2" charset="-122"/>
              </a:rPr>
              <a:t>”</a:t>
            </a:r>
            <a:r>
              <a:rPr lang="zh-CN" altLang="en-US" sz="3600" dirty="0">
                <a:latin typeface="黑体" pitchFamily="2" charset="-122"/>
                <a:ea typeface="黑体" pitchFamily="2" charset="-122"/>
              </a:rPr>
              <a:t>这一中心意象，从而展开以下的虚写和想像。</a:t>
            </a:r>
            <a:r>
              <a:rPr lang="zh-CN" altLang="en-US" sz="36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36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36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）为抒情定调。</a:t>
            </a:r>
            <a:r>
              <a:rPr lang="zh-CN" altLang="en-US" sz="3600" dirty="0">
                <a:latin typeface="黑体" pitchFamily="2" charset="-122"/>
                <a:ea typeface="黑体" pitchFamily="2" charset="-122"/>
              </a:rPr>
              <a:t>对敌人的痛恨，对祖国的炽爱。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build="p"/>
      <p:bldP spid="2970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023938" y="6985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1775262" y="236835"/>
            <a:ext cx="4801314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rgbClr val="9900CC"/>
                </a:solidFill>
                <a:ea typeface="华文行楷" pitchFamily="2" charset="-122"/>
              </a:rPr>
              <a:t>朗读</a:t>
            </a:r>
            <a:r>
              <a:rPr lang="en-US" altLang="zh-CN" sz="5400" dirty="0">
                <a:solidFill>
                  <a:srgbClr val="9900CC"/>
                </a:solidFill>
                <a:ea typeface="华文行楷" pitchFamily="2" charset="-122"/>
              </a:rPr>
              <a:t>·</a:t>
            </a:r>
            <a:r>
              <a:rPr lang="zh-CN" altLang="en-US" sz="5400" dirty="0">
                <a:solidFill>
                  <a:srgbClr val="9900CC"/>
                </a:solidFill>
                <a:ea typeface="华文行楷" pitchFamily="2" charset="-122"/>
              </a:rPr>
              <a:t>赏析</a:t>
            </a:r>
            <a:r>
              <a:rPr lang="en-US" altLang="zh-CN" sz="5400" dirty="0">
                <a:solidFill>
                  <a:srgbClr val="9900CC"/>
                </a:solidFill>
                <a:ea typeface="华文行楷" pitchFamily="2" charset="-122"/>
              </a:rPr>
              <a:t>·</a:t>
            </a:r>
            <a:r>
              <a:rPr lang="zh-CN" altLang="en-US" sz="5400" dirty="0">
                <a:solidFill>
                  <a:srgbClr val="9900CC"/>
                </a:solidFill>
                <a:ea typeface="华文行楷" pitchFamily="2" charset="-122"/>
              </a:rPr>
              <a:t>探究</a:t>
            </a: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863600" y="1497520"/>
            <a:ext cx="662463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3200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、诗人用</a:t>
            </a:r>
            <a:r>
              <a:rPr lang="zh-CN" altLang="en-US" sz="3200" dirty="0">
                <a:solidFill>
                  <a:srgbClr val="0000CC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3200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残损的手掌</a:t>
            </a:r>
            <a:r>
              <a:rPr lang="zh-CN" altLang="en-US" sz="3200" dirty="0">
                <a:solidFill>
                  <a:srgbClr val="0000CC"/>
                </a:solidFill>
                <a:latin typeface="Arial"/>
                <a:ea typeface="黑体" pitchFamily="2" charset="-122"/>
              </a:rPr>
              <a:t>”“</a:t>
            </a:r>
            <a:r>
              <a:rPr lang="zh-CN" altLang="en-US" sz="3200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摸索</a:t>
            </a:r>
            <a:r>
              <a:rPr lang="zh-CN" altLang="en-US" sz="3200" dirty="0">
                <a:solidFill>
                  <a:srgbClr val="0000CC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3200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到了什么</a:t>
            </a:r>
            <a:r>
              <a:rPr lang="zh-CN" altLang="en-US" sz="3200" dirty="0" smtClean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？</a:t>
            </a:r>
            <a:endParaRPr lang="zh-CN" altLang="en-US" sz="3200" dirty="0">
              <a:solidFill>
                <a:srgbClr val="0000CC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0495" name="Text Box 15"/>
          <p:cNvSpPr txBox="1">
            <a:spLocks noChangeArrowheads="1"/>
          </p:cNvSpPr>
          <p:nvPr/>
        </p:nvSpPr>
        <p:spPr bwMode="auto">
          <a:xfrm>
            <a:off x="6948488" y="836613"/>
            <a:ext cx="10795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20496" name="Text Box 16"/>
          <p:cNvSpPr txBox="1">
            <a:spLocks noChangeArrowheads="1"/>
          </p:cNvSpPr>
          <p:nvPr/>
        </p:nvSpPr>
        <p:spPr bwMode="auto">
          <a:xfrm>
            <a:off x="1006741" y="3140968"/>
            <a:ext cx="6716414" cy="2062103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一部分是已经遭受敌人蹂躏、变成灰烬、充满血和泥的土地；一部分是温暖明朗、蓬勃生春、依然完整的辽远的一角。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023938" y="6985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1042988" y="333375"/>
            <a:ext cx="4801314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>
                <a:solidFill>
                  <a:srgbClr val="9900CC"/>
                </a:solidFill>
                <a:ea typeface="华文行楷" pitchFamily="2" charset="-122"/>
              </a:rPr>
              <a:t>朗读</a:t>
            </a:r>
            <a:r>
              <a:rPr lang="en-US" altLang="zh-CN" sz="5400">
                <a:solidFill>
                  <a:srgbClr val="9900CC"/>
                </a:solidFill>
                <a:ea typeface="华文行楷" pitchFamily="2" charset="-122"/>
              </a:rPr>
              <a:t>·</a:t>
            </a:r>
            <a:r>
              <a:rPr lang="zh-CN" altLang="en-US" sz="5400">
                <a:solidFill>
                  <a:srgbClr val="9900CC"/>
                </a:solidFill>
                <a:ea typeface="华文行楷" pitchFamily="2" charset="-122"/>
              </a:rPr>
              <a:t>赏析</a:t>
            </a:r>
            <a:r>
              <a:rPr lang="en-US" altLang="zh-CN" sz="5400">
                <a:solidFill>
                  <a:srgbClr val="9900CC"/>
                </a:solidFill>
                <a:ea typeface="华文行楷" pitchFamily="2" charset="-122"/>
              </a:rPr>
              <a:t>·</a:t>
            </a:r>
            <a:r>
              <a:rPr lang="zh-CN" altLang="en-US" sz="5400">
                <a:solidFill>
                  <a:srgbClr val="9900CC"/>
                </a:solidFill>
                <a:ea typeface="华文行楷" pitchFamily="2" charset="-122"/>
              </a:rPr>
              <a:t>探究</a:t>
            </a: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250824" y="1484313"/>
            <a:ext cx="828161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 smtClean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2800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、这两种对比鲜明的感情是通过哪些词语来表达的？这些词语有什么特点？由此产生了怎样的表达效果？</a:t>
            </a:r>
          </a:p>
        </p:txBody>
      </p:sp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250825" y="3284984"/>
            <a:ext cx="5761038" cy="3293209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ea typeface="黑体" pitchFamily="2" charset="-122"/>
              </a:rPr>
              <a:t>残损、冷、彻骨、寂寞、憔悴、阴暗</a:t>
            </a:r>
            <a:r>
              <a:rPr lang="en-US" altLang="zh-CN" sz="3200" dirty="0">
                <a:ea typeface="黑体" pitchFamily="2" charset="-122"/>
              </a:rPr>
              <a:t>……   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ea typeface="黑体" pitchFamily="2" charset="-122"/>
              </a:rPr>
              <a:t>	   </a:t>
            </a:r>
            <a:r>
              <a:rPr lang="zh-CN" altLang="en-US" sz="3200" dirty="0">
                <a:solidFill>
                  <a:schemeClr val="accent2">
                    <a:lumMod val="75000"/>
                  </a:schemeClr>
                </a:solidFill>
                <a:ea typeface="黑体" pitchFamily="2" charset="-122"/>
              </a:rPr>
              <a:t>（消极的、冷色调的）</a:t>
            </a:r>
          </a:p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9900CC"/>
                </a:solidFill>
                <a:ea typeface="黑体" pitchFamily="2" charset="-122"/>
              </a:rPr>
              <a:t>新生、辽远、温暖、明亮、坚固、蓬勃、永恒</a:t>
            </a:r>
            <a:r>
              <a:rPr lang="en-US" altLang="zh-CN" sz="3200" dirty="0">
                <a:solidFill>
                  <a:srgbClr val="9900CC"/>
                </a:solidFill>
                <a:ea typeface="黑体" pitchFamily="2" charset="-122"/>
              </a:rPr>
              <a:t>……</a:t>
            </a:r>
            <a:r>
              <a:rPr lang="zh-CN" altLang="en-US" sz="3200" dirty="0">
                <a:solidFill>
                  <a:schemeClr val="accent2">
                    <a:lumMod val="75000"/>
                  </a:schemeClr>
                </a:solidFill>
                <a:ea typeface="黑体" pitchFamily="2" charset="-122"/>
              </a:rPr>
              <a:t>（</a:t>
            </a:r>
            <a:r>
              <a:rPr lang="zh-CN" altLang="en-US" sz="3200" dirty="0">
                <a:solidFill>
                  <a:srgbClr val="FF0066"/>
                </a:solidFill>
                <a:ea typeface="黑体" pitchFamily="2" charset="-122"/>
              </a:rPr>
              <a:t>积极的、暖色调的</a:t>
            </a:r>
            <a:r>
              <a:rPr lang="zh-CN" altLang="en-US" sz="3200" dirty="0">
                <a:solidFill>
                  <a:schemeClr val="accent2">
                    <a:lumMod val="75000"/>
                  </a:schemeClr>
                </a:solidFill>
                <a:ea typeface="黑体" pitchFamily="2" charset="-122"/>
              </a:rPr>
              <a:t>）</a:t>
            </a:r>
          </a:p>
        </p:txBody>
      </p:sp>
      <p:sp>
        <p:nvSpPr>
          <p:cNvPr id="20493" name="Line 13"/>
          <p:cNvSpPr>
            <a:spLocks noChangeShapeType="1"/>
          </p:cNvSpPr>
          <p:nvPr/>
        </p:nvSpPr>
        <p:spPr bwMode="auto">
          <a:xfrm>
            <a:off x="6011863" y="4932722"/>
            <a:ext cx="576262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4" name="Text Box 14"/>
          <p:cNvSpPr txBox="1">
            <a:spLocks noChangeArrowheads="1"/>
          </p:cNvSpPr>
          <p:nvPr/>
        </p:nvSpPr>
        <p:spPr bwMode="auto">
          <a:xfrm>
            <a:off x="6792622" y="3900536"/>
            <a:ext cx="1883834" cy="2062103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  <a:ea typeface="华文细黑" pitchFamily="2" charset="-122"/>
              </a:rPr>
              <a:t>更好地表达诗人内心深处的爱与恨。</a:t>
            </a:r>
          </a:p>
        </p:txBody>
      </p:sp>
      <p:sp>
        <p:nvSpPr>
          <p:cNvPr id="20498" name="Text Box 18"/>
          <p:cNvSpPr txBox="1">
            <a:spLocks noChangeArrowheads="1"/>
          </p:cNvSpPr>
          <p:nvPr/>
        </p:nvSpPr>
        <p:spPr bwMode="auto">
          <a:xfrm>
            <a:off x="6084886" y="4077072"/>
            <a:ext cx="5746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66"/>
                </a:solidFill>
                <a:ea typeface="黑体" pitchFamily="2" charset="-122"/>
              </a:rPr>
              <a:t>对</a:t>
            </a:r>
          </a:p>
        </p:txBody>
      </p:sp>
      <p:sp>
        <p:nvSpPr>
          <p:cNvPr id="20499" name="Text Box 19"/>
          <p:cNvSpPr txBox="1">
            <a:spLocks noChangeArrowheads="1"/>
          </p:cNvSpPr>
          <p:nvPr/>
        </p:nvSpPr>
        <p:spPr bwMode="auto">
          <a:xfrm>
            <a:off x="6084887" y="5137943"/>
            <a:ext cx="5746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66"/>
                </a:solidFill>
                <a:ea typeface="黑体" pitchFamily="2" charset="-122"/>
              </a:rPr>
              <a:t>比</a:t>
            </a:r>
          </a:p>
        </p:txBody>
      </p:sp>
    </p:spTree>
    <p:extLst>
      <p:ext uri="{BB962C8B-B14F-4D97-AF65-F5344CB8AC3E}">
        <p14:creationId xmlns:p14="http://schemas.microsoft.com/office/powerpoint/2010/main" val="895966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70" decel="1000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770" decel="100000"/>
                                        <p:tgtEl>
                                          <p:spTgt spid="2049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5" dur="77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2049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6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2" grpId="0" animBg="1"/>
      <p:bldP spid="20493" grpId="0" animBg="1"/>
      <p:bldP spid="20494" grpId="0" animBg="1"/>
      <p:bldP spid="20498" grpId="0"/>
      <p:bldP spid="2049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4507" y="1123497"/>
            <a:ext cx="9612313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4</a:t>
            </a:r>
            <a:r>
              <a:rPr lang="zh-CN" altLang="en-US" sz="2800" b="1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、诗人在</a:t>
            </a:r>
            <a:r>
              <a:rPr lang="zh-CN" altLang="en-US" sz="2800" b="1" dirty="0">
                <a:solidFill>
                  <a:srgbClr val="0000CC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800" b="1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摸索</a:t>
            </a:r>
            <a:r>
              <a:rPr lang="zh-CN" altLang="en-US" sz="2800" b="1" dirty="0">
                <a:solidFill>
                  <a:srgbClr val="0000CC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800" b="1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这一动作中容纳了极复杂的感觉经验，请举例说明。由此而展开的内心情感的变化是怎样的呢？</a:t>
            </a: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1908175" y="188913"/>
            <a:ext cx="4801314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>
                <a:solidFill>
                  <a:srgbClr val="9900CC"/>
                </a:solidFill>
                <a:ea typeface="华文行楷" pitchFamily="2" charset="-122"/>
              </a:rPr>
              <a:t>朗读</a:t>
            </a:r>
            <a:r>
              <a:rPr lang="en-US" altLang="zh-CN" sz="5400">
                <a:solidFill>
                  <a:srgbClr val="9900CC"/>
                </a:solidFill>
                <a:ea typeface="华文行楷" pitchFamily="2" charset="-122"/>
              </a:rPr>
              <a:t>·</a:t>
            </a:r>
            <a:r>
              <a:rPr lang="zh-CN" altLang="en-US" sz="5400">
                <a:solidFill>
                  <a:srgbClr val="9900CC"/>
                </a:solidFill>
                <a:ea typeface="华文行楷" pitchFamily="2" charset="-122"/>
              </a:rPr>
              <a:t>赏析</a:t>
            </a:r>
            <a:r>
              <a:rPr lang="en-US" altLang="zh-CN" sz="5400">
                <a:solidFill>
                  <a:srgbClr val="9900CC"/>
                </a:solidFill>
                <a:ea typeface="华文行楷" pitchFamily="2" charset="-122"/>
              </a:rPr>
              <a:t>·</a:t>
            </a:r>
            <a:r>
              <a:rPr lang="zh-CN" altLang="en-US" sz="5400">
                <a:solidFill>
                  <a:srgbClr val="9900CC"/>
                </a:solidFill>
                <a:ea typeface="华文行楷" pitchFamily="2" charset="-122"/>
              </a:rPr>
              <a:t>探究</a:t>
            </a: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47038" y="2184182"/>
            <a:ext cx="8280400" cy="3046988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70C0"/>
                </a:solidFill>
                <a:latin typeface="黑体" pitchFamily="2" charset="-122"/>
                <a:ea typeface="黑体" pitchFamily="2" charset="-122"/>
              </a:rPr>
              <a:t>视觉：</a:t>
            </a:r>
            <a:r>
              <a:rPr lang="zh-CN" altLang="en-US" sz="3200" dirty="0">
                <a:solidFill>
                  <a:srgbClr val="FF0000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春天，堤上繁花如锦幛</a:t>
            </a:r>
            <a:r>
              <a:rPr lang="zh-CN" altLang="en-US" sz="3200" dirty="0">
                <a:solidFill>
                  <a:srgbClr val="FF0000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		</a:t>
            </a:r>
          </a:p>
          <a:p>
            <a:r>
              <a:rPr lang="zh-CN" altLang="en-US" sz="3200" dirty="0">
                <a:solidFill>
                  <a:srgbClr val="0070C0"/>
                </a:solidFill>
                <a:latin typeface="黑体" pitchFamily="2" charset="-122"/>
                <a:ea typeface="黑体" pitchFamily="2" charset="-122"/>
              </a:rPr>
              <a:t>嗅觉：</a:t>
            </a:r>
            <a:r>
              <a:rPr lang="zh-CN" altLang="en-US" sz="3200" dirty="0">
                <a:solidFill>
                  <a:srgbClr val="FF0000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嫩柳枝折断有奇异的芬芳</a:t>
            </a:r>
            <a:r>
              <a:rPr lang="zh-CN" altLang="en-US" sz="3200" dirty="0" smtClean="0">
                <a:solidFill>
                  <a:srgbClr val="FF0000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	</a:t>
            </a:r>
          </a:p>
          <a:p>
            <a:r>
              <a:rPr lang="zh-CN" altLang="en-US" sz="3200" dirty="0">
                <a:solidFill>
                  <a:srgbClr val="0070C0"/>
                </a:solidFill>
                <a:latin typeface="黑体" pitchFamily="2" charset="-122"/>
                <a:ea typeface="黑体" pitchFamily="2" charset="-122"/>
              </a:rPr>
              <a:t>触觉：</a:t>
            </a:r>
            <a:r>
              <a:rPr lang="zh-CN" altLang="en-US" sz="3200" dirty="0">
                <a:solidFill>
                  <a:srgbClr val="FF0000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我触到荇藻和水的微凉</a:t>
            </a:r>
            <a:r>
              <a:rPr lang="zh-CN" altLang="en-US" sz="3200" dirty="0">
                <a:solidFill>
                  <a:srgbClr val="FF0000"/>
                </a:solidFill>
                <a:latin typeface="Arial"/>
                <a:ea typeface="黑体" pitchFamily="2" charset="-122"/>
              </a:rPr>
              <a:t>”“</a:t>
            </a:r>
            <a:r>
              <a:rPr lang="zh-CN" altLang="en-US" sz="32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黄河的水夹泥沙在指间滑出</a:t>
            </a:r>
            <a:r>
              <a:rPr lang="zh-CN" altLang="en-US" sz="3200" dirty="0">
                <a:solidFill>
                  <a:srgbClr val="FF0000"/>
                </a:solidFill>
                <a:latin typeface="Arial"/>
                <a:ea typeface="黑体" pitchFamily="2" charset="-122"/>
              </a:rPr>
              <a:t>”“</a:t>
            </a:r>
            <a:r>
              <a:rPr lang="zh-CN" altLang="en-US" sz="32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我用残损的手掌轻抚，像恋人的柔发，婴孩手中乳</a:t>
            </a:r>
            <a:r>
              <a:rPr lang="zh-CN" altLang="en-US" sz="3200" dirty="0" smtClean="0">
                <a:solidFill>
                  <a:srgbClr val="FF0000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		</a:t>
            </a:r>
          </a:p>
          <a:p>
            <a:r>
              <a:rPr lang="zh-CN" altLang="en-US" sz="3200" dirty="0">
                <a:solidFill>
                  <a:srgbClr val="0070C0"/>
                </a:solidFill>
                <a:latin typeface="黑体" pitchFamily="2" charset="-122"/>
                <a:ea typeface="黑体" pitchFamily="2" charset="-122"/>
              </a:rPr>
              <a:t>味觉：</a:t>
            </a:r>
            <a:r>
              <a:rPr lang="zh-CN" altLang="en-US" sz="32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我蘸着南海没有渔船的苦水</a:t>
            </a:r>
            <a:r>
              <a:rPr lang="en-US" altLang="zh-CN" sz="3200" dirty="0" smtClean="0">
                <a:solidFill>
                  <a:srgbClr val="FF0000"/>
                </a:solidFill>
                <a:latin typeface="Arial"/>
                <a:ea typeface="黑体" pitchFamily="2" charset="-122"/>
              </a:rPr>
              <a:t>……</a:t>
            </a:r>
            <a:r>
              <a:rPr lang="en-US" altLang="zh-CN" sz="32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	</a:t>
            </a:r>
          </a:p>
        </p:txBody>
      </p:sp>
      <p:sp>
        <p:nvSpPr>
          <p:cNvPr id="30725" name="Line 5"/>
          <p:cNvSpPr>
            <a:spLocks noChangeShapeType="1"/>
          </p:cNvSpPr>
          <p:nvPr/>
        </p:nvSpPr>
        <p:spPr bwMode="auto">
          <a:xfrm>
            <a:off x="4587238" y="5301009"/>
            <a:ext cx="0" cy="576263"/>
          </a:xfrm>
          <a:prstGeom prst="line">
            <a:avLst/>
          </a:prstGeom>
          <a:noFill/>
          <a:ln w="76200">
            <a:solidFill>
              <a:srgbClr val="FF0066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611559" y="5230941"/>
            <a:ext cx="390351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66"/>
                </a:solidFill>
                <a:ea typeface="华文中宋" pitchFamily="2" charset="-122"/>
              </a:rPr>
              <a:t>深沉的爱国之情</a:t>
            </a:r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5254624" y="5239547"/>
            <a:ext cx="38893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66"/>
                </a:solidFill>
                <a:ea typeface="华文中宋" pitchFamily="2" charset="-122"/>
              </a:rPr>
              <a:t>切肤的沦亡之痛</a:t>
            </a:r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1547813" y="6093296"/>
            <a:ext cx="6192837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600">
                <a:ea typeface="华文中宋" pitchFamily="2" charset="-122"/>
              </a:rPr>
              <a:t>线索：手掌的感受。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animBg="1"/>
      <p:bldP spid="30725" grpId="0" animBg="1"/>
      <p:bldP spid="30726" grpId="0"/>
      <p:bldP spid="30727" grpId="0"/>
      <p:bldP spid="3072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539552" y="1052513"/>
            <a:ext cx="806469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5</a:t>
            </a:r>
            <a:r>
              <a:rPr lang="zh-CN" altLang="en-US" sz="3200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3200" dirty="0">
                <a:solidFill>
                  <a:srgbClr val="0000CC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3200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辽远的一角</a:t>
            </a:r>
            <a:r>
              <a:rPr lang="zh-CN" altLang="en-US" sz="3200" dirty="0">
                <a:solidFill>
                  <a:srgbClr val="0000CC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3200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是指什么？</a:t>
            </a: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250825" y="1700213"/>
            <a:ext cx="8642350" cy="1077218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      </a:t>
            </a:r>
            <a:r>
              <a:rPr lang="zh-CN" altLang="en-US" sz="320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指敌后人民的抗日根据地，没有被侵略者所蹂躏的解放区。</a:t>
            </a: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1619250" y="0"/>
            <a:ext cx="4801314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>
                <a:solidFill>
                  <a:srgbClr val="9900CC"/>
                </a:solidFill>
                <a:ea typeface="华文行楷" pitchFamily="2" charset="-122"/>
              </a:rPr>
              <a:t>朗读</a:t>
            </a:r>
            <a:r>
              <a:rPr lang="en-US" altLang="zh-CN" sz="5400">
                <a:solidFill>
                  <a:srgbClr val="9900CC"/>
                </a:solidFill>
                <a:ea typeface="华文行楷" pitchFamily="2" charset="-122"/>
              </a:rPr>
              <a:t>·</a:t>
            </a:r>
            <a:r>
              <a:rPr lang="zh-CN" altLang="en-US" sz="5400">
                <a:solidFill>
                  <a:srgbClr val="9900CC"/>
                </a:solidFill>
                <a:ea typeface="华文行楷" pitchFamily="2" charset="-122"/>
              </a:rPr>
              <a:t>赏析</a:t>
            </a:r>
            <a:r>
              <a:rPr lang="en-US" altLang="zh-CN" sz="5400">
                <a:solidFill>
                  <a:srgbClr val="9900CC"/>
                </a:solidFill>
                <a:ea typeface="华文行楷" pitchFamily="2" charset="-122"/>
              </a:rPr>
              <a:t>·</a:t>
            </a:r>
            <a:r>
              <a:rPr lang="zh-CN" altLang="en-US" sz="5400">
                <a:solidFill>
                  <a:srgbClr val="9900CC"/>
                </a:solidFill>
                <a:ea typeface="华文行楷" pitchFamily="2" charset="-122"/>
              </a:rPr>
              <a:t>探究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250825" y="3068638"/>
            <a:ext cx="8642350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6</a:t>
            </a:r>
            <a:r>
              <a:rPr lang="zh-CN" altLang="en-US" sz="2800" b="1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、读</a:t>
            </a:r>
            <a:r>
              <a:rPr lang="zh-CN" altLang="en-US" sz="2800" b="1" dirty="0">
                <a:solidFill>
                  <a:srgbClr val="0000CC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800" b="1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我用残损的手掌轻抚，像恋人的柔发，婴孩手中乳</a:t>
            </a:r>
            <a:r>
              <a:rPr lang="zh-CN" altLang="en-US" sz="2800" b="1" dirty="0">
                <a:solidFill>
                  <a:srgbClr val="0000CC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800" b="1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一句，这是诗中第二次出现</a:t>
            </a:r>
            <a:r>
              <a:rPr lang="zh-CN" altLang="en-US" sz="2800" b="1" dirty="0">
                <a:solidFill>
                  <a:srgbClr val="0000CC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800" b="1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我用残损的手掌</a:t>
            </a:r>
            <a:r>
              <a:rPr lang="zh-CN" altLang="en-US" sz="2800" b="1" dirty="0">
                <a:solidFill>
                  <a:srgbClr val="0000CC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800" b="1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，有什么作用？</a:t>
            </a:r>
            <a:r>
              <a:rPr lang="zh-CN" altLang="en-US" sz="2800" b="1" dirty="0">
                <a:solidFill>
                  <a:srgbClr val="0000CC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800" b="1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恋人的柔发</a:t>
            </a:r>
            <a:r>
              <a:rPr lang="zh-CN" altLang="en-US" sz="2800" b="1" dirty="0">
                <a:solidFill>
                  <a:srgbClr val="0000CC"/>
                </a:solidFill>
                <a:latin typeface="Arial"/>
                <a:ea typeface="黑体" pitchFamily="2" charset="-122"/>
              </a:rPr>
              <a:t>”“</a:t>
            </a:r>
            <a:r>
              <a:rPr lang="zh-CN" altLang="en-US" sz="2800" b="1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婴孩手中乳</a:t>
            </a:r>
            <a:r>
              <a:rPr lang="zh-CN" altLang="en-US" sz="2800" b="1" dirty="0">
                <a:solidFill>
                  <a:srgbClr val="0000CC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800" b="1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这两个意象选用得恰如其分，你认为好在哪里？</a:t>
            </a:r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249237" y="5042118"/>
            <a:ext cx="8643938" cy="1815882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强调。因爱国而受到敌人迫害的“我”在这块温暖明朗的土地上找到了安慰。</a:t>
            </a:r>
          </a:p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这两个意象使人对解放区倍感亲切。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 animBg="1"/>
      <p:bldP spid="31749" grpId="0"/>
      <p:bldP spid="3175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8" name="Picture 10" descr="丁香姑娘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1052513"/>
            <a:ext cx="4086225" cy="507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467544" y="188639"/>
            <a:ext cx="4572000" cy="649408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200" dirty="0" smtClean="0"/>
              <a:t>她是有</a:t>
            </a:r>
            <a:br>
              <a:rPr lang="zh-CN" altLang="en-US" sz="3200" dirty="0" smtClean="0"/>
            </a:br>
            <a:r>
              <a:rPr lang="zh-CN" altLang="en-US" sz="3200" dirty="0" smtClean="0"/>
              <a:t>丁香一样的颜色，</a:t>
            </a:r>
            <a:br>
              <a:rPr lang="zh-CN" altLang="en-US" sz="3200" dirty="0" smtClean="0"/>
            </a:br>
            <a:r>
              <a:rPr lang="zh-CN" altLang="en-US" sz="3200" dirty="0" smtClean="0"/>
              <a:t>丁香一样的芬芳，</a:t>
            </a:r>
            <a:br>
              <a:rPr lang="zh-CN" altLang="en-US" sz="3200" dirty="0" smtClean="0"/>
            </a:br>
            <a:r>
              <a:rPr lang="zh-CN" altLang="en-US" sz="3200" dirty="0" smtClean="0"/>
              <a:t>丁香一样的忧愁，</a:t>
            </a:r>
            <a:br>
              <a:rPr lang="zh-CN" altLang="en-US" sz="3200" dirty="0" smtClean="0"/>
            </a:br>
            <a:r>
              <a:rPr lang="zh-CN" altLang="en-US" sz="3200" dirty="0" smtClean="0"/>
              <a:t>在雨中哀怨，</a:t>
            </a:r>
            <a:br>
              <a:rPr lang="zh-CN" altLang="en-US" sz="3200" dirty="0" smtClean="0"/>
            </a:br>
            <a:r>
              <a:rPr lang="zh-CN" altLang="en-US" sz="3200" dirty="0" smtClean="0"/>
              <a:t>哀怨又彷徨；</a:t>
            </a:r>
            <a:br>
              <a:rPr lang="zh-CN" altLang="en-US" sz="3200" dirty="0" smtClean="0"/>
            </a:br>
            <a:r>
              <a:rPr lang="zh-CN" altLang="en-US" sz="3200" dirty="0" smtClean="0"/>
              <a:t/>
            </a:r>
            <a:br>
              <a:rPr lang="zh-CN" altLang="en-US" sz="3200" dirty="0" smtClean="0"/>
            </a:br>
            <a:r>
              <a:rPr lang="zh-CN" altLang="en-US" sz="3200" dirty="0" smtClean="0"/>
              <a:t>她彷徨在这寂寥的雨巷，</a:t>
            </a:r>
            <a:br>
              <a:rPr lang="zh-CN" altLang="en-US" sz="3200" dirty="0" smtClean="0"/>
            </a:br>
            <a:r>
              <a:rPr lang="zh-CN" altLang="en-US" sz="3200" dirty="0" smtClean="0"/>
              <a:t>撑着油纸伞</a:t>
            </a:r>
            <a:br>
              <a:rPr lang="zh-CN" altLang="en-US" sz="3200" dirty="0" smtClean="0"/>
            </a:br>
            <a:r>
              <a:rPr lang="zh-CN" altLang="en-US" sz="3200" dirty="0" smtClean="0"/>
              <a:t>像我一样，</a:t>
            </a:r>
            <a:br>
              <a:rPr lang="zh-CN" altLang="en-US" sz="3200" dirty="0" smtClean="0"/>
            </a:br>
            <a:r>
              <a:rPr lang="zh-CN" altLang="en-US" sz="3200" dirty="0" smtClean="0"/>
              <a:t>像我一样地</a:t>
            </a:r>
            <a:br>
              <a:rPr lang="zh-CN" altLang="en-US" sz="3200" dirty="0" smtClean="0"/>
            </a:br>
            <a:r>
              <a:rPr lang="zh-CN" altLang="en-US" sz="3200" dirty="0" smtClean="0"/>
              <a:t>默默彳亍</a:t>
            </a:r>
            <a:r>
              <a:rPr lang="en-US" altLang="zh-CN" sz="3200" dirty="0" smtClean="0"/>
              <a:t>(</a:t>
            </a:r>
            <a:r>
              <a:rPr lang="en-US" altLang="zh-CN" sz="3200" dirty="0" err="1" smtClean="0"/>
              <a:t>chìchù</a:t>
            </a:r>
            <a:r>
              <a:rPr lang="en-US" altLang="zh-CN" sz="3200" dirty="0" smtClean="0"/>
              <a:t>)</a:t>
            </a:r>
            <a:r>
              <a:rPr lang="zh-CN" altLang="en-US" sz="3200" dirty="0" smtClean="0"/>
              <a:t>着，</a:t>
            </a:r>
            <a:br>
              <a:rPr lang="zh-CN" altLang="en-US" sz="3200" dirty="0" smtClean="0"/>
            </a:br>
            <a:r>
              <a:rPr lang="zh-CN" altLang="en-US" sz="3200" dirty="0" smtClean="0"/>
              <a:t>冷漠，凄清，又惆怅。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17363849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323850" y="1052513"/>
            <a:ext cx="8424863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zh-CN" sz="5400">
              <a:ea typeface="华文隶书" pitchFamily="2" charset="-122"/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1331640" y="138113"/>
            <a:ext cx="4801314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rgbClr val="9900CC"/>
                </a:solidFill>
                <a:ea typeface="华文行楷" pitchFamily="2" charset="-122"/>
              </a:rPr>
              <a:t>朗读</a:t>
            </a:r>
            <a:r>
              <a:rPr lang="en-US" altLang="zh-CN" sz="5400" dirty="0">
                <a:solidFill>
                  <a:srgbClr val="9900CC"/>
                </a:solidFill>
                <a:ea typeface="华文行楷" pitchFamily="2" charset="-122"/>
              </a:rPr>
              <a:t>·</a:t>
            </a:r>
            <a:r>
              <a:rPr lang="zh-CN" altLang="en-US" sz="5400" dirty="0">
                <a:solidFill>
                  <a:srgbClr val="9900CC"/>
                </a:solidFill>
                <a:ea typeface="华文行楷" pitchFamily="2" charset="-122"/>
              </a:rPr>
              <a:t>赏析</a:t>
            </a:r>
            <a:r>
              <a:rPr lang="en-US" altLang="zh-CN" sz="5400" dirty="0">
                <a:solidFill>
                  <a:srgbClr val="9900CC"/>
                </a:solidFill>
                <a:ea typeface="华文行楷" pitchFamily="2" charset="-122"/>
              </a:rPr>
              <a:t>·</a:t>
            </a:r>
            <a:r>
              <a:rPr lang="zh-CN" altLang="en-US" sz="5400" dirty="0">
                <a:solidFill>
                  <a:srgbClr val="9900CC"/>
                </a:solidFill>
                <a:ea typeface="华文行楷" pitchFamily="2" charset="-122"/>
              </a:rPr>
              <a:t>探究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421634" y="1461257"/>
            <a:ext cx="8353425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7</a:t>
            </a:r>
            <a:r>
              <a:rPr lang="zh-CN" altLang="en-US" sz="3200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3200" dirty="0">
                <a:solidFill>
                  <a:srgbClr val="0000CC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3200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因为只有那里我们不像牲口一样活，</a:t>
            </a:r>
            <a:r>
              <a:rPr lang="en-US" altLang="zh-CN" sz="3200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/</a:t>
            </a:r>
            <a:r>
              <a:rPr lang="zh-CN" altLang="en-US" sz="3200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蝼蚁一样死</a:t>
            </a:r>
            <a:r>
              <a:rPr lang="en-US" altLang="zh-CN" sz="3200" dirty="0">
                <a:solidFill>
                  <a:srgbClr val="0000CC"/>
                </a:solidFill>
                <a:latin typeface="Arial"/>
                <a:ea typeface="黑体" pitchFamily="2" charset="-122"/>
              </a:rPr>
              <a:t>……”</a:t>
            </a:r>
            <a:r>
              <a:rPr lang="zh-CN" altLang="en-US" sz="3200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用了什么修辞方法？起了什么作用？</a:t>
            </a: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445163" y="3573016"/>
            <a:ext cx="8424862" cy="1569660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ea typeface="黑体" pitchFamily="2" charset="-122"/>
              </a:rPr>
              <a:t>比喻。是用水深火热的沦陷区</a:t>
            </a:r>
            <a:r>
              <a:rPr lang="zh-CN" altLang="en-US" sz="3200" b="1" dirty="0">
                <a:solidFill>
                  <a:srgbClr val="002060"/>
                </a:solidFill>
                <a:ea typeface="黑体" pitchFamily="2" charset="-122"/>
              </a:rPr>
              <a:t>反衬</a:t>
            </a:r>
            <a:r>
              <a:rPr lang="zh-CN" altLang="en-US" sz="3200" dirty="0">
                <a:solidFill>
                  <a:srgbClr val="FF0000"/>
                </a:solidFill>
                <a:ea typeface="黑体" pitchFamily="2" charset="-122"/>
              </a:rPr>
              <a:t>解放区</a:t>
            </a:r>
            <a:r>
              <a:rPr lang="en-US" altLang="zh-CN" sz="3200" dirty="0">
                <a:solidFill>
                  <a:srgbClr val="FF0000"/>
                </a:solidFill>
                <a:ea typeface="黑体" pitchFamily="2" charset="-122"/>
              </a:rPr>
              <a:t>——</a:t>
            </a:r>
            <a:r>
              <a:rPr lang="zh-CN" altLang="en-US" sz="3200" dirty="0">
                <a:solidFill>
                  <a:srgbClr val="FF0000"/>
                </a:solidFill>
                <a:ea typeface="黑体" pitchFamily="2" charset="-122"/>
              </a:rPr>
              <a:t>那里是将要实现民族复兴、诞生“永恒的中国”的地方。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uild="p"/>
      <p:bldP spid="3277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1331640" y="138113"/>
            <a:ext cx="4801314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rgbClr val="9900CC"/>
                </a:solidFill>
                <a:ea typeface="华文行楷" pitchFamily="2" charset="-122"/>
              </a:rPr>
              <a:t>朗读</a:t>
            </a:r>
            <a:r>
              <a:rPr lang="en-US" altLang="zh-CN" sz="5400" dirty="0">
                <a:solidFill>
                  <a:srgbClr val="9900CC"/>
                </a:solidFill>
                <a:ea typeface="华文行楷" pitchFamily="2" charset="-122"/>
              </a:rPr>
              <a:t>·</a:t>
            </a:r>
            <a:r>
              <a:rPr lang="zh-CN" altLang="en-US" sz="5400" dirty="0">
                <a:solidFill>
                  <a:srgbClr val="9900CC"/>
                </a:solidFill>
                <a:ea typeface="华文行楷" pitchFamily="2" charset="-122"/>
              </a:rPr>
              <a:t>赏析</a:t>
            </a:r>
            <a:r>
              <a:rPr lang="en-US" altLang="zh-CN" sz="5400" dirty="0">
                <a:solidFill>
                  <a:srgbClr val="9900CC"/>
                </a:solidFill>
                <a:ea typeface="华文行楷" pitchFamily="2" charset="-122"/>
              </a:rPr>
              <a:t>·</a:t>
            </a:r>
            <a:r>
              <a:rPr lang="zh-CN" altLang="en-US" sz="5400" dirty="0">
                <a:solidFill>
                  <a:srgbClr val="9900CC"/>
                </a:solidFill>
                <a:ea typeface="华文行楷" pitchFamily="2" charset="-122"/>
              </a:rPr>
              <a:t>探究</a:t>
            </a: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266601" y="1707356"/>
            <a:ext cx="8626574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8</a:t>
            </a:r>
            <a:r>
              <a:rPr lang="zh-CN" altLang="en-US" sz="3200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、再朗读诗歌，看看在押韵方式上有什么</a:t>
            </a:r>
            <a:r>
              <a:rPr lang="zh-CN" altLang="en-US" sz="3200" dirty="0">
                <a:solidFill>
                  <a:srgbClr val="0000CC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3200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与众不同</a:t>
            </a:r>
            <a:r>
              <a:rPr lang="zh-CN" altLang="en-US" sz="3200" dirty="0">
                <a:solidFill>
                  <a:srgbClr val="0000CC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3200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？</a:t>
            </a: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313843" y="3284984"/>
            <a:ext cx="8424862" cy="1569660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ea typeface="华文中宋" pitchFamily="2" charset="-122"/>
              </a:rPr>
              <a:t>有时是四行诗句押一个韵，有时是两行押一个韵。押韵方式灵活，既体现了现代诗形式的自由，又使全诗有着相对协调一致的节奏。</a:t>
            </a:r>
          </a:p>
        </p:txBody>
      </p:sp>
    </p:spTree>
    <p:extLst>
      <p:ext uri="{BB962C8B-B14F-4D97-AF65-F5344CB8AC3E}">
        <p14:creationId xmlns:p14="http://schemas.microsoft.com/office/powerpoint/2010/main" val="963815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4" grpId="0"/>
      <p:bldP spid="3277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467545" y="116632"/>
            <a:ext cx="8531994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l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9pPr>
          </a:lstStyle>
          <a:p>
            <a:pPr marR="0" lvl="0" algn="l" defTabSz="914400" rtl="0" eaLnBrk="1" fontAlgn="base" latinLnBrk="0" hangingPunct="1">
              <a:spcBef>
                <a:spcPts val="600"/>
              </a:spcBef>
              <a:spcAft>
                <a:spcPct val="0"/>
              </a:spcAft>
              <a:buClr>
                <a:srgbClr val="E4005C"/>
              </a:buClr>
              <a:buSzPct val="70000"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（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一）填空（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50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分）</a:t>
            </a:r>
          </a:p>
          <a:p>
            <a:pPr marR="0" lvl="0" algn="l" defTabSz="914400" rtl="0" eaLnBrk="1" fontAlgn="base" latinLnBrk="0" hangingPunct="1">
              <a:spcBef>
                <a:spcPts val="600"/>
              </a:spcBef>
              <a:spcAft>
                <a:spcPct val="0"/>
              </a:spcAft>
              <a:buClr>
                <a:srgbClr val="E4005C"/>
              </a:buClr>
              <a:buSzPct val="70000"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zh-CN" sz="24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宋体"/>
              </a:rPr>
              <a:t>___</a:t>
            </a:r>
            <a:r>
              <a:rPr kumimoji="0" lang="en-US" altLang="zh-CN" sz="2400" i="0" u="sng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宋体"/>
              </a:rPr>
              <a:t>__  _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是我国新诗的探索者之一，为中国现代象征派诗歌的代表。其成名作是</a:t>
            </a:r>
            <a:r>
              <a:rPr kumimoji="0" lang="zh-CN" altLang="en-US" sz="2400" b="1" i="0" u="sng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，故又有“雨巷诗人”的美誉。他在狱中唱给祖国的颂歌是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《_______</a:t>
            </a:r>
            <a:r>
              <a:rPr kumimoji="0" lang="en-US" altLang="zh-CN" sz="2400" b="1" i="0" u="sng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____  _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_》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。在敌人的黑牢里，诗人由“残损的手掌”展开 </a:t>
            </a:r>
            <a:r>
              <a:rPr kumimoji="0" lang="zh-CN" altLang="en-US" sz="2400" b="1" i="0" u="sng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，让它去摸索心目中的祖国地图。“广大的土地”象征 </a:t>
            </a:r>
            <a:r>
              <a:rPr kumimoji="0" lang="zh-CN" altLang="en-US" sz="2400" b="1" i="0" u="sng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，“残损的手掌”既是写实，又表明了诗人坚贞不屈的意志。</a:t>
            </a:r>
          </a:p>
          <a:p>
            <a:pPr marR="0" lvl="0" algn="l" defTabSz="914400" rtl="0" eaLnBrk="1" fontAlgn="base" latinLnBrk="0" hangingPunct="1">
              <a:spcBef>
                <a:spcPts val="600"/>
              </a:spcBef>
              <a:spcAft>
                <a:spcPct val="0"/>
              </a:spcAft>
              <a:buClr>
                <a:srgbClr val="E4005C"/>
              </a:buClr>
              <a:buSzPct val="70000"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（二）给加点字注音（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20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分）</a:t>
            </a:r>
          </a:p>
          <a:p>
            <a:pPr marR="0" lvl="0" algn="l" defTabSz="914400" rtl="0" eaLnBrk="1" fontAlgn="base" latinLnBrk="0" hangingPunct="1">
              <a:spcBef>
                <a:spcPts val="600"/>
              </a:spcBef>
              <a:spcAft>
                <a:spcPct val="0"/>
              </a:spcAft>
              <a:buClr>
                <a:srgbClr val="E4005C"/>
              </a:buClr>
              <a:buSzPct val="70000"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（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1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）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堤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（	    ）上	（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2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）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荇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（	     ）藻</a:t>
            </a:r>
          </a:p>
          <a:p>
            <a:pPr marR="0" lvl="0" algn="l" defTabSz="914400" rtl="0" eaLnBrk="1" fontAlgn="base" latinLnBrk="0" hangingPunct="1">
              <a:spcBef>
                <a:spcPts val="600"/>
              </a:spcBef>
              <a:spcAft>
                <a:spcPct val="0"/>
              </a:spcAft>
              <a:buClr>
                <a:srgbClr val="E4005C"/>
              </a:buClr>
              <a:buSzPct val="70000"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（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3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）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蘸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（	    ）着	（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4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）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蝼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（	     ）蚁</a:t>
            </a:r>
          </a:p>
          <a:p>
            <a:pPr marR="0" lvl="0" algn="l" defTabSz="914400" rtl="0" eaLnBrk="1" fontAlgn="base" latinLnBrk="0" hangingPunct="1">
              <a:spcBef>
                <a:spcPts val="600"/>
              </a:spcBef>
              <a:spcAft>
                <a:spcPct val="0"/>
              </a:spcAft>
              <a:buClr>
                <a:srgbClr val="E4005C"/>
              </a:buClr>
              <a:buSzPct val="70000"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（三）将诗句中写错的字改正在括号内（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12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分）</a:t>
            </a:r>
          </a:p>
          <a:p>
            <a:pPr marR="0" lvl="0" algn="l" defTabSz="914400" rtl="0" eaLnBrk="1" fontAlgn="base" latinLnBrk="0" hangingPunct="1">
              <a:spcBef>
                <a:spcPts val="600"/>
              </a:spcBef>
              <a:spcAft>
                <a:spcPct val="0"/>
              </a:spcAft>
              <a:buClr>
                <a:srgbClr val="E4005C"/>
              </a:buClr>
              <a:buSzPct val="70000"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（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1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）这一角己变成灰尽。   （	      ）</a:t>
            </a:r>
          </a:p>
          <a:p>
            <a:pPr marR="0" lvl="0" algn="l" defTabSz="914400" rtl="0" eaLnBrk="1" fontAlgn="base" latinLnBrk="0" hangingPunct="1">
              <a:spcBef>
                <a:spcPts val="600"/>
              </a:spcBef>
              <a:spcAft>
                <a:spcPct val="0"/>
              </a:spcAft>
              <a:buClr>
                <a:srgbClr val="E4005C"/>
              </a:buClr>
              <a:buSzPct val="70000"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（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2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）是那么细，那么软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……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现在只有篷篙；	（	）</a:t>
            </a:r>
          </a:p>
          <a:p>
            <a:pPr marR="0" lvl="0" algn="l" defTabSz="914400" rtl="0" eaLnBrk="1" fontAlgn="base" latinLnBrk="0" hangingPunct="1">
              <a:spcBef>
                <a:spcPts val="600"/>
              </a:spcBef>
              <a:spcAft>
                <a:spcPct val="0"/>
              </a:spcAft>
              <a:buClr>
                <a:srgbClr val="E4005C"/>
              </a:buClr>
              <a:buSzPct val="70000"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（四）请写出下面的句子所用的修辞方法（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8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分）</a:t>
            </a:r>
          </a:p>
          <a:p>
            <a:pPr marR="0" lvl="0" algn="l" defTabSz="914400" rtl="0" eaLnBrk="1" fontAlgn="base" latinLnBrk="0" hangingPunct="1">
              <a:spcBef>
                <a:spcPts val="600"/>
              </a:spcBef>
              <a:spcAft>
                <a:spcPct val="0"/>
              </a:spcAft>
              <a:buClr>
                <a:srgbClr val="E4005C"/>
              </a:buClr>
              <a:buSzPct val="70000"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（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1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）春天，堤上繁花如锦幛。	    （	    ）</a:t>
            </a:r>
          </a:p>
          <a:p>
            <a:pPr marR="0" lvl="0" algn="l" defTabSz="914400" rtl="0" eaLnBrk="1" fontAlgn="base" latinLnBrk="0" hangingPunct="1">
              <a:spcBef>
                <a:spcPts val="600"/>
              </a:spcBef>
              <a:spcAft>
                <a:spcPct val="0"/>
              </a:spcAft>
              <a:buClr>
                <a:srgbClr val="E4005C"/>
              </a:buClr>
              <a:buSzPct val="70000"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（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2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</a:rPr>
              <a:t>）岭南的荔枝花寂寞地憔悴 。（	    ）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82405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8" name="Picture 10" descr="丁香姑娘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1052513"/>
            <a:ext cx="4086225" cy="507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467544" y="266644"/>
            <a:ext cx="4572000" cy="649408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200" dirty="0" smtClean="0"/>
              <a:t>她静默地走近</a:t>
            </a:r>
            <a:br>
              <a:rPr lang="zh-CN" altLang="en-US" sz="3200" dirty="0" smtClean="0"/>
            </a:br>
            <a:r>
              <a:rPr lang="zh-CN" altLang="en-US" sz="3200" dirty="0" smtClean="0"/>
              <a:t>走近，又投出</a:t>
            </a:r>
            <a:br>
              <a:rPr lang="zh-CN" altLang="en-US" sz="3200" dirty="0" smtClean="0"/>
            </a:br>
            <a:r>
              <a:rPr lang="zh-CN" altLang="en-US" sz="3200" dirty="0" smtClean="0"/>
              <a:t>太息一般的眼光，</a:t>
            </a:r>
            <a:br>
              <a:rPr lang="zh-CN" altLang="en-US" sz="3200" dirty="0" smtClean="0"/>
            </a:br>
            <a:r>
              <a:rPr lang="zh-CN" altLang="en-US" sz="3200" dirty="0" smtClean="0"/>
              <a:t>她飘过</a:t>
            </a:r>
            <a:br>
              <a:rPr lang="zh-CN" altLang="en-US" sz="3200" dirty="0" smtClean="0"/>
            </a:br>
            <a:r>
              <a:rPr lang="zh-CN" altLang="en-US" sz="3200" dirty="0" smtClean="0"/>
              <a:t>像梦一般地，</a:t>
            </a:r>
            <a:br>
              <a:rPr lang="zh-CN" altLang="en-US" sz="3200" dirty="0" smtClean="0"/>
            </a:br>
            <a:r>
              <a:rPr lang="zh-CN" altLang="en-US" sz="3200" dirty="0" smtClean="0"/>
              <a:t>像梦一般地凄婉迷茫。</a:t>
            </a:r>
            <a:br>
              <a:rPr lang="zh-CN" altLang="en-US" sz="3200" dirty="0" smtClean="0"/>
            </a:br>
            <a:r>
              <a:rPr lang="zh-CN" altLang="en-US" sz="3200" dirty="0" smtClean="0"/>
              <a:t/>
            </a:r>
            <a:br>
              <a:rPr lang="zh-CN" altLang="en-US" sz="3200" dirty="0" smtClean="0"/>
            </a:br>
            <a:r>
              <a:rPr lang="zh-CN" altLang="en-US" sz="3200" dirty="0" smtClean="0"/>
              <a:t>像梦中飘过</a:t>
            </a:r>
            <a:br>
              <a:rPr lang="zh-CN" altLang="en-US" sz="3200" dirty="0" smtClean="0"/>
            </a:br>
            <a:r>
              <a:rPr lang="zh-CN" altLang="en-US" sz="3200" dirty="0" smtClean="0"/>
              <a:t>一枝丁香地，</a:t>
            </a:r>
            <a:br>
              <a:rPr lang="zh-CN" altLang="en-US" sz="3200" dirty="0" smtClean="0"/>
            </a:br>
            <a:r>
              <a:rPr lang="zh-CN" altLang="en-US" sz="3200" dirty="0" smtClean="0"/>
              <a:t>我身旁飘过这个女郎；</a:t>
            </a:r>
            <a:br>
              <a:rPr lang="zh-CN" altLang="en-US" sz="3200" dirty="0" smtClean="0"/>
            </a:br>
            <a:r>
              <a:rPr lang="zh-CN" altLang="en-US" sz="3200" dirty="0" smtClean="0"/>
              <a:t>她静默地远了，远了，</a:t>
            </a:r>
            <a:br>
              <a:rPr lang="zh-CN" altLang="en-US" sz="3200" dirty="0" smtClean="0"/>
            </a:br>
            <a:r>
              <a:rPr lang="zh-CN" altLang="en-US" sz="3200" dirty="0" smtClean="0"/>
              <a:t>到了颓圮</a:t>
            </a:r>
            <a:r>
              <a:rPr lang="en-US" altLang="zh-CN" sz="3200" dirty="0" smtClean="0"/>
              <a:t>(</a:t>
            </a:r>
            <a:r>
              <a:rPr lang="en-US" altLang="zh-CN" sz="3200" dirty="0" err="1" smtClean="0"/>
              <a:t>pĭ</a:t>
            </a:r>
            <a:r>
              <a:rPr lang="en-US" altLang="zh-CN" sz="3200" dirty="0" smtClean="0"/>
              <a:t>)</a:t>
            </a:r>
            <a:r>
              <a:rPr lang="zh-CN" altLang="en-US" sz="3200" dirty="0" smtClean="0"/>
              <a:t>的篱墙，</a:t>
            </a:r>
            <a:br>
              <a:rPr lang="zh-CN" altLang="en-US" sz="3200" dirty="0" smtClean="0"/>
            </a:br>
            <a:r>
              <a:rPr lang="zh-CN" altLang="en-US" sz="3200" dirty="0" smtClean="0"/>
              <a:t>走尽这雨巷。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14927134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467544" y="252710"/>
            <a:ext cx="4176588" cy="6494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宋体" panose="02010600030101010101" pitchFamily="2" charset="-122"/>
              </a:rPr>
              <a:t>在雨的哀曲里，</a:t>
            </a:r>
            <a:br>
              <a:rPr lang="zh-CN" altLang="en-US" sz="3200" dirty="0">
                <a:latin typeface="宋体" panose="02010600030101010101" pitchFamily="2" charset="-122"/>
              </a:rPr>
            </a:br>
            <a:r>
              <a:rPr lang="zh-CN" altLang="en-US" sz="3200" dirty="0">
                <a:latin typeface="宋体" panose="02010600030101010101" pitchFamily="2" charset="-122"/>
              </a:rPr>
              <a:t>消了她的颜色，</a:t>
            </a:r>
            <a:br>
              <a:rPr lang="zh-CN" altLang="en-US" sz="3200" dirty="0">
                <a:latin typeface="宋体" panose="02010600030101010101" pitchFamily="2" charset="-122"/>
              </a:rPr>
            </a:br>
            <a:r>
              <a:rPr lang="zh-CN" altLang="en-US" sz="3200" dirty="0">
                <a:latin typeface="宋体" panose="02010600030101010101" pitchFamily="2" charset="-122"/>
              </a:rPr>
              <a:t>散了她的芬芳，</a:t>
            </a:r>
            <a:br>
              <a:rPr lang="zh-CN" altLang="en-US" sz="3200" dirty="0">
                <a:latin typeface="宋体" panose="02010600030101010101" pitchFamily="2" charset="-122"/>
              </a:rPr>
            </a:br>
            <a:r>
              <a:rPr lang="zh-CN" altLang="en-US" sz="3200" dirty="0">
                <a:latin typeface="宋体" panose="02010600030101010101" pitchFamily="2" charset="-122"/>
              </a:rPr>
              <a:t>消散了，甚至她的</a:t>
            </a:r>
            <a:br>
              <a:rPr lang="zh-CN" altLang="en-US" sz="3200" dirty="0">
                <a:latin typeface="宋体" panose="02010600030101010101" pitchFamily="2" charset="-122"/>
              </a:rPr>
            </a:br>
            <a:r>
              <a:rPr lang="zh-CN" altLang="en-US" sz="3200" dirty="0">
                <a:latin typeface="宋体" panose="02010600030101010101" pitchFamily="2" charset="-122"/>
              </a:rPr>
              <a:t>太息般的眼光，</a:t>
            </a:r>
            <a:br>
              <a:rPr lang="zh-CN" altLang="en-US" sz="3200" dirty="0">
                <a:latin typeface="宋体" panose="02010600030101010101" pitchFamily="2" charset="-122"/>
              </a:rPr>
            </a:br>
            <a:r>
              <a:rPr lang="zh-CN" altLang="en-US" sz="3200" dirty="0">
                <a:latin typeface="宋体" panose="02010600030101010101" pitchFamily="2" charset="-122"/>
              </a:rPr>
              <a:t>丁香般的惆怅。</a:t>
            </a:r>
            <a:br>
              <a:rPr lang="zh-CN" altLang="en-US" sz="3200" dirty="0">
                <a:latin typeface="宋体" panose="02010600030101010101" pitchFamily="2" charset="-122"/>
              </a:rPr>
            </a:br>
            <a:r>
              <a:rPr lang="zh-CN" altLang="en-US" sz="3200" dirty="0">
                <a:latin typeface="宋体" panose="02010600030101010101" pitchFamily="2" charset="-122"/>
              </a:rPr>
              <a:t/>
            </a:r>
            <a:br>
              <a:rPr lang="zh-CN" altLang="en-US" sz="3200" dirty="0">
                <a:latin typeface="宋体" panose="02010600030101010101" pitchFamily="2" charset="-122"/>
              </a:rPr>
            </a:br>
            <a:r>
              <a:rPr lang="zh-CN" altLang="en-US" sz="3200" dirty="0">
                <a:latin typeface="宋体" panose="02010600030101010101" pitchFamily="2" charset="-122"/>
              </a:rPr>
              <a:t>撑着油纸伞，独自</a:t>
            </a:r>
            <a:br>
              <a:rPr lang="zh-CN" altLang="en-US" sz="3200" dirty="0">
                <a:latin typeface="宋体" panose="02010600030101010101" pitchFamily="2" charset="-122"/>
              </a:rPr>
            </a:br>
            <a:r>
              <a:rPr lang="zh-CN" altLang="en-US" sz="3200" dirty="0">
                <a:latin typeface="宋体" panose="02010600030101010101" pitchFamily="2" charset="-122"/>
              </a:rPr>
              <a:t>彷徨在悠长，悠长</a:t>
            </a:r>
            <a:br>
              <a:rPr lang="zh-CN" altLang="en-US" sz="3200" dirty="0">
                <a:latin typeface="宋体" panose="02010600030101010101" pitchFamily="2" charset="-122"/>
              </a:rPr>
            </a:br>
            <a:r>
              <a:rPr lang="zh-CN" altLang="en-US" sz="3200" dirty="0">
                <a:latin typeface="宋体" panose="02010600030101010101" pitchFamily="2" charset="-122"/>
              </a:rPr>
              <a:t>又寂寥的雨巷，</a:t>
            </a:r>
            <a:br>
              <a:rPr lang="zh-CN" altLang="en-US" sz="3200" dirty="0">
                <a:latin typeface="宋体" panose="02010600030101010101" pitchFamily="2" charset="-122"/>
              </a:rPr>
            </a:br>
            <a:r>
              <a:rPr lang="zh-CN" altLang="en-US" sz="3200" dirty="0">
                <a:latin typeface="宋体" panose="02010600030101010101" pitchFamily="2" charset="-122"/>
              </a:rPr>
              <a:t>我希望飘过</a:t>
            </a:r>
            <a:br>
              <a:rPr lang="zh-CN" altLang="en-US" sz="3200" dirty="0">
                <a:latin typeface="宋体" panose="02010600030101010101" pitchFamily="2" charset="-122"/>
              </a:rPr>
            </a:br>
            <a:r>
              <a:rPr lang="zh-CN" altLang="en-US" sz="3200" dirty="0">
                <a:latin typeface="宋体" panose="02010600030101010101" pitchFamily="2" charset="-122"/>
              </a:rPr>
              <a:t>一个丁香一样地</a:t>
            </a:r>
            <a:br>
              <a:rPr lang="zh-CN" altLang="en-US" sz="3200" dirty="0">
                <a:latin typeface="宋体" panose="02010600030101010101" pitchFamily="2" charset="-122"/>
              </a:rPr>
            </a:br>
            <a:r>
              <a:rPr lang="zh-CN" altLang="en-US" sz="3200" dirty="0">
                <a:latin typeface="宋体" panose="02010600030101010101" pitchFamily="2" charset="-122"/>
              </a:rPr>
              <a:t>结着愁怨的姑娘</a:t>
            </a:r>
            <a:r>
              <a:rPr lang="zh-CN" altLang="en-US" sz="3200" dirty="0" smtClean="0">
                <a:latin typeface="宋体" panose="02010600030101010101" pitchFamily="2" charset="-122"/>
              </a:rPr>
              <a:t>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pic>
        <p:nvPicPr>
          <p:cNvPr id="17418" name="Picture 10" descr="丁香姑娘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1052513"/>
            <a:ext cx="4086225" cy="507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545429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980728"/>
            <a:ext cx="763284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/>
              <a:t>《</a:t>
            </a:r>
            <a:r>
              <a:rPr lang="zh-CN" altLang="en-US" sz="3200" b="1" dirty="0"/>
              <a:t>雨巷</a:t>
            </a:r>
            <a:r>
              <a:rPr lang="en-US" altLang="zh-CN" sz="3200" b="1" dirty="0"/>
              <a:t>》</a:t>
            </a:r>
            <a:r>
              <a:rPr lang="zh-CN" altLang="en-US" sz="3200" b="1" dirty="0"/>
              <a:t>是戴望舒的成名作，约作于政治风云激荡的</a:t>
            </a:r>
            <a:r>
              <a:rPr lang="en-US" altLang="zh-CN" sz="3200" b="1" dirty="0"/>
              <a:t>1927</a:t>
            </a:r>
            <a:r>
              <a:rPr lang="zh-CN" altLang="en-US" sz="3200" b="1" dirty="0"/>
              <a:t>年夏天。</a:t>
            </a:r>
            <a:r>
              <a:rPr lang="en-US" altLang="zh-CN" sz="3200" b="1" dirty="0"/>
              <a:t>《</a:t>
            </a:r>
            <a:r>
              <a:rPr lang="zh-CN" altLang="en-US" sz="3200" b="1" dirty="0"/>
              <a:t>雨巷</a:t>
            </a:r>
            <a:r>
              <a:rPr lang="en-US" altLang="zh-CN" sz="3200" b="1" dirty="0"/>
              <a:t>》</a:t>
            </a:r>
            <a:r>
              <a:rPr lang="zh-CN" altLang="en-US" sz="3200" b="1" dirty="0"/>
              <a:t>中狭窄阴沉的</a:t>
            </a:r>
            <a:r>
              <a:rPr lang="zh-CN" altLang="en-US" sz="3200" b="1" dirty="0">
                <a:solidFill>
                  <a:srgbClr val="FF0000"/>
                </a:solidFill>
              </a:rPr>
              <a:t>雨巷</a:t>
            </a:r>
            <a:r>
              <a:rPr lang="zh-CN" altLang="en-US" sz="3200" b="1" dirty="0"/>
              <a:t>，在雨巷中徘徊的</a:t>
            </a:r>
            <a:r>
              <a:rPr lang="zh-CN" altLang="en-US" sz="3200" b="1" dirty="0">
                <a:solidFill>
                  <a:srgbClr val="FF0000"/>
                </a:solidFill>
              </a:rPr>
              <a:t>独行者</a:t>
            </a:r>
            <a:r>
              <a:rPr lang="zh-CN" altLang="en-US" sz="3200" b="1" dirty="0"/>
              <a:t>，以及那个像丁香一样</a:t>
            </a:r>
            <a:r>
              <a:rPr lang="zh-CN" altLang="en-US" sz="3200" b="1" dirty="0">
                <a:solidFill>
                  <a:srgbClr val="FF0000"/>
                </a:solidFill>
              </a:rPr>
              <a:t>结着愁怨的姑娘</a:t>
            </a:r>
            <a:r>
              <a:rPr lang="zh-CN" altLang="en-US" sz="3200" b="1" dirty="0"/>
              <a:t>，</a:t>
            </a:r>
            <a:r>
              <a:rPr lang="zh-CN" altLang="en-US" sz="3200" b="1" dirty="0">
                <a:solidFill>
                  <a:srgbClr val="FF0000"/>
                </a:solidFill>
              </a:rPr>
              <a:t>都是象征性的意象。分别比喻了当时黑暗的社会，在革命中失败的人和朦胧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的</a:t>
            </a:r>
            <a:r>
              <a:rPr lang="zh-CN" altLang="en-US" sz="3200" b="1" dirty="0">
                <a:solidFill>
                  <a:srgbClr val="FF0000"/>
                </a:solidFill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时有时无</a:t>
            </a:r>
            <a:r>
              <a:rPr lang="zh-CN" altLang="en-US" sz="3200" b="1" dirty="0">
                <a:solidFill>
                  <a:srgbClr val="FF0000"/>
                </a:solidFill>
              </a:rPr>
              <a:t>的希望。</a:t>
            </a:r>
            <a:r>
              <a:rPr lang="zh-CN" altLang="en-US" sz="3200" b="1" dirty="0"/>
              <a:t>这些意象又共同构成了一种象征性的意境，含蓄地暗示出作者既迷惘感伤又有期待的情怀，并给人一种朦胧而又幽深的美感。</a:t>
            </a:r>
          </a:p>
        </p:txBody>
      </p:sp>
    </p:spTree>
    <p:extLst>
      <p:ext uri="{BB962C8B-B14F-4D97-AF65-F5344CB8AC3E}">
        <p14:creationId xmlns:p14="http://schemas.microsoft.com/office/powerpoint/2010/main" val="1016547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477628" y="3573016"/>
            <a:ext cx="8208912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在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狱中，他受尽折磨，但始终没有屈服。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我用残损的手掌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就作于那个时候。这首诗，是诗人在侵略者的铁窗下献给祖国母亲的歌。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其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代表诗作还有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雨巷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我的记忆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，其中</a:t>
            </a:r>
            <a:r>
              <a:rPr lang="en-US" altLang="zh-CN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雨巷</a:t>
            </a:r>
            <a:r>
              <a:rPr lang="en-US" altLang="zh-CN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一诗脍炙人口，诗人也因此获得了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“雨巷诗人”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的桂冠。他是新诗的探索者之一，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是象征派现代诗人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。</a:t>
            </a:r>
          </a:p>
        </p:txBody>
      </p:sp>
      <p:sp>
        <p:nvSpPr>
          <p:cNvPr id="2" name="矩形 1"/>
          <p:cNvSpPr/>
          <p:nvPr/>
        </p:nvSpPr>
        <p:spPr>
          <a:xfrm>
            <a:off x="323528" y="195332"/>
            <a:ext cx="26324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000" b="1" dirty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作者简介</a:t>
            </a:r>
            <a:r>
              <a:rPr lang="en-US" altLang="zh-CN" sz="4000" b="1" dirty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:</a:t>
            </a:r>
            <a:r>
              <a:rPr lang="en-US" altLang="zh-CN" sz="3200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  </a:t>
            </a:r>
          </a:p>
        </p:txBody>
      </p:sp>
      <p:sp>
        <p:nvSpPr>
          <p:cNvPr id="3" name="矩形 2"/>
          <p:cNvSpPr/>
          <p:nvPr/>
        </p:nvSpPr>
        <p:spPr>
          <a:xfrm>
            <a:off x="467544" y="1255400"/>
            <a:ext cx="82089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/>
              <a:t>       戴望舒</a:t>
            </a:r>
            <a:r>
              <a:rPr lang="en-US" altLang="zh-CN" sz="2800" b="1" dirty="0" smtClean="0"/>
              <a:t>(1905-1950)</a:t>
            </a:r>
            <a:r>
              <a:rPr lang="zh-CN" altLang="en-US" sz="2800" b="1" dirty="0" smtClean="0"/>
              <a:t>，原名戴梦鸥。生于杭州。</a:t>
            </a:r>
            <a:r>
              <a:rPr lang="en-US" altLang="zh-CN" sz="2800" b="1" dirty="0" smtClean="0"/>
              <a:t>1923</a:t>
            </a:r>
            <a:r>
              <a:rPr lang="zh-CN" altLang="en-US" sz="2800" b="1" dirty="0" smtClean="0"/>
              <a:t>年秋入上海大学中文系。</a:t>
            </a:r>
            <a:r>
              <a:rPr lang="en-US" altLang="zh-CN" sz="2800" b="1" dirty="0" smtClean="0"/>
              <a:t>1925</a:t>
            </a:r>
            <a:r>
              <a:rPr lang="zh-CN" altLang="en-US" sz="2800" b="1" dirty="0" smtClean="0"/>
              <a:t>年加入共产主义青年团，做宣传工作。</a:t>
            </a:r>
            <a:r>
              <a:rPr lang="en-US" altLang="zh-CN" sz="2800" b="1" dirty="0" smtClean="0"/>
              <a:t>1931</a:t>
            </a:r>
            <a:r>
              <a:rPr lang="zh-CN" altLang="en-US" sz="2800" b="1" dirty="0" smtClean="0"/>
              <a:t>年加入中国左联。</a:t>
            </a:r>
            <a:r>
              <a:rPr lang="en-US" altLang="zh-CN" sz="2800" b="1" dirty="0" smtClean="0"/>
              <a:t>1942</a:t>
            </a:r>
            <a:r>
              <a:rPr lang="zh-CN" altLang="en-US" sz="2800" b="1" dirty="0" smtClean="0"/>
              <a:t>年，因在报纸上发宣传抗战的诗歌，被日本宪兵逮捕。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395536" y="1484784"/>
            <a:ext cx="8497887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5D92B"/>
                </a:solidFill>
              </a14:hiddenFill>
            </a:ext>
            <a:ext uri="{91240B29-F687-4F45-9708-019B960494DF}">
              <a14:hiddenLine xmlns:a14="http://schemas.microsoft.com/office/drawing/2010/main" w="104775" cmpd="tri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8000" dirty="0">
                <a:solidFill>
                  <a:srgbClr val="0000FF"/>
                </a:solidFill>
                <a:ea typeface="华文隶书" pitchFamily="2" charset="-122"/>
              </a:rPr>
              <a:t>  </a:t>
            </a:r>
            <a:r>
              <a:rPr lang="zh-CN" altLang="en-US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隶书" pitchFamily="2" charset="-122"/>
              </a:rPr>
              <a:t>我用残损的手掌</a:t>
            </a: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5148064" y="3165758"/>
            <a:ext cx="2808287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隶书" pitchFamily="2" charset="-122"/>
              </a:rPr>
              <a:t>戴望舒</a:t>
            </a:r>
          </a:p>
        </p:txBody>
      </p:sp>
      <p:pic>
        <p:nvPicPr>
          <p:cNvPr id="2057" name="二泉映月（二胡）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710088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5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196752"/>
            <a:ext cx="8208912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3200" b="1" dirty="0" smtClean="0"/>
              <a:t>       1942</a:t>
            </a:r>
            <a:r>
              <a:rPr lang="zh-CN" altLang="en-US" sz="3200" b="1" dirty="0" smtClean="0"/>
              <a:t>年</a:t>
            </a:r>
            <a:r>
              <a:rPr lang="en-US" altLang="zh-CN" sz="3200" b="1" dirty="0" smtClean="0"/>
              <a:t>,</a:t>
            </a:r>
            <a:r>
              <a:rPr lang="zh-CN" altLang="en-US" sz="3200" b="1" dirty="0" smtClean="0"/>
              <a:t>日军侵华的炮火弥漫在 中华大地</a:t>
            </a:r>
            <a:r>
              <a:rPr lang="en-US" altLang="zh-CN" sz="3200" b="1" dirty="0" smtClean="0"/>
              <a:t>,</a:t>
            </a:r>
            <a:r>
              <a:rPr lang="zh-CN" altLang="en-US" sz="3200" b="1" dirty="0" smtClean="0"/>
              <a:t>大片国土沦陷在日本帝国主义的铁蹄下，抗日战争进入最艰难的时期，这是黎明前最黑暗的时候。中华民族危在旦夕</a:t>
            </a:r>
            <a:r>
              <a:rPr lang="en-US" altLang="zh-CN" sz="3200" b="1" dirty="0" smtClean="0"/>
              <a:t>……	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3200" b="1" dirty="0" smtClean="0"/>
              <a:t>       1941</a:t>
            </a:r>
            <a:r>
              <a:rPr lang="zh-CN" altLang="en-US" sz="3200" b="1" dirty="0" smtClean="0"/>
              <a:t>年</a:t>
            </a:r>
            <a:r>
              <a:rPr lang="en-US" altLang="zh-CN" sz="3200" b="1" dirty="0" smtClean="0"/>
              <a:t>12</a:t>
            </a:r>
            <a:r>
              <a:rPr lang="zh-CN" altLang="en-US" sz="3200" b="1" dirty="0" smtClean="0"/>
              <a:t>月报</a:t>
            </a:r>
            <a:r>
              <a:rPr lang="en-US" altLang="zh-CN" sz="3200" b="1" dirty="0" smtClean="0"/>
              <a:t>15</a:t>
            </a:r>
            <a:r>
              <a:rPr lang="zh-CN" altLang="en-US" sz="3200" b="1" dirty="0" smtClean="0"/>
              <a:t>日，香港英国当局向日本侵略者投降。日占港后，大肆搜捕抗日志士。</a:t>
            </a:r>
            <a:r>
              <a:rPr lang="en-US" altLang="zh-CN" sz="3200" b="1" dirty="0" smtClean="0"/>
              <a:t>1942</a:t>
            </a:r>
            <a:r>
              <a:rPr lang="zh-CN" altLang="en-US" sz="3200" b="1" dirty="0" smtClean="0"/>
              <a:t>年春，戴望舒被捕，在狱中，他受尽了折磨，但他并未屈服，在狱中，他写下了几首诗，本文就是其中之一。</a:t>
            </a:r>
            <a:endParaRPr lang="zh-CN" altLang="en-US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260648"/>
            <a:ext cx="2880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写作背景</a:t>
            </a:r>
            <a:endParaRPr lang="zh-CN" altLang="en-US" sz="40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4459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1511</TotalTime>
  <Words>1733</Words>
  <Application>Microsoft Office PowerPoint</Application>
  <Paragraphs>189</Paragraphs>
  <Slides>32</Slides>
  <Notes>1</Notes>
  <HiddenSlides>0</HiddenSlides>
  <MMClips>3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我用这残损的手掌，</vt:lpstr>
      <vt:lpstr> 我用这残损的手掌，</vt:lpstr>
      <vt:lpstr> 我用这残损的手掌，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LEGEND (Beijing) Limited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微软用户</cp:lastModifiedBy>
  <dcterms:created xsi:type="dcterms:W3CDTF">2004-07-20T01:06:27Z</dcterms:created>
  <dcterms:modified xsi:type="dcterms:W3CDTF">2018-09-25T03:35:39Z</dcterms:modified>
  <cp:category/>
</cp:coreProperties>
</file>