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Default Extension="gif" ContentType="image/gif"/>
  <Override PartName="/ppt/slideMasters/slideMaster7.xml" ContentType="application/vnd.openxmlformats-officedocument.presentationml.slideMaster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63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3" r:id="rId4"/>
    <p:sldMasterId id="2147483687" r:id="rId5"/>
    <p:sldMasterId id="2147483699" r:id="rId6"/>
    <p:sldMasterId id="2147483709" r:id="rId7"/>
  </p:sldMasterIdLst>
  <p:notesMasterIdLst>
    <p:notesMasterId r:id="rId60"/>
  </p:notesMasterIdLst>
  <p:sldIdLst>
    <p:sldId id="695" r:id="rId8"/>
    <p:sldId id="696" r:id="rId9"/>
    <p:sldId id="697" r:id="rId10"/>
    <p:sldId id="701" r:id="rId11"/>
    <p:sldId id="702" r:id="rId12"/>
    <p:sldId id="698" r:id="rId13"/>
    <p:sldId id="703" r:id="rId14"/>
    <p:sldId id="699" r:id="rId15"/>
    <p:sldId id="678" r:id="rId16"/>
    <p:sldId id="642" r:id="rId17"/>
    <p:sldId id="685" r:id="rId18"/>
    <p:sldId id="656" r:id="rId19"/>
    <p:sldId id="671" r:id="rId20"/>
    <p:sldId id="657" r:id="rId21"/>
    <p:sldId id="672" r:id="rId22"/>
    <p:sldId id="690" r:id="rId23"/>
    <p:sldId id="688" r:id="rId24"/>
    <p:sldId id="704" r:id="rId25"/>
    <p:sldId id="730" r:id="rId26"/>
    <p:sldId id="706" r:id="rId27"/>
    <p:sldId id="664" r:id="rId28"/>
    <p:sldId id="708" r:id="rId29"/>
    <p:sldId id="709" r:id="rId30"/>
    <p:sldId id="710" r:id="rId31"/>
    <p:sldId id="711" r:id="rId32"/>
    <p:sldId id="712" r:id="rId33"/>
    <p:sldId id="713" r:id="rId34"/>
    <p:sldId id="714" r:id="rId35"/>
    <p:sldId id="715" r:id="rId36"/>
    <p:sldId id="716" r:id="rId37"/>
    <p:sldId id="717" r:id="rId38"/>
    <p:sldId id="718" r:id="rId39"/>
    <p:sldId id="719" r:id="rId40"/>
    <p:sldId id="720" r:id="rId41"/>
    <p:sldId id="721" r:id="rId42"/>
    <p:sldId id="722" r:id="rId43"/>
    <p:sldId id="723" r:id="rId44"/>
    <p:sldId id="724" r:id="rId45"/>
    <p:sldId id="726" r:id="rId46"/>
    <p:sldId id="729" r:id="rId47"/>
    <p:sldId id="727" r:id="rId48"/>
    <p:sldId id="728" r:id="rId49"/>
    <p:sldId id="731" r:id="rId50"/>
    <p:sldId id="732" r:id="rId51"/>
    <p:sldId id="733" r:id="rId52"/>
    <p:sldId id="737" r:id="rId53"/>
    <p:sldId id="734" r:id="rId54"/>
    <p:sldId id="738" r:id="rId55"/>
    <p:sldId id="735" r:id="rId56"/>
    <p:sldId id="736" r:id="rId57"/>
    <p:sldId id="739" r:id="rId58"/>
    <p:sldId id="740" r:id="rId5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66"/>
    <a:srgbClr val="0099CC"/>
    <a:srgbClr val="FF7C80"/>
    <a:srgbClr val="FF99FF"/>
    <a:srgbClr val="33CC33"/>
    <a:srgbClr val="0066FF"/>
    <a:srgbClr val="99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08" autoAdjust="0"/>
    <p:restoredTop sz="94719" autoAdjust="0"/>
  </p:normalViewPr>
  <p:slideViewPr>
    <p:cSldViewPr>
      <p:cViewPr>
        <p:scale>
          <a:sx n="100" d="100"/>
          <a:sy n="100" d="100"/>
        </p:scale>
        <p:origin x="-1080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215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15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D4870BF-9A87-4F96-B122-6DA8CF6148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0724" name="页脚占位符 1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0725" name="页眉占位符 2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2FB59D7-F719-4126-AFE7-79D5399111ED}" type="slidenum">
              <a:rPr lang="zh-CN" altLang="en-US" smtClean="0">
                <a:solidFill>
                  <a:srgbClr val="000000"/>
                </a:solidFill>
              </a:rPr>
              <a:pPr/>
              <a:t>40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  <a:pPr/>
              <a:t>42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2FB59D7-F719-4126-AFE7-79D5399111ED}" type="slidenum">
              <a:rPr lang="zh-CN" altLang="en-US" smtClean="0">
                <a:solidFill>
                  <a:srgbClr val="000000"/>
                </a:solidFill>
              </a:rPr>
              <a:pPr/>
              <a:t>46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2FB59D7-F719-4126-AFE7-79D5399111ED}" type="slidenum">
              <a:rPr lang="zh-CN" altLang="en-US" smtClean="0">
                <a:solidFill>
                  <a:srgbClr val="000000"/>
                </a:solidFill>
              </a:rPr>
              <a:pPr/>
              <a:t>47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2FB59D7-F719-4126-AFE7-79D5399111ED}" type="slidenum">
              <a:rPr lang="zh-CN" altLang="en-US" smtClean="0">
                <a:solidFill>
                  <a:srgbClr val="000000"/>
                </a:solidFill>
              </a:rPr>
              <a:pPr/>
              <a:t>48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  <a:pPr/>
              <a:t>50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49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50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62677-9685-4733-B1ED-C5D13EDEA3B8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DAE8D04-3EB1-4800-A0F9-7480661B366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  <a:pPr/>
              <a:t>6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  <a:pPr/>
              <a:t>7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8786A5D-615F-4F04-8F30-E524853D039D}" type="slidenum">
              <a:rPr lang="zh-CN" altLang="en-US">
                <a:solidFill>
                  <a:srgbClr val="000000"/>
                </a:solidFill>
              </a:rPr>
              <a:pPr/>
              <a:t>8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2FB59D7-F719-4126-AFE7-79D5399111ED}" type="slidenum">
              <a:rPr lang="zh-CN" altLang="en-US" smtClean="0">
                <a:solidFill>
                  <a:srgbClr val="000000"/>
                </a:solidFill>
              </a:rPr>
              <a:pPr/>
              <a:t>18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  <a:pPr/>
              <a:t>20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632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632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2FB59D7-F719-4126-AFE7-79D5399111ED}" type="slidenum">
              <a:rPr lang="zh-CN" altLang="en-US" smtClean="0">
                <a:solidFill>
                  <a:srgbClr val="000000"/>
                </a:solidFill>
              </a:rPr>
              <a:pPr/>
              <a:t>39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emf"/><Relationship Id="rId4" Type="http://schemas.openxmlformats.org/officeDocument/2006/relationships/image" Target="../media/image4.emf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B5184-D2C1-435F-BB9A-20591162B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C64D5-969F-46C2-8106-758C70BCE5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F9A4F-852F-40FE-BFF6-531CE79DE9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37296-1778-4D9A-8C8D-76C21063A7B8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1744E-DD81-417D-8872-520B0C73A558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775B1-F280-41B5-BD2E-B7C29FF04421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04371-D0C6-4B15-9A44-AE1F37B7BE69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4023F-97AF-47D7-8992-A2C76FF79971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EE68C-DB5F-414E-A2F4-DF56EB27BD50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4DF8C-B32A-4A34-89FE-BC25B5D5CE11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22FDD-8B23-4341-BD17-0213B419CD41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5A081-174B-493F-8069-94322414E4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A1EDA-C8E2-493A-8599-CA0BB225DCB4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DC918-2E9D-41F7-A55A-77F466220E6F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778A7-5B20-45FB-9D92-228929EEA7AD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1AD0DB9-CD85-4644-88C4-BF1AF68E4D4E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897BAB0-78A6-43D7-9725-6CC19D0959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9D17625-FEC4-433B-96C8-BF611D6E4E8E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947382C-B732-4842-9AA9-E954F32054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80F622A-222A-430B-85A9-88D761E2BD92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438FF8A-AE85-41C6-843E-929298FE15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E01B07A-BD93-41D1-AF04-C3A48ECD228A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5861F18-2145-40FF-9182-F68988DA05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C5F5C0E-8173-4883-A545-B74132CF5330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A1D6D1C-3D64-4D9C-8E41-3C490301A0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A2F1AC7-8968-4460-81E4-11C0F50A9B0E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16AC97B-D087-4E20-92B4-BA016BE5C3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13852DC-6A76-43DA-92D3-CE2AB5758F3A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8338D4-277E-419C-9319-E9D0D32E37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AAFEB-C169-45A0-B872-24A5A204C2A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0561B66-EE12-4573-8572-65DC4CE5949B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6BC6A57-3F70-4BEB-A074-A03EB3E8B2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7336FB-0FBA-4759-AD58-128B7083F976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66A5BFA-9B47-48B4-BD30-69F94E719C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98CD21B-B7CB-41A0-8D2A-9E214471409E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4B9016-2E3E-47C7-A09C-82FD40E02C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4533" y="2602402"/>
            <a:ext cx="5214938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61074" y="3376612"/>
            <a:ext cx="3421856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25717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324230"/>
            <a:ext cx="25717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3603630"/>
            <a:ext cx="23717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2276" y="5"/>
            <a:ext cx="2393156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158" y="3276603"/>
            <a:ext cx="5119688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07396" y="4017968"/>
            <a:ext cx="5129213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30E64-69AF-48E1-B6AC-62388FCFDE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814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759825"/>
            <a:ext cx="3868340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814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759825"/>
            <a:ext cx="3887391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1964533" y="2510326"/>
            <a:ext cx="5214938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2732487" y="3376612"/>
            <a:ext cx="3679031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647705"/>
            <a:ext cx="2949178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647701"/>
            <a:ext cx="462915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7200"/>
            <a:ext cx="78867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F8800-2FF2-46BE-BA7E-36F3F2EB0B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F99E3-A7A4-4A88-8A27-9353F1B655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E17EF-4583-4BF9-A31E-B2C777414A7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4667E-9DD5-462E-A849-49054E0C55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4C315-6151-415E-9CA2-DFA06DBEB6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.jpe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ags" Target="../tags/tag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51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60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038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38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38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39F5ABD-97EA-496C-BDEA-0C7CF1480B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7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7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7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27F17F4-E4DE-48D4-A46E-A23A3C59CAE6}" type="slidenum">
              <a:rPr lang="en-US" altLang="zh-CN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7ABEA05-7BDC-4501-ABD2-1A1DD1814AC2}" type="datetimeFigureOut">
              <a:rPr lang="zh-CN" altLang="en-US"/>
              <a:pPr>
                <a:defRPr/>
              </a:pPr>
              <a:t>2019/7/3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D593C3F-1C6A-4AD7-962F-F2B7698654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"/>
            <a:ext cx="16668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B1066F66-4BAD-41C9-82CD-E581E5B65FB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auto"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087D908-3C76-49C4-9630-B128F5E7B76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 fontAlgn="auto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5" r="4079" b="21777"/>
          <a:stretch>
            <a:fillRect/>
          </a:stretch>
        </p:blipFill>
        <p:spPr bwMode="auto">
          <a:xfrm>
            <a:off x="0" y="5829300"/>
            <a:ext cx="914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27990" y="165106"/>
            <a:ext cx="9159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2771800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675" y="123831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5" r="4079" b="21777"/>
          <a:stretch>
            <a:fillRect/>
          </a:stretch>
        </p:blipFill>
        <p:spPr bwMode="auto">
          <a:xfrm>
            <a:off x="0" y="5829300"/>
            <a:ext cx="914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27990" y="165110"/>
            <a:ext cx="9159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2771800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675" y="123835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dirty="0">
                <a:solidFill>
                  <a:prstClr val="black"/>
                </a:solidFill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hyperlink" Target="../AppData/Local/Microsoft/Windows/INetCache/IE/974PPYP9/&#26286;&#27743;&#21535;.mp3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../AppData/Local/Microsoft/Windows/INetCache/IE/974PPYP9/&#26286;&#27743;&#21535;.mp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>
            <a:spLocks noChangeArrowheads="1"/>
          </p:cNvSpPr>
          <p:nvPr/>
        </p:nvSpPr>
        <p:spPr bwMode="auto">
          <a:xfrm>
            <a:off x="1692275" y="1268413"/>
            <a:ext cx="55435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9  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古 诗 三 首</a:t>
            </a:r>
          </a:p>
        </p:txBody>
      </p:sp>
      <p:sp>
        <p:nvSpPr>
          <p:cNvPr id="2051" name="直线连接符 21"/>
          <p:cNvSpPr>
            <a:spLocks noChangeShapeType="1"/>
          </p:cNvSpPr>
          <p:nvPr/>
        </p:nvSpPr>
        <p:spPr bwMode="auto">
          <a:xfrm>
            <a:off x="1908177" y="1989138"/>
            <a:ext cx="46799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 sz="1800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52" name="Rectangle 8"/>
          <p:cNvSpPr>
            <a:spLocks noChangeArrowheads="1"/>
          </p:cNvSpPr>
          <p:nvPr/>
        </p:nvSpPr>
        <p:spPr bwMode="auto">
          <a:xfrm>
            <a:off x="395291" y="6453188"/>
            <a:ext cx="620683" cy="1077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绿色圃中小学教育网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http://www.lspjy.com  </a:t>
            </a:r>
            <a:r>
              <a:rPr lang="zh-CN" altLang="en-US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绿色圃中学资源网</a:t>
            </a:r>
            <a:r>
              <a:rPr lang="en-US" altLang="zh-CN" sz="10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http://cz.lspjy.com</a:t>
            </a:r>
            <a:endParaRPr lang="en-US" altLang="zh-CN" sz="1800" smtClea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924943"/>
            <a:ext cx="2860346" cy="212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9783" y="2924944"/>
            <a:ext cx="287396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76191" y="2924943"/>
            <a:ext cx="2780219" cy="211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2555875" y="549275"/>
            <a:ext cx="4562475" cy="183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6000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charset="-122"/>
                <a:cs typeface="华文新魏" panose="02010800040101010101" charset="-122"/>
              </a:rPr>
              <a:t>暮 江  吟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3600">
                <a:solidFill>
                  <a:srgbClr val="00FF00"/>
                </a:solidFill>
                <a:latin typeface="Times New Roman" panose="02020603050405020304" pitchFamily="18" charset="0"/>
                <a:ea typeface="华文新魏" panose="02010800040101010101" charset="-122"/>
                <a:cs typeface="华文新魏" panose="02010800040101010101" charset="-122"/>
              </a:rPr>
              <a:t>白居易</a:t>
            </a:r>
          </a:p>
        </p:txBody>
      </p:sp>
      <p:sp>
        <p:nvSpPr>
          <p:cNvPr id="462852" name="Rectangle 4"/>
          <p:cNvSpPr>
            <a:spLocks noChangeArrowheads="1"/>
          </p:cNvSpPr>
          <p:nvPr/>
        </p:nvSpPr>
        <p:spPr bwMode="auto">
          <a:xfrm>
            <a:off x="1908175" y="2349500"/>
            <a:ext cx="5689600" cy="3444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一道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残阳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铺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水中，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半江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瑟瑟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半江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红。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可怜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九月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初三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夜，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露似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真珠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月似</a:t>
            </a:r>
            <a:r>
              <a:rPr kumimoji="1" lang="en-US" altLang="zh-CN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/</a:t>
            </a: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弓。</a:t>
            </a:r>
          </a:p>
        </p:txBody>
      </p:sp>
      <p:sp>
        <p:nvSpPr>
          <p:cNvPr id="47108" name="Text Box 1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68313" y="836613"/>
            <a:ext cx="22225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800080"/>
                </a:solidFill>
                <a:ea typeface="黑体" panose="02010609060101010101" charset="-122"/>
              </a:rPr>
              <a:t>诗歌朗读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/>
              <a:t>暮江吟</a:t>
            </a:r>
            <a:endParaRPr lang="zh-CN" altLang="en-US" sz="6600" b="1" smtClean="0">
              <a:hlinkClick r:id="rId3" action="ppaction://hlinkfile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mtClean="0"/>
              <a:t>                                      </a:t>
            </a:r>
            <a:r>
              <a:rPr lang="zh-CN" altLang="en-US" b="1" smtClean="0"/>
              <a:t>唐</a:t>
            </a:r>
            <a:r>
              <a:rPr lang="en-US" altLang="zh-CN" b="1" smtClean="0"/>
              <a:t>·</a:t>
            </a:r>
            <a:r>
              <a:rPr lang="zh-CN" altLang="en-US" b="1" smtClean="0"/>
              <a:t>白居易                                  </a:t>
            </a:r>
            <a:r>
              <a:rPr lang="zh-CN" altLang="en-US" sz="6000" b="1" smtClean="0"/>
              <a:t>一道残阳</a:t>
            </a:r>
            <a:r>
              <a:rPr lang="en-US" altLang="zh-CN" sz="6000" b="1" smtClean="0">
                <a:solidFill>
                  <a:srgbClr val="FF0000"/>
                </a:solidFill>
              </a:rPr>
              <a:t>/</a:t>
            </a:r>
            <a:r>
              <a:rPr lang="zh-CN" altLang="en-US" sz="6000" b="1" smtClean="0">
                <a:solidFill>
                  <a:srgbClr val="0000FF"/>
                </a:solidFill>
              </a:rPr>
              <a:t>铺</a:t>
            </a:r>
            <a:r>
              <a:rPr lang="zh-CN" altLang="en-US" sz="6000" b="1" smtClean="0"/>
              <a:t>水中，                半江瑟瑟</a:t>
            </a:r>
            <a:r>
              <a:rPr lang="en-US" altLang="zh-CN" sz="6000" b="1" smtClean="0">
                <a:solidFill>
                  <a:srgbClr val="FF0000"/>
                </a:solidFill>
              </a:rPr>
              <a:t>/</a:t>
            </a:r>
            <a:r>
              <a:rPr lang="zh-CN" altLang="en-US" sz="6000" b="1" smtClean="0">
                <a:solidFill>
                  <a:srgbClr val="000099"/>
                </a:solidFill>
              </a:rPr>
              <a:t>半</a:t>
            </a:r>
            <a:r>
              <a:rPr lang="zh-CN" altLang="en-US" sz="6000" b="1" smtClean="0"/>
              <a:t>江红。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6000" b="1" smtClean="0"/>
              <a:t>  可怜九月</a:t>
            </a:r>
            <a:r>
              <a:rPr lang="en-US" altLang="zh-CN" sz="6000" b="1" smtClean="0">
                <a:solidFill>
                  <a:srgbClr val="FF0000"/>
                </a:solidFill>
              </a:rPr>
              <a:t>/</a:t>
            </a:r>
            <a:r>
              <a:rPr lang="zh-CN" altLang="en-US" sz="6000" b="1" smtClean="0">
                <a:solidFill>
                  <a:srgbClr val="000099"/>
                </a:solidFill>
              </a:rPr>
              <a:t>初</a:t>
            </a:r>
            <a:r>
              <a:rPr lang="zh-CN" altLang="en-US" sz="6000" b="1" smtClean="0"/>
              <a:t>三夜，                       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6000" b="1" smtClean="0"/>
              <a:t>   露似真珠</a:t>
            </a:r>
            <a:r>
              <a:rPr lang="en-US" altLang="zh-CN" sz="6000" b="1" smtClean="0">
                <a:solidFill>
                  <a:srgbClr val="FF0000"/>
                </a:solidFill>
              </a:rPr>
              <a:t>/</a:t>
            </a:r>
            <a:r>
              <a:rPr lang="zh-CN" altLang="en-US" sz="6000" b="1" smtClean="0">
                <a:solidFill>
                  <a:srgbClr val="000099"/>
                </a:solidFill>
              </a:rPr>
              <a:t>月</a:t>
            </a:r>
            <a:r>
              <a:rPr lang="zh-CN" altLang="en-US" sz="6000" b="1" smtClean="0"/>
              <a:t>似弓。</a:t>
            </a:r>
          </a:p>
        </p:txBody>
      </p:sp>
    </p:spTree>
  </p:cSld>
  <p:clrMapOvr>
    <a:masterClrMapping/>
  </p:clrMapOvr>
  <p:transition>
    <p:push dir="d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7" name="Text Box 3"/>
          <p:cNvSpPr txBox="1">
            <a:spLocks noChangeArrowheads="1"/>
          </p:cNvSpPr>
          <p:nvPr/>
        </p:nvSpPr>
        <p:spPr bwMode="auto">
          <a:xfrm>
            <a:off x="395412" y="993949"/>
            <a:ext cx="3960564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0066FF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一道残阳铺水中，</a:t>
            </a:r>
          </a:p>
        </p:txBody>
      </p:sp>
      <p:sp>
        <p:nvSpPr>
          <p:cNvPr id="477190" name="Text Box 6"/>
          <p:cNvSpPr txBox="1">
            <a:spLocks noChangeArrowheads="1"/>
          </p:cNvSpPr>
          <p:nvPr/>
        </p:nvSpPr>
        <p:spPr bwMode="auto">
          <a:xfrm>
            <a:off x="4211638" y="993949"/>
            <a:ext cx="4654550" cy="762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0066FF"/>
                </a:solidFill>
                <a:ea typeface="华文新魏" panose="02010800040101010101" charset="-122"/>
                <a:cs typeface="华文新魏" panose="02010800040101010101" charset="-122"/>
              </a:rPr>
              <a:t>半江瑟瑟半江红。</a:t>
            </a:r>
          </a:p>
        </p:txBody>
      </p:sp>
      <p:sp>
        <p:nvSpPr>
          <p:cNvPr id="477192" name="Text Box 8"/>
          <p:cNvSpPr txBox="1">
            <a:spLocks noChangeArrowheads="1"/>
          </p:cNvSpPr>
          <p:nvPr/>
        </p:nvSpPr>
        <p:spPr bwMode="auto">
          <a:xfrm>
            <a:off x="250825" y="2002011"/>
            <a:ext cx="5895975" cy="5794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33CC33"/>
                </a:solidFill>
              </a:rPr>
              <a:t>残阳：夕阳，快要落山的太阳。</a:t>
            </a:r>
          </a:p>
        </p:txBody>
      </p:sp>
      <p:sp>
        <p:nvSpPr>
          <p:cNvPr id="477193" name="Text Box 9"/>
          <p:cNvSpPr txBox="1">
            <a:spLocks noChangeArrowheads="1"/>
          </p:cNvSpPr>
          <p:nvPr/>
        </p:nvSpPr>
        <p:spPr bwMode="auto">
          <a:xfrm>
            <a:off x="1476375" y="2722736"/>
            <a:ext cx="6192838" cy="5794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solidFill>
                  <a:srgbClr val="33CC33"/>
                </a:solidFill>
                <a:latin typeface="Times New Roman" panose="02020603050405020304" pitchFamily="18" charset="0"/>
              </a:rPr>
              <a:t>展开，铺展。这里是斜照的意思。</a:t>
            </a:r>
          </a:p>
        </p:txBody>
      </p:sp>
      <p:sp>
        <p:nvSpPr>
          <p:cNvPr id="477195" name="Rectangle 11"/>
          <p:cNvSpPr>
            <a:spLocks noChangeArrowheads="1"/>
          </p:cNvSpPr>
          <p:nvPr/>
        </p:nvSpPr>
        <p:spPr bwMode="auto">
          <a:xfrm>
            <a:off x="290811" y="2722736"/>
            <a:ext cx="1112837" cy="5794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rgbClr val="33CC33"/>
                </a:solidFill>
              </a:rPr>
              <a:t> </a:t>
            </a:r>
            <a:r>
              <a:rPr kumimoji="1" lang="zh-CN" altLang="en-US" b="1" dirty="0">
                <a:solidFill>
                  <a:srgbClr val="33CC33"/>
                </a:solidFill>
              </a:rPr>
              <a:t>铺</a:t>
            </a:r>
            <a:r>
              <a:rPr kumimoji="1" lang="zh-CN" altLang="en-US" b="1" dirty="0">
                <a:solidFill>
                  <a:srgbClr val="009900"/>
                </a:solidFill>
              </a:rPr>
              <a:t>：</a:t>
            </a:r>
          </a:p>
        </p:txBody>
      </p:sp>
      <p:sp>
        <p:nvSpPr>
          <p:cNvPr id="477196" name="Rectangle 12"/>
          <p:cNvSpPr>
            <a:spLocks noChangeArrowheads="1"/>
          </p:cNvSpPr>
          <p:nvPr/>
        </p:nvSpPr>
        <p:spPr bwMode="auto">
          <a:xfrm>
            <a:off x="323850" y="3586336"/>
            <a:ext cx="1408113" cy="5794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33CC33"/>
                </a:solidFill>
              </a:rPr>
              <a:t>瑟瑟：</a:t>
            </a:r>
          </a:p>
        </p:txBody>
      </p:sp>
      <p:sp>
        <p:nvSpPr>
          <p:cNvPr id="477197" name="Rectangle 13"/>
          <p:cNvSpPr>
            <a:spLocks noChangeArrowheads="1"/>
          </p:cNvSpPr>
          <p:nvPr/>
        </p:nvSpPr>
        <p:spPr bwMode="auto">
          <a:xfrm>
            <a:off x="1692275" y="3586336"/>
            <a:ext cx="6408738" cy="1066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>
                <a:solidFill>
                  <a:srgbClr val="33CC33"/>
                </a:solidFill>
                <a:latin typeface="Times New Roman" panose="02020603050405020304" pitchFamily="18" charset="0"/>
              </a:rPr>
              <a:t>碧绿的颜色。形容未受到残阳照射的江水所呈现的青绿色。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7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7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7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477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7187" grpId="0" animBg="1"/>
      <p:bldP spid="477190" grpId="0" animBg="1"/>
      <p:bldP spid="477192" grpId="0" animBg="1"/>
      <p:bldP spid="477193" grpId="0" animBg="1"/>
      <p:bldP spid="477195" grpId="0" animBg="1"/>
      <p:bldP spid="47719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/>
          <p:cNvSpPr txBox="1">
            <a:spLocks noChangeArrowheads="1"/>
          </p:cNvSpPr>
          <p:nvPr/>
        </p:nvSpPr>
        <p:spPr bwMode="auto">
          <a:xfrm>
            <a:off x="0" y="548680"/>
            <a:ext cx="8893175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</a:rPr>
              <a:t>句解段析</a:t>
            </a:r>
          </a:p>
        </p:txBody>
      </p:sp>
      <p:sp>
        <p:nvSpPr>
          <p:cNvPr id="50178" name="Text Box 3"/>
          <p:cNvSpPr txBox="1">
            <a:spLocks noChangeArrowheads="1"/>
          </p:cNvSpPr>
          <p:nvPr/>
        </p:nvSpPr>
        <p:spPr bwMode="auto">
          <a:xfrm>
            <a:off x="-180975" y="1340768"/>
            <a:ext cx="9324975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　一道残阳铺水中，半江瑟瑟半江红。 </a:t>
            </a:r>
          </a:p>
        </p:txBody>
      </p:sp>
      <p:sp>
        <p:nvSpPr>
          <p:cNvPr id="50179" name="Text Box 4"/>
          <p:cNvSpPr txBox="1">
            <a:spLocks noChangeArrowheads="1"/>
          </p:cNvSpPr>
          <p:nvPr/>
        </p:nvSpPr>
        <p:spPr bwMode="auto">
          <a:xfrm>
            <a:off x="0" y="1844675"/>
            <a:ext cx="9144000" cy="256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       </a:t>
            </a:r>
            <a:r>
              <a:rPr lang="zh-CN" altLang="en-US" sz="3600" b="1"/>
              <a:t>诗人抓住了傍晚夕阳斜射下的江面上呈现出的两种不同的颜色，表现出江面微波粼粼、光色瞬息变化的绚烂景象。</a:t>
            </a:r>
          </a:p>
          <a:p>
            <a:pPr>
              <a:spcBef>
                <a:spcPct val="50000"/>
              </a:spcBef>
            </a:pPr>
            <a:r>
              <a:rPr lang="zh-CN" altLang="en-US" sz="3600" b="1"/>
              <a:t>这句诗的意思是：</a:t>
            </a:r>
          </a:p>
        </p:txBody>
      </p:sp>
      <p:sp>
        <p:nvSpPr>
          <p:cNvPr id="513030" name="Text Box 6"/>
          <p:cNvSpPr txBox="1">
            <a:spLocks noChangeArrowheads="1"/>
          </p:cNvSpPr>
          <p:nvPr/>
        </p:nvSpPr>
        <p:spPr bwMode="auto">
          <a:xfrm>
            <a:off x="250825" y="4724400"/>
            <a:ext cx="864235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99"/>
                </a:solidFill>
              </a:rPr>
              <a:t>       </a:t>
            </a:r>
            <a:r>
              <a:rPr lang="zh-CN" altLang="en-US" b="1">
                <a:solidFill>
                  <a:srgbClr val="000099"/>
                </a:solidFill>
              </a:rPr>
              <a:t>傍晚时分，快要落山的夕阳，柔和地铺在江水之上。晚霞斜映下的江水一半是碧绿的，一半是鲜红的。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1" name="Text Box 3"/>
          <p:cNvSpPr txBox="1">
            <a:spLocks noChangeArrowheads="1"/>
          </p:cNvSpPr>
          <p:nvPr/>
        </p:nvSpPr>
        <p:spPr bwMode="auto">
          <a:xfrm>
            <a:off x="2124075" y="1628775"/>
            <a:ext cx="4679950" cy="762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66FF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可怜九月初三夜，</a:t>
            </a:r>
          </a:p>
        </p:txBody>
      </p:sp>
      <p:sp>
        <p:nvSpPr>
          <p:cNvPr id="478213" name="Rectangle 5"/>
          <p:cNvSpPr>
            <a:spLocks noChangeArrowheads="1"/>
          </p:cNvSpPr>
          <p:nvPr/>
        </p:nvSpPr>
        <p:spPr bwMode="auto">
          <a:xfrm>
            <a:off x="2051050" y="2590800"/>
            <a:ext cx="567055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0066FF"/>
                </a:solidFill>
                <a:ea typeface="华文新魏" panose="02010800040101010101" charset="-122"/>
                <a:cs typeface="华文新魏" panose="02010800040101010101" charset="-122"/>
              </a:rPr>
              <a:t>露似真珠月似弓。</a:t>
            </a:r>
          </a:p>
        </p:txBody>
      </p:sp>
      <p:sp>
        <p:nvSpPr>
          <p:cNvPr id="478214" name="AutoShape 6"/>
          <p:cNvSpPr>
            <a:spLocks noChangeArrowheads="1"/>
          </p:cNvSpPr>
          <p:nvPr/>
        </p:nvSpPr>
        <p:spPr bwMode="auto">
          <a:xfrm>
            <a:off x="3132138" y="1125538"/>
            <a:ext cx="1944687" cy="503237"/>
          </a:xfrm>
          <a:prstGeom prst="wedgeRoundRectCallout">
            <a:avLst>
              <a:gd name="adj1" fmla="val -43713"/>
              <a:gd name="adj2" fmla="val 100157"/>
              <a:gd name="adj3" fmla="val 16667"/>
            </a:avLst>
          </a:prstGeom>
          <a:solidFill>
            <a:schemeClr val="accent1"/>
          </a:solidFill>
          <a:ln w="47625" algn="ctr">
            <a:solidFill>
              <a:srgbClr val="009900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en-US" sz="4000" b="1"/>
              <a:t>可爱</a:t>
            </a:r>
          </a:p>
        </p:txBody>
      </p:sp>
      <p:sp>
        <p:nvSpPr>
          <p:cNvPr id="478215" name="Text Box 7"/>
          <p:cNvSpPr txBox="1">
            <a:spLocks noChangeArrowheads="1"/>
          </p:cNvSpPr>
          <p:nvPr/>
        </p:nvSpPr>
        <p:spPr bwMode="auto">
          <a:xfrm>
            <a:off x="2670175" y="4437063"/>
            <a:ext cx="3265488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6600FF"/>
                </a:solidFill>
              </a:rPr>
              <a:t>似：好像。    </a:t>
            </a:r>
          </a:p>
          <a:p>
            <a:pPr algn="ctr"/>
            <a:r>
              <a:rPr lang="zh-CN" altLang="en-US" b="1">
                <a:solidFill>
                  <a:srgbClr val="6600FF"/>
                </a:solidFill>
              </a:rPr>
              <a:t>  真珠：即珍珠。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7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7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782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11" grpId="0" animBg="1"/>
      <p:bldP spid="478213" grpId="0" animBg="1"/>
      <p:bldP spid="478213" grpId="1" animBg="1"/>
      <p:bldP spid="4782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2"/>
          <p:cNvSpPr txBox="1">
            <a:spLocks noChangeArrowheads="1"/>
          </p:cNvSpPr>
          <p:nvPr/>
        </p:nvSpPr>
        <p:spPr bwMode="auto">
          <a:xfrm>
            <a:off x="611188" y="549275"/>
            <a:ext cx="7848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</a:rPr>
              <a:t>可怜九月初三夜，露似真珠月似弓。 </a:t>
            </a:r>
          </a:p>
        </p:txBody>
      </p:sp>
      <p:sp>
        <p:nvSpPr>
          <p:cNvPr id="52226" name="Text Box 3"/>
          <p:cNvSpPr txBox="1">
            <a:spLocks noChangeArrowheads="1"/>
          </p:cNvSpPr>
          <p:nvPr/>
        </p:nvSpPr>
        <p:spPr bwMode="auto">
          <a:xfrm>
            <a:off x="179388" y="1557338"/>
            <a:ext cx="8964612" cy="2563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        </a:t>
            </a:r>
            <a:r>
              <a:rPr lang="zh-CN" altLang="en-US" sz="3600" b="1"/>
              <a:t>诗人在这里把天上地上的两种景象压缩在诗里，通过对“露”和“月”的视觉形象的描写，创造出秋夜一派和谐宁静的意境。</a:t>
            </a:r>
          </a:p>
          <a:p>
            <a:pPr>
              <a:spcBef>
                <a:spcPct val="50000"/>
              </a:spcBef>
            </a:pPr>
            <a:r>
              <a:rPr lang="zh-CN" altLang="en-US" sz="3600" b="1"/>
              <a:t>这句诗的意思是：</a:t>
            </a:r>
            <a:endParaRPr lang="zh-CN" altLang="en-US" sz="3600" b="1">
              <a:solidFill>
                <a:srgbClr val="000099"/>
              </a:solidFill>
            </a:endParaRPr>
          </a:p>
        </p:txBody>
      </p:sp>
      <p:sp>
        <p:nvSpPr>
          <p:cNvPr id="515077" name="Text Box 5"/>
          <p:cNvSpPr txBox="1">
            <a:spLocks noChangeArrowheads="1"/>
          </p:cNvSpPr>
          <p:nvPr/>
        </p:nvSpPr>
        <p:spPr bwMode="auto">
          <a:xfrm>
            <a:off x="490538" y="4365625"/>
            <a:ext cx="8653462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99"/>
                </a:solidFill>
              </a:rPr>
              <a:t>        </a:t>
            </a:r>
            <a:r>
              <a:rPr lang="zh-CN" altLang="en-US" b="1">
                <a:solidFill>
                  <a:srgbClr val="000099"/>
                </a:solidFill>
              </a:rPr>
              <a:t>九月初三这个夜晚是多么可爱啊，岸边草茎树叶上的露珠像珍珠一样晶莹剔透，而升起的一弯新月像一张精巧的弯弓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5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5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0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z="5400" smtClean="0">
                <a:solidFill>
                  <a:srgbClr val="FF0066"/>
                </a:solidFill>
              </a:rPr>
              <a:t>诗中的时间问题</a:t>
            </a:r>
          </a:p>
        </p:txBody>
      </p:sp>
      <p:sp>
        <p:nvSpPr>
          <p:cNvPr id="5529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771775" y="1673225"/>
            <a:ext cx="3529013" cy="6477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/>
              <a:t>暮江吟这首诗写了</a:t>
            </a:r>
          </a:p>
        </p:txBody>
      </p:sp>
      <p:sp>
        <p:nvSpPr>
          <p:cNvPr id="55299" name="Text Box 4"/>
          <p:cNvSpPr txBox="1">
            <a:spLocks noChangeArrowheads="1"/>
          </p:cNvSpPr>
          <p:nvPr/>
        </p:nvSpPr>
        <p:spPr bwMode="auto">
          <a:xfrm>
            <a:off x="2016125" y="3236913"/>
            <a:ext cx="5653088" cy="3667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>
            <a:spAutoFit/>
          </a:bodyPr>
          <a:lstStyle/>
          <a:p>
            <a:endParaRPr lang="zh-CN" altLang="en-US" sz="1800"/>
          </a:p>
        </p:txBody>
      </p:sp>
      <p:sp>
        <p:nvSpPr>
          <p:cNvPr id="55300" name="Text Box 5"/>
          <p:cNvSpPr txBox="1">
            <a:spLocks noChangeArrowheads="1"/>
          </p:cNvSpPr>
          <p:nvPr/>
        </p:nvSpPr>
        <p:spPr bwMode="auto">
          <a:xfrm>
            <a:off x="973138" y="3141663"/>
            <a:ext cx="7632700" cy="63976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>
            <a:spAutoFit/>
          </a:bodyPr>
          <a:lstStyle/>
          <a:p>
            <a:r>
              <a:rPr lang="zh-CN" altLang="en-US" sz="1800"/>
              <a:t>         </a:t>
            </a:r>
            <a:r>
              <a:rPr lang="zh-CN" altLang="en-US" sz="3600"/>
              <a:t>【     】——————【     】</a:t>
            </a:r>
          </a:p>
        </p:txBody>
      </p:sp>
      <p:sp>
        <p:nvSpPr>
          <p:cNvPr id="25606" name="AutoShape 6"/>
          <p:cNvSpPr>
            <a:spLocks noChangeArrowheads="1"/>
          </p:cNvSpPr>
          <p:nvPr/>
        </p:nvSpPr>
        <p:spPr bwMode="auto">
          <a:xfrm>
            <a:off x="1835150" y="3141663"/>
            <a:ext cx="1081088" cy="6477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rgbClr val="FF00FF"/>
                </a:solidFill>
                <a:ea typeface="微软雅黑" panose="020B0503020204020204" charset="-122"/>
              </a:rPr>
              <a:t>日落</a:t>
            </a: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6156325" y="3141663"/>
            <a:ext cx="1079500" cy="6477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rgbClr val="FF00FF"/>
                </a:solidFill>
                <a:ea typeface="微软雅黑" panose="020B0503020204020204" charset="-122"/>
              </a:rPr>
              <a:t>夜晚</a:t>
            </a:r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3563938" y="2420938"/>
            <a:ext cx="1008062" cy="649287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660033"/>
                </a:solidFill>
                <a:ea typeface="微软雅黑" panose="020B0503020204020204" charset="-122"/>
              </a:rPr>
              <a:t>深秋</a:t>
            </a:r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55304" name="AutoShape 9"/>
          <p:cNvSpPr>
            <a:spLocks noChangeArrowheads="1"/>
          </p:cNvSpPr>
          <p:nvPr/>
        </p:nvSpPr>
        <p:spPr bwMode="auto">
          <a:xfrm>
            <a:off x="2700338" y="3789363"/>
            <a:ext cx="3600450" cy="6477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>
            <a:prstShdw prst="shdw11">
              <a:srgbClr val="C0C0C0">
                <a:alpha val="75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zh-CN" altLang="en-US">
                <a:ea typeface="微软雅黑" panose="020B0503020204020204" charset="-122"/>
              </a:rPr>
              <a:t>一段时间江上的景色</a:t>
            </a:r>
          </a:p>
        </p:txBody>
      </p:sp>
      <p:sp>
        <p:nvSpPr>
          <p:cNvPr id="55306" name="Rectangle 10"/>
          <p:cNvSpPr>
            <a:spLocks noChangeArrowheads="1"/>
          </p:cNvSpPr>
          <p:nvPr/>
        </p:nvSpPr>
        <p:spPr bwMode="auto">
          <a:xfrm>
            <a:off x="4787900" y="2492375"/>
            <a:ext cx="996950" cy="579438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/>
              <a:t>季节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ldLvl="0" autoUpdateAnimBg="0"/>
      <p:bldP spid="76802" grpId="1" bldLvl="0" autoUpdateAnimBg="0"/>
      <p:bldP spid="76802" grpId="2" bldLvl="0" autoUpdateAnimBg="0"/>
      <p:bldP spid="25606" grpId="0" bldLvl="0" autoUpdateAnimBg="0"/>
      <p:bldP spid="25607" grpId="0" bldLvl="0" autoUpdateAnimBg="0"/>
      <p:bldP spid="25608" grpId="0" bldLvl="0" autoUpdateAnimBg="0"/>
      <p:bldP spid="25608" grpId="1" bldLvl="0" autoUpdateAnimBg="0"/>
      <p:bldP spid="25608" grpId="2" bldLvl="0" autoUpdateAnimBg="0"/>
      <p:bldP spid="25608" grpId="3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2"/>
          <p:cNvSpPr txBox="1">
            <a:spLocks noChangeArrowheads="1"/>
          </p:cNvSpPr>
          <p:nvPr/>
        </p:nvSpPr>
        <p:spPr bwMode="auto">
          <a:xfrm>
            <a:off x="0" y="1052513"/>
            <a:ext cx="9144000" cy="3387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       </a:t>
            </a:r>
            <a:r>
              <a:rPr lang="zh-CN" altLang="en-US" sz="3600" b="1"/>
              <a:t>构思妙绝，两幅幽美的自然界的画面，加以组接。</a:t>
            </a:r>
            <a:r>
              <a:rPr lang="zh-CN" altLang="en-US" sz="3600" b="1">
                <a:solidFill>
                  <a:srgbClr val="0066FF"/>
                </a:solidFill>
              </a:rPr>
              <a:t>一幅是夕阳西沉、晚霞映江的绚丽景象，一幅是弯月初升，露珠晶莹的朦胧夜色。</a:t>
            </a:r>
            <a:r>
              <a:rPr lang="zh-CN" altLang="en-US" sz="3600" b="1"/>
              <a:t>诗句中比喻的写法，使景色倍显生动。也渗透了诗人自愿远离朝廷后轻松愉悦的解放情绪和个性色彩。</a:t>
            </a:r>
          </a:p>
        </p:txBody>
      </p:sp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395536" y="476672"/>
            <a:ext cx="19446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</a:rPr>
              <a:t>赏析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548680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196380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593" y="2888545"/>
            <a:ext cx="975106" cy="21246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</a:effectLst>
        </p:spPr>
      </p:pic>
      <p:sp>
        <p:nvSpPr>
          <p:cNvPr id="38917" name="矩形 3"/>
          <p:cNvSpPr>
            <a:spLocks noChangeArrowheads="1"/>
          </p:cNvSpPr>
          <p:nvPr/>
        </p:nvSpPr>
        <p:spPr bwMode="auto">
          <a:xfrm>
            <a:off x="323528" y="1340768"/>
            <a:ext cx="864076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把第一句中“一道残阳铺水中”的“铺”改为“照”，好不好？为什么？</a:t>
            </a: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1331640" y="2553866"/>
            <a:ext cx="7200800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好。残阳照射在江面上，不说“照”，却说“铺”，这是因为“残阳”已经接近地平线，几乎是贴着地面照射过来，确像“铺”在江上，很形象；这个“铺”字也显得委婉、平缓，写出了秋天夕阳独特的柔和，给人以亲切、安闲的感觉。 </a:t>
            </a:r>
          </a:p>
          <a:p>
            <a:pPr>
              <a:defRPr/>
            </a:pPr>
            <a:endParaRPr lang="zh-CN" altLang="en-US" sz="3200" dirty="0">
              <a:solidFill>
                <a:schemeClr val="accent3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765175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直线连接符 21"/>
          <p:cNvSpPr>
            <a:spLocks noChangeShapeType="1"/>
          </p:cNvSpPr>
          <p:nvPr/>
        </p:nvSpPr>
        <p:spPr bwMode="auto">
          <a:xfrm flipV="1">
            <a:off x="-36513" y="1343025"/>
            <a:ext cx="2073276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8388" y="2938463"/>
            <a:ext cx="44672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395536" y="2204864"/>
            <a:ext cx="7740352" cy="32316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1.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认识“暮、瑟”等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6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个生字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,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读准多音字“降”，会写“暮、吟”等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13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个字。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有感情地朗读并背诵课文。默写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《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题西林壁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》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</a:rPr>
              <a:t>（重点）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3.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想象诗句描绘的景象，并用自己的话说一说。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</a:rPr>
              <a:t>（重点）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4.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黑体" panose="02010609060101010101" charset="-122"/>
              </a:rPr>
              <a:t>借助注释理解诗句的意思，体会诗歌蕴含的人生哲理。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charset="-122"/>
              </a:rPr>
              <a:t>（难点）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6" y="981081"/>
            <a:ext cx="2008187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prstClr val="black"/>
                </a:solidFill>
              </a:rPr>
              <a:t>学习目标</a:t>
            </a: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628781"/>
            <a:ext cx="2371725" cy="4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323852" y="1627192"/>
            <a:ext cx="2073275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8" y="1052513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2709863"/>
            <a:ext cx="7923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</a:rPr>
              <a:t>　　</a:t>
            </a:r>
            <a:endParaRPr lang="zh-CN" altLang="zh-CN" sz="3200" b="1" smtClean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513" y="1916113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2" y="2058992"/>
            <a:ext cx="8064500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539752" y="2057402"/>
            <a:ext cx="80645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暮江吟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描写了深秋时节从日落到入夜的美丽景色，抒发了诗人对大自然美景的喜爱和赞美之情。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Text Box 2"/>
          <p:cNvSpPr txBox="1">
            <a:spLocks noChangeArrowheads="1"/>
          </p:cNvSpPr>
          <p:nvPr/>
        </p:nvSpPr>
        <p:spPr bwMode="auto">
          <a:xfrm>
            <a:off x="900113" y="1463675"/>
            <a:ext cx="6913562" cy="393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        </a:t>
            </a:r>
            <a:r>
              <a:rPr lang="zh-CN" altLang="en-US" sz="3600" b="1"/>
              <a:t>想必大家意犹未尽吧。在这里向同学们推荐一些与明月有关的古诗。 </a:t>
            </a:r>
            <a:br>
              <a:rPr lang="zh-CN" altLang="en-US" sz="3600" b="1"/>
            </a:br>
            <a:r>
              <a:rPr lang="zh-CN" altLang="en-US" sz="3600" b="1"/>
              <a:t>　　李白</a:t>
            </a:r>
            <a:r>
              <a:rPr lang="en-US" altLang="zh-CN" sz="3600" b="1"/>
              <a:t>《</a:t>
            </a:r>
            <a:r>
              <a:rPr lang="zh-CN" altLang="en-US" sz="3600" b="1"/>
              <a:t>关山月</a:t>
            </a:r>
            <a:r>
              <a:rPr lang="en-US" altLang="zh-CN" sz="3600" b="1"/>
              <a:t>》</a:t>
            </a:r>
            <a:br>
              <a:rPr lang="en-US" altLang="zh-CN" sz="3600" b="1"/>
            </a:br>
            <a:r>
              <a:rPr lang="zh-CN" altLang="en-US" sz="3600" b="1"/>
              <a:t>　　苏轼</a:t>
            </a:r>
            <a:r>
              <a:rPr lang="en-US" altLang="zh-CN" sz="3600" b="1"/>
              <a:t>《</a:t>
            </a:r>
            <a:r>
              <a:rPr lang="zh-CN" altLang="en-US" sz="3600" b="1"/>
              <a:t>中秋月</a:t>
            </a:r>
            <a:r>
              <a:rPr lang="en-US" altLang="zh-CN" sz="3600" b="1"/>
              <a:t>》</a:t>
            </a:r>
            <a:br>
              <a:rPr lang="en-US" altLang="zh-CN" sz="3600" b="1"/>
            </a:br>
            <a:r>
              <a:rPr lang="zh-CN" altLang="en-US" sz="3600" b="1"/>
              <a:t>　　李商隐</a:t>
            </a:r>
            <a:r>
              <a:rPr lang="en-US" altLang="zh-CN" sz="3600" b="1"/>
              <a:t>《</a:t>
            </a:r>
            <a:r>
              <a:rPr lang="zh-CN" altLang="en-US" sz="3600" b="1"/>
              <a:t>霜月</a:t>
            </a:r>
            <a:r>
              <a:rPr lang="en-US" altLang="zh-CN" sz="3600" b="1"/>
              <a:t>》</a:t>
            </a:r>
            <a:br>
              <a:rPr lang="en-US" altLang="zh-CN" sz="3600" b="1"/>
            </a:br>
            <a:r>
              <a:rPr lang="zh-CN" altLang="en-US" sz="3600" b="1"/>
              <a:t>　　白居易</a:t>
            </a:r>
            <a:r>
              <a:rPr lang="en-US" altLang="zh-CN" sz="3600" b="1"/>
              <a:t>《</a:t>
            </a:r>
            <a:r>
              <a:rPr lang="zh-CN" altLang="en-US" sz="3600" b="1"/>
              <a:t>江楼月</a:t>
            </a:r>
            <a:r>
              <a:rPr lang="en-US" altLang="zh-CN" sz="3600" b="1"/>
              <a:t>》……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0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0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0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500_200704182209485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86409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555776" y="1628800"/>
            <a:ext cx="3816350" cy="1006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6000" b="1"/>
              <a:t>题 西 林 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734f12f37449f2ef0a46e08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82047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95536" y="548680"/>
            <a:ext cx="7924800" cy="49552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b="1" dirty="0">
                <a:solidFill>
                  <a:srgbClr val="000000"/>
                </a:solidFill>
              </a:rPr>
              <a:t>      </a:t>
            </a:r>
            <a:r>
              <a:rPr lang="zh-CN" altLang="en-US" sz="2800" b="1" dirty="0">
                <a:solidFill>
                  <a:srgbClr val="000000"/>
                </a:solidFill>
              </a:rPr>
              <a:t>庐山位于江西北部，北临长江，东临鄱阳湖，是一座历史悠久的名山，相传在周朝时有匡氏七兄弟上山修道，结庐为舍，因此而得名。自古享有“匡庐奇秀甲天下”的声誉。</a:t>
            </a:r>
          </a:p>
          <a:p>
            <a:pPr indent="304800" algn="just" eaLnBrk="0" hangingPunct="0"/>
            <a:r>
              <a:rPr lang="zh-CN" altLang="en-US" sz="2800" b="1" dirty="0">
                <a:solidFill>
                  <a:srgbClr val="000000"/>
                </a:solidFill>
              </a:rPr>
              <a:t>     庐山南北长约25公里，东西宽约20公里，</a:t>
            </a:r>
            <a:r>
              <a:rPr lang="zh-CN" altLang="en-US" sz="2800" b="1" dirty="0"/>
              <a:t>以雄、奇、险、秀闻名于世，巍峨挺拔的青峰秀峦、喷雪鸣雷的银泉飞瀑、瞬息万变的云海奇观、俊奇巧秀的园林建筑，一展庐山的无穷魅力。</a:t>
            </a:r>
            <a:r>
              <a:rPr lang="zh-CN" altLang="en-US" sz="2800" b="1" dirty="0">
                <a:solidFill>
                  <a:srgbClr val="000000"/>
                </a:solidFill>
              </a:rPr>
              <a:t>历代诗人墨客相继慕名而来，留下了许多珍贵的名篇佳作。</a:t>
            </a:r>
            <a:endParaRPr lang="zh-CN" altLang="en-US" sz="2800" b="1" dirty="0"/>
          </a:p>
          <a:p>
            <a:pPr indent="304800" eaLnBrk="0" hangingPunct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题西林壁"/>
          <p:cNvPicPr>
            <a:picLocks noChangeAspect="1" noChangeArrowheads="1"/>
          </p:cNvPicPr>
          <p:nvPr/>
        </p:nvPicPr>
        <p:blipFill>
          <a:blip r:embed="rId2" cstate="print"/>
          <a:srcRect b="20732"/>
          <a:stretch>
            <a:fillRect/>
          </a:stretch>
        </p:blipFill>
        <p:spPr bwMode="auto">
          <a:xfrm>
            <a:off x="323528" y="1268760"/>
            <a:ext cx="8244408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庐山西林寺</a:t>
            </a:r>
          </a:p>
        </p:txBody>
      </p:sp>
      <p:pic>
        <p:nvPicPr>
          <p:cNvPr id="11268" name="Picture 4" descr="官方logo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70600"/>
            <a:ext cx="18542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9040755llmt14ks5rxms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8604448" cy="4956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1520" y="620688"/>
          <a:ext cx="8532440" cy="5616624"/>
        </p:xfrm>
        <a:graphic>
          <a:graphicData uri="http://schemas.openxmlformats.org/presentationml/2006/ole">
            <p:oleObj spid="_x0000_s1025" r:id="rId3" imgW="4562475" imgH="3419475" progId="PowerPoint.Slid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04800" y="609600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83568" y="692696"/>
            <a:ext cx="7848872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/>
              <a:t>    自学提示：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   一首古诗往往就是一幅古朴典雅的画卷，只要你用心的去读，去感受，你就能看到这幅画。下面就请同学们结合注释反复读古诗，看谁能把它读成一幅画。</a:t>
            </a:r>
            <a:endParaRPr lang="zh-CN" altLang="en-US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899592" y="4221088"/>
            <a:ext cx="7239000" cy="2136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/>
              <a:t>注释：</a:t>
            </a:r>
          </a:p>
          <a:p>
            <a:pPr>
              <a:spcBef>
                <a:spcPct val="50000"/>
              </a:spcBef>
            </a:pPr>
            <a:r>
              <a:rPr lang="zh-CN" sz="2800" b="1" dirty="0"/>
              <a:t>不识：看不清、认不清       只缘：只因为                        面目：面貌 ，这里指庐山的风景。                          身：自己                               此：这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008541038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74694"/>
            <a:ext cx="8640960" cy="6183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827584" y="980728"/>
            <a:ext cx="3352800" cy="1433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8800" dirty="0"/>
              <a:t>横看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010127212714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532440" cy="5535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84213" y="627335"/>
            <a:ext cx="3352800" cy="14335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8800" dirty="0">
                <a:solidFill>
                  <a:srgbClr val="800000"/>
                </a:solidFill>
              </a:rPr>
              <a:t>横看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419475" y="482873"/>
            <a:ext cx="2622550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9600" dirty="0"/>
              <a:t>成岭</a:t>
            </a:r>
            <a:endParaRPr 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3075" y="908050"/>
            <a:ext cx="8420100" cy="568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prstClr val="white"/>
              </a:solidFill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539753" y="1312433"/>
            <a:ext cx="4375343" cy="5188380"/>
            <a:chOff x="626990" y="1188113"/>
            <a:chExt cx="6611625" cy="4680520"/>
          </a:xfrm>
        </p:grpSpPr>
        <p:sp>
          <p:nvSpPr>
            <p:cNvPr id="4" name="矩形 3"/>
            <p:cNvSpPr/>
            <p:nvPr/>
          </p:nvSpPr>
          <p:spPr>
            <a:xfrm>
              <a:off x="626990" y="1188113"/>
              <a:ext cx="6611625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883280" y="2287512"/>
              <a:ext cx="6336703" cy="2485721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anchor="ctr">
              <a:spAutoFit/>
            </a:bodyPr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21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白居易</a:t>
              </a:r>
              <a:r>
                <a:rPr lang="zh-CN" altLang="en-US" sz="21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sym typeface="+mn-ea"/>
                </a:rPr>
                <a:t>        字乐天，号香山居士，我国唐代伟大的现实主义诗人。他的诗歌题材广泛，形式多样，语言平易通俗，有“诗魔”和“诗王”之称。十六岁科举考试时所作诗歌</a:t>
              </a:r>
              <a:r>
                <a:rPr lang="en-US" altLang="zh-CN" sz="21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sym typeface="+mn-ea"/>
                </a:rPr>
                <a:t>《</a:t>
              </a:r>
              <a:r>
                <a:rPr lang="zh-CN" altLang="en-US" sz="21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sym typeface="+mn-ea"/>
                </a:rPr>
                <a:t>草</a:t>
              </a:r>
              <a:r>
                <a:rPr lang="en-US" altLang="zh-CN" sz="21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sym typeface="+mn-ea"/>
                </a:rPr>
                <a:t>》</a:t>
              </a:r>
              <a:r>
                <a:rPr lang="zh-CN" altLang="en-US" sz="2100" dirty="0" smtClean="0">
                  <a:solidFill>
                    <a:srgbClr val="002060"/>
                  </a:solidFill>
                  <a:latin typeface="Arial" panose="020B0604020202020204"/>
                  <a:ea typeface="黑体" panose="02010609060101010101" charset="-122"/>
                  <a:sym typeface="+mn-ea"/>
                </a:rPr>
                <a:t>，让当时的大名仕顾况深为折服。</a:t>
              </a:r>
              <a:endParaRPr kumimoji="1" lang="zh-CN" altLang="en-US" sz="2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922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804"/>
            <a:ext cx="1783080" cy="62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906289ddedd9a6045882dd6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340768"/>
            <a:ext cx="313372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734f12f37449f2ef0a46e08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357491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33400" y="533400"/>
            <a:ext cx="24384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8000"/>
              <a:t>侧看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2572038_23055908496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8632139" cy="794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636963" y="406400"/>
            <a:ext cx="5173662" cy="13096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8000"/>
              <a:t>侧看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664325" y="188913"/>
            <a:ext cx="936625" cy="3017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9600">
                <a:solidFill>
                  <a:srgbClr val="FF0000"/>
                </a:solidFill>
              </a:rPr>
              <a:t>成峰</a:t>
            </a:r>
            <a:endParaRPr 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11054530_8338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8604448" cy="609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943600" y="3048000"/>
            <a:ext cx="221615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8000"/>
              <a:t>远看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00307120284_3012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457200"/>
            <a:ext cx="840105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6172200" y="1143000"/>
            <a:ext cx="221615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8000"/>
              <a:t>近看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6172200" y="1143000"/>
            <a:ext cx="221615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8000"/>
              <a:t>近看</a:t>
            </a:r>
          </a:p>
        </p:txBody>
      </p:sp>
      <p:pic>
        <p:nvPicPr>
          <p:cNvPr id="25603" name="Picture 3" descr="c2b66cf4dae035e4a50f52b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5940425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W0200611214059447941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66700"/>
            <a:ext cx="4778375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457200" y="944563"/>
            <a:ext cx="2209800" cy="1311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zh-CN" sz="800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143000" y="1143000"/>
            <a:ext cx="1200150" cy="4968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8000">
                <a:latin typeface="宋体" panose="02010600030101010101" pitchFamily="2" charset="-122"/>
              </a:rPr>
              <a:t>抬</a:t>
            </a:r>
          </a:p>
          <a:p>
            <a:r>
              <a:rPr lang="zh-CN" sz="8000">
                <a:latin typeface="宋体" panose="02010600030101010101" pitchFamily="2" charset="-122"/>
              </a:rPr>
              <a:t>头</a:t>
            </a:r>
          </a:p>
          <a:p>
            <a:r>
              <a:rPr lang="zh-CN" sz="8000">
                <a:latin typeface="宋体" panose="02010600030101010101" pitchFamily="2" charset="-122"/>
              </a:rPr>
              <a:t>仰</a:t>
            </a:r>
          </a:p>
          <a:p>
            <a:r>
              <a:rPr lang="zh-CN" sz="8000">
                <a:latin typeface="宋体" panose="02010600030101010101" pitchFamily="2" charset="-122"/>
              </a:rPr>
              <a:t>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295400" y="944563"/>
            <a:ext cx="8458200" cy="4968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8000">
                <a:latin typeface="宋体" panose="02010600030101010101" pitchFamily="2" charset="-122"/>
              </a:rPr>
              <a:t>低</a:t>
            </a:r>
          </a:p>
          <a:p>
            <a:r>
              <a:rPr lang="zh-CN" sz="8000">
                <a:latin typeface="宋体" panose="02010600030101010101" pitchFamily="2" charset="-122"/>
              </a:rPr>
              <a:t>头</a:t>
            </a:r>
          </a:p>
          <a:p>
            <a:r>
              <a:rPr lang="zh-CN" sz="8000">
                <a:latin typeface="宋体" panose="02010600030101010101" pitchFamily="2" charset="-122"/>
              </a:rPr>
              <a:t>俯</a:t>
            </a:r>
          </a:p>
          <a:p>
            <a:r>
              <a:rPr lang="zh-CN" sz="8000">
                <a:latin typeface="宋体" panose="02010600030101010101" pitchFamily="2" charset="-122"/>
              </a:rPr>
              <a:t>视</a:t>
            </a:r>
            <a:r>
              <a:rPr lang="zh-CN" sz="8000"/>
              <a:t> </a:t>
            </a:r>
          </a:p>
        </p:txBody>
      </p:sp>
      <p:pic>
        <p:nvPicPr>
          <p:cNvPr id="28675" name="Picture 3" descr="99ea48f3323f1d1d730eec1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571500"/>
            <a:ext cx="4724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219200" y="381000"/>
            <a:ext cx="7772400" cy="4905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>
                <a:solidFill>
                  <a:srgbClr val="FF0000"/>
                </a:solidFill>
                <a:latin typeface="宋体" panose="02010600030101010101" pitchFamily="2" charset="-122"/>
              </a:rPr>
              <a:t>放飞想象：</a:t>
            </a: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横着看，    庐山 </a:t>
            </a:r>
            <a:r>
              <a:rPr lang="zh-CN" altLang="en-US" sz="3200" u="sng">
                <a:latin typeface="宋体" panose="02010600030101010101" pitchFamily="2" charset="-122"/>
              </a:rPr>
              <a:t> 山岭绵延不绝   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侧着看，    庐山 </a:t>
            </a:r>
            <a:r>
              <a:rPr lang="zh-CN" altLang="en-US" sz="3200" u="sng">
                <a:latin typeface="宋体" panose="02010600030101010101" pitchFamily="2" charset="-122"/>
              </a:rPr>
              <a:t> 山峰高耸入云                                  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从远处望，  庐山 </a:t>
            </a:r>
            <a:r>
              <a:rPr lang="zh-CN" altLang="en-US" sz="3200" u="sng">
                <a:latin typeface="宋体" panose="02010600030101010101" pitchFamily="2" charset="-122"/>
              </a:rPr>
              <a:t> 遮天蔽日                              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从近处看，  庐山 </a:t>
            </a:r>
            <a:r>
              <a:rPr lang="zh-CN" altLang="en-US" sz="3200" u="sng">
                <a:latin typeface="宋体" panose="02010600030101010101" pitchFamily="2" charset="-122"/>
              </a:rPr>
              <a:t> 危崖险岩                            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从高处俯视，庐山 </a:t>
            </a:r>
            <a:r>
              <a:rPr lang="zh-CN" altLang="en-US" sz="3200" u="sng">
                <a:latin typeface="宋体" panose="02010600030101010101" pitchFamily="2" charset="-122"/>
              </a:rPr>
              <a:t> 深沟幽壑（h</a:t>
            </a:r>
            <a:r>
              <a:rPr lang="zh-CN" altLang="en-US" sz="3200" u="sng">
                <a:latin typeface="宋体" panose="02010600030101010101" pitchFamily="2" charset="-122"/>
                <a:sym typeface="宋体" panose="02010600030101010101" pitchFamily="2" charset="-122"/>
              </a:rPr>
              <a:t>è</a:t>
            </a:r>
            <a:r>
              <a:rPr lang="zh-CN" altLang="en-US" sz="3200" u="sng">
                <a:latin typeface="宋体" panose="02010600030101010101" pitchFamily="2" charset="-122"/>
              </a:rPr>
              <a:t>)                           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从低处仰望，庐山 </a:t>
            </a:r>
            <a:r>
              <a:rPr lang="zh-CN" altLang="en-US" sz="3200" u="sng">
                <a:latin typeface="宋体" panose="02010600030101010101" pitchFamily="2" charset="-122"/>
              </a:rPr>
              <a:t> 重峦叠嶂      </a:t>
            </a:r>
            <a:r>
              <a:rPr lang="zh-CN" altLang="en-US" u="sng">
                <a:latin typeface="宋体" panose="02010600030101010101" pitchFamily="2" charset="-122"/>
              </a:rPr>
              <a:t>               </a:t>
            </a:r>
            <a:r>
              <a:rPr lang="zh-CN" altLang="en-US" sz="2800" u="sng">
                <a:latin typeface="宋体" panose="02010600030101010101" pitchFamily="2" charset="-122"/>
              </a:rPr>
              <a:t>       </a:t>
            </a:r>
            <a:endParaRPr lang="zh-CN" altLang="en-US" sz="2800">
              <a:latin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371600" y="5029200"/>
            <a:ext cx="567055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sz="4800">
                <a:solidFill>
                  <a:srgbClr val="FF0000"/>
                </a:solidFill>
              </a:rPr>
              <a:t>千姿百态    变化万千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04800" y="0"/>
            <a:ext cx="8610600" cy="3840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/>
              <a:t>      </a:t>
            </a: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</a:rPr>
              <a:t>诗的意思</a:t>
            </a:r>
          </a:p>
          <a:p>
            <a:pPr>
              <a:spcBef>
                <a:spcPct val="50000"/>
              </a:spcBef>
            </a:pPr>
            <a:r>
              <a:rPr lang="zh-CN" altLang="en-US" sz="4400" b="1"/>
              <a:t>       从正面看，庐山是</a:t>
            </a:r>
            <a:r>
              <a:rPr lang="zh-CN" altLang="en-US" sz="4000" b="1"/>
              <a:t>连绵起伏</a:t>
            </a:r>
            <a:r>
              <a:rPr lang="zh-CN" altLang="en-US" sz="4400" b="1"/>
              <a:t>的山岭；从侧</a:t>
            </a:r>
            <a:r>
              <a:rPr lang="zh-CN" altLang="en-US" sz="4000" b="1"/>
              <a:t>面</a:t>
            </a:r>
            <a:r>
              <a:rPr lang="zh-CN" altLang="en-US" sz="4400" b="1"/>
              <a:t>看，庐山是</a:t>
            </a:r>
            <a:r>
              <a:rPr lang="zh-CN" altLang="en-US" sz="4000" b="1"/>
              <a:t>峭拔挺立的</a:t>
            </a:r>
            <a:r>
              <a:rPr lang="zh-CN" altLang="en-US" sz="4400" b="1"/>
              <a:t>山峰。从</a:t>
            </a:r>
            <a:r>
              <a:rPr lang="zh-CN" altLang="en-US" sz="4000" b="1"/>
              <a:t>远处、近处、高处、低处</a:t>
            </a:r>
            <a:r>
              <a:rPr lang="zh-CN" altLang="en-US" sz="4400" b="1"/>
              <a:t>看，庐山呈现出各种不同的姿态。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57200" y="3200400"/>
            <a:ext cx="8458200" cy="3230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      </a:t>
            </a:r>
          </a:p>
          <a:p>
            <a:pPr>
              <a:spcBef>
                <a:spcPct val="50000"/>
              </a:spcBef>
            </a:pPr>
            <a:r>
              <a:rPr lang="zh-CN" altLang="en-US" sz="4000" b="1"/>
              <a:t>        为什么认不清庐山的真面目呢？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只因为</a:t>
            </a:r>
            <a:r>
              <a:rPr lang="zh-CN" altLang="en-US" sz="4000" b="1"/>
              <a:t>自己在庐山之中。</a:t>
            </a:r>
          </a:p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9F1005"/>
              </a:solidFill>
            </a:endParaRPr>
          </a:p>
        </p:txBody>
      </p:sp>
      <p:sp>
        <p:nvSpPr>
          <p:cNvPr id="31748" name="AutoShape 4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848600" y="5791200"/>
            <a:ext cx="1295400" cy="762000"/>
          </a:xfrm>
          <a:prstGeom prst="actionButtonBlank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548680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196380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592" y="2888545"/>
            <a:ext cx="1457095" cy="21246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</a:effectLst>
        </p:spPr>
      </p:pic>
      <p:sp>
        <p:nvSpPr>
          <p:cNvPr id="38917" name="矩形 3"/>
          <p:cNvSpPr>
            <a:spLocks noChangeArrowheads="1"/>
          </p:cNvSpPr>
          <p:nvPr/>
        </p:nvSpPr>
        <p:spPr bwMode="auto">
          <a:xfrm>
            <a:off x="323528" y="1340768"/>
            <a:ext cx="8640762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诗人看不清庐山真面目的原因是什么？怎样才能看清庐山的全貌？</a:t>
            </a: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2195736" y="2553866"/>
            <a:ext cx="6336704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因为诗人身在庐山之中</a:t>
            </a:r>
            <a:r>
              <a:rPr lang="en-US" altLang="zh-CN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视野狭窄</a:t>
            </a:r>
            <a:r>
              <a:rPr lang="en-US" altLang="zh-CN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只能看到局部</a:t>
            </a:r>
            <a:r>
              <a:rPr lang="en-US" altLang="zh-CN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不能看到全貌。只有身在庐山之外</a:t>
            </a:r>
            <a:r>
              <a:rPr lang="en-US" altLang="zh-CN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从高处鸟瞰</a:t>
            </a:r>
            <a:r>
              <a:rPr lang="en-US" altLang="zh-CN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才能看清庐山的全貌。</a:t>
            </a:r>
          </a:p>
          <a:p>
            <a:pPr>
              <a:defRPr/>
            </a:pPr>
            <a:endParaRPr lang="zh-CN" altLang="en-US" sz="3200" dirty="0">
              <a:solidFill>
                <a:schemeClr val="accent3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http://up.qingnet.cn/img/4/2008317173449140778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492375"/>
            <a:ext cx="28384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39" name="Rectangle 3"/>
          <p:cNvSpPr>
            <a:spLocks noGrp="1" noChangeArrowheads="1"/>
          </p:cNvSpPr>
          <p:nvPr/>
        </p:nvSpPr>
        <p:spPr bwMode="auto">
          <a:xfrm>
            <a:off x="3563938" y="1701800"/>
            <a:ext cx="5040312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4000" dirty="0">
                <a:latin typeface="Arial" panose="020B0604020202020204" pitchFamily="34" charset="0"/>
              </a:rPr>
              <a:t>字子瞻，号东坡居士，北宋文学家、书画家。唐宋八大家之一。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4000" dirty="0">
                <a:latin typeface="Arial" panose="020B0604020202020204" pitchFamily="34" charset="0"/>
              </a:rPr>
              <a:t>父亲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苏洵</a:t>
            </a:r>
            <a:r>
              <a:rPr lang="zh-CN" altLang="en-US" sz="4000" dirty="0">
                <a:latin typeface="Arial" panose="020B0604020202020204" pitchFamily="34" charset="0"/>
              </a:rPr>
              <a:t>、弟弟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苏辙</a:t>
            </a:r>
            <a:r>
              <a:rPr lang="zh-CN" altLang="en-US" sz="4000" dirty="0">
                <a:latin typeface="Arial" panose="020B0604020202020204" pitchFamily="34" charset="0"/>
              </a:rPr>
              <a:t>都是著名文学家，三人世称“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三苏</a:t>
            </a:r>
            <a:r>
              <a:rPr lang="zh-CN" altLang="en-US" sz="4000" dirty="0">
                <a:latin typeface="Arial" panose="020B0604020202020204" pitchFamily="34" charset="0"/>
              </a:rPr>
              <a:t>”。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/>
        </p:nvSpPr>
        <p:spPr bwMode="auto">
          <a:xfrm>
            <a:off x="323850" y="692150"/>
            <a:ext cx="8229600" cy="72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</a:rPr>
              <a:t>苏   轼</a:t>
            </a: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1783080" cy="62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548680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196380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2856"/>
            <a:ext cx="1457095" cy="21246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</a:effectLst>
        </p:spPr>
      </p:pic>
      <p:sp>
        <p:nvSpPr>
          <p:cNvPr id="38917" name="矩形 3"/>
          <p:cNvSpPr>
            <a:spLocks noChangeArrowheads="1"/>
          </p:cNvSpPr>
          <p:nvPr/>
        </p:nvSpPr>
        <p:spPr bwMode="auto">
          <a:xfrm>
            <a:off x="323528" y="1340768"/>
            <a:ext cx="864076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“不识庐山真面目</a:t>
            </a:r>
            <a:r>
              <a:rPr lang="en-US" altLang="zh-CN" sz="2400" dirty="0" smtClean="0">
                <a:solidFill>
                  <a:srgbClr val="FF0000"/>
                </a:solidFill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</a:rPr>
              <a:t>只缘身在此山中”这两句诗蕴含了怎样的人生哲理？这个哲理与俗语中所说的哪句话意思最相近？</a:t>
            </a: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1691680" y="2276872"/>
            <a:ext cx="6336704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dirty="0" smtClean="0">
                <a:latin typeface="+mn-ea"/>
                <a:ea typeface="+mn-ea"/>
              </a:rPr>
              <a:t>这两句诗蕴含的人生哲理：要想对某个事物有全面的、符合实际的认识</a:t>
            </a:r>
            <a:r>
              <a:rPr lang="en-US" altLang="zh-CN" sz="2400" dirty="0" smtClean="0">
                <a:latin typeface="+mn-ea"/>
                <a:ea typeface="+mn-ea"/>
              </a:rPr>
              <a:t>,</a:t>
            </a:r>
            <a:r>
              <a:rPr lang="zh-CN" altLang="zh-CN" sz="2400" dirty="0" smtClean="0">
                <a:latin typeface="+mn-ea"/>
                <a:ea typeface="+mn-ea"/>
              </a:rPr>
              <a:t>就必须站在客观的立场上。</a:t>
            </a:r>
            <a:endParaRPr lang="zh-CN" altLang="en-US" sz="2400" dirty="0">
              <a:solidFill>
                <a:schemeClr val="accent3">
                  <a:lumMod val="10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 rotWithShape="1">
          <a:blip r:embed="rId5" cstate="print"/>
          <a:srcRect r="5156"/>
          <a:stretch>
            <a:fillRect/>
          </a:stretch>
        </p:blipFill>
        <p:spPr bwMode="auto">
          <a:xfrm>
            <a:off x="7092280" y="4509120"/>
            <a:ext cx="1476172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1560" y="4149080"/>
            <a:ext cx="63367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这个哲理与俗语“当局者迷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旁观者清”的意思最相近。</a:t>
            </a:r>
            <a:endParaRPr lang="zh-CN" altLang="zh-CN" sz="2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765175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直线连接符 21"/>
          <p:cNvSpPr>
            <a:spLocks noChangeShapeType="1"/>
          </p:cNvSpPr>
          <p:nvPr/>
        </p:nvSpPr>
        <p:spPr bwMode="auto">
          <a:xfrm flipV="1">
            <a:off x="-36513" y="1343025"/>
            <a:ext cx="2073276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2613" y="2647950"/>
            <a:ext cx="543877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323852" y="1627192"/>
            <a:ext cx="2073275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8" y="1052513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2709863"/>
            <a:ext cx="7923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</a:rPr>
              <a:t>　　</a:t>
            </a:r>
            <a:endParaRPr lang="zh-CN" altLang="zh-CN" sz="3200" b="1" smtClean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513" y="1916113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2" y="2058992"/>
            <a:ext cx="8064500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539752" y="2057402"/>
            <a:ext cx="8064500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题西林壁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这首诗赞美了庐山雄奇壮观、千姿百态的景象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写景中寓有哲理：要想对某个事物有全面的、符合实际的认识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就必须站在客观的立场上。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u=1734265470,4026799435&amp;fm=3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8460432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8" name="WordArt 8"/>
          <p:cNvSpPr>
            <a:spLocks noChangeArrowheads="1" noChangeShapeType="1" noTextEdit="1"/>
          </p:cNvSpPr>
          <p:nvPr/>
        </p:nvSpPr>
        <p:spPr bwMode="auto">
          <a:xfrm>
            <a:off x="1066800" y="609600"/>
            <a:ext cx="25908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雪梅</a:t>
            </a:r>
          </a:p>
        </p:txBody>
      </p:sp>
      <p:sp>
        <p:nvSpPr>
          <p:cNvPr id="35849" name="Rectangle 9" descr="白色大理石"/>
          <p:cNvSpPr>
            <a:spLocks noChangeArrowheads="1"/>
          </p:cNvSpPr>
          <p:nvPr/>
        </p:nvSpPr>
        <p:spPr bwMode="auto">
          <a:xfrm>
            <a:off x="685800" y="3124200"/>
            <a:ext cx="2895600" cy="2647950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/>
              <a:t>梅雪争春未肯降，</a:t>
            </a:r>
          </a:p>
          <a:p>
            <a:endParaRPr lang="zh-CN" altLang="en-US" sz="2400" b="1"/>
          </a:p>
          <a:p>
            <a:r>
              <a:rPr lang="zh-CN" altLang="en-US" sz="2400" b="1"/>
              <a:t> 骚人阁笔费评章。</a:t>
            </a:r>
          </a:p>
          <a:p>
            <a:endParaRPr lang="zh-CN" altLang="en-US" sz="2400" b="1"/>
          </a:p>
          <a:p>
            <a:r>
              <a:rPr lang="zh-CN" altLang="en-US" sz="2400" b="1"/>
              <a:t>梅须逊雪三分白，</a:t>
            </a:r>
          </a:p>
          <a:p>
            <a:endParaRPr lang="zh-CN" altLang="en-US" sz="2400" b="1"/>
          </a:p>
          <a:p>
            <a:r>
              <a:rPr lang="zh-CN" altLang="en-US" sz="2400" b="1"/>
              <a:t> 雪却输梅一段香。</a:t>
            </a:r>
          </a:p>
        </p:txBody>
      </p:sp>
      <p:sp>
        <p:nvSpPr>
          <p:cNvPr id="35850" name="WordArt 10"/>
          <p:cNvSpPr>
            <a:spLocks noChangeArrowheads="1" noChangeShapeType="1" noTextEdit="1"/>
          </p:cNvSpPr>
          <p:nvPr/>
        </p:nvSpPr>
        <p:spPr bwMode="auto">
          <a:xfrm>
            <a:off x="5486400" y="762000"/>
            <a:ext cx="19812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注释</a:t>
            </a:r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4495800" y="2971800"/>
            <a:ext cx="3851275" cy="3503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</a:rPr>
              <a:t>①</a:t>
            </a:r>
            <a:r>
              <a:rPr lang="zh-CN" altLang="en-US" sz="3200" b="1">
                <a:solidFill>
                  <a:schemeClr val="hlink"/>
                </a:solidFill>
              </a:rPr>
              <a:t>降（</a:t>
            </a:r>
            <a:r>
              <a:rPr lang="en-US" altLang="zh-CN" sz="3200" b="1">
                <a:solidFill>
                  <a:schemeClr val="hlink"/>
                </a:solidFill>
              </a:rPr>
              <a:t>xiáng</a:t>
            </a:r>
            <a:r>
              <a:rPr lang="zh-CN" altLang="en-US" sz="3200" b="1">
                <a:solidFill>
                  <a:schemeClr val="hlink"/>
                </a:solidFill>
              </a:rPr>
              <a:t>），服输。</a:t>
            </a:r>
          </a:p>
          <a:p>
            <a:r>
              <a:rPr lang="zh-CN" altLang="en-US" sz="3200" b="1">
                <a:solidFill>
                  <a:schemeClr val="hlink"/>
                </a:solidFill>
              </a:rPr>
              <a:t>②阁，同“搁”，放下。评章，评议的文章，这里指评议梅与雪的高下</a:t>
            </a:r>
            <a:r>
              <a:rPr lang="zh-CN" altLang="en-US" sz="3200" b="1">
                <a:solidFill>
                  <a:schemeClr val="folHlink"/>
                </a:solidFill>
              </a:rPr>
              <a:t>。</a:t>
            </a:r>
            <a:r>
              <a:rPr lang="zh-CN" altLang="en-US" sz="3200"/>
              <a:t> </a:t>
            </a:r>
          </a:p>
          <a:p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58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58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58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animBg="1"/>
      <p:bldP spid="35849" grpId="0" animBg="1"/>
      <p:bldP spid="35850" grpId="0" animBg="1"/>
      <p:bldP spid="3585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u=393120433,63026645&amp;fm=0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8748464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WordArt 8" descr="白色大理石"/>
          <p:cNvSpPr>
            <a:spLocks noChangeArrowheads="1" noChangeShapeType="1" noTextEdit="1"/>
          </p:cNvSpPr>
          <p:nvPr/>
        </p:nvSpPr>
        <p:spPr bwMode="auto">
          <a:xfrm>
            <a:off x="5580112" y="836712"/>
            <a:ext cx="2133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解释</a:t>
            </a:r>
          </a:p>
        </p:txBody>
      </p:sp>
      <p:sp>
        <p:nvSpPr>
          <p:cNvPr id="36873" name="WordArt 9"/>
          <p:cNvSpPr>
            <a:spLocks noChangeArrowheads="1" noChangeShapeType="1" noTextEdit="1"/>
          </p:cNvSpPr>
          <p:nvPr/>
        </p:nvSpPr>
        <p:spPr bwMode="auto">
          <a:xfrm>
            <a:off x="1187624" y="764704"/>
            <a:ext cx="2057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雪梅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611560" y="2780928"/>
            <a:ext cx="3200400" cy="308133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/>
              <a:t>梅雪争春未肯降，</a:t>
            </a:r>
          </a:p>
          <a:p>
            <a:endParaRPr lang="zh-CN" altLang="en-US" sz="2800" b="1" dirty="0"/>
          </a:p>
          <a:p>
            <a:r>
              <a:rPr lang="zh-CN" altLang="en-US" sz="2800" b="1" dirty="0"/>
              <a:t> 骚人阁笔费评章。</a:t>
            </a:r>
          </a:p>
          <a:p>
            <a:endParaRPr lang="zh-CN" altLang="en-US" sz="2800" b="1" dirty="0"/>
          </a:p>
          <a:p>
            <a:r>
              <a:rPr lang="zh-CN" altLang="en-US" sz="2800" b="1" dirty="0"/>
              <a:t>梅须逊雪三分白，</a:t>
            </a:r>
          </a:p>
          <a:p>
            <a:endParaRPr lang="zh-CN" altLang="en-US" sz="2800" b="1" dirty="0"/>
          </a:p>
          <a:p>
            <a:r>
              <a:rPr lang="zh-CN" altLang="en-US" sz="2800" b="1" dirty="0"/>
              <a:t> 雪却输梅一段香。</a:t>
            </a:r>
          </a:p>
        </p:txBody>
      </p:sp>
      <p:sp>
        <p:nvSpPr>
          <p:cNvPr id="36875" name="Rectangle 11" descr="蓝色面巾纸"/>
          <p:cNvSpPr>
            <a:spLocks noChangeArrowheads="1"/>
          </p:cNvSpPr>
          <p:nvPr/>
        </p:nvSpPr>
        <p:spPr bwMode="auto">
          <a:xfrm>
            <a:off x="4355976" y="2708920"/>
            <a:ext cx="4495800" cy="26543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 rIns="126960" anchor="ctr">
            <a:spAutoFit/>
          </a:bodyPr>
          <a:lstStyle/>
          <a:p>
            <a:r>
              <a:rPr lang="zh-CN" altLang="en-US" sz="2800" b="1" dirty="0">
                <a:solidFill>
                  <a:srgbClr val="0099FF"/>
                </a:solidFill>
              </a:rPr>
              <a:t>梅花和雪花都认为各自占尽了春色，谁也不肯服输。 </a:t>
            </a:r>
          </a:p>
          <a:p>
            <a:r>
              <a:rPr lang="zh-CN" altLang="en-US" sz="2800" b="1" dirty="0">
                <a:solidFill>
                  <a:srgbClr val="0099FF"/>
                </a:solidFill>
              </a:rPr>
              <a:t>难坏了诗人，难写评判文章。 </a:t>
            </a:r>
          </a:p>
          <a:p>
            <a:r>
              <a:rPr lang="zh-CN" altLang="en-US" sz="2800" b="1" dirty="0">
                <a:solidFill>
                  <a:srgbClr val="0099FF"/>
                </a:solidFill>
              </a:rPr>
              <a:t>说句公道话，梅花须逊让雪花三分晶莹洁白，</a:t>
            </a:r>
          </a:p>
          <a:p>
            <a:r>
              <a:rPr lang="zh-CN" altLang="en-US" sz="2800" b="1" dirty="0">
                <a:solidFill>
                  <a:srgbClr val="0099FF"/>
                </a:solidFill>
              </a:rPr>
              <a:t>雪花却输给梅花一段清香。</a:t>
            </a:r>
            <a:r>
              <a:rPr lang="zh-CN" altLang="en-US" sz="2800" dirty="0"/>
              <a:t> </a:t>
            </a:r>
            <a:endParaRPr lang="zh-CN" altLang="en-US" sz="3200" dirty="0"/>
          </a:p>
        </p:txBody>
      </p:sp>
      <p:sp>
        <p:nvSpPr>
          <p:cNvPr id="6151" name="Rectangle 12"/>
          <p:cNvSpPr>
            <a:spLocks noChangeArrowheads="1"/>
          </p:cNvSpPr>
          <p:nvPr/>
        </p:nvSpPr>
        <p:spPr bwMode="auto">
          <a:xfrm>
            <a:off x="0" y="3535363"/>
            <a:ext cx="320675" cy="2143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rIns="126960" anchor="ctr">
            <a:spAutoFit/>
          </a:bodyPr>
          <a:lstStyle/>
          <a:p>
            <a:r>
              <a:rPr lang="zh-CN" altLang="en-US" sz="800"/>
              <a:t>　</a:t>
            </a:r>
            <a:endParaRPr lang="zh-CN" altLang="en-US"/>
          </a:p>
        </p:txBody>
      </p:sp>
      <p:sp>
        <p:nvSpPr>
          <p:cNvPr id="6152" name="Rectangle 13"/>
          <p:cNvSpPr>
            <a:spLocks noChangeArrowheads="1"/>
          </p:cNvSpPr>
          <p:nvPr/>
        </p:nvSpPr>
        <p:spPr bwMode="auto">
          <a:xfrm>
            <a:off x="0" y="3887788"/>
            <a:ext cx="387350" cy="2143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800"/>
              <a:t>　　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68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nimBg="1"/>
      <p:bldP spid="36873" grpId="0" animBg="1"/>
      <p:bldP spid="36874" grpId="0" animBg="1"/>
      <p:bldP spid="3687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u=2079514108,2005755717&amp;fm=3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3429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6" name="WordArt 8"/>
          <p:cNvSpPr>
            <a:spLocks noChangeArrowheads="1" noChangeShapeType="1" noTextEdit="1"/>
          </p:cNvSpPr>
          <p:nvPr/>
        </p:nvSpPr>
        <p:spPr bwMode="auto">
          <a:xfrm>
            <a:off x="609600" y="381000"/>
            <a:ext cx="2362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赏析</a:t>
            </a: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3429000" y="533400"/>
            <a:ext cx="5181600" cy="5883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en-US" altLang="zh-CN" sz="2000" b="1" dirty="0">
                <a:solidFill>
                  <a:srgbClr val="0099FF"/>
                </a:solidFill>
              </a:rPr>
              <a:t>        </a:t>
            </a:r>
            <a:r>
              <a:rPr lang="zh-CN" altLang="en-US" sz="2000" b="1" dirty="0">
                <a:solidFill>
                  <a:srgbClr val="0099FF"/>
                </a:solidFill>
              </a:rPr>
              <a:t>古今不少诗人往往把雪、梅并写。雪因梅，透露出春的信息，梅因雪更显出高尚的品格。如毛泽东</a:t>
            </a:r>
            <a:r>
              <a:rPr lang="en-US" altLang="zh-CN" sz="2000" b="1" dirty="0">
                <a:solidFill>
                  <a:srgbClr val="0099FF"/>
                </a:solidFill>
              </a:rPr>
              <a:t>《</a:t>
            </a:r>
            <a:r>
              <a:rPr lang="zh-CN" altLang="en-US" sz="2000" b="1" dirty="0">
                <a:solidFill>
                  <a:srgbClr val="0099FF"/>
                </a:solidFill>
              </a:rPr>
              <a:t>卜算子</a:t>
            </a:r>
            <a:r>
              <a:rPr lang="en-US" altLang="zh-CN" sz="2000" b="1" dirty="0">
                <a:solidFill>
                  <a:srgbClr val="0099FF"/>
                </a:solidFill>
              </a:rPr>
              <a:t>·</a:t>
            </a:r>
            <a:r>
              <a:rPr lang="zh-CN" altLang="en-US" sz="2000" b="1" dirty="0">
                <a:solidFill>
                  <a:srgbClr val="0099FF"/>
                </a:solidFill>
              </a:rPr>
              <a:t>咏梅</a:t>
            </a:r>
            <a:r>
              <a:rPr lang="en-US" altLang="zh-CN" sz="2000" b="1" dirty="0">
                <a:solidFill>
                  <a:srgbClr val="0099FF"/>
                </a:solidFill>
              </a:rPr>
              <a:t>》</a:t>
            </a:r>
            <a:r>
              <a:rPr lang="zh-CN" altLang="en-US" sz="2000" b="1" dirty="0">
                <a:solidFill>
                  <a:srgbClr val="0099FF"/>
                </a:solidFill>
              </a:rPr>
              <a:t>中就曾写道：“风雨送春归，飞雪迎春到。已是悬崖百丈冰，犹有花枝俏。俏也不争春，只把春来报。待到山花烂漫时，她在丛中笑。”雪、梅都成了报春的使者、冬去春来的象征。但在诗人卢梅坡的笔下，二者却为争春发生了“摩擦”，都认为各自占尽了春色，装点了春光，而且谁也不肯相让。这种写法，实在是新颖别致，出人意料，难怪诗人无法判个高低。诗的后两句巧妙地托出二者的长处与不足：梅不如雪白，雪没有梅香，回答了“骚人阁笔费评章”的原因，也道出了雪、梅各执一端的根据。读完全诗，我们似乎可以看出作者写这首诗是意在言外的：借雪梅的争春，告诫我们人各有所长，也各有所短，要有自知之明。取人之长，补己之短，才是正理。这首诗既有情趣，也有理趣，值得咏思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78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 animBg="1"/>
      <p:bldP spid="3789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548680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196380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88840"/>
            <a:ext cx="1457095" cy="21246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</a:effectLst>
        </p:spPr>
      </p:pic>
      <p:sp>
        <p:nvSpPr>
          <p:cNvPr id="38917" name="矩形 3"/>
          <p:cNvSpPr>
            <a:spLocks noChangeArrowheads="1"/>
          </p:cNvSpPr>
          <p:nvPr/>
        </p:nvSpPr>
        <p:spPr bwMode="auto">
          <a:xfrm>
            <a:off x="323528" y="1340768"/>
            <a:ext cx="864076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诗人对梅和雪的评语是什么？</a:t>
            </a: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2051720" y="2276872"/>
            <a:ext cx="63367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+mn-ea"/>
                <a:ea typeface="+mn-ea"/>
              </a:rPr>
              <a:t>“梅须逊雪三分白”这是从颜色的角度来写，梅花比不上雪花晶莹洁白。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 rotWithShape="1">
          <a:blip r:embed="rId5" cstate="print"/>
          <a:srcRect r="5156"/>
          <a:stretch>
            <a:fillRect/>
          </a:stretch>
        </p:blipFill>
        <p:spPr bwMode="auto">
          <a:xfrm>
            <a:off x="7092280" y="4509120"/>
            <a:ext cx="1476172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1560" y="4149080"/>
            <a:ext cx="63367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“雪却输梅一段香”这是从气味的角度来写，雪花不及梅花清香。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548680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196380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592" y="2888545"/>
            <a:ext cx="1457095" cy="21246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</a:effectLst>
        </p:spPr>
      </p:pic>
      <p:sp>
        <p:nvSpPr>
          <p:cNvPr id="38917" name="矩形 3"/>
          <p:cNvSpPr>
            <a:spLocks noChangeArrowheads="1"/>
          </p:cNvSpPr>
          <p:nvPr/>
        </p:nvSpPr>
        <p:spPr bwMode="auto">
          <a:xfrm>
            <a:off x="323528" y="1340768"/>
            <a:ext cx="864076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这首诗蕴含的生活哲理是什么？</a:t>
            </a: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2195736" y="2553866"/>
            <a:ext cx="6336704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人各有所长，也各有所短，要正确认识自身的优劣势</a:t>
            </a:r>
            <a:r>
              <a:rPr lang="en-US" altLang="zh-CN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dirty="0" smtClean="0">
                <a:solidFill>
                  <a:schemeClr val="accent3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学会取长补短。</a:t>
            </a:r>
          </a:p>
          <a:p>
            <a:pPr>
              <a:defRPr/>
            </a:pPr>
            <a:endParaRPr lang="zh-CN" altLang="en-US" sz="3200" dirty="0">
              <a:solidFill>
                <a:schemeClr val="accent3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548680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196380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矩形 3"/>
          <p:cNvSpPr>
            <a:spLocks noChangeArrowheads="1"/>
          </p:cNvSpPr>
          <p:nvPr/>
        </p:nvSpPr>
        <p:spPr bwMode="auto">
          <a:xfrm>
            <a:off x="323528" y="1340768"/>
            <a:ext cx="864076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“梅雪争春未肯降”中“争”字有什么妙处？</a:t>
            </a:r>
          </a:p>
        </p:txBody>
      </p:sp>
      <p:sp>
        <p:nvSpPr>
          <p:cNvPr id="16390" name="矩形 4"/>
          <p:cNvSpPr>
            <a:spLocks noChangeArrowheads="1"/>
          </p:cNvSpPr>
          <p:nvPr/>
        </p:nvSpPr>
        <p:spPr bwMode="auto">
          <a:xfrm>
            <a:off x="611560" y="2708920"/>
            <a:ext cx="6336704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+mn-ea"/>
                <a:ea typeface="+mn-ea"/>
              </a:rPr>
              <a:t>运用拟人手法，生动地写出了二者为争春发生了“磨擦”，都认为自己占尽了春色，装点了春光，而且谁也不肯相让的情态。同时也写出了梅雪在初春尽现的热闹景象。这种写法新颖别致，出人意料。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 rotWithShape="1">
          <a:blip r:embed="rId4" cstate="print"/>
          <a:srcRect r="5156"/>
          <a:stretch>
            <a:fillRect/>
          </a:stretch>
        </p:blipFill>
        <p:spPr bwMode="auto">
          <a:xfrm>
            <a:off x="7164288" y="2564904"/>
            <a:ext cx="1476172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765175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直线连接符 21"/>
          <p:cNvSpPr>
            <a:spLocks noChangeShapeType="1"/>
          </p:cNvSpPr>
          <p:nvPr/>
        </p:nvSpPr>
        <p:spPr bwMode="auto">
          <a:xfrm flipV="1">
            <a:off x="-36513" y="1343025"/>
            <a:ext cx="2073276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2613" y="2538413"/>
            <a:ext cx="54387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4" name="Picture 8" descr="u=2072612233,2288342106&amp;fm=3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4038600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4343400" y="1670178"/>
            <a:ext cx="4038600" cy="48320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rIns="126960" anchor="ctr">
            <a:spAutoFit/>
          </a:bodyPr>
          <a:lstStyle/>
          <a:p>
            <a:r>
              <a:rPr lang="zh-CN" altLang="en-US" sz="2800" b="1" dirty="0" smtClean="0"/>
              <a:t>    南宋</a:t>
            </a:r>
            <a:r>
              <a:rPr lang="zh-CN" altLang="en-US" sz="2800" b="1" dirty="0"/>
              <a:t>诗人。生卒年不详。历史关于他的记载很少，几乎没有，我们只能从他的诗词与别人的诗词中推测他简单的一些经历。 </a:t>
            </a:r>
          </a:p>
          <a:p>
            <a:r>
              <a:rPr lang="zh-CN" altLang="en-US" sz="2800" b="1" dirty="0"/>
              <a:t>他最有名的词就是两首雪梅了 </a:t>
            </a:r>
          </a:p>
          <a:p>
            <a:r>
              <a:rPr lang="zh-CN" altLang="en-US" sz="2800" b="1" dirty="0" smtClean="0"/>
              <a:t>    这</a:t>
            </a:r>
            <a:r>
              <a:rPr lang="zh-CN" altLang="en-US" sz="2800" b="1" dirty="0"/>
              <a:t>两首词可见这位文人的雅兴和志趣。他喜爱梅花应是到了极点 。</a:t>
            </a:r>
          </a:p>
        </p:txBody>
      </p:sp>
      <p:sp>
        <p:nvSpPr>
          <p:cNvPr id="4101" name="Rectangle 12"/>
          <p:cNvSpPr>
            <a:spLocks noChangeArrowheads="1"/>
          </p:cNvSpPr>
          <p:nvPr/>
        </p:nvSpPr>
        <p:spPr bwMode="auto">
          <a:xfrm>
            <a:off x="2162175" y="2312988"/>
            <a:ext cx="320675" cy="2143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rIns="126960" anchor="ctr">
            <a:spAutoFit/>
          </a:bodyPr>
          <a:lstStyle/>
          <a:p>
            <a:r>
              <a:rPr lang="zh-CN" altLang="en-US" sz="800"/>
              <a:t>　</a:t>
            </a:r>
            <a:endParaRPr lang="zh-CN" altLang="en-US"/>
          </a:p>
        </p:txBody>
      </p:sp>
      <p:sp>
        <p:nvSpPr>
          <p:cNvPr id="4102" name="Rectangle 13"/>
          <p:cNvSpPr>
            <a:spLocks noChangeArrowheads="1"/>
          </p:cNvSpPr>
          <p:nvPr/>
        </p:nvSpPr>
        <p:spPr bwMode="auto">
          <a:xfrm>
            <a:off x="2162175" y="2801938"/>
            <a:ext cx="320675" cy="2143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rIns="126960" anchor="ctr">
            <a:spAutoFit/>
          </a:bodyPr>
          <a:lstStyle/>
          <a:p>
            <a:r>
              <a:rPr lang="zh-CN" altLang="en-US" sz="800"/>
              <a:t>　</a:t>
            </a:r>
            <a:endParaRPr lang="zh-CN" altLang="en-US"/>
          </a:p>
        </p:txBody>
      </p:sp>
      <p:sp>
        <p:nvSpPr>
          <p:cNvPr id="4103" name="Rectangle 14"/>
          <p:cNvSpPr>
            <a:spLocks noChangeArrowheads="1"/>
          </p:cNvSpPr>
          <p:nvPr/>
        </p:nvSpPr>
        <p:spPr bwMode="auto">
          <a:xfrm>
            <a:off x="2162175" y="3154363"/>
            <a:ext cx="320675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rIns="126960" anchor="ctr">
            <a:spAutoFit/>
          </a:bodyPr>
          <a:lstStyle/>
          <a:p>
            <a:r>
              <a:rPr lang="zh-CN" altLang="en-US" sz="800"/>
              <a:t>　</a:t>
            </a:r>
            <a:endParaRPr lang="zh-CN" altLang="en-US" sz="900"/>
          </a:p>
          <a:p>
            <a:pPr eaLnBrk="0" hangingPunct="0"/>
            <a:endParaRPr lang="en-US" altLang="zh-CN"/>
          </a:p>
        </p:txBody>
      </p:sp>
      <p:sp>
        <p:nvSpPr>
          <p:cNvPr id="4104" name="Rectangle 15"/>
          <p:cNvSpPr>
            <a:spLocks noChangeArrowheads="1"/>
          </p:cNvSpPr>
          <p:nvPr/>
        </p:nvSpPr>
        <p:spPr bwMode="auto">
          <a:xfrm>
            <a:off x="2162175" y="3779838"/>
            <a:ext cx="422275" cy="2143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rIns="126960" anchor="ctr">
            <a:spAutoFit/>
          </a:bodyPr>
          <a:lstStyle/>
          <a:p>
            <a:r>
              <a:rPr lang="zh-CN" altLang="en-US" sz="800"/>
              <a:t>　　</a:t>
            </a:r>
            <a:endParaRPr lang="zh-CN" altLang="en-US"/>
          </a:p>
        </p:txBody>
      </p:sp>
      <p:sp>
        <p:nvSpPr>
          <p:cNvPr id="4105" name="Rectangle 16"/>
          <p:cNvSpPr>
            <a:spLocks noChangeArrowheads="1"/>
          </p:cNvSpPr>
          <p:nvPr/>
        </p:nvSpPr>
        <p:spPr bwMode="auto">
          <a:xfrm>
            <a:off x="2162175" y="4268788"/>
            <a:ext cx="320675" cy="2143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rIns="126960" anchor="ctr">
            <a:spAutoFit/>
          </a:bodyPr>
          <a:lstStyle/>
          <a:p>
            <a:r>
              <a:rPr lang="zh-CN" altLang="en-US" sz="800"/>
              <a:t>　</a:t>
            </a:r>
            <a:endParaRPr lang="zh-CN" altLang="en-US"/>
          </a:p>
        </p:txBody>
      </p:sp>
      <p:sp>
        <p:nvSpPr>
          <p:cNvPr id="4106" name="Rectangle 17"/>
          <p:cNvSpPr>
            <a:spLocks noChangeArrowheads="1"/>
          </p:cNvSpPr>
          <p:nvPr/>
        </p:nvSpPr>
        <p:spPr bwMode="auto">
          <a:xfrm>
            <a:off x="2286000" y="4724400"/>
            <a:ext cx="320675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rIns="126960" anchor="ctr">
            <a:spAutoFit/>
          </a:bodyPr>
          <a:lstStyle/>
          <a:p>
            <a:r>
              <a:rPr lang="zh-CN" altLang="en-US" sz="800"/>
              <a:t>　</a:t>
            </a:r>
            <a:endParaRPr lang="zh-CN" altLang="en-US" sz="900"/>
          </a:p>
          <a:p>
            <a:pPr eaLnBrk="0" hangingPunct="0"/>
            <a:endParaRPr lang="en-US" altLang="zh-CN"/>
          </a:p>
        </p:txBody>
      </p:sp>
      <p:sp>
        <p:nvSpPr>
          <p:cNvPr id="4107" name="Rectangle 18"/>
          <p:cNvSpPr>
            <a:spLocks noChangeArrowheads="1"/>
          </p:cNvSpPr>
          <p:nvPr/>
        </p:nvSpPr>
        <p:spPr bwMode="auto">
          <a:xfrm>
            <a:off x="2162175" y="5110163"/>
            <a:ext cx="285750" cy="2143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800"/>
              <a:t>　</a:t>
            </a:r>
            <a:endParaRPr lang="zh-CN" altLang="en-US"/>
          </a:p>
        </p:txBody>
      </p:sp>
      <p:sp>
        <p:nvSpPr>
          <p:cNvPr id="12" name="Rectangle 4"/>
          <p:cNvSpPr>
            <a:spLocks noGrp="1" noChangeArrowheads="1"/>
          </p:cNvSpPr>
          <p:nvPr/>
        </p:nvSpPr>
        <p:spPr bwMode="auto">
          <a:xfrm>
            <a:off x="4067944" y="692150"/>
            <a:ext cx="4485506" cy="72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Arial" panose="020B0604020202020204" pitchFamily="34" charset="0"/>
              </a:rPr>
              <a:t>卢钺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804"/>
            <a:ext cx="1783080" cy="62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323852" y="1627192"/>
            <a:ext cx="2073275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8" y="1052513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2709863"/>
            <a:ext cx="7923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</a:rPr>
              <a:t>　　</a:t>
            </a:r>
            <a:endParaRPr lang="zh-CN" altLang="zh-CN" sz="3200" b="1" smtClean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513" y="1916113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2" y="2058992"/>
            <a:ext cx="8064500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539752" y="2057402"/>
            <a:ext cx="80645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雪梅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借雪和梅争春，告诉我们人各有所长，也各有所短，要正确认识自身的优劣势，学会取长补短的道理。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836613"/>
            <a:ext cx="2019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直线连接符 21"/>
          <p:cNvSpPr>
            <a:spLocks noChangeShapeType="1"/>
          </p:cNvSpPr>
          <p:nvPr/>
        </p:nvSpPr>
        <p:spPr bwMode="auto">
          <a:xfrm flipV="1">
            <a:off x="482601" y="1604965"/>
            <a:ext cx="2073275" cy="793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539752" y="2057402"/>
            <a:ext cx="8064500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给画横线的字词选择正确的解释。</a:t>
            </a:r>
            <a:endParaRPr lang="en-US" altLang="zh-CN" dirty="0" smtClean="0">
              <a:solidFill>
                <a:srgbClr val="FFFFCC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3200" u="sng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九月初三夜（  ）</a:t>
            </a:r>
            <a:endParaRPr lang="en-US" altLang="zh-CN" sz="3200" dirty="0" smtClean="0">
              <a:solidFill>
                <a:srgbClr val="FFFFCC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可惜 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同情 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怜悯 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en-US" altLang="zh-CN" dirty="0" smtClean="0">
              <a:solidFill>
                <a:srgbClr val="FFFFCC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3200" u="sng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身在此山中（  ）</a:t>
            </a:r>
            <a:endParaRPr lang="en-US" altLang="zh-CN" sz="3200" dirty="0" smtClean="0">
              <a:solidFill>
                <a:srgbClr val="FFFFCC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缘分 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边缘 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 </a:t>
            </a:r>
            <a:r>
              <a:rPr lang="en-US" altLang="zh-CN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沿着</a:t>
            </a:r>
            <a:endParaRPr lang="en-US" altLang="zh-CN" dirty="0" smtClean="0">
              <a:solidFill>
                <a:srgbClr val="FFFFCC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梅需</a:t>
            </a:r>
            <a:r>
              <a:rPr lang="zh-CN" altLang="en-US" u="sng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逊</a:t>
            </a:r>
            <a:r>
              <a:rPr lang="zh-CN" altLang="en-US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雪三分白（   ）</a:t>
            </a:r>
            <a:endParaRPr lang="en-US" altLang="zh-CN" dirty="0" smtClean="0">
              <a:solidFill>
                <a:srgbClr val="FFFFCC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  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不及；比不长 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弱小 </a:t>
            </a:r>
            <a:r>
              <a:rPr lang="en-US" altLang="zh-CN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骄傲</a:t>
            </a:r>
            <a:endParaRPr lang="en-US" altLang="zh-CN" sz="3200" dirty="0" smtClean="0">
              <a:solidFill>
                <a:srgbClr val="FFFFCC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4211960" y="2564904"/>
            <a:ext cx="7200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211960" y="3501008"/>
            <a:ext cx="7200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4211960" y="4509120"/>
            <a:ext cx="7200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/>
          <p:cNvSpPr>
            <a:spLocks noTextEdit="1"/>
          </p:cNvSpPr>
          <p:nvPr/>
        </p:nvSpPr>
        <p:spPr bwMode="auto">
          <a:xfrm>
            <a:off x="1752601" y="2017715"/>
            <a:ext cx="6010275" cy="205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同学们，</a:t>
            </a:r>
          </a:p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  再见！</a:t>
            </a: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468690"/>
            <a:ext cx="28384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614128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68" y="614128"/>
            <a:ext cx="2073275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54279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433388" y="1334853"/>
            <a:ext cx="21637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mù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5" y="1911126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7755" y="1911126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3604535" y="1985738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吟（吟唱）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563943" y="1334853"/>
            <a:ext cx="20335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yín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419104" y="1982563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幕 （日暮）</a:t>
            </a: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323855" y="2888781"/>
            <a:ext cx="18716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cè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093" y="3448263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308203" y="3519703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侧（侧面）</a:t>
            </a:r>
          </a:p>
        </p:txBody>
      </p:sp>
      <p:pic>
        <p:nvPicPr>
          <p:cNvPr id="10254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1580" y="3432385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文本框 6"/>
          <p:cNvSpPr txBox="1">
            <a:spLocks noChangeArrowheads="1"/>
          </p:cNvSpPr>
          <p:nvPr/>
        </p:nvSpPr>
        <p:spPr bwMode="auto">
          <a:xfrm>
            <a:off x="6413052" y="3481604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庐（庐山）</a:t>
            </a:r>
          </a:p>
        </p:txBody>
      </p:sp>
      <p:sp>
        <p:nvSpPr>
          <p:cNvPr id="10256" name="TextBox 23"/>
          <p:cNvSpPr txBox="1">
            <a:spLocks noChangeArrowheads="1"/>
          </p:cNvSpPr>
          <p:nvPr/>
        </p:nvSpPr>
        <p:spPr bwMode="auto">
          <a:xfrm>
            <a:off x="6210305" y="2760204"/>
            <a:ext cx="333057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lú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7" name="TextBox 3"/>
          <p:cNvSpPr txBox="1">
            <a:spLocks noChangeArrowheads="1"/>
          </p:cNvSpPr>
          <p:nvPr/>
        </p:nvSpPr>
        <p:spPr bwMode="auto">
          <a:xfrm>
            <a:off x="6151568" y="1263416"/>
            <a:ext cx="2308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tí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8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593" y="1839678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文本框 6"/>
          <p:cNvSpPr txBox="1">
            <a:spLocks noChangeArrowheads="1"/>
          </p:cNvSpPr>
          <p:nvPr/>
        </p:nvSpPr>
        <p:spPr bwMode="auto">
          <a:xfrm>
            <a:off x="6221868" y="1911125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题（题目）</a:t>
            </a:r>
          </a:p>
        </p:txBody>
      </p:sp>
      <p:sp>
        <p:nvSpPr>
          <p:cNvPr id="10260" name="TextBox 3"/>
          <p:cNvSpPr txBox="1">
            <a:spLocks noChangeArrowheads="1"/>
          </p:cNvSpPr>
          <p:nvPr/>
        </p:nvSpPr>
        <p:spPr bwMode="auto">
          <a:xfrm>
            <a:off x="3492505" y="2841156"/>
            <a:ext cx="1300163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fēng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61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9180" y="3472069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文本框 6"/>
          <p:cNvSpPr txBox="1">
            <a:spLocks noChangeArrowheads="1"/>
          </p:cNvSpPr>
          <p:nvPr/>
        </p:nvSpPr>
        <p:spPr bwMode="auto">
          <a:xfrm>
            <a:off x="3711580" y="3543515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峰（山峰）</a:t>
            </a:r>
          </a:p>
        </p:txBody>
      </p:sp>
      <p:sp>
        <p:nvSpPr>
          <p:cNvPr id="25" name="TextBox 3"/>
          <p:cNvSpPr txBox="1">
            <a:spLocks noChangeArrowheads="1"/>
          </p:cNvSpPr>
          <p:nvPr/>
        </p:nvSpPr>
        <p:spPr bwMode="auto">
          <a:xfrm>
            <a:off x="332017" y="4576107"/>
            <a:ext cx="18716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yuán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26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255" y="5135593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6"/>
          <p:cNvSpPr txBox="1">
            <a:spLocks noChangeArrowheads="1"/>
          </p:cNvSpPr>
          <p:nvPr/>
        </p:nvSpPr>
        <p:spPr bwMode="auto">
          <a:xfrm>
            <a:off x="316365" y="5207030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缘（缘分）</a:t>
            </a:r>
          </a:p>
        </p:txBody>
      </p:sp>
      <p:pic>
        <p:nvPicPr>
          <p:cNvPr id="28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9742" y="5119718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文本框 6"/>
          <p:cNvSpPr txBox="1">
            <a:spLocks noChangeArrowheads="1"/>
          </p:cNvSpPr>
          <p:nvPr/>
        </p:nvSpPr>
        <p:spPr bwMode="auto">
          <a:xfrm>
            <a:off x="6421213" y="5168930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阁（阁楼）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6218467" y="4447530"/>
            <a:ext cx="333057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gé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31" name="TextBox 3"/>
          <p:cNvSpPr txBox="1">
            <a:spLocks noChangeArrowheads="1"/>
          </p:cNvSpPr>
          <p:nvPr/>
        </p:nvSpPr>
        <p:spPr bwMode="auto">
          <a:xfrm>
            <a:off x="3500667" y="4528482"/>
            <a:ext cx="20074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xiáng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32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7342" y="5159395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6"/>
          <p:cNvSpPr txBox="1">
            <a:spLocks noChangeArrowheads="1"/>
          </p:cNvSpPr>
          <p:nvPr/>
        </p:nvSpPr>
        <p:spPr bwMode="auto">
          <a:xfrm>
            <a:off x="3719742" y="5230842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降（投降）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614128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68" y="614128"/>
            <a:ext cx="2073275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54279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我会写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433388" y="1334853"/>
            <a:ext cx="21637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fèi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5" y="1911126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7755" y="1911126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3604535" y="1985738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须（必须）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563943" y="1334853"/>
            <a:ext cx="20335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xū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419104" y="1982563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费（费用）</a:t>
            </a: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3798427" y="2888781"/>
            <a:ext cx="18716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shū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3665" y="3448263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3782775" y="3519703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输（认输）</a:t>
            </a:r>
          </a:p>
        </p:txBody>
      </p:sp>
      <p:sp>
        <p:nvSpPr>
          <p:cNvPr id="10257" name="TextBox 3"/>
          <p:cNvSpPr txBox="1">
            <a:spLocks noChangeArrowheads="1"/>
          </p:cNvSpPr>
          <p:nvPr/>
        </p:nvSpPr>
        <p:spPr bwMode="auto">
          <a:xfrm>
            <a:off x="251520" y="2852936"/>
            <a:ext cx="2308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xùn</a:t>
            </a:r>
            <a:endParaRPr lang="zh-CN" altLang="en-US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8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545" y="3429198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文本框 6"/>
          <p:cNvSpPr txBox="1">
            <a:spLocks noChangeArrowheads="1"/>
          </p:cNvSpPr>
          <p:nvPr/>
        </p:nvSpPr>
        <p:spPr bwMode="auto">
          <a:xfrm>
            <a:off x="321820" y="3500645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逊（逊色）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908050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70" y="908050"/>
            <a:ext cx="2073275" cy="661988"/>
            <a:chOff x="0" y="0"/>
            <a:chExt cx="2071702" cy="661806"/>
          </a:xfrm>
        </p:grpSpPr>
        <p:sp>
          <p:nvSpPr>
            <p:cNvPr id="1232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059833" y="836712"/>
            <a:ext cx="288012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4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我会读</a:t>
            </a:r>
            <a:endParaRPr lang="zh-CN" altLang="en-US" sz="4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252413" y="1630363"/>
            <a:ext cx="90120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rì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mù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323857" y="2133614"/>
            <a:ext cx="1439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 暮</a:t>
            </a:r>
          </a:p>
        </p:txBody>
      </p:sp>
      <p:sp>
        <p:nvSpPr>
          <p:cNvPr id="12295" name="TextBox 20"/>
          <p:cNvSpPr txBox="1">
            <a:spLocks noChangeArrowheads="1"/>
          </p:cNvSpPr>
          <p:nvPr/>
        </p:nvSpPr>
        <p:spPr bwMode="auto">
          <a:xfrm>
            <a:off x="325445" y="2781300"/>
            <a:ext cx="16541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tóu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xiáng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</a:p>
        </p:txBody>
      </p:sp>
      <p:sp>
        <p:nvSpPr>
          <p:cNvPr id="12296" name="TextBox 24"/>
          <p:cNvSpPr txBox="1">
            <a:spLocks noChangeArrowheads="1"/>
          </p:cNvSpPr>
          <p:nvPr/>
        </p:nvSpPr>
        <p:spPr bwMode="auto">
          <a:xfrm>
            <a:off x="179395" y="3286132"/>
            <a:ext cx="1493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投 降</a:t>
            </a:r>
          </a:p>
        </p:txBody>
      </p:sp>
      <p:sp>
        <p:nvSpPr>
          <p:cNvPr id="12297" name="TextBox 5"/>
          <p:cNvSpPr txBox="1">
            <a:spLocks noChangeArrowheads="1"/>
          </p:cNvSpPr>
          <p:nvPr/>
        </p:nvSpPr>
        <p:spPr bwMode="auto">
          <a:xfrm>
            <a:off x="1763713" y="2063764"/>
            <a:ext cx="1511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瑟 瑟</a:t>
            </a:r>
          </a:p>
        </p:txBody>
      </p:sp>
      <p:sp>
        <p:nvSpPr>
          <p:cNvPr id="12298" name="TextBox 5"/>
          <p:cNvSpPr txBox="1">
            <a:spLocks noChangeArrowheads="1"/>
          </p:cNvSpPr>
          <p:nvPr/>
        </p:nvSpPr>
        <p:spPr bwMode="auto">
          <a:xfrm>
            <a:off x="3854452" y="2043127"/>
            <a:ext cx="1511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缘 分</a:t>
            </a:r>
          </a:p>
        </p:txBody>
      </p:sp>
      <p:sp>
        <p:nvSpPr>
          <p:cNvPr id="12299" name="TextBox 2"/>
          <p:cNvSpPr txBox="1">
            <a:spLocks noChangeArrowheads="1"/>
          </p:cNvSpPr>
          <p:nvPr/>
        </p:nvSpPr>
        <p:spPr bwMode="auto">
          <a:xfrm>
            <a:off x="1763713" y="2781300"/>
            <a:ext cx="23050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sāo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rén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0" name="TextBox 5"/>
          <p:cNvSpPr txBox="1">
            <a:spLocks noChangeArrowheads="1"/>
          </p:cNvSpPr>
          <p:nvPr/>
        </p:nvSpPr>
        <p:spPr bwMode="auto">
          <a:xfrm>
            <a:off x="1763714" y="3267083"/>
            <a:ext cx="24479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骚 人</a:t>
            </a:r>
          </a:p>
        </p:txBody>
      </p:sp>
      <p:sp>
        <p:nvSpPr>
          <p:cNvPr id="12307" name="TextBox 2"/>
          <p:cNvSpPr txBox="1">
            <a:spLocks noChangeArrowheads="1"/>
          </p:cNvSpPr>
          <p:nvPr/>
        </p:nvSpPr>
        <p:spPr bwMode="auto">
          <a:xfrm>
            <a:off x="3635375" y="2781300"/>
            <a:ext cx="18002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xùn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sè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8" name="TextBox 2"/>
          <p:cNvSpPr txBox="1">
            <a:spLocks noChangeArrowheads="1"/>
          </p:cNvSpPr>
          <p:nvPr/>
        </p:nvSpPr>
        <p:spPr bwMode="auto">
          <a:xfrm>
            <a:off x="5508104" y="2781300"/>
            <a:ext cx="20891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rèn</a:t>
            </a:r>
            <a:r>
              <a:rPr lang="en-US" altLang="zh-CN" sz="2000" dirty="0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FF0000"/>
                </a:solidFill>
                <a:latin typeface="方正中等线简体"/>
                <a:ea typeface="方正中等线简体"/>
                <a:cs typeface="方正中等线简体"/>
              </a:rPr>
              <a:t>shū</a:t>
            </a:r>
            <a:endParaRPr lang="en-US" altLang="zh-CN" sz="2000" dirty="0" smtClean="0">
              <a:solidFill>
                <a:srgbClr val="FF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9" name="TextBox 5"/>
          <p:cNvSpPr txBox="1">
            <a:spLocks noChangeArrowheads="1"/>
          </p:cNvSpPr>
          <p:nvPr/>
        </p:nvSpPr>
        <p:spPr bwMode="auto">
          <a:xfrm>
            <a:off x="3563939" y="3267075"/>
            <a:ext cx="19446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逊 色</a:t>
            </a:r>
          </a:p>
        </p:txBody>
      </p:sp>
      <p:sp>
        <p:nvSpPr>
          <p:cNvPr id="12310" name="TextBox 5"/>
          <p:cNvSpPr txBox="1">
            <a:spLocks noChangeArrowheads="1"/>
          </p:cNvSpPr>
          <p:nvPr/>
        </p:nvSpPr>
        <p:spPr bwMode="auto">
          <a:xfrm>
            <a:off x="5545145" y="3267083"/>
            <a:ext cx="14747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 输</a:t>
            </a:r>
          </a:p>
        </p:txBody>
      </p:sp>
      <p:sp>
        <p:nvSpPr>
          <p:cNvPr id="12320" name="文本框 9"/>
          <p:cNvSpPr txBox="1">
            <a:spLocks noChangeArrowheads="1"/>
          </p:cNvSpPr>
          <p:nvPr/>
        </p:nvSpPr>
        <p:spPr bwMode="auto">
          <a:xfrm>
            <a:off x="2267501" y="1628775"/>
            <a:ext cx="86433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sè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sè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</a:t>
            </a:r>
          </a:p>
        </p:txBody>
      </p:sp>
      <p:sp>
        <p:nvSpPr>
          <p:cNvPr id="12321" name="文本框 9"/>
          <p:cNvSpPr txBox="1">
            <a:spLocks noChangeArrowheads="1"/>
          </p:cNvSpPr>
          <p:nvPr/>
        </p:nvSpPr>
        <p:spPr bwMode="auto">
          <a:xfrm>
            <a:off x="3857631" y="1628775"/>
            <a:ext cx="147348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   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yuán</a:t>
            </a:r>
            <a:r>
              <a:rPr lang="en-US" altLang="zh-CN" sz="2000" dirty="0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dirty="0" err="1" smtClean="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fèn</a:t>
            </a:r>
            <a:endParaRPr lang="en-US" altLang="zh-CN" sz="2000" dirty="0" smtClean="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7796942" cy="5345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5315" name="Text Box 3"/>
          <p:cNvSpPr txBox="1">
            <a:spLocks noChangeArrowheads="1"/>
          </p:cNvSpPr>
          <p:nvPr/>
        </p:nvSpPr>
        <p:spPr bwMode="auto">
          <a:xfrm>
            <a:off x="1259632" y="1052736"/>
            <a:ext cx="5112568" cy="193899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1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暮江吟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5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3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3400</Words>
  <Application>Microsoft Office PowerPoint</Application>
  <PresentationFormat>全屏显示(4:3)</PresentationFormat>
  <Paragraphs>259</Paragraphs>
  <Slides>52</Slides>
  <Notes>15</Notes>
  <HiddenSlides>0</HiddenSlides>
  <MMClips>0</MMClips>
  <ScaleCrop>false</ScaleCrop>
  <HeadingPairs>
    <vt:vector size="6" baseType="variant">
      <vt:variant>
        <vt:lpstr>主题</vt:lpstr>
      </vt:variant>
      <vt:variant>
        <vt:i4>7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第一PPT模板网-WWW.1PPT.COM</vt:lpstr>
      <vt:lpstr>第一PPT模板网-WWW.1PPT.COM </vt:lpstr>
      <vt:lpstr>第一PPT模板网-WWW.1PPT.COM   </vt:lpstr>
      <vt:lpstr>1_Office 主题</vt:lpstr>
      <vt:lpstr>2_Office 主题</vt:lpstr>
      <vt:lpstr>2_Office 主题​​</vt:lpstr>
      <vt:lpstr>1_Office 主题​​</vt:lpstr>
      <vt:lpstr>Microsoft PowerPoint 97-2003 Slide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暮江吟</vt:lpstr>
      <vt:lpstr>幻灯片 12</vt:lpstr>
      <vt:lpstr>幻灯片 13</vt:lpstr>
      <vt:lpstr>幻灯片 14</vt:lpstr>
      <vt:lpstr>幻灯片 15</vt:lpstr>
      <vt:lpstr>诗中的时间问题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庐山西林寺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Manager>第一PPT模板网-WWW.1PPT.COM</Manager>
  <Company>第一PPT模板网-WWW.1PPT.COM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Administrator</cp:lastModifiedBy>
  <cp:revision>1224</cp:revision>
  <dcterms:created xsi:type="dcterms:W3CDTF">2005-03-24T11:45:00Z</dcterms:created>
  <dcterms:modified xsi:type="dcterms:W3CDTF">2019-07-03T01:47:12Z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