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5"/>
  </p:notesMasterIdLst>
  <p:sldIdLst>
    <p:sldId id="256" r:id="rId2"/>
    <p:sldId id="271" r:id="rId3"/>
    <p:sldId id="264" r:id="rId4"/>
    <p:sldId id="263" r:id="rId5"/>
    <p:sldId id="303" r:id="rId6"/>
    <p:sldId id="304" r:id="rId7"/>
    <p:sldId id="305" r:id="rId8"/>
    <p:sldId id="306" r:id="rId9"/>
    <p:sldId id="300" r:id="rId10"/>
    <p:sldId id="266" r:id="rId11"/>
    <p:sldId id="267" r:id="rId12"/>
    <p:sldId id="301" r:id="rId13"/>
    <p:sldId id="302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14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/>
          <a:lstStyle>
            <a:lvl1pPr algn="r">
              <a:defRPr noProof="1" dirty="0">
                <a:cs typeface="+mn-ea"/>
              </a:defRPr>
            </a:lvl1pPr>
          </a:lstStyle>
          <a:p>
            <a:fld id="{BB962C8B-B14F-4D97-AF65-F5344CB8AC3E}" type="datetime1">
              <a:rPr lang="zh-CN" altLang="en-US"/>
              <a:pPr/>
              <a:t>2018/3/12 Monday</a:t>
            </a:fld>
            <a:endParaRPr lang="zh-CN" altLang="en-US" sz="1200">
              <a:cs typeface="+mn-cs"/>
            </a:endParaRPr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anchor="b"/>
          <a:lstStyle>
            <a:lvl1pPr>
              <a:defRPr sz="1200" noProof="1"/>
            </a:lvl1pPr>
          </a:lstStyle>
          <a:p>
            <a:endParaRPr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fld id="{70626364-896A-4DCD-8DD0-89F473FA7100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1pPr>
    <a:lvl2pPr lvl="1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2pPr>
    <a:lvl3pPr lvl="2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3pPr>
    <a:lvl4pPr lvl="3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4pPr>
    <a:lvl5pPr lvl="4" algn="l" defTabSz="0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</a:defRPr>
    </a:lvl5pPr>
    <a:lvl6pPr marL="2286000" lvl="5" indent="0" defTabSz="0" fontAlgn="base">
      <a:defRPr sz="1200" kern="1200"/>
    </a:lvl6pPr>
    <a:lvl7pPr marL="2743200" lvl="6" indent="0" defTabSz="0" fontAlgn="base">
      <a:defRPr sz="1200" kern="1200"/>
    </a:lvl7pPr>
    <a:lvl8pPr marL="3200400" lvl="7" indent="0" defTabSz="0" fontAlgn="base">
      <a:defRPr sz="1200" kern="1200"/>
    </a:lvl8pPr>
    <a:lvl9pPr marL="3657600" lvl="8" indent="0" defTabSz="0" fontAlgn="base">
      <a:defRPr sz="1200" kern="1200"/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pPr/>
              <a:t>3/12/2018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pPr/>
              <a:t>3/12/2018</a:t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 dirty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908175" y="2947988"/>
            <a:ext cx="57245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二年级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语文 </a:t>
            </a:r>
            <a:r>
              <a:rPr lang="en-US" altLang="zh-CN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下册</a:t>
            </a:r>
            <a:endParaRPr lang="zh-CN" altLang="en-US"/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5"/>
          <p:cNvSpPr>
            <a:spLocks noChangeArrowheads="1"/>
          </p:cNvSpPr>
          <p:nvPr/>
        </p:nvSpPr>
        <p:spPr bwMode="auto">
          <a:xfrm>
            <a:off x="2188845" y="1695450"/>
            <a:ext cx="505206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湘教版（</a:t>
            </a:r>
            <a:r>
              <a:rPr lang="en-US" altLang="zh-CN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2017</a:t>
            </a:r>
            <a:r>
              <a:rPr lang="zh-CN" altLang="en-US" sz="5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）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/>
      <p:bldP spid="4100" grpId="0" animBg="1"/>
      <p:bldP spid="2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5602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心灵感悟</a:t>
            </a:r>
            <a:endParaRPr lang="zh-CN" altLang="en-US"/>
          </a:p>
        </p:txBody>
      </p:sp>
      <p:sp>
        <p:nvSpPr>
          <p:cNvPr id="25603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5604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" y="4508500"/>
            <a:ext cx="22320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文本框 25605"/>
          <p:cNvSpPr txBox="1">
            <a:spLocks noChangeArrowheads="1"/>
          </p:cNvSpPr>
          <p:nvPr/>
        </p:nvSpPr>
        <p:spPr bwMode="auto">
          <a:xfrm>
            <a:off x="468313" y="2286000"/>
            <a:ext cx="8358187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dirty="0">
                <a:latin typeface="宋体" panose="02010600030101010101" pitchFamily="2" charset="-122"/>
              </a:rPr>
              <a:t>    </a:t>
            </a:r>
            <a:r>
              <a:rPr lang="zh-CN" altLang="en-US" sz="4000" b="1" dirty="0">
                <a:latin typeface="宋体" panose="02010600030101010101" pitchFamily="2" charset="-122"/>
              </a:rPr>
              <a:t> 《识字5》</a:t>
            </a:r>
            <a:r>
              <a:rPr lang="zh-CN" altLang="en-US" sz="4000" dirty="0">
                <a:latin typeface="宋体" panose="02010600030101010101" pitchFamily="2" charset="-122"/>
              </a:rPr>
              <a:t>中所出现的都是</a:t>
            </a:r>
            <a:r>
              <a:rPr lang="en-US" altLang="zh-CN" sz="4000" dirty="0">
                <a:latin typeface="宋体" panose="02010600030101010101" pitchFamily="2" charset="-122"/>
              </a:rPr>
              <a:t>“</a:t>
            </a:r>
            <a:r>
              <a:rPr lang="zh-CN" altLang="en-US" sz="4000" dirty="0">
                <a:latin typeface="宋体" panose="02010600030101010101" pitchFamily="2" charset="-122"/>
              </a:rPr>
              <a:t>党字头</a:t>
            </a:r>
            <a:r>
              <a:rPr lang="en-US" altLang="zh-CN" sz="4000" dirty="0">
                <a:latin typeface="宋体" panose="02010600030101010101" pitchFamily="2" charset="-122"/>
              </a:rPr>
              <a:t>”</a:t>
            </a:r>
            <a:r>
              <a:rPr lang="zh-CN" altLang="en-US" sz="4000" dirty="0">
                <a:latin typeface="宋体" panose="02010600030101010101" pitchFamily="2" charset="-122"/>
              </a:rPr>
              <a:t>，与“尚”有关，不同于</a:t>
            </a:r>
            <a:r>
              <a:rPr lang="en-US" altLang="zh-CN" sz="4000" dirty="0">
                <a:latin typeface="宋体" panose="02010600030101010101" pitchFamily="2" charset="-122"/>
              </a:rPr>
              <a:t>“</a:t>
            </a:r>
            <a:r>
              <a:rPr lang="zh-CN" altLang="en-US" sz="4000" dirty="0">
                <a:latin typeface="宋体" panose="02010600030101010101" pitchFamily="2" charset="-122"/>
              </a:rPr>
              <a:t>学字头</a:t>
            </a:r>
            <a:r>
              <a:rPr lang="en-US" altLang="zh-CN" sz="4000" dirty="0">
                <a:latin typeface="宋体" panose="02010600030101010101" pitchFamily="2" charset="-122"/>
              </a:rPr>
              <a:t>”</a:t>
            </a:r>
            <a:r>
              <a:rPr lang="zh-CN" altLang="en-US" sz="4000" dirty="0">
                <a:latin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26626" name="同侧圆角矩形 2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随堂练习</a:t>
            </a:r>
          </a:p>
        </p:txBody>
      </p:sp>
      <p:sp>
        <p:nvSpPr>
          <p:cNvPr id="26627" name="直线连接符 21"/>
          <p:cNvSpPr>
            <a:spLocks noChangeShapeType="1"/>
          </p:cNvSpPr>
          <p:nvPr/>
        </p:nvSpPr>
        <p:spPr bwMode="auto">
          <a:xfrm flipV="1">
            <a:off x="468313" y="18446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6628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652963"/>
            <a:ext cx="2376487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文本框 26629"/>
          <p:cNvSpPr txBox="1">
            <a:spLocks noChangeArrowheads="1"/>
          </p:cNvSpPr>
          <p:nvPr/>
        </p:nvSpPr>
        <p:spPr bwMode="auto">
          <a:xfrm>
            <a:off x="107950" y="2060575"/>
            <a:ext cx="9070975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1.比一比，组词语。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　　　　赏（　　　）　　</a:t>
            </a:r>
            <a:r>
              <a:rPr lang="zh-CN" altLang="en-US" sz="2800" b="1" dirty="0" smtClean="0"/>
              <a:t>棠（</a:t>
            </a:r>
            <a:r>
              <a:rPr lang="zh-CN" altLang="en-US" sz="2800" b="1" dirty="0"/>
              <a:t>　　　　）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　　　　常（　　　）　　</a:t>
            </a:r>
            <a:r>
              <a:rPr lang="zh-CN" altLang="en-US" sz="2800" b="1" dirty="0" smtClean="0"/>
              <a:t>掌（</a:t>
            </a:r>
            <a:r>
              <a:rPr lang="zh-CN" altLang="en-US" sz="2800" b="1" dirty="0"/>
              <a:t>　　　　）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　　　　堂（　　　）　　</a:t>
            </a:r>
            <a:r>
              <a:rPr lang="zh-CN" altLang="en-US" sz="2800" b="1" dirty="0" smtClean="0"/>
              <a:t>课（</a:t>
            </a:r>
            <a:r>
              <a:rPr lang="zh-CN" altLang="en-US" sz="2800" b="1" dirty="0"/>
              <a:t>　　　　）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　　　　</a:t>
            </a:r>
            <a:r>
              <a:rPr lang="zh-CN" altLang="en-US" sz="2800" b="1" dirty="0" smtClean="0"/>
              <a:t>党（</a:t>
            </a:r>
            <a:r>
              <a:rPr lang="zh-CN" altLang="en-US" sz="2800" b="1" dirty="0"/>
              <a:t>　　　）　</a:t>
            </a:r>
            <a:r>
              <a:rPr lang="zh-CN" altLang="en-US" sz="2800" b="1"/>
              <a:t>　</a:t>
            </a:r>
            <a:r>
              <a:rPr lang="zh-CN" altLang="en-US" sz="2800" b="1" smtClean="0"/>
              <a:t>棵（</a:t>
            </a:r>
            <a:r>
              <a:rPr lang="zh-CN" altLang="en-US" sz="2800" b="1" dirty="0"/>
              <a:t>　　　　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27649"/>
          <p:cNvSpPr txBox="1">
            <a:spLocks noChangeArrowheads="1"/>
          </p:cNvSpPr>
          <p:nvPr/>
        </p:nvSpPr>
        <p:spPr bwMode="auto">
          <a:xfrm>
            <a:off x="179388" y="1557338"/>
            <a:ext cx="9072562" cy="371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2.给字组词，再用组的词写句子。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　　　党——（　　　）_____________________________________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　　　棠——（　　　）_____________________________________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/>
              <a:t>　　　掌——（　　　）_____________________________________</a:t>
            </a:r>
          </a:p>
        </p:txBody>
      </p:sp>
      <p:sp>
        <p:nvSpPr>
          <p:cNvPr id="3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28673"/>
          <p:cNvSpPr txBox="1">
            <a:spLocks noChangeArrowheads="1"/>
          </p:cNvSpPr>
          <p:nvPr/>
        </p:nvSpPr>
        <p:spPr bwMode="auto">
          <a:xfrm>
            <a:off x="2914650" y="1952625"/>
            <a:ext cx="33131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</a:rPr>
              <a:t>欣赏     观赏</a:t>
            </a:r>
          </a:p>
        </p:txBody>
      </p:sp>
      <p:sp>
        <p:nvSpPr>
          <p:cNvPr id="28674" name="文本框 28674"/>
          <p:cNvSpPr txBox="1">
            <a:spLocks noChangeArrowheads="1"/>
          </p:cNvSpPr>
          <p:nvPr/>
        </p:nvSpPr>
        <p:spPr bwMode="auto">
          <a:xfrm>
            <a:off x="1582738" y="2744788"/>
            <a:ext cx="5976937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/>
              <a:t>爷爷戴着耳机（      ）音乐。</a:t>
            </a:r>
          </a:p>
          <a:p>
            <a:r>
              <a:rPr lang="zh-CN" altLang="en-US" sz="3600" b="1"/>
              <a:t>我们在公园里（      ）菊花。</a:t>
            </a:r>
          </a:p>
        </p:txBody>
      </p:sp>
      <p:sp>
        <p:nvSpPr>
          <p:cNvPr id="28675" name="文本框 28675"/>
          <p:cNvSpPr txBox="1">
            <a:spLocks noChangeArrowheads="1"/>
          </p:cNvSpPr>
          <p:nvPr/>
        </p:nvSpPr>
        <p:spPr bwMode="auto">
          <a:xfrm>
            <a:off x="2916238" y="4029075"/>
            <a:ext cx="29511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经常     非常</a:t>
            </a:r>
          </a:p>
        </p:txBody>
      </p:sp>
      <p:sp>
        <p:nvSpPr>
          <p:cNvPr id="28676" name="文本框 28676"/>
          <p:cNvSpPr txBox="1">
            <a:spLocks noChangeArrowheads="1"/>
          </p:cNvSpPr>
          <p:nvPr/>
        </p:nvSpPr>
        <p:spPr bwMode="auto">
          <a:xfrm>
            <a:off x="1074738" y="4914900"/>
            <a:ext cx="71278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我们（      ）高兴地迎来了六一儿童节。</a:t>
            </a:r>
          </a:p>
          <a:p>
            <a:r>
              <a:rPr lang="zh-CN" altLang="en-US" sz="3200" b="1"/>
              <a:t>陶陶（      ）帮张奶奶打扫卫生。</a:t>
            </a:r>
          </a:p>
        </p:txBody>
      </p:sp>
      <p:sp>
        <p:nvSpPr>
          <p:cNvPr id="28677" name="文本框 1"/>
          <p:cNvSpPr txBox="1">
            <a:spLocks noChangeArrowheads="1"/>
          </p:cNvSpPr>
          <p:nvPr/>
        </p:nvSpPr>
        <p:spPr bwMode="auto">
          <a:xfrm>
            <a:off x="531813" y="971550"/>
            <a:ext cx="198278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选词填空</a:t>
            </a:r>
          </a:p>
        </p:txBody>
      </p:sp>
      <p:sp>
        <p:nvSpPr>
          <p:cNvPr id="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28674" grpId="0"/>
      <p:bldP spid="28675" grpId="0"/>
      <p:bldP spid="28676" grpId="0"/>
      <p:bldP spid="286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5122" name="TextBox 1"/>
          <p:cNvSpPr>
            <a:spLocks noChangeArrowheads="1"/>
          </p:cNvSpPr>
          <p:nvPr/>
        </p:nvSpPr>
        <p:spPr bwMode="auto">
          <a:xfrm>
            <a:off x="2555875" y="1155700"/>
            <a:ext cx="457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00B0F0"/>
                </a:solidFill>
                <a:latin typeface="MingLiU-ExtB" panose="02020500000000000000" pitchFamily="18" charset="-120"/>
                <a:ea typeface="MingLiU-ExtB" panose="02020500000000000000" pitchFamily="18" charset="-120"/>
                <a:sym typeface="MingLiU-ExtB" panose="02020500000000000000" pitchFamily="18" charset="-120"/>
              </a:rPr>
              <a:t>   </a:t>
            </a:r>
            <a:r>
              <a:rPr lang="zh-CN" altLang="en-US" sz="5400" b="1">
                <a:solidFill>
                  <a:srgbClr val="00B0F0"/>
                </a:solidFill>
                <a:latin typeface="MingLiU-ExtB" panose="02020500000000000000" pitchFamily="18" charset="-120"/>
                <a:ea typeface="MingLiU-ExtB" panose="02020500000000000000" pitchFamily="18" charset="-120"/>
                <a:sym typeface="MingLiU-ExtB" panose="02020500000000000000" pitchFamily="18" charset="-120"/>
              </a:rPr>
              <a:t>识字5</a:t>
            </a:r>
            <a:endParaRPr lang="zh-CN" altLang="en-US" sz="4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5123" name="直线连接符 21"/>
          <p:cNvSpPr>
            <a:spLocks noChangeShapeType="1"/>
          </p:cNvSpPr>
          <p:nvPr/>
        </p:nvSpPr>
        <p:spPr bwMode="auto">
          <a:xfrm>
            <a:off x="2700338" y="1989138"/>
            <a:ext cx="3816350" cy="1587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12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420938"/>
            <a:ext cx="5167312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6146" name="组合 10"/>
          <p:cNvGrpSpPr/>
          <p:nvPr/>
        </p:nvGrpSpPr>
        <p:grpSpPr bwMode="auto">
          <a:xfrm>
            <a:off x="268288" y="1125538"/>
            <a:ext cx="2255837" cy="569912"/>
            <a:chOff x="0" y="0"/>
            <a:chExt cx="2256668" cy="571008"/>
          </a:xfrm>
        </p:grpSpPr>
        <p:sp>
          <p:nvSpPr>
            <p:cNvPr id="6147" name="直线连接符 21"/>
            <p:cNvSpPr>
              <a:spLocks noChangeShapeType="1"/>
            </p:cNvSpPr>
            <p:nvPr/>
          </p:nvSpPr>
          <p:spPr bwMode="auto">
            <a:xfrm flipV="1">
              <a:off x="0" y="564646"/>
              <a:ext cx="2256668" cy="6362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" name="同侧圆角矩形 23"/>
            <p:cNvSpPr>
              <a:spLocks noChangeArrowheads="1"/>
            </p:cNvSpPr>
            <p:nvPr/>
          </p:nvSpPr>
          <p:spPr bwMode="auto">
            <a:xfrm>
              <a:off x="184218" y="0"/>
              <a:ext cx="2000987" cy="516929"/>
            </a:xfrm>
            <a:custGeom>
              <a:avLst/>
              <a:gdLst>
                <a:gd name="T0" fmla="*/ 0 w 2000987"/>
                <a:gd name="T1" fmla="*/ 0 h 516929"/>
                <a:gd name="T2" fmla="*/ 2000987 w 2000987"/>
                <a:gd name="T3" fmla="*/ 516929 h 516929"/>
              </a:gdLst>
              <a:ahLst/>
              <a:cxnLst/>
              <a:rect l="T0" t="T1" r="T2" b="T3"/>
              <a:pathLst>
                <a:path w="2000987" h="516929">
                  <a:moveTo>
                    <a:pt x="86156" y="0"/>
                  </a:moveTo>
                  <a:lnTo>
                    <a:pt x="1914830" y="0"/>
                  </a:lnTo>
                  <a:cubicBezTo>
                    <a:pt x="1962413" y="0"/>
                    <a:pt x="2000986" y="38573"/>
                    <a:pt x="2000986" y="86156"/>
                  </a:cubicBezTo>
                  <a:lnTo>
                    <a:pt x="2000987" y="516929"/>
                  </a:lnTo>
                  <a:lnTo>
                    <a:pt x="0" y="516929"/>
                  </a:lnTo>
                  <a:lnTo>
                    <a:pt x="0" y="86156"/>
                  </a:lnTo>
                  <a:cubicBezTo>
                    <a:pt x="0" y="38573"/>
                    <a:pt x="38573" y="0"/>
                    <a:pt x="86156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3000" b="1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资料宝袋</a:t>
              </a:r>
            </a:p>
          </p:txBody>
        </p:sp>
      </p:grpSp>
      <p:pic>
        <p:nvPicPr>
          <p:cNvPr id="6149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6151"/>
          <p:cNvSpPr>
            <a:spLocks noGrp="1" noChangeArrowheads="1"/>
          </p:cNvSpPr>
          <p:nvPr/>
        </p:nvSpPr>
        <p:spPr bwMode="auto">
          <a:xfrm>
            <a:off x="468313" y="19177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905" indent="-19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dirty="0">
                <a:sym typeface="Calibri" panose="020F0502020204030204" pitchFamily="34" charset="0"/>
              </a:rPr>
              <a:t>党字头：</a:t>
            </a:r>
          </a:p>
          <a:p>
            <a:pPr>
              <a:spcBef>
                <a:spcPct val="20000"/>
              </a:spcBef>
            </a:pPr>
            <a:r>
              <a:rPr lang="zh-CN" altLang="en-US" sz="2800" dirty="0">
                <a:sym typeface="Calibri" panose="020F0502020204030204" pitchFamily="34" charset="0"/>
              </a:rPr>
              <a:t>　　</a:t>
            </a:r>
          </a:p>
          <a:p>
            <a:pPr>
              <a:spcBef>
                <a:spcPct val="20000"/>
              </a:spcBef>
            </a:pPr>
            <a:r>
              <a:rPr lang="zh-CN" altLang="en-US" sz="2800" dirty="0">
                <a:sym typeface="Calibri" panose="020F0502020204030204" pitchFamily="34" charset="0"/>
              </a:rPr>
              <a:t>         人们习惯说“党字头”，实际上从《说文解字》到《现代汉语词典》，都没有用“尚”（ 党字头）作过偏旁或部首。用“党字头”来区别“学字头”，是避免写错别字的一种行之有效的方法。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sp>
        <p:nvSpPr>
          <p:cNvPr id="7170" name="同侧圆角矩形 1"/>
          <p:cNvSpPr>
            <a:spLocks noChangeArrowheads="1"/>
          </p:cNvSpPr>
          <p:nvPr/>
        </p:nvSpPr>
        <p:spPr bwMode="auto">
          <a:xfrm>
            <a:off x="468313" y="12684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预习检查</a:t>
            </a:r>
          </a:p>
        </p:txBody>
      </p:sp>
      <p:sp>
        <p:nvSpPr>
          <p:cNvPr id="7171" name="直线连接符 21"/>
          <p:cNvSpPr>
            <a:spLocks noChangeShapeType="1"/>
          </p:cNvSpPr>
          <p:nvPr/>
        </p:nvSpPr>
        <p:spPr bwMode="auto">
          <a:xfrm flipV="1">
            <a:off x="468313" y="1924050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172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113" y="8255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矩形 7173"/>
          <p:cNvSpPr>
            <a:spLocks noGrp="1" noChangeArrowheads="1"/>
          </p:cNvSpPr>
          <p:nvPr/>
        </p:nvSpPr>
        <p:spPr bwMode="auto">
          <a:xfrm>
            <a:off x="457200" y="1600200"/>
            <a:ext cx="829151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200" dirty="0">
              <a:sym typeface="Calibri" panose="020F0502020204030204" pitchFamily="34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dirty="0">
                <a:sym typeface="Calibri" panose="020F0502020204030204" pitchFamily="34" charset="0"/>
              </a:rPr>
              <a:t>这些字的特点是什么？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4000" dirty="0">
                <a:sym typeface="Calibri" panose="020F0502020204030204" pitchFamily="34" charset="0"/>
              </a:rPr>
              <a:t>你能准确地读出下面这些字吗？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cs typeface="Arial" panose="020B0604020202020204" pitchFamily="34" charset="0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cs typeface="Arial" panose="020B0604020202020204" pitchFamily="34" charset="0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20483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20488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9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4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Arial" panose="020B0604020202020204" pitchFamily="34" charset="0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20485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5" name="文本框 10254"/>
          <p:cNvSpPr txBox="1">
            <a:spLocks noChangeArrowheads="1"/>
          </p:cNvSpPr>
          <p:nvPr/>
        </p:nvSpPr>
        <p:spPr bwMode="auto">
          <a:xfrm>
            <a:off x="1031471" y="3589133"/>
            <a:ext cx="763253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德      欣      精      彭</a:t>
            </a:r>
            <a:endParaRPr lang="en-US" altLang="zh-CN" sz="4400" b="1" dirty="0" smtClean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 dirty="0" smtClean="0"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棋      握      棠      缀</a:t>
            </a:r>
            <a:endParaRPr lang="en-US" altLang="zh-CN" sz="4400" b="1" dirty="0"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  <p:sp>
        <p:nvSpPr>
          <p:cNvPr id="9" name="文本框 10254"/>
          <p:cNvSpPr txBox="1">
            <a:spLocks noChangeArrowheads="1"/>
          </p:cNvSpPr>
          <p:nvPr/>
        </p:nvSpPr>
        <p:spPr bwMode="auto">
          <a:xfrm>
            <a:off x="1056039" y="2852960"/>
            <a:ext cx="805227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dé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xīn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jīng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péng</a:t>
            </a:r>
            <a:endParaRPr lang="en-US" altLang="zh-CN" sz="4400" b="1" dirty="0" smtClean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qí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wò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táng</a:t>
            </a:r>
            <a:r>
              <a:rPr lang="en-US" altLang="zh-CN" sz="44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   </a:t>
            </a:r>
            <a:r>
              <a:rPr lang="en-US" altLang="zh-CN" sz="44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  <a:cs typeface="Arial" panose="020B0604020202020204" pitchFamily="34" charset="0"/>
              </a:rPr>
              <a:t>zhuì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14750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shàng</a:t>
            </a:r>
            <a:endParaRPr lang="en-US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尚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赏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册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60332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shǎng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75212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>
                <a:latin typeface="+mn-ea"/>
                <a:ea typeface="+mn-ea"/>
              </a:rPr>
              <a:t>c</a:t>
            </a:r>
            <a:r>
              <a:rPr lang="en-US" altLang="zh-CN" sz="4400" b="1" dirty="0" err="1" smtClean="0">
                <a:latin typeface="+mn-ea"/>
                <a:ea typeface="+mn-ea"/>
              </a:rPr>
              <a:t>è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95891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mèi</a:t>
            </a:r>
            <a:endParaRPr lang="en-US" altLang="zh-CN" sz="4000" b="1" dirty="0" smtClean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妹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掌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堂</a:t>
            </a:r>
            <a:endParaRPr lang="zh-CN" altLang="en-US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60332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zhǎng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táng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  <p:grpSp>
        <p:nvGrpSpPr>
          <p:cNvPr id="7171" name="组合 5"/>
          <p:cNvGrpSpPr/>
          <p:nvPr/>
        </p:nvGrpSpPr>
        <p:grpSpPr bwMode="auto">
          <a:xfrm>
            <a:off x="468313" y="1268413"/>
            <a:ext cx="2071687" cy="661987"/>
            <a:chOff x="0" y="0"/>
            <a:chExt cx="2071702" cy="661806"/>
          </a:xfrm>
        </p:grpSpPr>
        <p:sp>
          <p:nvSpPr>
            <p:cNvPr id="7192" name="直线连接符 21"/>
            <p:cNvSpPr>
              <a:spLocks noChangeShapeType="1"/>
            </p:cNvSpPr>
            <p:nvPr/>
          </p:nvSpPr>
          <p:spPr bwMode="auto">
            <a:xfrm flipV="1">
              <a:off x="0" y="655458"/>
              <a:ext cx="2071702" cy="6348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同侧圆角矩形 7"/>
            <p:cNvSpPr>
              <a:spLocks noChangeArrowheads="1"/>
            </p:cNvSpPr>
            <p:nvPr/>
          </p:nvSpPr>
          <p:spPr bwMode="auto">
            <a:xfrm>
              <a:off x="0" y="0"/>
              <a:ext cx="2000264" cy="515796"/>
            </a:xfrm>
            <a:custGeom>
              <a:avLst/>
              <a:gdLst>
                <a:gd name="T0" fmla="*/ 85967 w 2000264"/>
                <a:gd name="T1" fmla="*/ 0 h 515796"/>
                <a:gd name="T2" fmla="*/ 1914296 w 2000264"/>
                <a:gd name="T3" fmla="*/ 0 h 515796"/>
                <a:gd name="T4" fmla="*/ 2000263 w 2000264"/>
                <a:gd name="T5" fmla="*/ 85967 h 515796"/>
                <a:gd name="T6" fmla="*/ 2000264 w 2000264"/>
                <a:gd name="T7" fmla="*/ 515796 h 515796"/>
                <a:gd name="T8" fmla="*/ 2000264 w 2000264"/>
                <a:gd name="T9" fmla="*/ 515796 h 515796"/>
                <a:gd name="T10" fmla="*/ 0 w 2000264"/>
                <a:gd name="T11" fmla="*/ 515796 h 515796"/>
                <a:gd name="T12" fmla="*/ 0 w 2000264"/>
                <a:gd name="T13" fmla="*/ 515796 h 515796"/>
                <a:gd name="T14" fmla="*/ 0 w 2000264"/>
                <a:gd name="T15" fmla="*/ 85967 h 515796"/>
                <a:gd name="T16" fmla="*/ 85967 w 2000264"/>
                <a:gd name="T17" fmla="*/ 0 h 5157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00264" h="515796">
                  <a:moveTo>
                    <a:pt x="85967" y="0"/>
                  </a:moveTo>
                  <a:lnTo>
                    <a:pt x="1914296" y="0"/>
                  </a:lnTo>
                  <a:cubicBezTo>
                    <a:pt x="1961774" y="0"/>
                    <a:pt x="2000263" y="38489"/>
                    <a:pt x="2000263" y="85967"/>
                  </a:cubicBezTo>
                  <a:lnTo>
                    <a:pt x="2000264" y="515796"/>
                  </a:lnTo>
                  <a:lnTo>
                    <a:pt x="0" y="515796"/>
                  </a:lnTo>
                  <a:lnTo>
                    <a:pt x="0" y="85967"/>
                  </a:lnTo>
                  <a:cubicBezTo>
                    <a:pt x="0" y="38489"/>
                    <a:pt x="38489" y="0"/>
                    <a:pt x="8596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同侧圆角矩形 9"/>
          <p:cNvSpPr>
            <a:spLocks noChangeArrowheads="1"/>
          </p:cNvSpPr>
          <p:nvPr/>
        </p:nvSpPr>
        <p:spPr bwMode="auto">
          <a:xfrm>
            <a:off x="444500" y="12557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字词乐园</a:t>
            </a:r>
          </a:p>
        </p:txBody>
      </p:sp>
      <p:pic>
        <p:nvPicPr>
          <p:cNvPr id="717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4" name="Group 16"/>
          <p:cNvGrpSpPr/>
          <p:nvPr/>
        </p:nvGrpSpPr>
        <p:grpSpPr bwMode="auto">
          <a:xfrm>
            <a:off x="314325" y="3660775"/>
            <a:ext cx="2374900" cy="2376488"/>
            <a:chOff x="0" y="0"/>
            <a:chExt cx="1497" cy="1497"/>
          </a:xfrm>
        </p:grpSpPr>
        <p:sp>
          <p:nvSpPr>
            <p:cNvPr id="7189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0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16"/>
          <p:cNvGrpSpPr/>
          <p:nvPr/>
        </p:nvGrpSpPr>
        <p:grpSpPr bwMode="auto">
          <a:xfrm>
            <a:off x="3347915" y="3660775"/>
            <a:ext cx="2378075" cy="2376488"/>
            <a:chOff x="0" y="0"/>
            <a:chExt cx="1497" cy="1497"/>
          </a:xfrm>
        </p:grpSpPr>
        <p:sp>
          <p:nvSpPr>
            <p:cNvPr id="7186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7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16"/>
          <p:cNvGrpSpPr/>
          <p:nvPr/>
        </p:nvGrpSpPr>
        <p:grpSpPr bwMode="auto">
          <a:xfrm>
            <a:off x="6376988" y="3644901"/>
            <a:ext cx="2374900" cy="2486024"/>
            <a:chOff x="0" y="-69"/>
            <a:chExt cx="1497" cy="1566"/>
          </a:xfrm>
        </p:grpSpPr>
        <p:sp>
          <p:nvSpPr>
            <p:cNvPr id="7183" name="Rectangle 17"/>
            <p:cNvSpPr>
              <a:spLocks noChangeArrowheads="1"/>
            </p:cNvSpPr>
            <p:nvPr/>
          </p:nvSpPr>
          <p:spPr bwMode="auto">
            <a:xfrm>
              <a:off x="0" y="-69"/>
              <a:ext cx="1497" cy="149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4" name="Line 18"/>
            <p:cNvSpPr>
              <a:spLocks noChangeShapeType="1"/>
            </p:cNvSpPr>
            <p:nvPr/>
          </p:nvSpPr>
          <p:spPr bwMode="auto">
            <a:xfrm>
              <a:off x="0" y="744"/>
              <a:ext cx="149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Line 19"/>
            <p:cNvSpPr>
              <a:spLocks noChangeShapeType="1"/>
            </p:cNvSpPr>
            <p:nvPr/>
          </p:nvSpPr>
          <p:spPr bwMode="auto">
            <a:xfrm>
              <a:off x="762" y="0"/>
              <a:ext cx="9" cy="149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7" name="文本框 9229"/>
          <p:cNvSpPr txBox="1">
            <a:spLocks noChangeArrowheads="1"/>
          </p:cNvSpPr>
          <p:nvPr/>
        </p:nvSpPr>
        <p:spPr bwMode="auto">
          <a:xfrm>
            <a:off x="1158875" y="2784475"/>
            <a:ext cx="7008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 err="1" smtClean="0">
                <a:latin typeface="宋体" panose="02010600030101010101" pitchFamily="2" charset="-122"/>
              </a:rPr>
              <a:t>kè</a:t>
            </a:r>
            <a:endParaRPr lang="en-US" altLang="zh-CN" sz="4000" b="1" dirty="0" smtClean="0">
              <a:latin typeface="宋体" panose="02010600030101010101" pitchFamily="2" charset="-122"/>
            </a:endParaRPr>
          </a:p>
        </p:txBody>
      </p:sp>
      <p:sp>
        <p:nvSpPr>
          <p:cNvPr id="7178" name="文本框 9230"/>
          <p:cNvSpPr txBox="1">
            <a:spLocks noChangeArrowheads="1"/>
          </p:cNvSpPr>
          <p:nvPr/>
        </p:nvSpPr>
        <p:spPr bwMode="auto">
          <a:xfrm>
            <a:off x="385763" y="3660775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 smtClean="0">
                <a:solidFill>
                  <a:srgbClr val="FF0000"/>
                </a:solidFill>
                <a:ea typeface="楷体_GB2312" pitchFamily="1" charset="-122"/>
              </a:rPr>
              <a:t>课</a:t>
            </a:r>
            <a:endParaRPr lang="zh-CN" altLang="zh-CN" sz="156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79" name="文本框 9231"/>
          <p:cNvSpPr txBox="1">
            <a:spLocks noChangeArrowheads="1"/>
          </p:cNvSpPr>
          <p:nvPr/>
        </p:nvSpPr>
        <p:spPr bwMode="auto">
          <a:xfrm>
            <a:off x="3347915" y="3486150"/>
            <a:ext cx="2398413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7200" b="1" dirty="0" smtClean="0">
                <a:solidFill>
                  <a:srgbClr val="FF0000"/>
                </a:solidFill>
                <a:ea typeface="楷体_GB2312" pitchFamily="1" charset="-122"/>
              </a:rPr>
              <a:t>党</a:t>
            </a:r>
            <a:endParaRPr lang="zh-CN" altLang="en-US" sz="172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7180" name="文本框 9232"/>
          <p:cNvSpPr txBox="1">
            <a:spLocks noChangeArrowheads="1"/>
          </p:cNvSpPr>
          <p:nvPr/>
        </p:nvSpPr>
        <p:spPr bwMode="auto">
          <a:xfrm>
            <a:off x="6575425" y="3567113"/>
            <a:ext cx="2193229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600" b="1" dirty="0">
                <a:solidFill>
                  <a:srgbClr val="FF0000"/>
                </a:solidFill>
                <a:ea typeface="楷体_GB2312" pitchFamily="1" charset="-122"/>
              </a:rPr>
              <a:t>产</a:t>
            </a:r>
          </a:p>
        </p:txBody>
      </p:sp>
      <p:sp>
        <p:nvSpPr>
          <p:cNvPr id="7181" name="文本框 9233"/>
          <p:cNvSpPr txBox="1">
            <a:spLocks noChangeArrowheads="1"/>
          </p:cNvSpPr>
          <p:nvPr/>
        </p:nvSpPr>
        <p:spPr bwMode="auto">
          <a:xfrm>
            <a:off x="3995960" y="2752725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宋体" panose="02010600030101010101" pitchFamily="2" charset="-122"/>
                <a:ea typeface="楷体_GB2312" pitchFamily="1" charset="-122"/>
              </a:rPr>
              <a:t>dǎng</a:t>
            </a:r>
            <a:endParaRPr lang="en-US" altLang="zh-CN" sz="4400" b="1" dirty="0">
              <a:latin typeface="宋体" panose="02010600030101010101" pitchFamily="2" charset="-122"/>
              <a:ea typeface="楷体_GB2312" pitchFamily="1" charset="-122"/>
            </a:endParaRPr>
          </a:p>
        </p:txBody>
      </p:sp>
      <p:sp>
        <p:nvSpPr>
          <p:cNvPr id="7182" name="文本框 9234"/>
          <p:cNvSpPr txBox="1">
            <a:spLocks noChangeArrowheads="1"/>
          </p:cNvSpPr>
          <p:nvPr/>
        </p:nvSpPr>
        <p:spPr bwMode="auto">
          <a:xfrm>
            <a:off x="6900863" y="2784475"/>
            <a:ext cx="13195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 err="1" smtClean="0">
                <a:latin typeface="+mn-ea"/>
                <a:ea typeface="+mn-ea"/>
              </a:rPr>
              <a:t>chǎn</a:t>
            </a:r>
            <a:endParaRPr lang="en-US" altLang="zh-CN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8" grpId="0"/>
      <p:bldP spid="7179" grpId="0"/>
      <p:bldP spid="7180" grpId="0"/>
      <p:bldP spid="7181" grpId="0"/>
      <p:bldP spid="71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同侧圆角矩形 2"/>
          <p:cNvSpPr>
            <a:spLocks noChangeArrowheads="1"/>
          </p:cNvSpPr>
          <p:nvPr/>
        </p:nvSpPr>
        <p:spPr bwMode="auto">
          <a:xfrm>
            <a:off x="395288" y="10525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gradFill rotWithShape="1">
            <a:gsLst>
              <a:gs pos="0">
                <a:srgbClr val="A6E4FF"/>
              </a:gs>
              <a:gs pos="34999">
                <a:srgbClr val="BFEDFF"/>
              </a:gs>
              <a:gs pos="100000">
                <a:srgbClr val="E6F9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概括主题</a:t>
            </a:r>
          </a:p>
        </p:txBody>
      </p:sp>
      <p:sp>
        <p:nvSpPr>
          <p:cNvPr id="24578" name="直线连接符 21"/>
          <p:cNvSpPr>
            <a:spLocks noChangeShapeType="1"/>
          </p:cNvSpPr>
          <p:nvPr/>
        </p:nvSpPr>
        <p:spPr bwMode="auto">
          <a:xfrm flipV="1">
            <a:off x="395288" y="17002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79" name="文本框 1"/>
          <p:cNvSpPr txBox="1">
            <a:spLocks noChangeArrowheads="1"/>
          </p:cNvSpPr>
          <p:nvPr/>
        </p:nvSpPr>
        <p:spPr bwMode="auto">
          <a:xfrm>
            <a:off x="822325" y="2419350"/>
            <a:ext cx="7213600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B050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3600" b="1" dirty="0">
                <a:solidFill>
                  <a:srgbClr val="00B050"/>
                </a:solidFill>
                <a:latin typeface="楷体_GB2312" pitchFamily="1" charset="-122"/>
                <a:ea typeface="楷体_GB2312" pitchFamily="1" charset="-122"/>
              </a:rPr>
              <a:t>本课的基本字</a:t>
            </a:r>
            <a:r>
              <a:rPr lang="en-US" altLang="zh-CN" sz="3600" b="1" dirty="0">
                <a:solidFill>
                  <a:srgbClr val="00B050"/>
                </a:solidFill>
                <a:latin typeface="楷体_GB2312" pitchFamily="1" charset="-122"/>
                <a:ea typeface="楷体_GB2312" pitchFamily="1" charset="-122"/>
              </a:rPr>
              <a:t>“</a:t>
            </a:r>
            <a:r>
              <a:rPr lang="zh-CN" altLang="en-US" sz="3600" b="1" dirty="0">
                <a:solidFill>
                  <a:srgbClr val="00B050"/>
                </a:solidFill>
                <a:latin typeface="楷体_GB2312" pitchFamily="1" charset="-122"/>
                <a:ea typeface="楷体_GB2312" pitchFamily="1" charset="-122"/>
              </a:rPr>
              <a:t>尚</a:t>
            </a:r>
            <a:r>
              <a:rPr lang="en-US" altLang="zh-CN" sz="3600" b="1" dirty="0">
                <a:solidFill>
                  <a:srgbClr val="00B050"/>
                </a:solidFill>
                <a:latin typeface="楷体_GB2312" pitchFamily="1" charset="-122"/>
                <a:ea typeface="楷体_GB2312" pitchFamily="1" charset="-122"/>
              </a:rPr>
              <a:t>”</a:t>
            </a:r>
            <a:r>
              <a:rPr lang="zh-CN" altLang="en-US" sz="3600" b="1" dirty="0">
                <a:solidFill>
                  <a:srgbClr val="00B050"/>
                </a:solidFill>
                <a:latin typeface="楷体_GB2312" pitchFamily="1" charset="-122"/>
                <a:ea typeface="楷体_GB2312" pitchFamily="1" charset="-122"/>
              </a:rPr>
              <a:t>带出的一组生字，每个生字组有一个词语，词语下面有一句话，为理解生字提供了语言环境，形象直观地揭示了这组形声字的构字规律。</a:t>
            </a:r>
          </a:p>
        </p:txBody>
      </p:sp>
      <p:sp>
        <p:nvSpPr>
          <p:cNvPr id="5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CFE8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3F1E2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0</TotalTime>
  <Words>347</Words>
  <Application>Microsoft Office PowerPoint</Application>
  <PresentationFormat>全屏显示(4:3)</PresentationFormat>
  <Paragraphs>72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Microsoft</cp:lastModifiedBy>
  <cp:revision>98</cp:revision>
  <dcterms:created xsi:type="dcterms:W3CDTF">2015-10-09T04:16:00Z</dcterms:created>
  <dcterms:modified xsi:type="dcterms:W3CDTF">2018-03-12T10:16:08Z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