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handoutMasterIdLst>
    <p:handoutMasterId r:id="rId28"/>
  </p:handoutMasterIdLst>
  <p:sldIdLst>
    <p:sldId id="262" r:id="rId2"/>
    <p:sldId id="260" r:id="rId3"/>
    <p:sldId id="265" r:id="rId4"/>
    <p:sldId id="875" r:id="rId5"/>
    <p:sldId id="899" r:id="rId6"/>
    <p:sldId id="869" r:id="rId7"/>
    <p:sldId id="951" r:id="rId8"/>
    <p:sldId id="930" r:id="rId9"/>
    <p:sldId id="953" r:id="rId10"/>
    <p:sldId id="952" r:id="rId11"/>
    <p:sldId id="931" r:id="rId12"/>
    <p:sldId id="877" r:id="rId13"/>
    <p:sldId id="280" r:id="rId14"/>
    <p:sldId id="905" r:id="rId15"/>
    <p:sldId id="906" r:id="rId16"/>
    <p:sldId id="879" r:id="rId17"/>
    <p:sldId id="824" r:id="rId18"/>
    <p:sldId id="878" r:id="rId19"/>
    <p:sldId id="919" r:id="rId20"/>
    <p:sldId id="920" r:id="rId21"/>
    <p:sldId id="928" r:id="rId22"/>
    <p:sldId id="932" r:id="rId23"/>
    <p:sldId id="933" r:id="rId24"/>
    <p:sldId id="935" r:id="rId25"/>
    <p:sldId id="934" r:id="rId26"/>
  </p:sldIdLst>
  <p:sldSz cx="23763288" cy="13322300"/>
  <p:notesSz cx="6858000" cy="9144000"/>
  <p:defaultTextStyle>
    <a:defPPr>
      <a:defRPr lang="zh-CN"/>
    </a:defPPr>
    <a:lvl1pPr algn="l" defTabSz="2117725" rtl="0" fontAlgn="base">
      <a:spcBef>
        <a:spcPct val="0"/>
      </a:spcBef>
      <a:spcAft>
        <a:spcPct val="0"/>
      </a:spcAft>
      <a:defRPr sz="4200" kern="1200">
        <a:solidFill>
          <a:schemeClr val="tx1"/>
        </a:solidFill>
        <a:latin typeface="Arial" pitchFamily="34" charset="0"/>
        <a:ea typeface="宋体" pitchFamily="2" charset="-122"/>
        <a:cs typeface="+mn-cs"/>
      </a:defRPr>
    </a:lvl1pPr>
    <a:lvl2pPr marL="1058863" indent="-601663" algn="l" defTabSz="2117725" rtl="0" fontAlgn="base">
      <a:spcBef>
        <a:spcPct val="0"/>
      </a:spcBef>
      <a:spcAft>
        <a:spcPct val="0"/>
      </a:spcAft>
      <a:defRPr sz="4200" kern="1200">
        <a:solidFill>
          <a:schemeClr val="tx1"/>
        </a:solidFill>
        <a:latin typeface="Arial" pitchFamily="34" charset="0"/>
        <a:ea typeface="宋体" pitchFamily="2" charset="-122"/>
        <a:cs typeface="+mn-cs"/>
      </a:defRPr>
    </a:lvl2pPr>
    <a:lvl3pPr marL="2117725" indent="-120332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3pPr>
    <a:lvl4pPr marL="3178175" indent="-1806575" algn="l" defTabSz="2117725" rtl="0" fontAlgn="base">
      <a:spcBef>
        <a:spcPct val="0"/>
      </a:spcBef>
      <a:spcAft>
        <a:spcPct val="0"/>
      </a:spcAft>
      <a:defRPr sz="4200" kern="1200">
        <a:solidFill>
          <a:schemeClr val="tx1"/>
        </a:solidFill>
        <a:latin typeface="Arial" pitchFamily="34" charset="0"/>
        <a:ea typeface="宋体" pitchFamily="2" charset="-122"/>
        <a:cs typeface="+mn-cs"/>
      </a:defRPr>
    </a:lvl4pPr>
    <a:lvl5pPr marL="4237038" indent="-2408238" algn="l" defTabSz="2117725" rtl="0" fontAlgn="base">
      <a:spcBef>
        <a:spcPct val="0"/>
      </a:spcBef>
      <a:spcAft>
        <a:spcPct val="0"/>
      </a:spcAft>
      <a:defRPr sz="4200" kern="1200">
        <a:solidFill>
          <a:schemeClr val="tx1"/>
        </a:solidFill>
        <a:latin typeface="Arial" pitchFamily="34" charset="0"/>
        <a:ea typeface="宋体" pitchFamily="2" charset="-122"/>
        <a:cs typeface="+mn-cs"/>
      </a:defRPr>
    </a:lvl5pPr>
    <a:lvl6pPr marL="2286000" algn="l" defTabSz="914400" rtl="0" eaLnBrk="1" latinLnBrk="0" hangingPunct="1">
      <a:defRPr sz="4200" kern="1200">
        <a:solidFill>
          <a:schemeClr val="tx1"/>
        </a:solidFill>
        <a:latin typeface="Arial" pitchFamily="34" charset="0"/>
        <a:ea typeface="宋体" pitchFamily="2" charset="-122"/>
        <a:cs typeface="+mn-cs"/>
      </a:defRPr>
    </a:lvl6pPr>
    <a:lvl7pPr marL="2743200" algn="l" defTabSz="914400" rtl="0" eaLnBrk="1" latinLnBrk="0" hangingPunct="1">
      <a:defRPr sz="4200" kern="1200">
        <a:solidFill>
          <a:schemeClr val="tx1"/>
        </a:solidFill>
        <a:latin typeface="Arial" pitchFamily="34" charset="0"/>
        <a:ea typeface="宋体" pitchFamily="2" charset="-122"/>
        <a:cs typeface="+mn-cs"/>
      </a:defRPr>
    </a:lvl7pPr>
    <a:lvl8pPr marL="3200400" algn="l" defTabSz="914400" rtl="0" eaLnBrk="1" latinLnBrk="0" hangingPunct="1">
      <a:defRPr sz="4200" kern="1200">
        <a:solidFill>
          <a:schemeClr val="tx1"/>
        </a:solidFill>
        <a:latin typeface="Arial" pitchFamily="34" charset="0"/>
        <a:ea typeface="宋体" pitchFamily="2" charset="-122"/>
        <a:cs typeface="+mn-cs"/>
      </a:defRPr>
    </a:lvl8pPr>
    <a:lvl9pPr marL="3657600" algn="l" defTabSz="914400" rtl="0" eaLnBrk="1" latinLnBrk="0" hangingPunct="1">
      <a:defRPr sz="42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4196">
          <p15:clr>
            <a:srgbClr val="A4A3A4"/>
          </p15:clr>
        </p15:guide>
        <p15:guide id="2" pos="7485">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F8340"/>
    <a:srgbClr val="329B61"/>
    <a:srgbClr val="339B61"/>
    <a:srgbClr val="404040"/>
    <a:srgbClr val="002E8A"/>
    <a:srgbClr val="004A60"/>
    <a:srgbClr val="006600"/>
    <a:srgbClr val="FF6600"/>
    <a:srgbClr val="7F2F2D"/>
    <a:srgbClr val="E5F4D4"/>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中度样式 4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778" autoAdjust="0"/>
    <p:restoredTop sz="94660" autoAdjust="0"/>
  </p:normalViewPr>
  <p:slideViewPr>
    <p:cSldViewPr>
      <p:cViewPr varScale="1">
        <p:scale>
          <a:sx n="40" d="100"/>
          <a:sy n="40" d="100"/>
        </p:scale>
        <p:origin x="-138" y="-258"/>
      </p:cViewPr>
      <p:guideLst>
        <p:guide orient="horz" pos="4196"/>
        <p:guide pos="748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624"/>
    </p:cViewPr>
  </p:sorterViewPr>
  <p:notesViewPr>
    <p:cSldViewPr>
      <p:cViewPr varScale="1">
        <p:scale>
          <a:sx n="64" d="100"/>
          <a:sy n="64" d="100"/>
        </p:scale>
        <p:origin x="2676" y="6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F3931F0-0F06-4D43-84F3-9562F0EEE9E7}" type="datetimeFigureOut">
              <a:rPr lang="zh-CN" altLang="en-US" smtClean="0"/>
              <a:pPr/>
              <a:t>2017-3-17</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3C85A7E-BC9E-4B02-A88E-93F2C7987CD2}" type="slidenum">
              <a:rPr lang="zh-CN" altLang="en-US" smtClean="0"/>
              <a:pPr/>
              <a:t>‹#›</a:t>
            </a:fld>
            <a:endParaRPr lang="zh-CN" altLang="en-US"/>
          </a:p>
        </p:txBody>
      </p:sp>
    </p:spTree>
    <p:extLst>
      <p:ext uri="{BB962C8B-B14F-4D97-AF65-F5344CB8AC3E}">
        <p14:creationId xmlns:p14="http://schemas.microsoft.com/office/powerpoint/2010/main" xmlns="" val="13074104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7255D1F0-0559-45E3-AA3F-653AFB4BCBF4}" type="datetimeFigureOut">
              <a:rPr lang="zh-CN" altLang="en-US"/>
              <a:pPr>
                <a:defRPr/>
              </a:pPr>
              <a:t>2017-3-17</a:t>
            </a:fld>
            <a:endParaRPr lang="zh-CN" altLang="en-US"/>
          </a:p>
        </p:txBody>
      </p:sp>
      <p:sp>
        <p:nvSpPr>
          <p:cNvPr id="4" name="幻灯片图像占位符 3"/>
          <p:cNvSpPr>
            <a:spLocks noGrp="1" noRot="1" noChangeAspect="1"/>
          </p:cNvSpPr>
          <p:nvPr>
            <p:ph type="sldImg" idx="2"/>
          </p:nvPr>
        </p:nvSpPr>
        <p:spPr>
          <a:xfrm>
            <a:off x="371475" y="685800"/>
            <a:ext cx="611505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09E6B5E2-414F-4B9B-AAB9-9B87664B65D6}" type="slidenum">
              <a:rPr lang="zh-CN" altLang="en-US"/>
              <a:pPr>
                <a:defRPr/>
              </a:pPr>
              <a:t>‹#›</a:t>
            </a:fld>
            <a:endParaRPr lang="zh-CN" altLang="en-US"/>
          </a:p>
        </p:txBody>
      </p:sp>
    </p:spTree>
    <p:extLst>
      <p:ext uri="{BB962C8B-B14F-4D97-AF65-F5344CB8AC3E}">
        <p14:creationId xmlns:p14="http://schemas.microsoft.com/office/powerpoint/2010/main" xmlns="" val="82332297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4</a:t>
            </a:fld>
            <a:endParaRPr lang="zh-CN" altLang="en-US"/>
          </a:p>
        </p:txBody>
      </p:sp>
    </p:spTree>
    <p:extLst>
      <p:ext uri="{BB962C8B-B14F-4D97-AF65-F5344CB8AC3E}">
        <p14:creationId xmlns:p14="http://schemas.microsoft.com/office/powerpoint/2010/main" xmlns="" val="40486935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5</a:t>
            </a:fld>
            <a:endParaRPr lang="zh-CN" altLang="en-US"/>
          </a:p>
        </p:txBody>
      </p:sp>
    </p:spTree>
    <p:extLst>
      <p:ext uri="{BB962C8B-B14F-4D97-AF65-F5344CB8AC3E}">
        <p14:creationId xmlns:p14="http://schemas.microsoft.com/office/powerpoint/2010/main" xmlns="" val="17375482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6</a:t>
            </a:fld>
            <a:endParaRPr lang="zh-CN" altLang="en-US"/>
          </a:p>
        </p:txBody>
      </p:sp>
    </p:spTree>
    <p:extLst>
      <p:ext uri="{BB962C8B-B14F-4D97-AF65-F5344CB8AC3E}">
        <p14:creationId xmlns:p14="http://schemas.microsoft.com/office/powerpoint/2010/main" xmlns="" val="1823886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7</a:t>
            </a:fld>
            <a:endParaRPr lang="zh-CN" altLang="en-US"/>
          </a:p>
        </p:txBody>
      </p:sp>
    </p:spTree>
    <p:extLst>
      <p:ext uri="{BB962C8B-B14F-4D97-AF65-F5344CB8AC3E}">
        <p14:creationId xmlns:p14="http://schemas.microsoft.com/office/powerpoint/2010/main" xmlns="" val="12281100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8</a:t>
            </a:fld>
            <a:endParaRPr lang="zh-CN" altLang="en-US"/>
          </a:p>
        </p:txBody>
      </p:sp>
    </p:spTree>
    <p:extLst>
      <p:ext uri="{BB962C8B-B14F-4D97-AF65-F5344CB8AC3E}">
        <p14:creationId xmlns:p14="http://schemas.microsoft.com/office/powerpoint/2010/main" xmlns="" val="4249102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9</a:t>
            </a:fld>
            <a:endParaRPr lang="zh-CN" altLang="en-US"/>
          </a:p>
        </p:txBody>
      </p:sp>
    </p:spTree>
    <p:extLst>
      <p:ext uri="{BB962C8B-B14F-4D97-AF65-F5344CB8AC3E}">
        <p14:creationId xmlns:p14="http://schemas.microsoft.com/office/powerpoint/2010/main" xmlns="" val="3620801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10</a:t>
            </a:fld>
            <a:endParaRPr lang="zh-CN" altLang="en-US"/>
          </a:p>
        </p:txBody>
      </p:sp>
    </p:spTree>
    <p:extLst>
      <p:ext uri="{BB962C8B-B14F-4D97-AF65-F5344CB8AC3E}">
        <p14:creationId xmlns:p14="http://schemas.microsoft.com/office/powerpoint/2010/main" xmlns="" val="26492182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pPr>
                <a:defRPr/>
              </a:pPr>
              <a:t>11</a:t>
            </a:fld>
            <a:endParaRPr lang="zh-CN" altLang="en-US"/>
          </a:p>
        </p:txBody>
      </p:sp>
    </p:spTree>
    <p:extLst>
      <p:ext uri="{BB962C8B-B14F-4D97-AF65-F5344CB8AC3E}">
        <p14:creationId xmlns:p14="http://schemas.microsoft.com/office/powerpoint/2010/main" xmlns="" val="1479973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7" name="TextBox 6"/>
          <p:cNvSpPr txBox="1"/>
          <p:nvPr userDrawn="1"/>
        </p:nvSpPr>
        <p:spPr>
          <a:xfrm>
            <a:off x="7881116" y="4238094"/>
            <a:ext cx="13289560" cy="1046440"/>
          </a:xfrm>
          <a:prstGeom prst="rect">
            <a:avLst/>
          </a:prstGeom>
          <a:noFill/>
        </p:spPr>
        <p:txBody>
          <a:bodyPr wrap="square" rtlCol="0">
            <a:spAutoFit/>
          </a:bodyPr>
          <a:lstStyle/>
          <a:p>
            <a:endParaRPr lang="zh-CN" altLang="en-US" sz="6000" b="1" dirty="0">
              <a:solidFill>
                <a:srgbClr val="339B61"/>
              </a:solidFill>
              <a:latin typeface="微软雅黑" pitchFamily="34" charset="-122"/>
              <a:ea typeface="微软雅黑" pitchFamily="34" charset="-122"/>
            </a:endParaRPr>
          </a:p>
        </p:txBody>
      </p:sp>
      <p:sp>
        <p:nvSpPr>
          <p:cNvPr id="8" name="TextBox 7"/>
          <p:cNvSpPr txBox="1"/>
          <p:nvPr userDrawn="1"/>
        </p:nvSpPr>
        <p:spPr>
          <a:xfrm>
            <a:off x="7881116" y="5173950"/>
            <a:ext cx="8143932" cy="1631216"/>
          </a:xfrm>
          <a:prstGeom prst="rect">
            <a:avLst/>
          </a:prstGeom>
          <a:noFill/>
        </p:spPr>
        <p:txBody>
          <a:bodyPr wrap="square" rtlCol="0">
            <a:spAutoFit/>
          </a:bodyPr>
          <a:lstStyle/>
          <a:p>
            <a:endParaRPr lang="zh-CN" altLang="en-US" sz="10000" b="1" dirty="0">
              <a:solidFill>
                <a:srgbClr val="404040"/>
              </a:solidFill>
              <a:latin typeface="微软雅黑" pitchFamily="34" charset="-122"/>
              <a:ea typeface="微软雅黑" pitchFamily="34" charset="-122"/>
            </a:endParaRPr>
          </a:p>
        </p:txBody>
      </p:sp>
      <p:sp>
        <p:nvSpPr>
          <p:cNvPr id="9" name="TextBox 8"/>
          <p:cNvSpPr txBox="1"/>
          <p:nvPr userDrawn="1"/>
        </p:nvSpPr>
        <p:spPr>
          <a:xfrm>
            <a:off x="7921204" y="7589844"/>
            <a:ext cx="13249472" cy="825419"/>
          </a:xfrm>
          <a:prstGeom prst="rect">
            <a:avLst/>
          </a:prstGeom>
          <a:noFill/>
        </p:spPr>
        <p:txBody>
          <a:bodyPr wrap="square" rtlCol="0">
            <a:spAutoFit/>
          </a:bodyPr>
          <a:lstStyle/>
          <a:p>
            <a:pPr>
              <a:lnSpc>
                <a:spcPct val="150000"/>
              </a:lnSpc>
            </a:pPr>
            <a:endParaRPr lang="zh-CN" altLang="en-US" sz="3600" dirty="0">
              <a:solidFill>
                <a:schemeClr val="bg1">
                  <a:lumMod val="50000"/>
                </a:schemeClr>
              </a:solidFill>
              <a:latin typeface="微软雅黑" pitchFamily="34" charset="-122"/>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3759" r:id="rId1"/>
  </p:sldLayoutIdLst>
  <p:txStyles>
    <p:titleStyle>
      <a:lvl1pPr algn="ctr" defTabSz="2117725" rtl="0" eaLnBrk="0" fontAlgn="base" hangingPunct="0">
        <a:spcBef>
          <a:spcPct val="0"/>
        </a:spcBef>
        <a:spcAft>
          <a:spcPct val="0"/>
        </a:spcAft>
        <a:defRPr sz="10200" kern="1200">
          <a:solidFill>
            <a:schemeClr val="tx1"/>
          </a:solidFill>
          <a:latin typeface="+mj-lt"/>
          <a:ea typeface="+mj-ea"/>
          <a:cs typeface="+mj-cs"/>
        </a:defRPr>
      </a:lvl1pPr>
      <a:lvl2pPr algn="ctr" defTabSz="2117725" rtl="0" eaLnBrk="0" fontAlgn="base" hangingPunct="0">
        <a:spcBef>
          <a:spcPct val="0"/>
        </a:spcBef>
        <a:spcAft>
          <a:spcPct val="0"/>
        </a:spcAft>
        <a:defRPr sz="10200">
          <a:solidFill>
            <a:schemeClr val="tx1"/>
          </a:solidFill>
          <a:latin typeface="Calibri" pitchFamily="34" charset="0"/>
          <a:ea typeface="宋体" charset="-122"/>
        </a:defRPr>
      </a:lvl2pPr>
      <a:lvl3pPr algn="ctr" defTabSz="2117725" rtl="0" eaLnBrk="0" fontAlgn="base" hangingPunct="0">
        <a:spcBef>
          <a:spcPct val="0"/>
        </a:spcBef>
        <a:spcAft>
          <a:spcPct val="0"/>
        </a:spcAft>
        <a:defRPr sz="10200">
          <a:solidFill>
            <a:schemeClr val="tx1"/>
          </a:solidFill>
          <a:latin typeface="Calibri" pitchFamily="34" charset="0"/>
          <a:ea typeface="宋体" charset="-122"/>
        </a:defRPr>
      </a:lvl3pPr>
      <a:lvl4pPr algn="ctr" defTabSz="2117725" rtl="0" eaLnBrk="0" fontAlgn="base" hangingPunct="0">
        <a:spcBef>
          <a:spcPct val="0"/>
        </a:spcBef>
        <a:spcAft>
          <a:spcPct val="0"/>
        </a:spcAft>
        <a:defRPr sz="10200">
          <a:solidFill>
            <a:schemeClr val="tx1"/>
          </a:solidFill>
          <a:latin typeface="Calibri" pitchFamily="34" charset="0"/>
          <a:ea typeface="宋体" charset="-122"/>
        </a:defRPr>
      </a:lvl4pPr>
      <a:lvl5pPr algn="ctr" defTabSz="2117725" rtl="0" eaLnBrk="0" fontAlgn="base" hangingPunct="0">
        <a:spcBef>
          <a:spcPct val="0"/>
        </a:spcBef>
        <a:spcAft>
          <a:spcPct val="0"/>
        </a:spcAft>
        <a:defRPr sz="10200">
          <a:solidFill>
            <a:schemeClr val="tx1"/>
          </a:solidFill>
          <a:latin typeface="Calibri" pitchFamily="34" charset="0"/>
          <a:ea typeface="宋体" charset="-122"/>
        </a:defRPr>
      </a:lvl5pPr>
      <a:lvl6pPr marL="457200" algn="ctr" defTabSz="2117725" rtl="0" fontAlgn="base">
        <a:spcBef>
          <a:spcPct val="0"/>
        </a:spcBef>
        <a:spcAft>
          <a:spcPct val="0"/>
        </a:spcAft>
        <a:defRPr sz="10200">
          <a:solidFill>
            <a:schemeClr val="tx1"/>
          </a:solidFill>
          <a:latin typeface="Calibri" pitchFamily="34" charset="0"/>
          <a:ea typeface="宋体" charset="-122"/>
        </a:defRPr>
      </a:lvl6pPr>
      <a:lvl7pPr marL="914400" algn="ctr" defTabSz="2117725" rtl="0" fontAlgn="base">
        <a:spcBef>
          <a:spcPct val="0"/>
        </a:spcBef>
        <a:spcAft>
          <a:spcPct val="0"/>
        </a:spcAft>
        <a:defRPr sz="10200">
          <a:solidFill>
            <a:schemeClr val="tx1"/>
          </a:solidFill>
          <a:latin typeface="Calibri" pitchFamily="34" charset="0"/>
          <a:ea typeface="宋体" charset="-122"/>
        </a:defRPr>
      </a:lvl7pPr>
      <a:lvl8pPr marL="1371600" algn="ctr" defTabSz="2117725" rtl="0" fontAlgn="base">
        <a:spcBef>
          <a:spcPct val="0"/>
        </a:spcBef>
        <a:spcAft>
          <a:spcPct val="0"/>
        </a:spcAft>
        <a:defRPr sz="10200">
          <a:solidFill>
            <a:schemeClr val="tx1"/>
          </a:solidFill>
          <a:latin typeface="Calibri" pitchFamily="34" charset="0"/>
          <a:ea typeface="宋体" charset="-122"/>
        </a:defRPr>
      </a:lvl8pPr>
      <a:lvl9pPr marL="1828800" algn="ctr" defTabSz="2117725" rtl="0" fontAlgn="base">
        <a:spcBef>
          <a:spcPct val="0"/>
        </a:spcBef>
        <a:spcAft>
          <a:spcPct val="0"/>
        </a:spcAft>
        <a:defRPr sz="10200">
          <a:solidFill>
            <a:schemeClr val="tx1"/>
          </a:solidFill>
          <a:latin typeface="Calibri" pitchFamily="34" charset="0"/>
          <a:ea typeface="宋体" charset="-122"/>
        </a:defRPr>
      </a:lvl9pPr>
    </p:titleStyle>
    <p:bodyStyle>
      <a:lvl1pPr marL="793750" indent="-793750" algn="l" defTabSz="2117725" rtl="0" eaLnBrk="0" fontAlgn="base" hangingPunct="0">
        <a:spcBef>
          <a:spcPct val="20000"/>
        </a:spcBef>
        <a:spcAft>
          <a:spcPct val="0"/>
        </a:spcAft>
        <a:buFont typeface="Arial" pitchFamily="34" charset="0"/>
        <a:buChar char="•"/>
        <a:defRPr sz="7400" kern="1200">
          <a:solidFill>
            <a:schemeClr val="tx1"/>
          </a:solidFill>
          <a:latin typeface="+mn-lt"/>
          <a:ea typeface="+mn-ea"/>
          <a:cs typeface="+mn-cs"/>
        </a:defRPr>
      </a:lvl1pPr>
      <a:lvl2pPr marL="1720850" indent="-661988" algn="l" defTabSz="2117725" rtl="0" eaLnBrk="0" fontAlgn="base" hangingPunct="0">
        <a:spcBef>
          <a:spcPct val="20000"/>
        </a:spcBef>
        <a:spcAft>
          <a:spcPct val="0"/>
        </a:spcAft>
        <a:buFont typeface="Arial" pitchFamily="34" charset="0"/>
        <a:buChar char="–"/>
        <a:defRPr sz="6500" kern="1200">
          <a:solidFill>
            <a:schemeClr val="tx1"/>
          </a:solidFill>
          <a:latin typeface="+mn-lt"/>
          <a:ea typeface="+mn-ea"/>
          <a:cs typeface="+mn-cs"/>
        </a:defRPr>
      </a:lvl2pPr>
      <a:lvl3pPr marL="2647950" indent="-528638" algn="l" defTabSz="2117725" rtl="0" eaLnBrk="0" fontAlgn="base" hangingPunct="0">
        <a:spcBef>
          <a:spcPct val="20000"/>
        </a:spcBef>
        <a:spcAft>
          <a:spcPct val="0"/>
        </a:spcAft>
        <a:buFont typeface="Arial" pitchFamily="34" charset="0"/>
        <a:buChar char="•"/>
        <a:defRPr sz="5600" kern="1200">
          <a:solidFill>
            <a:schemeClr val="tx1"/>
          </a:solidFill>
          <a:latin typeface="+mn-lt"/>
          <a:ea typeface="+mn-ea"/>
          <a:cs typeface="+mn-cs"/>
        </a:defRPr>
      </a:lvl3pPr>
      <a:lvl4pPr marL="3708400"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4pPr>
      <a:lvl5pPr marL="4767263" indent="-528638" algn="l" defTabSz="2117725" rtl="0" eaLnBrk="0" fontAlgn="base" hangingPunct="0">
        <a:spcBef>
          <a:spcPct val="20000"/>
        </a:spcBef>
        <a:spcAft>
          <a:spcPct val="0"/>
        </a:spcAft>
        <a:buFont typeface="Arial" pitchFamily="34" charset="0"/>
        <a:buChar char="»"/>
        <a:defRPr sz="4600" kern="1200">
          <a:solidFill>
            <a:schemeClr val="tx1"/>
          </a:solidFill>
          <a:latin typeface="+mn-lt"/>
          <a:ea typeface="+mn-ea"/>
          <a:cs typeface="+mn-cs"/>
        </a:defRPr>
      </a:lvl5pPr>
      <a:lvl6pPr marL="5827586"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6pPr>
      <a:lvl7pPr marL="6887147"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7pPr>
      <a:lvl8pPr marL="7946708"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8pPr>
      <a:lvl9pPr marL="9006269" indent="-529781" algn="l" defTabSz="2119122" rtl="0" eaLnBrk="1" latinLnBrk="0" hangingPunct="1">
        <a:spcBef>
          <a:spcPct val="20000"/>
        </a:spcBef>
        <a:buFont typeface="Arial" pitchFamily="34" charset="0"/>
        <a:buChar char="•"/>
        <a:defRPr sz="4600" kern="1200">
          <a:solidFill>
            <a:schemeClr val="tx1"/>
          </a:solidFill>
          <a:latin typeface="+mn-lt"/>
          <a:ea typeface="+mn-ea"/>
          <a:cs typeface="+mn-cs"/>
        </a:defRPr>
      </a:lvl9pPr>
    </p:bodyStyle>
    <p:otherStyle>
      <a:defPPr>
        <a:defRPr lang="zh-CN"/>
      </a:defPPr>
      <a:lvl1pPr marL="0" algn="l" defTabSz="2119122" rtl="0" eaLnBrk="1" latinLnBrk="0" hangingPunct="1">
        <a:defRPr sz="4200" kern="1200">
          <a:solidFill>
            <a:schemeClr val="tx1"/>
          </a:solidFill>
          <a:latin typeface="+mn-lt"/>
          <a:ea typeface="+mn-ea"/>
          <a:cs typeface="+mn-cs"/>
        </a:defRPr>
      </a:lvl1pPr>
      <a:lvl2pPr marL="1059561" algn="l" defTabSz="2119122" rtl="0" eaLnBrk="1" latinLnBrk="0" hangingPunct="1">
        <a:defRPr sz="4200" kern="1200">
          <a:solidFill>
            <a:schemeClr val="tx1"/>
          </a:solidFill>
          <a:latin typeface="+mn-lt"/>
          <a:ea typeface="+mn-ea"/>
          <a:cs typeface="+mn-cs"/>
        </a:defRPr>
      </a:lvl2pPr>
      <a:lvl3pPr marL="2119122" algn="l" defTabSz="2119122" rtl="0" eaLnBrk="1" latinLnBrk="0" hangingPunct="1">
        <a:defRPr sz="4200" kern="1200">
          <a:solidFill>
            <a:schemeClr val="tx1"/>
          </a:solidFill>
          <a:latin typeface="+mn-lt"/>
          <a:ea typeface="+mn-ea"/>
          <a:cs typeface="+mn-cs"/>
        </a:defRPr>
      </a:lvl3pPr>
      <a:lvl4pPr marL="3178683" algn="l" defTabSz="2119122" rtl="0" eaLnBrk="1" latinLnBrk="0" hangingPunct="1">
        <a:defRPr sz="4200" kern="1200">
          <a:solidFill>
            <a:schemeClr val="tx1"/>
          </a:solidFill>
          <a:latin typeface="+mn-lt"/>
          <a:ea typeface="+mn-ea"/>
          <a:cs typeface="+mn-cs"/>
        </a:defRPr>
      </a:lvl4pPr>
      <a:lvl5pPr marL="4238244" algn="l" defTabSz="2119122" rtl="0" eaLnBrk="1" latinLnBrk="0" hangingPunct="1">
        <a:defRPr sz="4200" kern="1200">
          <a:solidFill>
            <a:schemeClr val="tx1"/>
          </a:solidFill>
          <a:latin typeface="+mn-lt"/>
          <a:ea typeface="+mn-ea"/>
          <a:cs typeface="+mn-cs"/>
        </a:defRPr>
      </a:lvl5pPr>
      <a:lvl6pPr marL="5297805" algn="l" defTabSz="2119122" rtl="0" eaLnBrk="1" latinLnBrk="0" hangingPunct="1">
        <a:defRPr sz="4200" kern="1200">
          <a:solidFill>
            <a:schemeClr val="tx1"/>
          </a:solidFill>
          <a:latin typeface="+mn-lt"/>
          <a:ea typeface="+mn-ea"/>
          <a:cs typeface="+mn-cs"/>
        </a:defRPr>
      </a:lvl6pPr>
      <a:lvl7pPr marL="6357366" algn="l" defTabSz="2119122" rtl="0" eaLnBrk="1" latinLnBrk="0" hangingPunct="1">
        <a:defRPr sz="4200" kern="1200">
          <a:solidFill>
            <a:schemeClr val="tx1"/>
          </a:solidFill>
          <a:latin typeface="+mn-lt"/>
          <a:ea typeface="+mn-ea"/>
          <a:cs typeface="+mn-cs"/>
        </a:defRPr>
      </a:lvl7pPr>
      <a:lvl8pPr marL="7416927" algn="l" defTabSz="2119122" rtl="0" eaLnBrk="1" latinLnBrk="0" hangingPunct="1">
        <a:defRPr sz="4200" kern="1200">
          <a:solidFill>
            <a:schemeClr val="tx1"/>
          </a:solidFill>
          <a:latin typeface="+mn-lt"/>
          <a:ea typeface="+mn-ea"/>
          <a:cs typeface="+mn-cs"/>
        </a:defRPr>
      </a:lvl8pPr>
      <a:lvl9pPr marL="8476488" algn="l" defTabSz="2119122" rtl="0" eaLnBrk="1" latinLnBrk="0" hangingPunct="1">
        <a:defRPr sz="4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jpeg"/><Relationship Id="rId1" Type="http://schemas.openxmlformats.org/officeDocument/2006/relationships/slideLayout" Target="../slideLayouts/slideLayout1.xml"/><Relationship Id="rId4" Type="http://schemas.openxmlformats.org/officeDocument/2006/relationships/slide" Target="slide1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circl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extLst>
              <p:ext uri="{D42A27DB-BD31-4B8C-83A1-F6EECF244321}">
                <p14:modId xmlns:p14="http://schemas.microsoft.com/office/powerpoint/2010/main" xmlns="" val="1011040430"/>
              </p:ext>
            </p:extLst>
          </p:nvPr>
        </p:nvGraphicFramePr>
        <p:xfrm>
          <a:off x="2160564" y="3065430"/>
          <a:ext cx="19442160" cy="7052104"/>
        </p:xfrm>
        <a:graphic>
          <a:graphicData uri="http://schemas.openxmlformats.org/drawingml/2006/table">
            <a:tbl>
              <a:tblPr>
                <a:tableStyleId>{5C22544A-7EE6-4342-B048-85BDC9FD1C3A}</a:tableStyleId>
              </a:tblPr>
              <a:tblGrid>
                <a:gridCol w="6264696"/>
                <a:gridCol w="13177464"/>
              </a:tblGrid>
              <a:tr h="783567">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68580" marR="68580" marT="0" marB="0" anchor="ctr"/>
                </a:tc>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68580" marR="68580" marT="0" marB="0" anchor="ctr"/>
                </a:tc>
              </a:tr>
              <a:tr h="6268537">
                <a:tc>
                  <a:txBody>
                    <a:bodyPr/>
                    <a:lstStyle/>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　</a:t>
                      </a:r>
                      <a:r>
                        <a:rPr lang="zh-CN" sz="3200" kern="1200" dirty="0" smtClean="0">
                          <a:solidFill>
                            <a:schemeClr val="tx1">
                              <a:lumMod val="50000"/>
                              <a:lumOff val="50000"/>
                            </a:schemeClr>
                          </a:solidFill>
                          <a:latin typeface="微软雅黑" pitchFamily="34" charset="-122"/>
                          <a:ea typeface="微软雅黑" pitchFamily="34" charset="-122"/>
                          <a:cs typeface="+mn-cs"/>
                        </a:rPr>
                        <a:t>德田虎雄</a:t>
                      </a:r>
                      <a:r>
                        <a:rPr lang="zh-CN" sz="3200" kern="1200" dirty="0">
                          <a:solidFill>
                            <a:schemeClr val="tx1">
                              <a:lumMod val="50000"/>
                              <a:lumOff val="50000"/>
                            </a:schemeClr>
                          </a:solidFill>
                          <a:latin typeface="微软雅黑" pitchFamily="34" charset="-122"/>
                          <a:ea typeface="微软雅黑" pitchFamily="34" charset="-122"/>
                          <a:cs typeface="+mn-cs"/>
                        </a:rPr>
                        <a:t>说过：</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人，谁都想依赖强者，但真正可以依赖的只有自己。</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别人不足以依赖，要生存只有靠自己。因为世界上没有任何一个人是专门为你而生的，你要生存，就只有靠自己。</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文章的深度表现在感性与理性的结合上，议论、抒情与前文未能无缝对接</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l" defTabSz="2119122" rtl="0" eaLnBrk="1" latinLnBrk="0" hangingPunct="1">
                        <a:lnSpc>
                          <a:spcPct val="130000"/>
                        </a:lnSpc>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用</a:t>
                      </a:r>
                      <a:r>
                        <a:rPr lang="zh-CN" sz="3200" kern="1200" dirty="0">
                          <a:solidFill>
                            <a:schemeClr val="tx1">
                              <a:lumMod val="50000"/>
                              <a:lumOff val="50000"/>
                            </a:schemeClr>
                          </a:solidFill>
                          <a:latin typeface="微软雅黑" pitchFamily="34" charset="-122"/>
                          <a:ea typeface="微软雅黑" pitchFamily="34" charset="-122"/>
                          <a:cs typeface="+mn-cs"/>
                        </a:rPr>
                        <a:t>独立拥抱成长，我们需要如沈尹默所说的“我和一株顶高的树并排立着，却没有靠着”的魄力，亦需要“天行健，君子以自强不息”的追求；需要如罗蒙诺索夫一般独自一人不远千里奔赴莫斯科求学的执着，亦需要像平凡女孩孟佩杰一样十几年如一日照顾瘫痪养母的责任与担当。让我们勇敢地迈出独立的步伐，在艰难困苦中体味生命，在砥砺自我中收获成长。</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一首诗中写道：“你若不勇敢，谁替你坚强</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你若不潜心，谁替你思想</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你若不投入，谁替你幸福</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你若不振翅，谁替你飞翔。</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独立使人成长，独立让人坚强，让我们做自己的光芒，在这浩渺的天地间倔强地发光。</a:t>
                      </a:r>
                    </a:p>
                  </a:txBody>
                  <a:tcPr marL="68580" marR="68580" marT="0" marB="0" anchor="ctr"/>
                </a:tc>
              </a:tr>
            </a:tbl>
          </a:graphicData>
        </a:graphic>
      </p:graphicFrame>
    </p:spTree>
    <p:extLst>
      <p:ext uri="{BB962C8B-B14F-4D97-AF65-F5344CB8AC3E}">
        <p14:creationId xmlns:p14="http://schemas.microsoft.com/office/powerpoint/2010/main" xmlns="" val="362241040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extLst>
              <p:ext uri="{D42A27DB-BD31-4B8C-83A1-F6EECF244321}">
                <p14:modId xmlns:p14="http://schemas.microsoft.com/office/powerpoint/2010/main" xmlns="" val="2828965184"/>
              </p:ext>
            </p:extLst>
          </p:nvPr>
        </p:nvGraphicFramePr>
        <p:xfrm>
          <a:off x="2160564" y="3065430"/>
          <a:ext cx="19442160" cy="8241792"/>
        </p:xfrm>
        <a:graphic>
          <a:graphicData uri="http://schemas.openxmlformats.org/drawingml/2006/table">
            <a:tbl>
              <a:tblPr>
                <a:tableStyleId>{5C22544A-7EE6-4342-B048-85BDC9FD1C3A}</a:tableStyleId>
              </a:tblPr>
              <a:tblGrid>
                <a:gridCol w="6696744"/>
                <a:gridCol w="12745416"/>
              </a:tblGrid>
              <a:tr h="0">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68580" marR="68580" marT="0" marB="0" anchor="ctr"/>
                </a:tc>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68580" marR="68580" marT="0" marB="0" anchor="ctr"/>
                </a:tc>
              </a:tr>
              <a:tr h="0">
                <a:tc>
                  <a:txBody>
                    <a:bodyPr/>
                    <a:lstStyle/>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【病因分析】</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俗话说：</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花香蜂自来，题好文一半。</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传神的作文题目如美人顾盼生姿的一笑，令人难忘；扮靓标题，先声夺人，能达到</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回眸一笑百媚生</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的效果。本文的题目一般，文采不足。文章由盲人的话引出记忆，记叙自己的成长过程，基本符合题意，中心基本明确，但内容单薄，情感不够真实，文章结尾部分与开头脱节，结尾仓促，而且未达到“不少于</a:t>
                      </a:r>
                      <a:r>
                        <a:rPr lang="en-US" sz="3200" kern="1200" dirty="0">
                          <a:solidFill>
                            <a:schemeClr val="tx1">
                              <a:lumMod val="50000"/>
                              <a:lumOff val="50000"/>
                            </a:schemeClr>
                          </a:solidFill>
                          <a:latin typeface="微软雅黑" pitchFamily="34" charset="-122"/>
                          <a:ea typeface="微软雅黑" pitchFamily="34" charset="-122"/>
                          <a:cs typeface="+mn-cs"/>
                        </a:rPr>
                        <a:t>800</a:t>
                      </a:r>
                      <a:r>
                        <a:rPr lang="zh-CN" sz="3200" kern="1200" dirty="0">
                          <a:solidFill>
                            <a:schemeClr val="tx1">
                              <a:lumMod val="50000"/>
                              <a:lumOff val="50000"/>
                            </a:schemeClr>
                          </a:solidFill>
                          <a:latin typeface="微软雅黑" pitchFamily="34" charset="-122"/>
                          <a:ea typeface="微软雅黑" pitchFamily="34" charset="-122"/>
                          <a:cs typeface="+mn-cs"/>
                        </a:rPr>
                        <a:t>字</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的要求。</a:t>
                      </a:r>
                    </a:p>
                    <a:p>
                      <a:pPr marL="0" algn="l" defTabSz="2119122" rtl="0" eaLnBrk="1" latinLnBrk="0" hangingPunct="1">
                        <a:lnSpc>
                          <a:spcPct val="130000"/>
                        </a:lnSpc>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考场得分：</a:t>
                      </a:r>
                      <a:r>
                        <a:rPr lang="en-US" sz="3200" kern="1200" dirty="0">
                          <a:solidFill>
                            <a:schemeClr val="tx1">
                              <a:lumMod val="50000"/>
                              <a:lumOff val="50000"/>
                            </a:schemeClr>
                          </a:solidFill>
                          <a:latin typeface="微软雅黑" pitchFamily="34" charset="-122"/>
                          <a:ea typeface="微软雅黑" pitchFamily="34" charset="-122"/>
                          <a:cs typeface="+mn-cs"/>
                        </a:rPr>
                        <a:t>36</a:t>
                      </a:r>
                      <a:r>
                        <a:rPr lang="zh-CN" sz="3200" kern="1200" dirty="0">
                          <a:solidFill>
                            <a:schemeClr val="tx1">
                              <a:lumMod val="50000"/>
                              <a:lumOff val="50000"/>
                            </a:schemeClr>
                          </a:solidFill>
                          <a:latin typeface="微软雅黑" pitchFamily="34" charset="-122"/>
                          <a:ea typeface="微软雅黑" pitchFamily="34" charset="-122"/>
                          <a:cs typeface="+mn-cs"/>
                        </a:rPr>
                        <a:t>分</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【升格点评】</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升格后文章的题目明确表明了</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依赖与独立</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的关系，把</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依赖与独立</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上升到较高的境界，远远高出了那些只知就事论事的文章，这说明一个好的标题可以激活全篇，也更加明确了中心，增加了题目的文采和吸引力。应该说原作起点较低，修改升格不易。升格作品在思路上进行了调整。首先凸显出两个记叙的画面片段，较细致地再现两个场景，增加了细节描写，使情感细腻，真实可信，提升了艺术再现生活的品位。其次，为拓展深度，在理性思考上展开想象，议论、抒情与前文无缝对接，相得益彰。</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我来赋分：</a:t>
                      </a:r>
                      <a:r>
                        <a:rPr lang="en-US" sz="3200" kern="1200" dirty="0">
                          <a:solidFill>
                            <a:schemeClr val="tx1">
                              <a:lumMod val="50000"/>
                              <a:lumOff val="50000"/>
                            </a:schemeClr>
                          </a:solidFill>
                          <a:latin typeface="微软雅黑" pitchFamily="34" charset="-122"/>
                          <a:ea typeface="微软雅黑" pitchFamily="34" charset="-122"/>
                          <a:cs typeface="+mn-cs"/>
                        </a:rPr>
                        <a:t>________</a:t>
                      </a:r>
                      <a:r>
                        <a:rPr lang="zh-CN" sz="3200" kern="1200" dirty="0">
                          <a:solidFill>
                            <a:schemeClr val="tx1">
                              <a:lumMod val="50000"/>
                              <a:lumOff val="50000"/>
                            </a:schemeClr>
                          </a:solidFill>
                          <a:latin typeface="微软雅黑" pitchFamily="34" charset="-122"/>
                          <a:ea typeface="微软雅黑" pitchFamily="34" charset="-122"/>
                          <a:cs typeface="+mn-cs"/>
                        </a:rPr>
                        <a:t>分</a:t>
                      </a:r>
                    </a:p>
                  </a:txBody>
                  <a:tcPr marL="68580" marR="68580" marT="0" marB="0" anchor="ctr"/>
                </a:tc>
              </a:tr>
            </a:tbl>
          </a:graphicData>
        </a:graphic>
      </p:graphicFrame>
    </p:spTree>
    <p:extLst>
      <p:ext uri="{BB962C8B-B14F-4D97-AF65-F5344CB8AC3E}">
        <p14:creationId xmlns:p14="http://schemas.microsoft.com/office/powerpoint/2010/main" xmlns="" val="205368332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我来升格：抛弃依赖，学会独立</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我来赋分：</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54</a:t>
            </a:r>
          </a:p>
        </p:txBody>
      </p:sp>
      <p:grpSp>
        <p:nvGrpSpPr>
          <p:cNvPr id="9" name="组合 8"/>
          <p:cNvGrpSpPr/>
          <p:nvPr/>
        </p:nvGrpSpPr>
        <p:grpSpPr>
          <a:xfrm>
            <a:off x="1594572" y="1692598"/>
            <a:ext cx="20228628" cy="895733"/>
            <a:chOff x="1594572" y="1803366"/>
            <a:chExt cx="20228628" cy="895733"/>
          </a:xfrm>
        </p:grpSpPr>
        <p:grpSp>
          <p:nvGrpSpPr>
            <p:cNvPr id="10" name="组合 9"/>
            <p:cNvGrpSpPr/>
            <p:nvPr/>
          </p:nvGrpSpPr>
          <p:grpSpPr>
            <a:xfrm>
              <a:off x="1594572" y="1803366"/>
              <a:ext cx="5500726" cy="892552"/>
              <a:chOff x="7309612" y="2089118"/>
              <a:chExt cx="5500726" cy="892552"/>
            </a:xfrm>
          </p:grpSpPr>
          <p:sp>
            <p:nvSpPr>
              <p:cNvPr id="12"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13" name="椭圆 12"/>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 name="直接连接符 10"/>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xmlns="" val="61856811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1951762" y="2916734"/>
            <a:ext cx="20002640" cy="8894743"/>
          </a:xfrm>
          <a:prstGeom prst="rect">
            <a:avLst/>
          </a:prstGeom>
          <a:noFill/>
        </p:spPr>
        <p:txBody>
          <a:bodyPr wrap="square" rtlCol="0">
            <a:spAutoFit/>
          </a:bodyPr>
          <a:lstStyle/>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人们常说：眼睛有神龙会飞，标题有神文添彩。在考场作文中，简洁、新颖、生动、切合文意的标题，常常会赢得阅卷老师的青睐。考场作文快速拟题的方法很多，常用的有以下几种：</a:t>
            </a:r>
          </a:p>
          <a:p>
            <a:pPr algn="just">
              <a:lnSpc>
                <a:spcPct val="130000"/>
              </a:lnSpc>
              <a:spcAft>
                <a:spcPts val="0"/>
              </a:spcAft>
            </a:pP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一、表达式拟题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所谓“表达式拟题”就是把一些现有的精彩标题适当改动，变为文章的题目。这不仅是考场作文快速拟题的高明之举，而且常能使文章熠熠生辉，妙趣横生。常见的标题表达式有：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的天空中飞翔。示例：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让社会生活在语文素养的天空中飞翔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让生命在规则的天空中飞翔</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放出迷人的色彩。示例：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Ⅲ《</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让创新放出迷人的色彩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人生之树因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而常绿。 示例：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人生之树因创新而常绿</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诚可贵，</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价更高。示例：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分数诚可贵，进取价更高</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endPar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endParaRPr>
          </a:p>
        </p:txBody>
      </p:sp>
    </p:spTree>
    <p:extLst>
      <p:ext uri="{BB962C8B-B14F-4D97-AF65-F5344CB8AC3E}">
        <p14:creationId xmlns:p14="http://schemas.microsoft.com/office/powerpoint/2010/main" xmlns="" val="1256080743"/>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016554"/>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扬起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的风帆，驶向</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的彼岸。示例：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扬起遵规守范的风帆，驶向幸福生活的彼岸</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扬起自立的风帆，驶向善良的彼岸</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助你成功。示例：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Ⅲ《</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学会合作，助你成功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7.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人生因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而精彩。示例：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Ⅲ《</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人生因学会规范而精彩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的果实挂满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的枝头。示例：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让课外阅读的果实挂满语文素养的枝头</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9.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是一朵常开不败的花。示例： </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自立自强是一朵常开不败的花</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10.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让</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之花在你的心田盛开。示例：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让人文关怀之花在你的心田盛开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让规则之花在你的心田盛开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p:txBody>
      </p:sp>
    </p:spTree>
    <p:extLst>
      <p:ext uri="{BB962C8B-B14F-4D97-AF65-F5344CB8AC3E}">
        <p14:creationId xmlns:p14="http://schemas.microsoft.com/office/powerpoint/2010/main" xmlns="" val="85836260"/>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4893647"/>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1</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粒沙子，相貌平平，毫不出众。一个偶然的机会，沙子掉进了贝壳里。在黑暗的贝壳里，沙子忍受着孤独、寂寞。多年过去了，有一天，沙子被一只手从贝壳里取了出来，重见天日。它把自己的外表打量了一番，发现自己竟然变成了一颗价值连城的珍珠！ </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要求：请根据你对文题的理解，选好角度，确定立意，运用表达式拟题，自拟三个标题。</a:t>
            </a:r>
          </a:p>
        </p:txBody>
      </p:sp>
    </p:spTree>
    <p:extLst>
      <p:ext uri="{BB962C8B-B14F-4D97-AF65-F5344CB8AC3E}">
        <p14:creationId xmlns:p14="http://schemas.microsoft.com/office/powerpoint/2010/main" xmlns="" val="127374720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一粒沙子变成一颗珍珠，先要进入贝壳，这需要机遇；在贝壳里，沙子要能够承受黑暗的环境，忍受孤独与寂寞，这需要承受逆境、克服磨难的精神，需要忍受孤独、寂寞的精神；沙子只是在外表上是珍珠，里面仍然是沙子，这表明成功有时需要包装，这里的包装不仅指穿着打扮，更是指言行举止表现出的文明礼貌。因此，本材料切合题意的参考立意如下：①成功有时需要机遇；②成功有时需要经历磨难，需要能承受磨难、克服磨难的精神；③成功有时需要能忍受孤独与寂寞的精神；④成功有时需要成功的“包装”，需要懂得在社会交往中文明礼貌地待人，懂得尊重、理解他人；等等。上述立意都属辩证立意，不可绝对化，否则只能算符合题意，如立意为“只有凭借机遇，才能成功”“经历磨难，才能成功”等。另外，以下立意也只能算符合题意：成功有时取决于一个人的外貌；外貌与成功无关；成功需要具备多个条件；只有经历黑暗，才能走向光明；等等。拟题示例：人生之树因承受磨难而常绿；忍受寂寞，助你成功；扬起经历磨难的风帆，驶向生命闪光的彼岸；战胜磨难是一朵常开不败的花。</a:t>
            </a: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10811382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7294305"/>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2.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理发店来了一位客人，师傅大胆地让还是学徒的阿信出来接待。客人表示要做“微卷遮耳”发型。阿信仔细观察了她的脸型，觉得这种发型不适合这位客人，于是自作主张，为客人烫了一个波浪卷的新发型。发型做好后，客人大发雷霆，并对着师傅大喊大叫。师傅沉着地应对：“对不起，如果您不满意，我们就不收钱好了。”客人分文未付，扬长而去。师傅温和地对阿信说道：“你不是已经努力去做了吗？不要放在心上。”没过多久，那位客人上门道歉，指名要阿信再为她做头发，因为上次的新发型得到了她朋友的一致赞赏。</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要求：请根据你对文题的理解，选好角度，确定立意，运用表达式拟题，自拟三个标题。</a:t>
            </a:r>
          </a:p>
        </p:txBody>
      </p:sp>
    </p:spTree>
    <p:extLst>
      <p:ext uri="{BB962C8B-B14F-4D97-AF65-F5344CB8AC3E}">
        <p14:creationId xmlns:p14="http://schemas.microsoft.com/office/powerpoint/2010/main" xmlns="" val="306183742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阿信的角度立意：①敢于创新。正是阿信的创新最终为他带来了客人的肯定和赞赏。②敢于尝试也是一种美丽。只有敢于尝试，就像阿信那样，才会有获得成功的可能。③无愧于心。不管结果如何，只要自己已经努力了，那便可以问心无愧。④做事要讲究方式。⑤相信自己。从师傅的角度立意：①学会包容他人。②信任的力量。③放手也是一种智慧。一旦肯定了他或她的才能，便要及时放手。从顾客的角度立意：①要善于倾听别人的意见；②适合自己的，才是最好的；③做事不要轻易下结论。拟题示例：①人生之树因敢于尝试而常绿；②扬起敢于尝试的风帆，驶向成功的彼岸；③学会放手，助你成功；④敢于尝试是一朵常开不败的花；⑤让包容之花在你的心田盛开。</a:t>
            </a:r>
            <a:endParaRPr lang="en-US" altLang="zh-CN"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411134096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8894743"/>
          </a:xfrm>
          <a:prstGeom prst="rect">
            <a:avLst/>
          </a:prstGeom>
          <a:noFill/>
        </p:spPr>
        <p:txBody>
          <a:bodyPr wrap="square" rtlCol="0">
            <a:spAutoFit/>
          </a:bodyPr>
          <a:lstStyle/>
          <a:p>
            <a:pPr algn="just">
              <a:lnSpc>
                <a:spcPct val="130000"/>
              </a:lnSpc>
              <a:spcAft>
                <a:spcPts val="0"/>
              </a:spcAft>
            </a:pPr>
            <a:r>
              <a:rPr lang="zh-CN" altLang="en-US" sz="4000" b="1" kern="100" dirty="0" smtClean="0">
                <a:solidFill>
                  <a:srgbClr val="EF8340"/>
                </a:solidFill>
                <a:latin typeface="微软雅黑" pitchFamily="34" charset="-122"/>
                <a:ea typeface="微软雅黑" pitchFamily="34" charset="-122"/>
                <a:cs typeface="Courier New" panose="02070309020205020404" pitchFamily="49" charset="0"/>
              </a:rPr>
              <a:t>二</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、修辞法拟题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在标题中运用修辞手法，显得既简明生动，又新颖别致，对读者极富吸引力。常用的方法如下：</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1.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比喻。如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Ⅲ《</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规范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和谐发展的基石</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反问。如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教育准绳，岂“分数”哉？</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3.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对偶。如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批评有道，鼓励有方</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4.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拟人。如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Ⅲ《</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别了，尊敬的假冒伪劣先生</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5.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呼告。如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Ⅰ《</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小陈，我挺你！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2014</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年新课标全国卷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不要喂食了，朋友！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a:t>
            </a:r>
          </a:p>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 </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对比。如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Ⅲ《</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舍之坦然，得之淡然</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2015</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点滴的平凡造就不平凡</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a:t>
            </a:r>
          </a:p>
        </p:txBody>
      </p:sp>
    </p:spTree>
    <p:extLst>
      <p:ext uri="{BB962C8B-B14F-4D97-AF65-F5344CB8AC3E}">
        <p14:creationId xmlns:p14="http://schemas.microsoft.com/office/powerpoint/2010/main" xmlns="" val="38908003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1594572" y="1692598"/>
            <a:ext cx="20228628" cy="923330"/>
            <a:chOff x="1594572" y="1803366"/>
            <a:chExt cx="20228628" cy="923330"/>
          </a:xfrm>
        </p:grpSpPr>
        <p:grpSp>
          <p:nvGrpSpPr>
            <p:cNvPr id="3" name="组合 73"/>
            <p:cNvGrpSpPr/>
            <p:nvPr/>
          </p:nvGrpSpPr>
          <p:grpSpPr>
            <a:xfrm>
              <a:off x="1594572" y="1803366"/>
              <a:ext cx="5500726" cy="923330"/>
              <a:chOff x="7309612" y="2089118"/>
              <a:chExt cx="5500726" cy="923330"/>
            </a:xfrm>
          </p:grpSpPr>
          <p:sp>
            <p:nvSpPr>
              <p:cNvPr id="76" name="TextBox 75"/>
              <p:cNvSpPr txBox="1"/>
              <p:nvPr/>
            </p:nvSpPr>
            <p:spPr>
              <a:xfrm>
                <a:off x="7595364" y="2089118"/>
                <a:ext cx="5214974" cy="923330"/>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023200" y="2952860"/>
            <a:ext cx="19800000" cy="4815677"/>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3.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读</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下面的材料，根据要求作文。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一个刚上车的小男孩请公交司机等一等他妈妈。过了一分钟，孩子妈妈还没到，车上乘客开始埋怨，说母子俩耽误了大家时间。这时，那位腿有残疾的母亲一瘸一拐地上了车，所有人都沉默了。</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要求选好角度，确定立意，明确文体，运用修辞法拟题，自拟三个标题。</a:t>
            </a:r>
          </a:p>
        </p:txBody>
      </p:sp>
    </p:spTree>
    <p:extLst>
      <p:ext uri="{BB962C8B-B14F-4D97-AF65-F5344CB8AC3E}">
        <p14:creationId xmlns:p14="http://schemas.microsoft.com/office/powerpoint/2010/main" xmlns="" val="58564707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2094638" y="3060750"/>
            <a:ext cx="19645450" cy="86010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内容占位符 2"/>
          <p:cNvSpPr>
            <a:spLocks/>
          </p:cNvSpPr>
          <p:nvPr/>
        </p:nvSpPr>
        <p:spPr bwMode="auto">
          <a:xfrm>
            <a:off x="2094638" y="3060750"/>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 </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材料的主要内容是：小男孩让公交司机等等他妈妈，过了一分钟他妈妈还没到，乘客开始埋怨，结果小男孩的母亲腿有残疾，一瘸一拐地上了车，所有人都沉默了。材料的结果是大家都沉默了，所以材料的性质是反面的，命题者的倾向是反对大家的抱怨的，所以第一立意应为：宽容、理解、学会等待等。也可以从其他角度立意：①人们对弱势群体的理解和同情、关心与爱护；②儿子顶着触犯众怒的压力而对母亲表现出来的孝心，对母亲的爱；③不能因为一个人而耽误了大家，损害了众人的利益。</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拟题示例：让沉默在未来变成温情的绚丽之花；</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比喻</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等等又何妨；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反问</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宽容是世界的“微笑”</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拟人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a:t>
            </a:r>
          </a:p>
        </p:txBody>
      </p:sp>
    </p:spTree>
    <p:extLst>
      <p:ext uri="{BB962C8B-B14F-4D97-AF65-F5344CB8AC3E}">
        <p14:creationId xmlns:p14="http://schemas.microsoft.com/office/powerpoint/2010/main" xmlns="" val="132025579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7216334"/>
          </a:xfrm>
          <a:prstGeom prst="rect">
            <a:avLst/>
          </a:prstGeom>
          <a:noFill/>
        </p:spPr>
        <p:txBody>
          <a:bodyPr wrap="square" rtlCol="0">
            <a:spAutoFit/>
          </a:bodyPr>
          <a:lstStyle/>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4.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阅读下面</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的材料，根据要求写一篇不少于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800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字的文章。</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生活在美国科罗拉多大峡谷中的雕用一种特殊的树枝筑巢，这种“铁树”的树枝不但十分坚硬，而且还长着许多刺，使得雕巢能够牢固地建在峡谷的悬崖上。巢建好后，雌雕还要在上面铺上树叶、羽毛、杂草，防止幼雕被刺扎伤。</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随着幼雕渐渐长大，雌雕开始撤去巢内的树叶、羽毛等物，让树枝的尖刺显露出来。巢变得没从前那么舒适了，幼雕纷纷躲到巢的边缘。这时，雌雕就逗引它们离开巢穴。一旦幼雕离巢后向下坠落，它们就拼命地扑打着翅膀，接下来的事情对于雕来说再自然不过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它们开始飞行。</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要求选好角度，确定立意，明确文体，运用修辞法拟题，自拟三个标题。</a:t>
            </a:r>
          </a:p>
        </p:txBody>
      </p:sp>
    </p:spTree>
    <p:extLst>
      <p:ext uri="{BB962C8B-B14F-4D97-AF65-F5344CB8AC3E}">
        <p14:creationId xmlns:p14="http://schemas.microsoft.com/office/powerpoint/2010/main" xmlns="" val="37145293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2094638" y="3057570"/>
            <a:ext cx="19645450" cy="8604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内容占位符 2"/>
          <p:cNvSpPr>
            <a:spLocks/>
          </p:cNvSpPr>
          <p:nvPr/>
        </p:nvSpPr>
        <p:spPr bwMode="auto">
          <a:xfrm>
            <a:off x="2051007" y="3060751"/>
            <a:ext cx="19645450" cy="388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可从两个角度进行立意。一是从雌雕如何教育、引导幼雕的角度。雌雕保护、引导幼雕，从防止被扎伤到逗引出巢，可以说明在不同的教育阶段，需要有不同的教育方法。从逗引出巢可以看出，放手也是一种爱，是成长中必不可少的环节。所以，面对磨难，正确引导，才能使孩子得以成长；反之，一味溺爱，不肯放手，会使孩子失去发展机会，难以成才。二是从幼雕能够飞翔的角度。幼雕只有离开巢穴，向下坠落时发挥自己的潜能，才能展翅飞翔。可立意为：在成长过程中，需要勇敢面对挫折和挑战；生命在逆境中崛起，在困难中成长；生命不能拒绝困难和挑战。拟题示例：①战胜磨难，学会飞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对偶</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)②</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痛之深，爱之切。</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对比</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297950097"/>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494085"/>
          </a:xfrm>
          <a:prstGeom prst="rect">
            <a:avLst/>
          </a:prstGeom>
          <a:noFill/>
        </p:spPr>
        <p:txBody>
          <a:bodyPr wrap="square" rtlCol="0">
            <a:spAutoFit/>
          </a:bodyPr>
          <a:lstStyle/>
          <a:p>
            <a:pPr algn="just">
              <a:lnSpc>
                <a:spcPct val="130000"/>
              </a:lnSpc>
              <a:spcAft>
                <a:spcPts val="0"/>
              </a:spcAft>
            </a:pPr>
            <a:r>
              <a:rPr lang="zh-CN" altLang="en-US" sz="4000" b="1" kern="100" dirty="0" smtClean="0">
                <a:solidFill>
                  <a:srgbClr val="EF8340"/>
                </a:solidFill>
                <a:latin typeface="微软雅黑" pitchFamily="34" charset="-122"/>
                <a:ea typeface="微软雅黑" pitchFamily="34" charset="-122"/>
                <a:cs typeface="Courier New" panose="02070309020205020404" pitchFamily="49" charset="0"/>
              </a:rPr>
              <a:t>三</a:t>
            </a:r>
            <a:r>
              <a:rPr lang="zh-CN" altLang="en-US" sz="4000" b="1" kern="100" dirty="0">
                <a:solidFill>
                  <a:srgbClr val="EF8340"/>
                </a:solidFill>
                <a:latin typeface="微软雅黑" pitchFamily="34" charset="-122"/>
                <a:ea typeface="微软雅黑" pitchFamily="34" charset="-122"/>
                <a:cs typeface="Courier New" panose="02070309020205020404" pitchFamily="49" charset="0"/>
              </a:rPr>
              <a:t>、引用法拟题</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引用法就是引用或化用古诗文名句、名言警句、成语、俗语、歌词、广告词、文学作品等来作为标题。这样做往往能化俗为雅、化拙为巧，增强文章的文化气息，彰显作者的人文素养。借它山之石，来包装润色自己文章的标题。如</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2016</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年全国卷</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Ⅱ《</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腹有诗书气自华</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书中自有黄金屋</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绝知此事要躬行</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等标题都很生动。</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运用引用法拟题，通俗明了，妥帖自然，并为大家所喜闻乐见。平时多背些古诗词名句，多积累歌曲、俗语、歇后语等知识，不但可以丰富我们的文学素养，同时对作文拟题也有帮助。</a:t>
            </a:r>
          </a:p>
        </p:txBody>
      </p:sp>
    </p:spTree>
    <p:extLst>
      <p:ext uri="{BB962C8B-B14F-4D97-AF65-F5344CB8AC3E}">
        <p14:creationId xmlns:p14="http://schemas.microsoft.com/office/powerpoint/2010/main" xmlns="" val="1959305805"/>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1594572" y="1692598"/>
            <a:ext cx="20228628" cy="895733"/>
            <a:chOff x="1594572" y="1803366"/>
            <a:chExt cx="20228628" cy="895733"/>
          </a:xfrm>
        </p:grpSpPr>
        <p:grpSp>
          <p:nvGrpSpPr>
            <p:cNvPr id="3"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技法训练巩固</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23200" y="2874936"/>
            <a:ext cx="19800000" cy="6494085"/>
          </a:xfrm>
          <a:prstGeom prst="rect">
            <a:avLst/>
          </a:prstGeom>
          <a:noFill/>
        </p:spPr>
        <p:txBody>
          <a:bodyPr wrap="square" rtlCol="0">
            <a:spAutoFit/>
          </a:bodyPr>
          <a:lstStyle/>
          <a:p>
            <a:pPr algn="just">
              <a:lnSpc>
                <a:spcPct val="130000"/>
              </a:lnSpc>
              <a:spcAft>
                <a:spcPts val="0"/>
              </a:spcAft>
            </a:pP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针对训练</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en-US" altLang="zh-CN" sz="4000" kern="100" dirty="0" smtClean="0">
                <a:solidFill>
                  <a:srgbClr val="EF8340"/>
                </a:solidFill>
                <a:latin typeface="微软雅黑" pitchFamily="34" charset="-122"/>
                <a:ea typeface="微软雅黑" pitchFamily="34" charset="-122"/>
                <a:cs typeface="Courier New" panose="02070309020205020404" pitchFamily="49" charset="0"/>
              </a:rPr>
              <a:t>5</a:t>
            </a:r>
            <a:r>
              <a:rPr lang="en-US" altLang="zh-CN" sz="4000" kern="100" dirty="0">
                <a:solidFill>
                  <a:srgbClr val="EF8340"/>
                </a:solidFill>
                <a:latin typeface="微软雅黑" pitchFamily="34" charset="-122"/>
                <a:ea typeface="微软雅黑" pitchFamily="34" charset="-122"/>
                <a:cs typeface="Courier New" panose="02070309020205020404" pitchFamily="49" charset="0"/>
              </a:rPr>
              <a:t>. </a:t>
            </a:r>
            <a:r>
              <a:rPr lang="zh-CN" altLang="en-US" sz="4000" kern="100" dirty="0" smtClean="0">
                <a:solidFill>
                  <a:schemeClr val="tx1">
                    <a:lumMod val="50000"/>
                    <a:lumOff val="50000"/>
                  </a:schemeClr>
                </a:solidFill>
                <a:latin typeface="微软雅黑" pitchFamily="34" charset="-122"/>
                <a:ea typeface="微软雅黑" pitchFamily="34" charset="-122"/>
                <a:cs typeface="Courier New" panose="02070309020205020404" pitchFamily="49" charset="0"/>
              </a:rPr>
              <a:t>下面的</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材料，根据要求作文。</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(60</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分</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常怀感激之心，是生活的艺术，更是一种境界。当你饥饿难耐时，放学回家，一进门发现妈妈已经为你准备好一桌可口的饭菜；当你为一个学习问题抓耳挠腮、百思不得其解时，老师精妙的启发点拨，让你豁然开朗；当你跑得气喘吁吁追上一辆公共汽车时，司机把已经关上的车门重新为你打开</a:t>
            </a:r>
            <a:r>
              <a:rPr lang="en-US" altLang="zh-CN"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a:t>
            </a: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在现实生活中，许多人给予你的也许是微不足道的帮助，但对你来说却很重要。生活中这些司空见惯的小事，你在意过吗？心动过吗？</a:t>
            </a:r>
          </a:p>
          <a:p>
            <a:pPr algn="just">
              <a:lnSpc>
                <a:spcPct val="130000"/>
              </a:lnSpc>
              <a:spcAft>
                <a:spcPts val="0"/>
              </a:spcAft>
            </a:pPr>
            <a:r>
              <a:rPr lang="zh-CN" altLang="en-US" sz="4000" kern="100" dirty="0">
                <a:solidFill>
                  <a:schemeClr val="tx1">
                    <a:lumMod val="50000"/>
                    <a:lumOff val="50000"/>
                  </a:schemeClr>
                </a:solidFill>
                <a:latin typeface="微软雅黑" pitchFamily="34" charset="-122"/>
                <a:ea typeface="微软雅黑" pitchFamily="34" charset="-122"/>
                <a:cs typeface="Courier New" panose="02070309020205020404" pitchFamily="49" charset="0"/>
              </a:rPr>
              <a:t>要求：请根据你对文题的理解，选好角度，确定立意，运用引用法拟题，自拟三个标题。</a:t>
            </a:r>
          </a:p>
        </p:txBody>
      </p:sp>
      <p:sp>
        <p:nvSpPr>
          <p:cNvPr id="8" name="矩形 7"/>
          <p:cNvSpPr/>
          <p:nvPr/>
        </p:nvSpPr>
        <p:spPr>
          <a:xfrm>
            <a:off x="2094638" y="9655624"/>
            <a:ext cx="19645450" cy="20061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内容占位符 2"/>
          <p:cNvSpPr>
            <a:spLocks/>
          </p:cNvSpPr>
          <p:nvPr/>
        </p:nvSpPr>
        <p:spPr bwMode="auto">
          <a:xfrm>
            <a:off x="2094638" y="9651898"/>
            <a:ext cx="19645450" cy="38884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审题提示</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  </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拟题示例：①白发亲娘；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歌曲名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)②</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月亮代表我的心；</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歌曲名</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)③</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生命诚可贵，感激价更高；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化用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)④</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满纸平凡事，一把感激泪；</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化用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)⑤</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咬住感激不放松，无限风光任西东。</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化用</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endParaRPr lang="zh-CN" altLang="en-US" sz="3600" dirty="0">
              <a:solidFill>
                <a:schemeClr val="accent2"/>
              </a:solidFill>
              <a:latin typeface="微软雅黑" pitchFamily="34" charset="-122"/>
              <a:ea typeface="微软雅黑" pitchFamily="34" charset="-122"/>
              <a:cs typeface="Times New Roman" panose="02020603050405020304" pitchFamily="18" charset="0"/>
            </a:endParaRPr>
          </a:p>
        </p:txBody>
      </p:sp>
    </p:spTree>
    <p:extLst>
      <p:ext uri="{BB962C8B-B14F-4D97-AF65-F5344CB8AC3E}">
        <p14:creationId xmlns:p14="http://schemas.microsoft.com/office/powerpoint/2010/main" xmlns="" val="158530394"/>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p:nvGrpSpPr>
        <p:grpSpPr>
          <a:xfrm>
            <a:off x="12935580" y="6300254"/>
            <a:ext cx="10520578" cy="2237961"/>
            <a:chOff x="12815919" y="5875332"/>
            <a:chExt cx="10520578" cy="2237961"/>
          </a:xfrm>
        </p:grpSpPr>
        <p:sp>
          <p:nvSpPr>
            <p:cNvPr id="16" name="TextBox 15"/>
            <p:cNvSpPr txBox="1"/>
            <p:nvPr/>
          </p:nvSpPr>
          <p:spPr>
            <a:xfrm>
              <a:off x="12881776" y="5875332"/>
              <a:ext cx="9513036" cy="938719"/>
            </a:xfrm>
            <a:prstGeom prst="rect">
              <a:avLst/>
            </a:prstGeom>
            <a:noFill/>
          </p:spPr>
          <p:txBody>
            <a:bodyPr wrap="square" rtlCol="0">
              <a:spAutoFit/>
            </a:bodyPr>
            <a:lstStyle/>
            <a:p>
              <a:r>
                <a:rPr lang="zh-CN" altLang="en-US" sz="5500" b="1" dirty="0" smtClean="0">
                  <a:solidFill>
                    <a:srgbClr val="EF8340"/>
                  </a:solidFill>
                  <a:latin typeface="微软雅黑" pitchFamily="34" charset="-122"/>
                  <a:ea typeface="微软雅黑" pitchFamily="34" charset="-122"/>
                </a:rPr>
                <a:t>专题十</a:t>
              </a:r>
              <a:r>
                <a:rPr lang="zh-CN" altLang="en-US" sz="5500" b="1" dirty="0">
                  <a:solidFill>
                    <a:srgbClr val="EF8340"/>
                  </a:solidFill>
                  <a:latin typeface="微软雅黑" pitchFamily="34" charset="-122"/>
                  <a:ea typeface="微软雅黑" pitchFamily="34" charset="-122"/>
                </a:rPr>
                <a:t>七</a:t>
              </a:r>
              <a:r>
                <a:rPr lang="zh-CN" altLang="en-US" sz="5500" b="1" dirty="0" smtClean="0">
                  <a:solidFill>
                    <a:srgbClr val="EF8340"/>
                  </a:solidFill>
                  <a:latin typeface="微软雅黑" pitchFamily="34" charset="-122"/>
                  <a:ea typeface="微软雅黑" pitchFamily="34" charset="-122"/>
                </a:rPr>
                <a:t>    </a:t>
              </a:r>
              <a:r>
                <a:rPr lang="en-US" altLang="zh-CN" sz="5500" b="1" dirty="0">
                  <a:solidFill>
                    <a:srgbClr val="EF8340"/>
                  </a:solidFill>
                  <a:latin typeface="微软雅黑" pitchFamily="34" charset="-122"/>
                  <a:ea typeface="微软雅黑" pitchFamily="34" charset="-122"/>
                </a:rPr>
                <a:t>PART </a:t>
              </a:r>
              <a:r>
                <a:rPr lang="en-US" altLang="zh-CN" sz="5500" b="1" dirty="0" smtClean="0">
                  <a:solidFill>
                    <a:srgbClr val="EF8340"/>
                  </a:solidFill>
                  <a:latin typeface="微软雅黑" pitchFamily="34" charset="-122"/>
                  <a:ea typeface="微软雅黑" pitchFamily="34" charset="-122"/>
                </a:rPr>
                <a:t>17 </a:t>
              </a:r>
              <a:r>
                <a:rPr lang="zh-CN" altLang="en-US" sz="5500" b="1" dirty="0">
                  <a:solidFill>
                    <a:srgbClr val="EF8340"/>
                  </a:solidFill>
                  <a:latin typeface="微软雅黑" pitchFamily="34" charset="-122"/>
                  <a:ea typeface="微软雅黑" pitchFamily="34" charset="-122"/>
                </a:rPr>
                <a:t>　</a:t>
              </a:r>
            </a:p>
          </p:txBody>
        </p:sp>
        <p:sp>
          <p:nvSpPr>
            <p:cNvPr id="17" name="TextBox 16"/>
            <p:cNvSpPr txBox="1"/>
            <p:nvPr/>
          </p:nvSpPr>
          <p:spPr>
            <a:xfrm>
              <a:off x="12815919" y="6789854"/>
              <a:ext cx="10520578" cy="1323439"/>
            </a:xfrm>
            <a:prstGeom prst="rect">
              <a:avLst/>
            </a:prstGeom>
            <a:noFill/>
          </p:spPr>
          <p:txBody>
            <a:bodyPr wrap="square" rtlCol="0">
              <a:spAutoFit/>
            </a:bodyPr>
            <a:lstStyle/>
            <a:p>
              <a:r>
                <a:rPr lang="zh-CN" altLang="en-US" sz="8000" b="1" dirty="0" smtClean="0">
                  <a:solidFill>
                    <a:srgbClr val="404040"/>
                  </a:solidFill>
                  <a:latin typeface="微软雅黑" pitchFamily="34" charset="-122"/>
                  <a:ea typeface="微软雅黑" pitchFamily="34" charset="-122"/>
                </a:rPr>
                <a:t>亮</a:t>
              </a:r>
              <a:r>
                <a:rPr lang="zh-CN" altLang="en-US" sz="8000" b="1" dirty="0">
                  <a:solidFill>
                    <a:srgbClr val="404040"/>
                  </a:solidFill>
                  <a:latin typeface="微软雅黑" pitchFamily="34" charset="-122"/>
                  <a:ea typeface="微软雅黑" pitchFamily="34" charset="-122"/>
                </a:rPr>
                <a:t>眼拟题招人爱</a:t>
              </a:r>
            </a:p>
          </p:txBody>
        </p:sp>
      </p:grpSp>
      <p:cxnSp>
        <p:nvCxnSpPr>
          <p:cNvPr id="19" name="直接连接符 18"/>
          <p:cNvCxnSpPr/>
          <p:nvPr/>
        </p:nvCxnSpPr>
        <p:spPr>
          <a:xfrm>
            <a:off x="12953214" y="8589976"/>
            <a:ext cx="10810074" cy="1588"/>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extBox 2"/>
          <p:cNvSpPr txBox="1"/>
          <p:nvPr/>
        </p:nvSpPr>
        <p:spPr>
          <a:xfrm>
            <a:off x="12935580" y="8742746"/>
            <a:ext cx="10144196" cy="692497"/>
          </a:xfrm>
          <a:prstGeom prst="rect">
            <a:avLst/>
          </a:prstGeom>
          <a:noFill/>
        </p:spPr>
        <p:txBody>
          <a:bodyPr wrap="square" rtlCol="0">
            <a:spAutoFit/>
          </a:bodyPr>
          <a:lstStyle/>
          <a:p>
            <a:r>
              <a:rPr lang="zh-CN" altLang="en-US" sz="3900" dirty="0" smtClean="0">
                <a:latin typeface="微软雅黑" pitchFamily="34" charset="-122"/>
                <a:ea typeface="微软雅黑" pitchFamily="34" charset="-122"/>
                <a:hlinkClick r:id="rId3" action="ppaction://hlinksldjump"/>
              </a:rPr>
              <a:t>考场病文升格</a:t>
            </a:r>
            <a:r>
              <a:rPr lang="zh-CN" altLang="en-US" sz="3900" dirty="0" smtClean="0">
                <a:latin typeface="微软雅黑" pitchFamily="34" charset="-122"/>
                <a:ea typeface="微软雅黑" pitchFamily="34" charset="-122"/>
              </a:rPr>
              <a:t>│</a:t>
            </a:r>
            <a:r>
              <a:rPr lang="zh-CN" altLang="en-US" sz="3900" dirty="0" smtClean="0">
                <a:latin typeface="微软雅黑" pitchFamily="34" charset="-122"/>
                <a:ea typeface="微软雅黑" pitchFamily="34" charset="-122"/>
                <a:hlinkClick r:id="rId4" action="ppaction://hlinksldjump"/>
              </a:rPr>
              <a:t>技法训练巩固</a:t>
            </a:r>
            <a:endParaRPr lang="zh-CN" altLang="en-US" sz="3900" dirty="0">
              <a:latin typeface="微软雅黑" pitchFamily="34" charset="-122"/>
              <a:ea typeface="微软雅黑" pitchFamily="3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7">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6" presetClass="emph" presetSubtype="0" fill="hold" grpId="0" nodeType="afterEffect">
                                  <p:stCondLst>
                                    <p:cond delay="0"/>
                                  </p:stCondLst>
                                  <p:iterate type="lt">
                                    <p:tmPct val="4000"/>
                                  </p:iterate>
                                  <p:childTnLst>
                                    <p:set>
                                      <p:cBhvr override="childStyle">
                                        <p:cTn id="9" dur="1000" fill="hold"/>
                                        <p:tgtEl>
                                          <p:spTgt spid="7">
                                            <p:txEl>
                                              <p:pRg st="0" end="0"/>
                                            </p:txEl>
                                          </p:spTgt>
                                        </p:tgtEl>
                                        <p:attrNameLst>
                                          <p:attrName>style.color</p:attrName>
                                        </p:attrNameLst>
                                      </p:cBhvr>
                                      <p:to>
                                        <p:clrVal>
                                          <a:schemeClr val="accent2"/>
                                        </p:clrVal>
                                      </p:to>
                                    </p:set>
                                    <p:set>
                                      <p:cBhvr>
                                        <p:cTn id="10" dur="1000" fill="hold"/>
                                        <p:tgtEl>
                                          <p:spTgt spid="7">
                                            <p:txEl>
                                              <p:pRg st="0" end="0"/>
                                            </p:txEl>
                                          </p:spTgt>
                                        </p:tgtEl>
                                        <p:attrNameLst>
                                          <p:attrName>fillcolor</p:attrName>
                                        </p:attrNameLst>
                                      </p:cBhvr>
                                      <p:to>
                                        <p:clrVal>
                                          <a:schemeClr val="accent2"/>
                                        </p:clrVal>
                                      </p:to>
                                    </p:set>
                                    <p:set>
                                      <p:cBhvr>
                                        <p:cTn id="11" dur="1000" fill="hold"/>
                                        <p:tgtEl>
                                          <p:spTgt spid="7">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考题回放</a:t>
              </a:r>
              <a:endParaRPr lang="zh-CN" altLang="en-US" sz="4000" spc="200" dirty="0">
                <a:solidFill>
                  <a:schemeClr val="bg1"/>
                </a:solidFill>
                <a:latin typeface="微软雅黑" pitchFamily="34" charset="-122"/>
                <a:ea typeface="微软雅黑" pitchFamily="34" charset="-122"/>
              </a:endParaRPr>
            </a:p>
          </p:txBody>
        </p:sp>
      </p:grpSp>
      <p:sp>
        <p:nvSpPr>
          <p:cNvPr id="69" name="TextBox 68"/>
          <p:cNvSpPr txBox="1"/>
          <p:nvPr/>
        </p:nvSpPr>
        <p:spPr>
          <a:xfrm>
            <a:off x="2023200" y="3803630"/>
            <a:ext cx="19800000" cy="4093428"/>
          </a:xfrm>
          <a:prstGeom prst="rect">
            <a:avLst/>
          </a:prstGeom>
          <a:noFill/>
        </p:spPr>
        <p:txBody>
          <a:bodyPr wrap="square" rtlCol="0">
            <a:spAutoFit/>
          </a:bodyPr>
          <a:lstStyle/>
          <a:p>
            <a:pPr>
              <a:lnSpc>
                <a:spcPct val="130000"/>
              </a:lnSpc>
            </a:pPr>
            <a:r>
              <a:rPr lang="en-US" altLang="zh-CN" sz="4000" dirty="0">
                <a:solidFill>
                  <a:schemeClr val="tx1">
                    <a:lumMod val="50000"/>
                    <a:lumOff val="50000"/>
                  </a:schemeClr>
                </a:solidFill>
                <a:latin typeface="微软雅黑" pitchFamily="34" charset="-122"/>
                <a:ea typeface="微软雅黑" pitchFamily="34" charset="-122"/>
              </a:rPr>
              <a:t>[2014·</a:t>
            </a:r>
            <a:r>
              <a:rPr lang="zh-CN" altLang="en-US" sz="4000" dirty="0">
                <a:solidFill>
                  <a:schemeClr val="tx1">
                    <a:lumMod val="50000"/>
                    <a:lumOff val="50000"/>
                  </a:schemeClr>
                </a:solidFill>
                <a:latin typeface="微软雅黑" pitchFamily="34" charset="-122"/>
                <a:ea typeface="微软雅黑" pitchFamily="34" charset="-122"/>
              </a:rPr>
              <a:t>新课标全国卷</a:t>
            </a:r>
            <a:r>
              <a:rPr lang="en-US" altLang="zh-CN" sz="4000" dirty="0">
                <a:solidFill>
                  <a:schemeClr val="tx1">
                    <a:lumMod val="50000"/>
                    <a:lumOff val="50000"/>
                  </a:schemeClr>
                </a:solidFill>
                <a:latin typeface="微软雅黑" pitchFamily="34" charset="-122"/>
                <a:ea typeface="微软雅黑" pitchFamily="34" charset="-122"/>
              </a:rPr>
              <a:t>Ⅱ]</a:t>
            </a:r>
            <a:r>
              <a:rPr lang="zh-CN" altLang="en-US" sz="4000" dirty="0">
                <a:solidFill>
                  <a:schemeClr val="tx1">
                    <a:lumMod val="50000"/>
                    <a:lumOff val="50000"/>
                  </a:schemeClr>
                </a:solidFill>
                <a:latin typeface="微软雅黑" pitchFamily="34" charset="-122"/>
                <a:ea typeface="微软雅黑" pitchFamily="34" charset="-122"/>
              </a:rPr>
              <a:t>阅读下面的材料，根据要求写一篇不少于</a:t>
            </a:r>
            <a:r>
              <a:rPr lang="en-US" altLang="zh-CN" sz="4000" dirty="0">
                <a:solidFill>
                  <a:schemeClr val="tx1">
                    <a:lumMod val="50000"/>
                    <a:lumOff val="50000"/>
                  </a:schemeClr>
                </a:solidFill>
                <a:latin typeface="微软雅黑" pitchFamily="34" charset="-122"/>
                <a:ea typeface="微软雅黑" pitchFamily="34" charset="-122"/>
              </a:rPr>
              <a:t>800</a:t>
            </a:r>
            <a:r>
              <a:rPr lang="zh-CN" altLang="en-US" sz="4000" dirty="0">
                <a:solidFill>
                  <a:schemeClr val="tx1">
                    <a:lumMod val="50000"/>
                    <a:lumOff val="50000"/>
                  </a:schemeClr>
                </a:solidFill>
                <a:latin typeface="微软雅黑" pitchFamily="34" charset="-122"/>
                <a:ea typeface="微软雅黑" pitchFamily="34" charset="-122"/>
              </a:rPr>
              <a:t>字的文章。</a:t>
            </a:r>
            <a:r>
              <a:rPr lang="en-US" altLang="zh-CN" sz="4000" dirty="0">
                <a:solidFill>
                  <a:schemeClr val="tx1">
                    <a:lumMod val="50000"/>
                    <a:lumOff val="50000"/>
                  </a:schemeClr>
                </a:solidFill>
                <a:latin typeface="微软雅黑" pitchFamily="34" charset="-122"/>
                <a:ea typeface="微软雅黑" pitchFamily="34" charset="-122"/>
              </a:rPr>
              <a:t>(60</a:t>
            </a:r>
            <a:r>
              <a:rPr lang="zh-CN" altLang="en-US" sz="4000" dirty="0">
                <a:solidFill>
                  <a:schemeClr val="tx1">
                    <a:lumMod val="50000"/>
                    <a:lumOff val="50000"/>
                  </a:schemeClr>
                </a:solidFill>
                <a:latin typeface="微软雅黑" pitchFamily="34" charset="-122"/>
                <a:ea typeface="微软雅黑" pitchFamily="34" charset="-122"/>
              </a:rPr>
              <a:t>分</a:t>
            </a:r>
            <a:r>
              <a:rPr lang="en-US" altLang="zh-CN" sz="4000" dirty="0">
                <a:solidFill>
                  <a:schemeClr val="tx1">
                    <a:lumMod val="50000"/>
                    <a:lumOff val="50000"/>
                  </a:schemeClr>
                </a:solidFill>
                <a:latin typeface="微软雅黑" pitchFamily="34" charset="-122"/>
                <a:ea typeface="微软雅黑" pitchFamily="34" charset="-122"/>
              </a:rPr>
              <a:t>)</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不少人因为喜欢动物而给它们喂食，某自然保护区的公路边却有如下警示：给野生动物喂食，易使它们丧失觅食能力。不听警告执意喂食者，将依法惩处。 </a:t>
            </a:r>
          </a:p>
          <a:p>
            <a:pPr>
              <a:lnSpc>
                <a:spcPct val="130000"/>
              </a:lnSpc>
            </a:pPr>
            <a:r>
              <a:rPr lang="zh-CN" altLang="en-US" sz="4000" dirty="0">
                <a:solidFill>
                  <a:schemeClr val="tx1">
                    <a:lumMod val="50000"/>
                    <a:lumOff val="50000"/>
                  </a:schemeClr>
                </a:solidFill>
                <a:latin typeface="微软雅黑" pitchFamily="34" charset="-122"/>
                <a:ea typeface="微软雅黑" pitchFamily="34" charset="-122"/>
              </a:rPr>
              <a:t>要求：选好角度，确定立意，明确文体，自拟标题；不要脱离材料内容及含意的范围作文，不要套作，不得抄袭。 </a:t>
            </a:r>
          </a:p>
        </p:txBody>
      </p:sp>
    </p:spTree>
    <p:extLst>
      <p:ext uri="{BB962C8B-B14F-4D97-AF65-F5344CB8AC3E}">
        <p14:creationId xmlns:p14="http://schemas.microsoft.com/office/powerpoint/2010/main" xmlns="" val="221153822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p:cTn id="12" dur="500" fill="hold"/>
                                        <p:tgtEl>
                                          <p:spTgt spid="39"/>
                                        </p:tgtEl>
                                        <p:attrNameLst>
                                          <p:attrName>ppt_w</p:attrName>
                                        </p:attrNameLst>
                                      </p:cBhvr>
                                      <p:tavLst>
                                        <p:tav tm="0">
                                          <p:val>
                                            <p:fltVal val="0"/>
                                          </p:val>
                                        </p:tav>
                                        <p:tav tm="100000">
                                          <p:val>
                                            <p:strVal val="#ppt_w"/>
                                          </p:val>
                                        </p:tav>
                                      </p:tavLst>
                                    </p:anim>
                                    <p:anim calcmode="lin" valueType="num">
                                      <p:cBhvr>
                                        <p:cTn id="13" dur="500" fill="hold"/>
                                        <p:tgtEl>
                                          <p:spTgt spid="39"/>
                                        </p:tgtEl>
                                        <p:attrNameLst>
                                          <p:attrName>ppt_h</p:attrName>
                                        </p:attrNameLst>
                                      </p:cBhvr>
                                      <p:tavLst>
                                        <p:tav tm="0">
                                          <p:val>
                                            <p:fltVal val="0"/>
                                          </p:val>
                                        </p:tav>
                                        <p:tav tm="100000">
                                          <p:val>
                                            <p:strVal val="#ppt_h"/>
                                          </p:val>
                                        </p:tav>
                                      </p:tavLst>
                                    </p:anim>
                                    <p:animEffect transition="in" filter="fade">
                                      <p:cBhvr>
                                        <p:cTn id="14" dur="500"/>
                                        <p:tgtEl>
                                          <p:spTgt spid="39"/>
                                        </p:tgtEl>
                                      </p:cBhvr>
                                    </p:animEffect>
                                  </p:childTnLst>
                                </p:cTn>
                              </p:par>
                            </p:childTnLst>
                          </p:cTn>
                        </p:par>
                        <p:par>
                          <p:cTn id="15" fill="hold">
                            <p:stCondLst>
                              <p:cond delay="500"/>
                            </p:stCondLst>
                            <p:childTnLst>
                              <p:par>
                                <p:cTn id="16" presetID="2" presetClass="entr" presetSubtype="4" fill="hold" grpId="0" nodeType="afterEffect">
                                  <p:stCondLst>
                                    <p:cond delay="0"/>
                                  </p:stCondLst>
                                  <p:childTnLst>
                                    <p:set>
                                      <p:cBhvr>
                                        <p:cTn id="17" dur="1" fill="hold">
                                          <p:stCondLst>
                                            <p:cond delay="0"/>
                                          </p:stCondLst>
                                        </p:cTn>
                                        <p:tgtEl>
                                          <p:spTgt spid="69"/>
                                        </p:tgtEl>
                                        <p:attrNameLst>
                                          <p:attrName>style.visibility</p:attrName>
                                        </p:attrNameLst>
                                      </p:cBhvr>
                                      <p:to>
                                        <p:strVal val="visible"/>
                                      </p:to>
                                    </p:set>
                                    <p:anim calcmode="lin" valueType="num">
                                      <p:cBhvr additive="base">
                                        <p:cTn id="18" dur="500" fill="hold"/>
                                        <p:tgtEl>
                                          <p:spTgt spid="69"/>
                                        </p:tgtEl>
                                        <p:attrNameLst>
                                          <p:attrName>ppt_x</p:attrName>
                                        </p:attrNameLst>
                                      </p:cBhvr>
                                      <p:tavLst>
                                        <p:tav tm="0">
                                          <p:val>
                                            <p:strVal val="#ppt_x"/>
                                          </p:val>
                                        </p:tav>
                                        <p:tav tm="100000">
                                          <p:val>
                                            <p:strVal val="#ppt_x"/>
                                          </p:val>
                                        </p:tav>
                                      </p:tavLst>
                                    </p:anim>
                                    <p:anim calcmode="lin" valueType="num">
                                      <p:cBhvr additive="base">
                                        <p:cTn id="19"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094638" y="3861696"/>
            <a:ext cx="19645450" cy="78001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a:solidFill>
                    <a:schemeClr val="bg1"/>
                  </a:solidFill>
                  <a:latin typeface="微软雅黑" pitchFamily="34" charset="-122"/>
                  <a:ea typeface="微软雅黑" pitchFamily="34" charset="-122"/>
                </a:rPr>
                <a:t>深度解读</a:t>
              </a:r>
            </a:p>
          </p:txBody>
        </p:sp>
      </p:grpSp>
      <p:sp>
        <p:nvSpPr>
          <p:cNvPr id="12" name="内容占位符 2"/>
          <p:cNvSpPr>
            <a:spLocks/>
          </p:cNvSpPr>
          <p:nvPr/>
        </p:nvSpPr>
        <p:spPr bwMode="auto">
          <a:xfrm>
            <a:off x="2177750" y="4006832"/>
            <a:ext cx="19645450" cy="44068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我来审题：</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从野生动物的角度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它们的珍贵之处在于不依赖人类且能保持动物原始的本性，那么我们可以从“反对依赖”“保持本性”“靠自己的力量”“学会独立，学会生存”“拒绝安逸享乐”等角度立意。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从自然保护区的角度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自然保护区的人员懂得怎样保持动物的本性，所以才会给游客写警示语，我们可以从“理智的爱”“更长远的保护”的角度立意。</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从游客的角度</a:t>
            </a:r>
            <a:r>
              <a:rPr lang="en-US" altLang="zh-CN" sz="3600" dirty="0">
                <a:solidFill>
                  <a:schemeClr val="accent2"/>
                </a:solidFill>
                <a:latin typeface="微软雅黑" pitchFamily="34" charset="-122"/>
                <a:ea typeface="微软雅黑" pitchFamily="34" charset="-122"/>
                <a:cs typeface="Times New Roman" panose="02020603050405020304" pitchFamily="18" charset="0"/>
              </a:rPr>
              <a:t>)</a:t>
            </a:r>
            <a:r>
              <a:rPr lang="zh-CN" altLang="en-US" sz="3600" dirty="0">
                <a:solidFill>
                  <a:schemeClr val="accent2"/>
                </a:solidFill>
                <a:latin typeface="微软雅黑" pitchFamily="34" charset="-122"/>
                <a:ea typeface="微软雅黑" pitchFamily="34" charset="-122"/>
                <a:cs typeface="Times New Roman" panose="02020603050405020304" pitchFamily="18" charset="0"/>
              </a:rPr>
              <a:t>游客的行为是单纯地对野生动物的喜爱，但这种喜爱会对动物产生不利影响，由物及人，我们会想到娇生惯养的人容易失去自力更生的能力，所以可以立意为“要以正确的方式表达爱”。另外，自然保护区是在制定规则，游人是在破坏规则，考生还可从“规则”的角度立意，如“遵守规则，规范行为”“没有规矩，不成方圆”等。</a:t>
            </a:r>
          </a:p>
          <a:p>
            <a:pPr>
              <a:lnSpc>
                <a:spcPct val="130000"/>
              </a:lnSpc>
              <a:spcBef>
                <a:spcPct val="0"/>
              </a:spcBef>
              <a:buNone/>
            </a:pPr>
            <a:r>
              <a:rPr lang="zh-CN" altLang="en-US" sz="3600" dirty="0">
                <a:solidFill>
                  <a:schemeClr val="accent2"/>
                </a:solidFill>
                <a:latin typeface="微软雅黑" pitchFamily="34" charset="-122"/>
                <a:ea typeface="微软雅黑" pitchFamily="34" charset="-122"/>
                <a:cs typeface="Times New Roman" panose="02020603050405020304" pitchFamily="18" charset="0"/>
              </a:rPr>
              <a:t>我来拟题：授之以渔，摆脱依赖；拒绝“喂食”，自立自强；扬起自立的风帆，驶向成功的彼岸；自立自强是一朵常开不败的花；放弃溺爱喂养，利于成长发展；有一种爱叫放手。</a:t>
            </a:r>
          </a:p>
        </p:txBody>
      </p:sp>
    </p:spTree>
    <p:extLst>
      <p:ext uri="{BB962C8B-B14F-4D97-AF65-F5344CB8AC3E}">
        <p14:creationId xmlns:p14="http://schemas.microsoft.com/office/powerpoint/2010/main" xmlns="" val="285088226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2059953" y="2952868"/>
            <a:ext cx="2677891" cy="707886"/>
            <a:chOff x="2074961" y="4276948"/>
            <a:chExt cx="2677891" cy="707886"/>
          </a:xfrm>
        </p:grpSpPr>
        <p:pic>
          <p:nvPicPr>
            <p:cNvPr id="40" name="Picture 2"/>
            <p:cNvPicPr>
              <a:picLocks noChangeAspect="1" noChangeArrowheads="1"/>
            </p:cNvPicPr>
            <p:nvPr/>
          </p:nvPicPr>
          <p:blipFill>
            <a:blip r:embed="rId3"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64972" y="4276948"/>
              <a:ext cx="2339102" cy="707886"/>
            </a:xfrm>
            <a:prstGeom prst="rect">
              <a:avLst/>
            </a:prstGeom>
          </p:spPr>
          <p:txBody>
            <a:bodyPr wrap="none">
              <a:spAutoFit/>
            </a:bodyPr>
            <a:lstStyle/>
            <a:p>
              <a:r>
                <a:rPr lang="zh-CN" altLang="en-US" sz="4000" spc="200" dirty="0" smtClean="0">
                  <a:solidFill>
                    <a:schemeClr val="bg1"/>
                  </a:solidFill>
                  <a:latin typeface="微软雅黑" pitchFamily="34" charset="-122"/>
                  <a:ea typeface="微软雅黑" pitchFamily="34" charset="-122"/>
                </a:rPr>
                <a:t>升格展台</a:t>
              </a:r>
              <a:endParaRPr lang="zh-CN" altLang="en-US" sz="4000" spc="200" dirty="0">
                <a:solidFill>
                  <a:schemeClr val="bg1"/>
                </a:solidFill>
                <a:latin typeface="微软雅黑" pitchFamily="34" charset="-122"/>
                <a:ea typeface="微软雅黑" pitchFamily="34" charset="-122"/>
              </a:endParaRPr>
            </a:p>
          </p:txBody>
        </p:sp>
      </p:grpSp>
      <p:graphicFrame>
        <p:nvGraphicFramePr>
          <p:cNvPr id="3" name="表格 2"/>
          <p:cNvGraphicFramePr>
            <a:graphicFrameLocks noGrp="1"/>
          </p:cNvGraphicFramePr>
          <p:nvPr>
            <p:extLst>
              <p:ext uri="{D42A27DB-BD31-4B8C-83A1-F6EECF244321}">
                <p14:modId xmlns:p14="http://schemas.microsoft.com/office/powerpoint/2010/main" xmlns="" val="1433116350"/>
              </p:ext>
            </p:extLst>
          </p:nvPr>
        </p:nvGraphicFramePr>
        <p:xfrm>
          <a:off x="2232572" y="3884854"/>
          <a:ext cx="19586176" cy="7533927"/>
        </p:xfrm>
        <a:graphic>
          <a:graphicData uri="http://schemas.openxmlformats.org/drawingml/2006/table">
            <a:tbl>
              <a:tblPr>
                <a:tableStyleId>{5C22544A-7EE6-4342-B048-85BDC9FD1C3A}</a:tableStyleId>
              </a:tblPr>
              <a:tblGrid>
                <a:gridCol w="9649072"/>
                <a:gridCol w="9937104"/>
              </a:tblGrid>
              <a:tr h="628880">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67091" marR="67091" marT="0" marB="0" anchor="ctr"/>
                </a:tc>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67091" marR="67091" marT="0" marB="0" anchor="ctr"/>
                </a:tc>
              </a:tr>
              <a:tr h="6899943">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依赖与独立</a:t>
                      </a:r>
                    </a:p>
                    <a:p>
                      <a:pPr marL="0" algn="ctr" defTabSz="2119122" rtl="0" eaLnBrk="1" latinLnBrk="0" hangingPunct="1">
                        <a:lnSpc>
                          <a:spcPct val="130000"/>
                        </a:lnSpc>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题目虽然表明了文章的中心，但没有文采，也不吸引人</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一考生</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在马路的十字路口，一位盲人在迟疑，举步维艰。我赶紧搀扶他过了马路。刚想离开时，听到一位好心人问：“我送你回去吧，你上哪儿？”“你送我一程，可你能送我一辈子吗？就不麻烦你了。”盲人回答道。我回过头来，发现盲人小心翼翼地向前走去。</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望着他点着木棍远去的背影，我思绪万千</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7091" marR="67091" marT="0" marB="0" anchor="ctr"/>
                </a:tc>
                <a:tc>
                  <a:txBody>
                    <a:bodyPr/>
                    <a:lstStyle/>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　　我来升格：</a:t>
                      </a:r>
                      <a:r>
                        <a:rPr lang="en-US" sz="3200" kern="1200" dirty="0" smtClean="0">
                          <a:solidFill>
                            <a:schemeClr val="tx1">
                              <a:lumMod val="50000"/>
                              <a:lumOff val="50000"/>
                            </a:schemeClr>
                          </a:solidFill>
                          <a:latin typeface="微软雅黑" pitchFamily="34" charset="-122"/>
                          <a:ea typeface="微软雅黑" pitchFamily="34" charset="-122"/>
                          <a:cs typeface="+mn-cs"/>
                        </a:rPr>
                        <a:t>_____________________________________________________</a:t>
                      </a:r>
                    </a:p>
                    <a:p>
                      <a:pPr marL="0" algn="l" defTabSz="2119122" rtl="0" eaLnBrk="1" latinLnBrk="0" hangingPunct="1">
                        <a:lnSpc>
                          <a:spcPct val="130000"/>
                        </a:lnSpc>
                        <a:spcAft>
                          <a:spcPts val="0"/>
                        </a:spcAft>
                      </a:pPr>
                      <a:r>
                        <a:rPr lang="en-US" sz="3200" kern="1200" dirty="0" smtClean="0">
                          <a:solidFill>
                            <a:schemeClr val="tx1">
                              <a:lumMod val="50000"/>
                              <a:lumOff val="50000"/>
                            </a:schemeClr>
                          </a:solidFill>
                          <a:latin typeface="微软雅黑" pitchFamily="34" charset="-122"/>
                          <a:ea typeface="微软雅黑" pitchFamily="34" charset="-122"/>
                          <a:cs typeface="+mn-cs"/>
                        </a:rPr>
                        <a:t> (</a:t>
                      </a:r>
                      <a:r>
                        <a:rPr lang="zh-CN" sz="3200" kern="1200" dirty="0">
                          <a:solidFill>
                            <a:schemeClr val="tx1">
                              <a:lumMod val="50000"/>
                              <a:lumOff val="50000"/>
                            </a:schemeClr>
                          </a:solidFill>
                          <a:latin typeface="微软雅黑" pitchFamily="34" charset="-122"/>
                          <a:ea typeface="微软雅黑" pitchFamily="34" charset="-122"/>
                          <a:cs typeface="+mn-cs"/>
                        </a:rPr>
                        <a:t>请从</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题目亮眼</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的角度对原标题进行升格</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一考生</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在马路的十字路口，一位盲人在迟疑，举步维艰。我赶紧搀扶他过了马路。刚想离开时，听到一位好心人问：</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我送你回去吧，你上哪儿？</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你送我一程，可你能送我一辈子吗？就不麻烦你了。</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盲人回答道。我回过头来，发现盲人小心翼翼地向前走去。</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望着他点着木棍远去的背影，我思绪万千</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7091" marR="67091" marT="0" marB="0" anchor="ctr"/>
                </a:tc>
              </a:tr>
            </a:tbl>
          </a:graphicData>
        </a:graphic>
      </p:graphicFrame>
    </p:spTree>
    <p:extLst>
      <p:ext uri="{BB962C8B-B14F-4D97-AF65-F5344CB8AC3E}">
        <p14:creationId xmlns:p14="http://schemas.microsoft.com/office/powerpoint/2010/main" xmlns="" val="37293737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extLst>
              <p:ext uri="{D42A27DB-BD31-4B8C-83A1-F6EECF244321}">
                <p14:modId xmlns:p14="http://schemas.microsoft.com/office/powerpoint/2010/main" xmlns="" val="1604364551"/>
              </p:ext>
            </p:extLst>
          </p:nvPr>
        </p:nvGraphicFramePr>
        <p:xfrm>
          <a:off x="2232572" y="3060750"/>
          <a:ext cx="19586176" cy="8930877"/>
        </p:xfrm>
        <a:graphic>
          <a:graphicData uri="http://schemas.openxmlformats.org/drawingml/2006/table">
            <a:tbl>
              <a:tblPr>
                <a:tableStyleId>{5C22544A-7EE6-4342-B048-85BDC9FD1C3A}</a:tableStyleId>
              </a:tblPr>
              <a:tblGrid>
                <a:gridCol w="6120680"/>
                <a:gridCol w="13465496"/>
              </a:tblGrid>
              <a:tr h="156545">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67091" marR="67091" marT="0" marB="0" anchor="ctr"/>
                </a:tc>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67091" marR="67091" marT="0" marB="0" anchor="ctr"/>
                </a:tc>
              </a:tr>
              <a:tr h="8296893">
                <a:tc>
                  <a:txBody>
                    <a:bodyPr/>
                    <a:lstStyle/>
                    <a:p>
                      <a:pPr marL="0" algn="l" defTabSz="2119122" rtl="0" eaLnBrk="1" latinLnBrk="0" hangingPunct="1">
                        <a:lnSpc>
                          <a:spcPct val="130000"/>
                        </a:lnSpc>
                        <a:spcAft>
                          <a:spcPts val="0"/>
                        </a:spcAft>
                      </a:pPr>
                      <a:r>
                        <a:rPr lang="zh-CN" sz="3200" kern="1200" dirty="0" smtClean="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你送我一程，可你能送我一辈子吗？”我耳边回响着盲人说的这句话。是啊，人可以接受别人一时的帮助，却不能接受一世的帮助呀！人都是要独立的，要靠自己独立地生存在这个世界上，而不能一辈子依赖别人。</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一天晚上，妈妈加班。我把换下的衣服扔在盆里，想等妈妈回来帮我洗。可是妈妈过了十点钟还没有回来</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7091" marR="67091" marT="0" marB="0" anchor="ctr"/>
                </a:tc>
                <a:tc>
                  <a:txBody>
                    <a:bodyPr/>
                    <a:lstStyle/>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　</a:t>
                      </a:r>
                      <a:r>
                        <a:rPr lang="zh-CN" sz="3200" kern="1200" dirty="0" smtClean="0">
                          <a:solidFill>
                            <a:schemeClr val="tx1">
                              <a:lumMod val="50000"/>
                              <a:lumOff val="50000"/>
                            </a:schemeClr>
                          </a:solidFill>
                          <a:latin typeface="微软雅黑" pitchFamily="34" charset="-122"/>
                          <a:ea typeface="微软雅黑" pitchFamily="34" charset="-122"/>
                          <a:cs typeface="+mn-cs"/>
                        </a:rPr>
                        <a:t>某</a:t>
                      </a:r>
                      <a:r>
                        <a:rPr lang="zh-CN" sz="3200" kern="1200" dirty="0">
                          <a:solidFill>
                            <a:schemeClr val="tx1">
                              <a:lumMod val="50000"/>
                              <a:lumOff val="50000"/>
                            </a:schemeClr>
                          </a:solidFill>
                          <a:latin typeface="微软雅黑" pitchFamily="34" charset="-122"/>
                          <a:ea typeface="微软雅黑" pitchFamily="34" charset="-122"/>
                          <a:cs typeface="+mn-cs"/>
                        </a:rPr>
                        <a:t>自然保护区出台的严禁给野生动物喂食的规定看似不近人情，实则用心良苦。我想，此举旨在防止动物对“嗟来之食”的过度依赖，意在培养动物独立觅食的能力。其实，在自然界，无论是被老鹰摔下悬崖才得以学会飞翔的雏鹰，还是只有经历挣扎后破茧而出才能够拥有美丽翅膀的蝴蝶，动物们无不是在独立面对并解决困境后才得以成长，从而更加强大。</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但反观人类社会，太多的孩子在亲人无微不至的“周到服务”下失去了独立生活的能力；太多的学生在老师“填鸭式”的教学中丧失了独立思考的渴望。泰戈尔说：“我把花热烈地放在我的心上，结果花谢了。”老师与家长对孩子的爱毋庸置疑，但正是这种过度的关爱将原本应在广阔天地中接受风雨洗礼的“花儿们”束缚在了温室。而一旦所依赖的条件不再存在，那些丧失独立能力的“祖国花朵”又该如何面对烈日骄阳、冰雪冷霜？恐怕，他们难逃“凋谢”的命运</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7091" marR="67091" marT="0" marB="0" anchor="ctr"/>
                </a:tc>
              </a:tr>
            </a:tbl>
          </a:graphicData>
        </a:graphic>
      </p:graphicFrame>
    </p:spTree>
    <p:extLst>
      <p:ext uri="{BB962C8B-B14F-4D97-AF65-F5344CB8AC3E}">
        <p14:creationId xmlns:p14="http://schemas.microsoft.com/office/powerpoint/2010/main" xmlns="" val="4188562192"/>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8" name="表格 7"/>
          <p:cNvGraphicFramePr>
            <a:graphicFrameLocks noGrp="1"/>
          </p:cNvGraphicFramePr>
          <p:nvPr>
            <p:extLst>
              <p:ext uri="{D42A27DB-BD31-4B8C-83A1-F6EECF244321}">
                <p14:modId xmlns:p14="http://schemas.microsoft.com/office/powerpoint/2010/main" xmlns="" val="1492098111"/>
              </p:ext>
            </p:extLst>
          </p:nvPr>
        </p:nvGraphicFramePr>
        <p:xfrm>
          <a:off x="2232572" y="3060750"/>
          <a:ext cx="19586176" cy="9509760"/>
        </p:xfrm>
        <a:graphic>
          <a:graphicData uri="http://schemas.openxmlformats.org/drawingml/2006/table">
            <a:tbl>
              <a:tblPr>
                <a:tableStyleId>{5C22544A-7EE6-4342-B048-85BDC9FD1C3A}</a:tableStyleId>
              </a:tblPr>
              <a:tblGrid>
                <a:gridCol w="6840760"/>
                <a:gridCol w="12745416"/>
              </a:tblGrid>
              <a:tr h="156545">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67091" marR="67091" marT="0" marB="0" anchor="ctr"/>
                </a:tc>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67091" marR="67091" marT="0" marB="0" anchor="ctr"/>
                </a:tc>
              </a:tr>
              <a:tr h="8296893">
                <a:tc>
                  <a:txBody>
                    <a:bodyPr/>
                    <a:lstStyle/>
                    <a:p>
                      <a:pPr marL="0" algn="l" defTabSz="2119122" rtl="0" eaLnBrk="1" latinLnBrk="0" hangingPunct="1">
                        <a:lnSpc>
                          <a:spcPct val="130000"/>
                        </a:lnSpc>
                        <a:spcAft>
                          <a:spcPts val="0"/>
                        </a:spcAft>
                      </a:pPr>
                      <a:r>
                        <a:rPr lang="en-US" sz="3200" kern="1200" dirty="0" smtClean="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叮咚，叮咚</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，门铃响了，我打开门一看，是妈妈回来了。我说：“妈妈，我的作业早就写完啦。”妈妈听了很高兴，脸上露出了微笑。可是妈妈走到卫生间就停住了。</a:t>
                      </a:r>
                    </a:p>
                    <a:p>
                      <a:pPr marL="0" algn="l" defTabSz="2119122" rtl="0" eaLnBrk="1" latinLnBrk="0" hangingPunct="1">
                        <a:lnSpc>
                          <a:spcPct val="130000"/>
                        </a:lnSpc>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薇薇，这衣服是留给我洗的吗？</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妈妈问。</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缺少生活化的细节描写，内容单薄，情感不够真实</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lnSpc>
                          <a:spcPct val="130000"/>
                        </a:lnSpc>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是呀！可是你现在才回来，你还是明天再洗吧。</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我打着哈欠回答。</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妈妈走到我跟前，语重心长地说：</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薇薇，你还是学会自己洗衣服吧。你迟早要离开妈妈的，你自己要学会独立。所以今晚的衣服自己洗吧！</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7091" marR="67091" marT="0" marB="0" anchor="ctr"/>
                </a:tc>
                <a:tc>
                  <a:txBody>
                    <a:bodyPr/>
                    <a:lstStyle/>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　</a:t>
                      </a:r>
                      <a:r>
                        <a:rPr lang="zh-CN" sz="3200" kern="1200" dirty="0" smtClean="0">
                          <a:solidFill>
                            <a:schemeClr val="tx1">
                              <a:lumMod val="50000"/>
                              <a:lumOff val="50000"/>
                            </a:schemeClr>
                          </a:solidFill>
                          <a:latin typeface="微软雅黑" pitchFamily="34" charset="-122"/>
                          <a:ea typeface="微软雅黑" pitchFamily="34" charset="-122"/>
                          <a:cs typeface="+mn-cs"/>
                        </a:rPr>
                        <a:t>一天晚上</a:t>
                      </a:r>
                      <a:r>
                        <a:rPr lang="zh-CN" sz="3200" kern="1200" dirty="0">
                          <a:solidFill>
                            <a:schemeClr val="tx1">
                              <a:lumMod val="50000"/>
                              <a:lumOff val="50000"/>
                            </a:schemeClr>
                          </a:solidFill>
                          <a:latin typeface="微软雅黑" pitchFamily="34" charset="-122"/>
                          <a:ea typeface="微软雅黑" pitchFamily="34" charset="-122"/>
                          <a:cs typeface="+mn-cs"/>
                        </a:rPr>
                        <a:t>，我将换下的衣服扔在盆里，理所当然地等妈妈回来帮我洗。</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“叮咚，叮咚”，门铃响了，我打开门一看，是妈妈回来了。我邀功地说：“妈妈，我的作业早就写完啦。”妈妈听了脸上露出了欣慰的微笑，直到她走到卫生间——</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“薇薇，这衣服是留给我洗的吗？”妈妈的话语尾调上扬，似乎有一丝不易察觉的怒气。</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“是呀！可是你现在才回来，你还是明天再洗吧。”我缩了缩脖子，佯装打着哈欠回答，准备迅速逃离现场，却被妈妈一把拽住胳膊。</a:t>
                      </a:r>
                    </a:p>
                    <a:p>
                      <a:pPr marL="0" algn="l" defTabSz="2119122" rtl="0" eaLnBrk="1" latinLnBrk="0" hangingPunct="1">
                        <a:lnSpc>
                          <a:spcPct val="130000"/>
                        </a:lnSpc>
                        <a:spcAft>
                          <a:spcPts val="0"/>
                        </a:spcAft>
                      </a:pP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薇薇，你迟早要离开妈妈的，人不能总依赖别人，所以今晚的衣服你自己洗吧！</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当你享受着亲人朋友的庇护不愿独立时，请不要忘了，世界是一片海，命运是风，所有的相遇与离别，不过是瞬间的波涛，那个使我们安逸的小舟总有一天会消失，而我们最终只有也只能靠自己与命运的风浪搏击。正如</a:t>
                      </a:r>
                    </a:p>
                  </a:txBody>
                  <a:tcPr marL="67091" marR="67091" marT="0" marB="0" anchor="ctr"/>
                </a:tc>
              </a:tr>
            </a:tbl>
          </a:graphicData>
        </a:graphic>
      </p:graphicFrame>
    </p:spTree>
    <p:extLst>
      <p:ext uri="{BB962C8B-B14F-4D97-AF65-F5344CB8AC3E}">
        <p14:creationId xmlns:p14="http://schemas.microsoft.com/office/powerpoint/2010/main" xmlns="" val="3479975781"/>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1594572" y="1692598"/>
            <a:ext cx="20228628" cy="895733"/>
            <a:chOff x="1594572" y="1803366"/>
            <a:chExt cx="20228628" cy="895733"/>
          </a:xfrm>
        </p:grpSpPr>
        <p:grpSp>
          <p:nvGrpSpPr>
            <p:cNvPr id="58" name="组合 57"/>
            <p:cNvGrpSpPr/>
            <p:nvPr/>
          </p:nvGrpSpPr>
          <p:grpSpPr>
            <a:xfrm>
              <a:off x="1594572" y="1803366"/>
              <a:ext cx="5500726" cy="892552"/>
              <a:chOff x="7309612" y="2089118"/>
              <a:chExt cx="5500726" cy="892552"/>
            </a:xfrm>
          </p:grpSpPr>
          <p:sp>
            <p:nvSpPr>
              <p:cNvPr id="60" name="TextBox 59"/>
              <p:cNvSpPr txBox="1"/>
              <p:nvPr/>
            </p:nvSpPr>
            <p:spPr>
              <a:xfrm>
                <a:off x="7595364" y="2089118"/>
                <a:ext cx="5214974" cy="892552"/>
              </a:xfrm>
              <a:prstGeom prst="rect">
                <a:avLst/>
              </a:prstGeom>
              <a:noFill/>
            </p:spPr>
            <p:txBody>
              <a:bodyPr wrap="square" rtlCol="0">
                <a:spAutoFit/>
              </a:bodyPr>
              <a:lstStyle/>
              <a:p>
                <a:r>
                  <a:rPr lang="zh-CN" altLang="en-US" sz="5200" b="1" dirty="0" smtClean="0">
                    <a:solidFill>
                      <a:srgbClr val="EF8340"/>
                    </a:solidFill>
                    <a:latin typeface="微软雅黑" pitchFamily="34" charset="-122"/>
                    <a:ea typeface="微软雅黑" pitchFamily="34" charset="-122"/>
                  </a:rPr>
                  <a:t>考场病文升格</a:t>
                </a:r>
                <a:endParaRPr lang="zh-CN" altLang="en-US" sz="5200" b="1" dirty="0">
                  <a:solidFill>
                    <a:srgbClr val="339B61"/>
                  </a:solidFill>
                  <a:latin typeface="微软雅黑" pitchFamily="34" charset="-122"/>
                  <a:ea typeface="微软雅黑" pitchFamily="3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2" name="表格 1"/>
          <p:cNvGraphicFramePr>
            <a:graphicFrameLocks noGrp="1"/>
          </p:cNvGraphicFramePr>
          <p:nvPr>
            <p:extLst>
              <p:ext uri="{D42A27DB-BD31-4B8C-83A1-F6EECF244321}">
                <p14:modId xmlns:p14="http://schemas.microsoft.com/office/powerpoint/2010/main" xmlns="" val="3215582754"/>
              </p:ext>
            </p:extLst>
          </p:nvPr>
        </p:nvGraphicFramePr>
        <p:xfrm>
          <a:off x="2160564" y="3065430"/>
          <a:ext cx="19442160" cy="6548048"/>
        </p:xfrm>
        <a:graphic>
          <a:graphicData uri="http://schemas.openxmlformats.org/drawingml/2006/table">
            <a:tbl>
              <a:tblPr>
                <a:tableStyleId>{5C22544A-7EE6-4342-B048-85BDC9FD1C3A}</a:tableStyleId>
              </a:tblPr>
              <a:tblGrid>
                <a:gridCol w="8568952"/>
                <a:gridCol w="10873208"/>
              </a:tblGrid>
              <a:tr h="727561">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考场病文</a:t>
                      </a:r>
                    </a:p>
                  </a:txBody>
                  <a:tcPr marL="68580" marR="68580" marT="0" marB="0" anchor="ctr"/>
                </a:tc>
                <a:tc>
                  <a:txBody>
                    <a:bodyPr/>
                    <a:lstStyle/>
                    <a:p>
                      <a:pPr marL="0" algn="ctr"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升格新貌</a:t>
                      </a:r>
                    </a:p>
                  </a:txBody>
                  <a:tcPr marL="68580" marR="68580" marT="0" marB="0" anchor="ctr"/>
                </a:tc>
              </a:tr>
              <a:tr h="5820487">
                <a:tc>
                  <a:txBody>
                    <a:bodyPr/>
                    <a:lstStyle/>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　　我在妈妈的教导下，终于学会了洗衣服。我感受到了独立自主的重要性。</a:t>
                      </a: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人不能总依赖别人。记得一年级的时候，我的书包都由妈妈整理。后来妈妈常说：</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自己的书包自己整理，自己的事自己做。就像吃饭，别人是不能代替的。</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几天后，我就习惯自己做事了。</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太久远的事件，给人一种不真实的感觉</a:t>
                      </a:r>
                      <a:r>
                        <a:rPr lang="en-US"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c>
                  <a:txBody>
                    <a:bodyPr/>
                    <a:lstStyle/>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海子所说：</a:t>
                      </a:r>
                      <a:r>
                        <a:rPr lang="en-US" sz="3200" kern="1200" dirty="0">
                          <a:solidFill>
                            <a:schemeClr val="tx1">
                              <a:lumMod val="50000"/>
                              <a:lumOff val="50000"/>
                            </a:schemeClr>
                          </a:solidFill>
                          <a:latin typeface="微软雅黑" pitchFamily="34" charset="-122"/>
                          <a:ea typeface="微软雅黑" pitchFamily="34" charset="-122"/>
                          <a:cs typeface="+mn-cs"/>
                        </a:rPr>
                        <a:t>“</a:t>
                      </a:r>
                      <a:r>
                        <a:rPr lang="zh-CN" sz="3200" kern="1200" dirty="0">
                          <a:solidFill>
                            <a:schemeClr val="tx1">
                              <a:lumMod val="50000"/>
                              <a:lumOff val="50000"/>
                            </a:schemeClr>
                          </a:solidFill>
                          <a:latin typeface="微软雅黑" pitchFamily="34" charset="-122"/>
                          <a:ea typeface="微软雅黑" pitchFamily="34" charset="-122"/>
                          <a:cs typeface="+mn-cs"/>
                        </a:rPr>
                        <a:t>我们最终都要远行，最终都要跟稚嫩的自己告别。也许路途有点艰辛，有点孤独，但熬过了痛苦，我们才能得以成长。</a:t>
                      </a:r>
                      <a:r>
                        <a:rPr lang="en-US" sz="3200" kern="1200" dirty="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p>
                      <a:pPr marL="0" algn="l" defTabSz="2119122" rtl="0" eaLnBrk="1" latinLnBrk="0" hangingPunct="1">
                        <a:lnSpc>
                          <a:spcPct val="130000"/>
                        </a:lnSpc>
                        <a:spcAft>
                          <a:spcPts val="0"/>
                        </a:spcAft>
                      </a:pPr>
                      <a:r>
                        <a:rPr lang="zh-CN" sz="3200" kern="1200" dirty="0">
                          <a:solidFill>
                            <a:schemeClr val="tx1">
                              <a:lumMod val="50000"/>
                              <a:lumOff val="50000"/>
                            </a:schemeClr>
                          </a:solidFill>
                          <a:latin typeface="微软雅黑" pitchFamily="34" charset="-122"/>
                          <a:ea typeface="微软雅黑" pitchFamily="34" charset="-122"/>
                          <a:cs typeface="+mn-cs"/>
                        </a:rPr>
                        <a:t>尽管那段拒绝依赖、通往独立的旅途并不平坦，但唯有经历过，我们才能收获成长，而这一路上的磅礴与宏伟，也定会渗入我们的骨髓，让我们自此拥有在天地间傲然挺立的根基</a:t>
                      </a:r>
                      <a:r>
                        <a:rPr lang="zh-CN" sz="3200" kern="1200" dirty="0" smtClean="0">
                          <a:solidFill>
                            <a:schemeClr val="tx1">
                              <a:lumMod val="50000"/>
                              <a:lumOff val="50000"/>
                            </a:schemeClr>
                          </a:solidFill>
                          <a:latin typeface="微软雅黑" pitchFamily="34" charset="-122"/>
                          <a:ea typeface="微软雅黑" pitchFamily="34" charset="-122"/>
                          <a:cs typeface="+mn-cs"/>
                        </a:rPr>
                        <a:t>。</a:t>
                      </a:r>
                      <a:endParaRPr lang="zh-CN" sz="3200" kern="1200" dirty="0">
                        <a:solidFill>
                          <a:schemeClr val="tx1">
                            <a:lumMod val="50000"/>
                            <a:lumOff val="50000"/>
                          </a:schemeClr>
                        </a:solidFill>
                        <a:latin typeface="微软雅黑" pitchFamily="34" charset="-122"/>
                        <a:ea typeface="微软雅黑" pitchFamily="34" charset="-122"/>
                        <a:cs typeface="+mn-cs"/>
                      </a:endParaRPr>
                    </a:p>
                  </a:txBody>
                  <a:tcPr marL="68580" marR="68580" marT="0" marB="0" anchor="ctr"/>
                </a:tc>
              </a:tr>
            </a:tbl>
          </a:graphicData>
        </a:graphic>
      </p:graphicFrame>
    </p:spTree>
    <p:extLst>
      <p:ext uri="{BB962C8B-B14F-4D97-AF65-F5344CB8AC3E}">
        <p14:creationId xmlns:p14="http://schemas.microsoft.com/office/powerpoint/2010/main" xmlns="" val="337914858"/>
      </p:ext>
    </p:extLst>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3877</TotalTime>
  <Words>3946</Words>
  <Application>Microsoft Office PowerPoint</Application>
  <PresentationFormat>自定义</PresentationFormat>
  <Paragraphs>141</Paragraphs>
  <Slides>25</Slides>
  <Notes>8</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User</cp:lastModifiedBy>
  <cp:revision>618</cp:revision>
  <dcterms:created xsi:type="dcterms:W3CDTF">2016-01-31T01:38:40Z</dcterms:created>
  <dcterms:modified xsi:type="dcterms:W3CDTF">2017-03-17T09:11:11Z</dcterms:modified>
</cp:coreProperties>
</file>