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65"/>
  </p:handoutMasterIdLst>
  <p:sldIdLst>
    <p:sldId id="1595" r:id="rId3"/>
    <p:sldId id="947" r:id="rId5"/>
    <p:sldId id="1051" r:id="rId6"/>
    <p:sldId id="1052" r:id="rId7"/>
    <p:sldId id="1053" r:id="rId8"/>
    <p:sldId id="949" r:id="rId9"/>
    <p:sldId id="1306" r:id="rId10"/>
    <p:sldId id="951" r:id="rId11"/>
    <p:sldId id="1038" r:id="rId12"/>
    <p:sldId id="1048" r:id="rId13"/>
    <p:sldId id="1049" r:id="rId14"/>
    <p:sldId id="956" r:id="rId15"/>
    <p:sldId id="957" r:id="rId16"/>
    <p:sldId id="1596" r:id="rId17"/>
    <p:sldId id="1050" r:id="rId18"/>
    <p:sldId id="1054" r:id="rId19"/>
    <p:sldId id="1542" r:id="rId20"/>
    <p:sldId id="1202" r:id="rId21"/>
    <p:sldId id="960" r:id="rId22"/>
    <p:sldId id="1041" r:id="rId23"/>
    <p:sldId id="1371" r:id="rId24"/>
    <p:sldId id="978" r:id="rId25"/>
    <p:sldId id="963" r:id="rId26"/>
    <p:sldId id="1057" r:id="rId27"/>
    <p:sldId id="1664" r:id="rId28"/>
    <p:sldId id="965" r:id="rId29"/>
    <p:sldId id="1665" r:id="rId30"/>
    <p:sldId id="1059" r:id="rId31"/>
    <p:sldId id="981" r:id="rId32"/>
    <p:sldId id="1163" r:id="rId33"/>
    <p:sldId id="1060" r:id="rId34"/>
    <p:sldId id="1025" r:id="rId35"/>
    <p:sldId id="1129" r:id="rId36"/>
    <p:sldId id="968" r:id="rId37"/>
    <p:sldId id="1666" r:id="rId38"/>
    <p:sldId id="1034" r:id="rId39"/>
    <p:sldId id="1426" r:id="rId40"/>
    <p:sldId id="1669" r:id="rId41"/>
    <p:sldId id="1670" r:id="rId42"/>
    <p:sldId id="1671" r:id="rId43"/>
    <p:sldId id="1674" r:id="rId44"/>
    <p:sldId id="1676" r:id="rId45"/>
    <p:sldId id="1675" r:id="rId46"/>
    <p:sldId id="976" r:id="rId47"/>
    <p:sldId id="1469" r:id="rId48"/>
    <p:sldId id="1470" r:id="rId49"/>
    <p:sldId id="1036" r:id="rId50"/>
    <p:sldId id="1514" r:id="rId51"/>
    <p:sldId id="1677" r:id="rId52"/>
    <p:sldId id="1678" r:id="rId53"/>
    <p:sldId id="1679" r:id="rId54"/>
    <p:sldId id="1685" r:id="rId55"/>
    <p:sldId id="1682" r:id="rId56"/>
    <p:sldId id="1686" r:id="rId57"/>
    <p:sldId id="1687" r:id="rId58"/>
    <p:sldId id="1468" r:id="rId59"/>
    <p:sldId id="1165" r:id="rId60"/>
    <p:sldId id="1166" r:id="rId61"/>
    <p:sldId id="1007" r:id="rId62"/>
    <p:sldId id="1689" r:id="rId63"/>
    <p:sldId id="1688" r:id="rId64"/>
  </p:sldIdLst>
  <p:sldSz cx="9144000" cy="5143500" type="screen16x9"/>
  <p:notesSz cx="6858000" cy="9144000"/>
  <p:embeddedFontLst>
    <p:embeddedFont>
      <p:font typeface="楷体" panose="02010609060101010101" pitchFamily="49" charset="-122"/>
      <p:regular r:id="rId69"/>
    </p:embeddedFont>
    <p:embeddedFont>
      <p:font typeface="黑体" panose="02010600030101010101" charset="-122"/>
      <p:regular r:id="rId70"/>
    </p:embeddedFont>
    <p:embeddedFont>
      <p:font typeface="Calibri" panose="020F0502020204030204" pitchFamily="34" charset="0"/>
      <p:regular r:id="rId71"/>
      <p:bold r:id="rId72"/>
      <p:italic r:id="rId73"/>
      <p:boldItalic r:id="rId74"/>
    </p:embeddedFont>
    <p:embeddedFont>
      <p:font typeface="幼圆" panose="02010509060101010101" pitchFamily="49" charset="-122"/>
      <p:regular r:id="rId75"/>
    </p:embeddedFont>
    <p:embeddedFont>
      <p:font typeface="汉语拼音" panose="000B0604020202020204" pitchFamily="34" charset="0"/>
      <p:regular r:id="rId76"/>
    </p:embeddedFont>
    <p:embeddedFont>
      <p:font typeface="华文楷体" panose="02010600040101010101" pitchFamily="2" charset="-122"/>
      <p:regular r:id="rId77"/>
    </p:embeddedFont>
    <p:embeddedFont>
      <p:font typeface="微软雅黑" panose="020B0503020204020204" charset="-122"/>
      <p:regular r:id="rId78"/>
    </p:embeddedFont>
    <p:embeddedFont>
      <p:font typeface="仿宋" panose="02010609060101010101" charset="-122"/>
      <p:regular r:id="rId79"/>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1D5"/>
    <a:srgbClr val="FFFFFF"/>
    <a:srgbClr val="0000FF"/>
    <a:srgbClr val="FF0000"/>
    <a:srgbClr val="FAEEDB"/>
    <a:srgbClr val="A38302"/>
    <a:srgbClr val="FF7C80"/>
    <a:srgbClr val="0066FF"/>
    <a:srgbClr val="F5EFF7"/>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426" autoAdjust="0"/>
    <p:restoredTop sz="92050" autoAdjust="0"/>
  </p:normalViewPr>
  <p:slideViewPr>
    <p:cSldViewPr>
      <p:cViewPr>
        <p:scale>
          <a:sx n="60" d="100"/>
          <a:sy n="60" d="100"/>
        </p:scale>
        <p:origin x="-2160" y="-882"/>
      </p:cViewPr>
      <p:guideLst>
        <p:guide orient="horz" pos="2554"/>
        <p:guide pos="5174"/>
      </p:guideLst>
    </p:cSldViewPr>
  </p:slideViewPr>
  <p:notesTextViewPr>
    <p:cViewPr>
      <p:scale>
        <a:sx n="1" d="1"/>
        <a:sy n="1" d="1"/>
      </p:scale>
      <p:origin x="0" y="0"/>
    </p:cViewPr>
  </p:notesTextViewPr>
  <p:sorterViewPr>
    <p:cViewPr>
      <p:scale>
        <a:sx n="66" d="100"/>
        <a:sy n="66" d="100"/>
      </p:scale>
      <p:origin x="0" y="1872"/>
    </p:cViewPr>
  </p:sorterViewPr>
  <p:notesViewPr>
    <p:cSldViewPr>
      <p:cViewPr varScale="1">
        <p:scale>
          <a:sx n="65" d="100"/>
          <a:sy n="65" d="100"/>
        </p:scale>
        <p:origin x="-2502" y="-114"/>
      </p:cViewPr>
      <p:guideLst>
        <p:guide orient="horz" pos="3069"/>
        <p:guide pos="236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font" Target="fonts/font11.fntdata"/><Relationship Id="rId78" Type="http://schemas.openxmlformats.org/officeDocument/2006/relationships/font" Target="fonts/font10.fntdata"/><Relationship Id="rId77" Type="http://schemas.openxmlformats.org/officeDocument/2006/relationships/font" Target="fonts/font9.fntdata"/><Relationship Id="rId76" Type="http://schemas.openxmlformats.org/officeDocument/2006/relationships/font" Target="fonts/font8.fntdata"/><Relationship Id="rId75" Type="http://schemas.openxmlformats.org/officeDocument/2006/relationships/font" Target="fonts/font7.fntdata"/><Relationship Id="rId74" Type="http://schemas.openxmlformats.org/officeDocument/2006/relationships/font" Target="fonts/font6.fntdata"/><Relationship Id="rId73" Type="http://schemas.openxmlformats.org/officeDocument/2006/relationships/font" Target="fonts/font5.fntdata"/><Relationship Id="rId72" Type="http://schemas.openxmlformats.org/officeDocument/2006/relationships/font" Target="fonts/font4.fntdata"/><Relationship Id="rId71" Type="http://schemas.openxmlformats.org/officeDocument/2006/relationships/font" Target="fonts/font3.fntdata"/><Relationship Id="rId70" Type="http://schemas.openxmlformats.org/officeDocument/2006/relationships/font" Target="fonts/font2.fntdata"/><Relationship Id="rId7" Type="http://schemas.openxmlformats.org/officeDocument/2006/relationships/slide" Target="slides/slide4.xml"/><Relationship Id="rId69" Type="http://schemas.openxmlformats.org/officeDocument/2006/relationships/font" Target="fonts/font1.fntdata"/><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1027845" cy="276999"/>
          </a:xfrm>
          <a:prstGeom prst="rect">
            <a:avLst/>
          </a:prstGeom>
          <a:noFill/>
        </p:spPr>
        <p:txBody>
          <a:bodyPr wrap="none" rtlCol="0">
            <a:spAutoFit/>
          </a:bodyPr>
          <a:lstStyle/>
          <a:p>
            <a:r>
              <a:rPr kumimoji="1" lang="en-US" altLang="zh-CN" sz="1200" dirty="0" smtClean="0">
                <a:latin typeface="Heiti SC Light" panose="02000000000000000000" pitchFamily="2" charset="-128"/>
                <a:ea typeface="Heiti SC Light" panose="02000000000000000000" pitchFamily="2" charset="-128"/>
              </a:rPr>
              <a:t>12  </a:t>
            </a:r>
            <a:r>
              <a:rPr kumimoji="1" lang="zh-CN" altLang="en-US" sz="1200" dirty="0" smtClean="0">
                <a:latin typeface="Heiti SC Light" panose="02000000000000000000" pitchFamily="2" charset="-128"/>
                <a:ea typeface="Heiti SC Light" panose="02000000000000000000" pitchFamily="2" charset="-128"/>
              </a:rPr>
              <a:t>古诗三首</a:t>
            </a:r>
            <a:endParaRPr kumimoji="1" lang="zh-CN" altLang="en-US" sz="1200" dirty="0" smtClean="0">
              <a:latin typeface="Heiti SC Light" panose="02000000000000000000" pitchFamily="2" charset="-128"/>
              <a:ea typeface="Heiti SC Light" panose="02000000000000000000" pitchFamily="2" charset="-128"/>
            </a:endParaRPr>
          </a:p>
        </p:txBody>
      </p:sp>
      <p:pic>
        <p:nvPicPr>
          <p:cNvPr id="2" name="图片 1"/>
          <p:cNvPicPr>
            <a:picLocks noChangeAspect="1"/>
          </p:cNvPicPr>
          <p:nvPr userDrawn="1"/>
        </p:nvPicPr>
        <p:blipFill>
          <a:blip r:embed="rId9"/>
          <a:stretch>
            <a:fillRect/>
          </a:stretch>
        </p:blipFill>
        <p:spPr>
          <a:xfrm>
            <a:off x="0" y="3919855"/>
            <a:ext cx="9084945" cy="1200150"/>
          </a:xfrm>
          <a:prstGeom prst="rect">
            <a:avLst/>
          </a:prstGeom>
          <a:effectLst>
            <a:softEdge rad="3937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0.pn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slide" Target="slide33.xml"/><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hyperlink" Target="&#19971;&#24425;-&#23383;&#35789;&#21548;&#20889;-&#20154;&#20116;&#19978;%2012%20&#21476;&#35799;&#19977;&#39318;.mp4" TargetMode="Externa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image" Target="../media/image34.png"/><Relationship Id="rId1" Type="http://schemas.openxmlformats.org/officeDocument/2006/relationships/hyperlink" Target="&#38142;&#25509;1&#65306;&#35199;&#28246;.pptx"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8.png"/><Relationship Id="rId1" Type="http://schemas.openxmlformats.org/officeDocument/2006/relationships/hyperlink" Target="&#38142;&#25509;2&#65306;&#20843;&#32929;&#21462;&#22763;.pptx"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9.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hyperlink" Target="&#19971;&#24425;-&#35838;&#25991;&#26391;&#35835;-&#20154;&#20116;&#19978;-12%20&#21476;&#35799;&#19977;&#39318;.mp4"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11.png"/><Relationship Id="rId1" Type="http://schemas.openxmlformats.org/officeDocument/2006/relationships/hyperlink" Target="&#29983;&#23383;&#35270;&#39057;-&#20116;&#19978;-12%20&#21476;&#35799;&#19977;&#39318;.mp4" TargetMode="Externa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www.gkstk.com/files/2015/04/1429195071767.jpg"/>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pic>
        <p:nvPicPr>
          <p:cNvPr id="83972" name="Picture 4" descr="http://a0.att.hudong.com/63/64/01300000654408128401649339056_s.jpg"/>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pic>
        <p:nvPicPr>
          <p:cNvPr id="83974" name="Picture 6" descr="https://timgsa.baidu.com/timg?image&amp;quality=80&amp;size=b9999_10000&amp;sec=1544960946&amp;di=73bf640f3ad976c9e4bb877b7dd4ffa1&amp;imgtype=jpg&amp;er=1&amp;src=http%3A%2F%2Fwww.23book.com%2Fupload%2F2017%2F03%2F10%2F676ac4eb-02ac-43bb-9bc1-794c50c04ee8.jpg"/>
          <p:cNvPicPr>
            <a:picLocks noChangeAspect="1" noChangeArrowheads="1"/>
          </p:cNvPicPr>
          <p:nvPr/>
        </p:nvPicPr>
        <p:blipFill>
          <a:blip r:embed="rId3" cstate="print"/>
          <a:srcRect/>
          <a:stretch>
            <a:fillRect/>
          </a:stretch>
        </p:blipFill>
        <p:spPr bwMode="auto">
          <a:xfrm>
            <a:off x="0" y="0"/>
            <a:ext cx="9144000" cy="5143500"/>
          </a:xfrm>
          <a:prstGeom prst="rect">
            <a:avLst/>
          </a:prstGeom>
          <a:noFill/>
        </p:spPr>
      </p:pic>
      <p:pic>
        <p:nvPicPr>
          <p:cNvPr id="83976" name="Picture 8" descr="https://timgsa.baidu.com/timg?image&amp;quality=80&amp;size=b9999_10000&amp;sec=1544366328851&amp;di=26b2ecf12378d917b5d98d2f1ed60b90&amp;imgtype=0&amp;src=http%3A%2F%2Fbpic.588ku.com%2Fback_pic%2F04%2F28%2F86%2F08583e8831f0a3d.jpg"/>
          <p:cNvPicPr>
            <a:picLocks noChangeAspect="1" noChangeArrowheads="1"/>
          </p:cNvPicPr>
          <p:nvPr/>
        </p:nvPicPr>
        <p:blipFill>
          <a:blip r:embed="rId4" cstate="print"/>
          <a:srcRect/>
          <a:stretch>
            <a:fillRect/>
          </a:stretch>
        </p:blipFill>
        <p:spPr bwMode="auto">
          <a:xfrm>
            <a:off x="0" y="0"/>
            <a:ext cx="9144000" cy="5143500"/>
          </a:xfrm>
          <a:prstGeom prst="rect">
            <a:avLst/>
          </a:prstGeom>
          <a:noFill/>
        </p:spPr>
      </p:pic>
      <p:sp>
        <p:nvSpPr>
          <p:cNvPr id="6" name="TextBox 5"/>
          <p:cNvSpPr txBox="1"/>
          <p:nvPr/>
        </p:nvSpPr>
        <p:spPr>
          <a:xfrm>
            <a:off x="827584" y="1635646"/>
            <a:ext cx="7848872" cy="1546577"/>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3200" dirty="0">
                <a:latin typeface="楷体" panose="02010609060101010101" pitchFamily="49" charset="-122"/>
                <a:ea typeface="楷体" panose="02010609060101010101" pitchFamily="49" charset="-122"/>
              </a:rPr>
              <a:t>五千年的中华文明史上，留下了一首首爱国诗人谱写的乐章，这不仅仅是文学财富，更是不朽的精神！</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blinds(horizontal)">
                                      <p:cBhvr>
                                        <p:cTn id="7" dur="500"/>
                                        <p:tgtEl>
                                          <p:spTgt spid="839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972"/>
                                        </p:tgtEl>
                                        <p:attrNameLst>
                                          <p:attrName>style.visibility</p:attrName>
                                        </p:attrNameLst>
                                      </p:cBhvr>
                                      <p:to>
                                        <p:strVal val="visible"/>
                                      </p:to>
                                    </p:set>
                                    <p:animEffect transition="in" filter="blinds(horizontal)">
                                      <p:cBhvr>
                                        <p:cTn id="12" dur="500"/>
                                        <p:tgtEl>
                                          <p:spTgt spid="839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3974"/>
                                        </p:tgtEl>
                                        <p:attrNameLst>
                                          <p:attrName>style.visibility</p:attrName>
                                        </p:attrNameLst>
                                      </p:cBhvr>
                                      <p:to>
                                        <p:strVal val="visible"/>
                                      </p:to>
                                    </p:set>
                                    <p:animEffect transition="in" filter="blinds(horizontal)">
                                      <p:cBhvr>
                                        <p:cTn id="17" dur="500"/>
                                        <p:tgtEl>
                                          <p:spTgt spid="8397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3976"/>
                                        </p:tgtEl>
                                        <p:attrNameLst>
                                          <p:attrName>style.visibility</p:attrName>
                                        </p:attrNameLst>
                                      </p:cBhvr>
                                      <p:to>
                                        <p:strVal val="visible"/>
                                      </p:to>
                                    </p:set>
                                    <p:animEffect transition="in" filter="blinds(horizontal)">
                                      <p:cBhvr>
                                        <p:cTn id="22" dur="500"/>
                                        <p:tgtEl>
                                          <p:spTgt spid="83976"/>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sp>
        <p:nvSpPr>
          <p:cNvPr id="37" name="TextBox 36"/>
          <p:cNvSpPr txBox="1"/>
          <p:nvPr/>
        </p:nvSpPr>
        <p:spPr>
          <a:xfrm>
            <a:off x="821690" y="1049020"/>
            <a:ext cx="1847215" cy="714375"/>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anose="02010600030101010101" charset="-122"/>
                <a:ea typeface="黑体" panose="02010600030101010101" charset="-122"/>
              </a:rPr>
              <a:t>谜语识字：</a:t>
            </a:r>
            <a:endParaRPr lang="zh-CN" altLang="en-US" sz="2800" dirty="0" smtClean="0">
              <a:latin typeface="黑体" panose="02010600030101010101" charset="-122"/>
              <a:ea typeface="黑体" panose="02010600030101010101" charset="-122"/>
            </a:endParaRPr>
          </a:p>
        </p:txBody>
      </p:sp>
      <p:sp>
        <p:nvSpPr>
          <p:cNvPr id="38" name="文本框 37"/>
          <p:cNvSpPr txBox="1"/>
          <p:nvPr/>
        </p:nvSpPr>
        <p:spPr>
          <a:xfrm>
            <a:off x="2912745" y="1531620"/>
            <a:ext cx="1249680" cy="737235"/>
          </a:xfrm>
          <a:prstGeom prst="rect">
            <a:avLst/>
          </a:prstGeom>
          <a:noFill/>
        </p:spPr>
        <p:txBody>
          <a:bodyPr wrap="none" rtlCol="0">
            <a:spAutoFit/>
          </a:bodyPr>
          <a:lstStyle/>
          <a:p>
            <a:pPr algn="l">
              <a:lnSpc>
                <a:spcPct val="150000"/>
              </a:lnSpc>
            </a:pPr>
            <a:r>
              <a:rPr lang="zh-CN" altLang="en-US" sz="2800" dirty="0" smtClean="0">
                <a:latin typeface="黑体" panose="02010600030101010101" charset="-122"/>
                <a:ea typeface="黑体" panose="02010600030101010101" charset="-122"/>
                <a:sym typeface="+mn-ea"/>
              </a:rPr>
              <a:t>察无头   </a:t>
            </a:r>
            <a:endParaRPr lang="zh-CN" altLang="en-US" sz="2800" dirty="0" smtClean="0">
              <a:latin typeface="黑体" panose="02010600030101010101" charset="-122"/>
              <a:ea typeface="黑体" panose="02010600030101010101" charset="-122"/>
            </a:endParaRPr>
          </a:p>
        </p:txBody>
      </p:sp>
      <p:sp>
        <p:nvSpPr>
          <p:cNvPr id="40" name="文本框 39"/>
          <p:cNvSpPr txBox="1"/>
          <p:nvPr/>
        </p:nvSpPr>
        <p:spPr>
          <a:xfrm>
            <a:off x="2734945" y="2659380"/>
            <a:ext cx="1427480" cy="521970"/>
          </a:xfrm>
          <a:prstGeom prst="rect">
            <a:avLst/>
          </a:prstGeom>
          <a:noFill/>
        </p:spPr>
        <p:txBody>
          <a:bodyPr wrap="none" rtlCol="0">
            <a:spAutoFit/>
          </a:bodyPr>
          <a:lstStyle/>
          <a:p>
            <a:pPr algn="l"/>
            <a:r>
              <a:rPr lang="zh-CN" altLang="en-US" sz="2800" dirty="0" smtClean="0">
                <a:latin typeface="黑体" panose="02010600030101010101" charset="-122"/>
                <a:ea typeface="黑体" panose="02010600030101010101" charset="-122"/>
                <a:sym typeface="+mn-ea"/>
              </a:rPr>
              <a:t> 千里黑</a:t>
            </a:r>
            <a:endParaRPr lang="zh-CN" altLang="en-US" sz="2800" dirty="0" smtClean="0">
              <a:latin typeface="黑体" panose="02010600030101010101" charset="-122"/>
              <a:ea typeface="黑体" panose="02010600030101010101" charset="-122"/>
            </a:endParaRPr>
          </a:p>
        </p:txBody>
      </p:sp>
      <p:sp>
        <p:nvSpPr>
          <p:cNvPr id="41" name="文本框 40"/>
          <p:cNvSpPr txBox="1"/>
          <p:nvPr/>
        </p:nvSpPr>
        <p:spPr>
          <a:xfrm>
            <a:off x="4608195" y="1597025"/>
            <a:ext cx="741680" cy="768350"/>
          </a:xfrm>
          <a:prstGeom prst="rect">
            <a:avLst/>
          </a:prstGeom>
          <a:noFill/>
        </p:spPr>
        <p:txBody>
          <a:bodyPr wrap="none" rtlCol="0">
            <a:spAutoFit/>
          </a:bodyPr>
          <a:lstStyle/>
          <a:p>
            <a:pPr algn="l"/>
            <a:r>
              <a:rPr lang="zh-CN" altLang="en-US" sz="4400" dirty="0" smtClean="0">
                <a:latin typeface="楷体" panose="02010609060101010101" pitchFamily="49" charset="-122"/>
                <a:ea typeface="楷体" panose="02010609060101010101" pitchFamily="49" charset="-122"/>
                <a:sym typeface="+mn-ea"/>
              </a:rPr>
              <a:t>祭</a:t>
            </a:r>
            <a:endParaRPr lang="zh-CN" altLang="en-US" sz="4400" dirty="0" smtClean="0">
              <a:latin typeface="楷体" panose="02010609060101010101" pitchFamily="49" charset="-122"/>
              <a:ea typeface="楷体" panose="02010609060101010101" pitchFamily="49" charset="-122"/>
              <a:sym typeface="+mn-ea"/>
            </a:endParaRPr>
          </a:p>
        </p:txBody>
      </p:sp>
      <p:sp>
        <p:nvSpPr>
          <p:cNvPr id="43" name="文本框 42"/>
          <p:cNvSpPr txBox="1"/>
          <p:nvPr/>
        </p:nvSpPr>
        <p:spPr>
          <a:xfrm>
            <a:off x="4608195" y="2536190"/>
            <a:ext cx="741680" cy="768350"/>
          </a:xfrm>
          <a:prstGeom prst="rect">
            <a:avLst/>
          </a:prstGeom>
          <a:noFill/>
        </p:spPr>
        <p:txBody>
          <a:bodyPr wrap="none" rtlCol="0">
            <a:spAutoFit/>
          </a:bodyPr>
          <a:lstStyle/>
          <a:p>
            <a:pPr algn="l"/>
            <a:r>
              <a:rPr lang="zh-CN" altLang="en-US" sz="4400" dirty="0" smtClean="0">
                <a:latin typeface="楷体" panose="02010609060101010101" pitchFamily="49" charset="-122"/>
                <a:ea typeface="楷体" panose="02010609060101010101" pitchFamily="49" charset="-122"/>
                <a:sym typeface="+mn-ea"/>
              </a:rPr>
              <a:t>熏</a:t>
            </a:r>
            <a:endParaRPr lang="zh-CN" altLang="en-US" sz="4400" dirty="0" smtClean="0">
              <a:latin typeface="楷体" panose="02010609060101010101" pitchFamily="49" charset="-122"/>
              <a:ea typeface="楷体" panose="02010609060101010101" pitchFamily="49" charset="-122"/>
              <a:sym typeface="+mn-ea"/>
            </a:endParaRPr>
          </a:p>
        </p:txBody>
      </p:sp>
      <p:pic>
        <p:nvPicPr>
          <p:cNvPr id="44" name="图片 43"/>
          <p:cNvPicPr>
            <a:picLocks noChangeAspect="1"/>
          </p:cNvPicPr>
          <p:nvPr/>
        </p:nvPicPr>
        <p:blipFill>
          <a:blip r:embed="rId1" cstate="print"/>
          <a:stretch>
            <a:fillRect/>
          </a:stretch>
        </p:blipFill>
        <p:spPr>
          <a:xfrm>
            <a:off x="5845810" y="2659380"/>
            <a:ext cx="1791335" cy="1343660"/>
          </a:xfrm>
          <a:prstGeom prst="rect">
            <a:avLst/>
          </a:prstGeom>
        </p:spPr>
      </p:pic>
      <p:pic>
        <p:nvPicPr>
          <p:cNvPr id="45" name="图片 44"/>
          <p:cNvPicPr>
            <a:picLocks noChangeAspect="1"/>
          </p:cNvPicPr>
          <p:nvPr/>
        </p:nvPicPr>
        <p:blipFill>
          <a:blip r:embed="rId2" cstate="print"/>
          <a:stretch>
            <a:fillRect/>
          </a:stretch>
        </p:blipFill>
        <p:spPr>
          <a:xfrm>
            <a:off x="5845810" y="1141730"/>
            <a:ext cx="1791970" cy="1212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1"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易读错</a:t>
            </a:r>
            <a:endParaRPr lang="zh-CN" altLang="en-US" sz="3300" b="1" dirty="0">
              <a:latin typeface="楷体" panose="02010609060101010101" pitchFamily="49" charset="-122"/>
              <a:ea typeface="楷体" panose="02010609060101010101" pitchFamily="49" charset="-122"/>
            </a:endParaRPr>
          </a:p>
        </p:txBody>
      </p:sp>
      <p:graphicFrame>
        <p:nvGraphicFramePr>
          <p:cNvPr id="37" name="Group 12"/>
          <p:cNvGraphicFramePr>
            <a:graphicFrameLocks noGrp="1"/>
          </p:cNvGraphicFramePr>
          <p:nvPr/>
        </p:nvGraphicFramePr>
        <p:xfrm>
          <a:off x="1441605" y="221675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smtClean="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8" name="TextBox 23"/>
          <p:cNvSpPr txBox="1"/>
          <p:nvPr/>
        </p:nvSpPr>
        <p:spPr>
          <a:xfrm>
            <a:off x="1479440" y="2145981"/>
            <a:ext cx="1420517" cy="1668780"/>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喑</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40" name="TextBox 24"/>
          <p:cNvSpPr txBox="1"/>
          <p:nvPr/>
        </p:nvSpPr>
        <p:spPr>
          <a:xfrm>
            <a:off x="1689735" y="1379220"/>
            <a:ext cx="1472565" cy="837565"/>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a:solidFill>
                  <a:srgbClr val="FF0000"/>
                </a:solidFill>
                <a:latin typeface="黑体" panose="02010600030101010101" charset="-122"/>
                <a:ea typeface="黑体" panose="02010600030101010101" charset="-122"/>
                <a:cs typeface="汉语拼音" panose="000B0604020202020204" pitchFamily="34" charset="0"/>
              </a:rPr>
              <a:t>yīn</a:t>
            </a:r>
            <a:endParaRPr lang="en-US" altLang="zh-CN" sz="5000" dirty="0">
              <a:solidFill>
                <a:srgbClr val="FF0000"/>
              </a:solidFill>
              <a:latin typeface="黑体" panose="02010600030101010101" charset="-122"/>
              <a:ea typeface="黑体" panose="02010600030101010101" charset="-122"/>
              <a:cs typeface="汉语拼音" panose="000B0604020202020204" pitchFamily="34" charset="0"/>
            </a:endParaRPr>
          </a:p>
        </p:txBody>
      </p:sp>
      <p:sp>
        <p:nvSpPr>
          <p:cNvPr id="41" name="线形标注 2 40"/>
          <p:cNvSpPr/>
          <p:nvPr/>
        </p:nvSpPr>
        <p:spPr>
          <a:xfrm>
            <a:off x="3824605" y="1200785"/>
            <a:ext cx="3307715" cy="539750"/>
          </a:xfrm>
          <a:prstGeom prst="borderCallout2">
            <a:avLst>
              <a:gd name="adj1" fmla="val 18639"/>
              <a:gd name="adj2" fmla="val 88"/>
              <a:gd name="adj3" fmla="val 18750"/>
              <a:gd name="adj4" fmla="val -16667"/>
              <a:gd name="adj5" fmla="val 107647"/>
              <a:gd name="adj6" fmla="val -29756"/>
            </a:avLst>
          </a:prstGeom>
          <a:grpFill/>
          <a:ln w="317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700" b="1" dirty="0" smtClean="0">
                <a:solidFill>
                  <a:srgbClr val="FF0000"/>
                </a:solidFill>
                <a:latin typeface="楷体" panose="02010609060101010101" pitchFamily="49" charset="-122"/>
                <a:ea typeface="楷体" panose="02010609060101010101" pitchFamily="49" charset="-122"/>
              </a:rPr>
              <a:t>不要读成</a:t>
            </a:r>
            <a:r>
              <a:rPr lang="zh-CN" altLang="en-US" sz="2700" dirty="0" smtClean="0">
                <a:solidFill>
                  <a:srgbClr val="FF0000"/>
                </a:solidFill>
                <a:latin typeface="楷体" panose="02010609060101010101" pitchFamily="49" charset="-122"/>
                <a:ea typeface="楷体" panose="02010609060101010101" pitchFamily="49" charset="-122"/>
              </a:rPr>
              <a:t>“ā</a:t>
            </a:r>
            <a:r>
              <a:rPr lang="en-US" altLang="zh-CN" sz="2700" dirty="0" smtClean="0">
                <a:solidFill>
                  <a:srgbClr val="FF0000"/>
                </a:solidFill>
                <a:latin typeface="楷体" panose="02010609060101010101" pitchFamily="49" charset="-122"/>
                <a:ea typeface="楷体" panose="02010609060101010101" pitchFamily="49" charset="-122"/>
              </a:rPr>
              <a:t>n</a:t>
            </a:r>
            <a:r>
              <a:rPr lang="zh-CN" altLang="en-US" sz="2700" dirty="0" smtClean="0">
                <a:solidFill>
                  <a:srgbClr val="FF0000"/>
                </a:solidFill>
                <a:latin typeface="楷体" panose="02010609060101010101" pitchFamily="49" charset="-122"/>
                <a:ea typeface="楷体" panose="02010609060101010101" pitchFamily="49" charset="-122"/>
              </a:rPr>
              <a:t>”。</a:t>
            </a:r>
            <a:endParaRPr lang="zh-CN" altLang="en-US" sz="27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1"/>
          <p:cNvSpPr txBox="1">
            <a:spLocks noChangeArrowheads="1"/>
          </p:cNvSpPr>
          <p:nvPr/>
        </p:nvSpPr>
        <p:spPr bwMode="auto">
          <a:xfrm>
            <a:off x="4084066" y="27637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graphicFrame>
        <p:nvGraphicFramePr>
          <p:cNvPr id="5" name="Group 12"/>
          <p:cNvGraphicFramePr>
            <a:graphicFrameLocks noGrp="1"/>
          </p:cNvGraphicFramePr>
          <p:nvPr/>
        </p:nvGraphicFramePr>
        <p:xfrm>
          <a:off x="1871500" y="211451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TextBox 23"/>
          <p:cNvSpPr txBox="1"/>
          <p:nvPr/>
        </p:nvSpPr>
        <p:spPr>
          <a:xfrm>
            <a:off x="1909335" y="2015806"/>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祭</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7" name="TextBox 24"/>
          <p:cNvSpPr txBox="1"/>
          <p:nvPr/>
        </p:nvSpPr>
        <p:spPr>
          <a:xfrm>
            <a:off x="2084562" y="1132542"/>
            <a:ext cx="1245290" cy="900246"/>
          </a:xfrm>
          <a:prstGeom prst="rect">
            <a:avLst/>
          </a:prstGeom>
          <a:noFill/>
        </p:spPr>
        <p:txBody>
          <a:bodyPr wrap="square" lIns="68580" tIns="34290" rIns="68580" bIns="34290" rtlCol="0">
            <a:spAutoFit/>
          </a:bodyPr>
          <a:lstStyle/>
          <a:p>
            <a:r>
              <a:rPr lang="en-US" altLang="zh-CN" sz="5400" dirty="0" err="1">
                <a:latin typeface="楷体" panose="02010609060101010101" pitchFamily="49" charset="-122"/>
                <a:ea typeface="楷体" panose="02010609060101010101" pitchFamily="49" charset="-122"/>
              </a:rPr>
              <a:t>jì</a:t>
            </a:r>
            <a:endParaRPr lang="zh-CN" altLang="en-US" sz="5400" dirty="0">
              <a:latin typeface="楷体" panose="02010609060101010101" pitchFamily="49" charset="-122"/>
              <a:ea typeface="楷体" panose="02010609060101010101" pitchFamily="49" charset="-122"/>
            </a:endParaRPr>
          </a:p>
        </p:txBody>
      </p:sp>
      <p:sp>
        <p:nvSpPr>
          <p:cNvPr id="8" name="线形标注 2 7"/>
          <p:cNvSpPr/>
          <p:nvPr/>
        </p:nvSpPr>
        <p:spPr>
          <a:xfrm>
            <a:off x="3492005" y="1132542"/>
            <a:ext cx="3160876" cy="540419"/>
          </a:xfrm>
          <a:prstGeom prst="borderCallout2">
            <a:avLst>
              <a:gd name="adj1" fmla="val 96561"/>
              <a:gd name="adj2" fmla="val 49860"/>
              <a:gd name="adj3" fmla="val 96896"/>
              <a:gd name="adj4" fmla="val 50822"/>
              <a:gd name="adj5" fmla="val 309617"/>
              <a:gd name="adj6" fmla="val -36081"/>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0030101010101" charset="-122"/>
                <a:ea typeface="黑体" panose="02010600030101010101" charset="-122"/>
              </a:rPr>
              <a:t>不要少写一“点”。</a:t>
            </a:r>
            <a:endParaRPr lang="zh-CN" altLang="en-US" sz="2800" dirty="0">
              <a:solidFill>
                <a:srgbClr val="FF0000"/>
              </a:solidFill>
              <a:latin typeface="黑体" panose="02010600030101010101" charset="-122"/>
              <a:ea typeface="黑体" panose="02010600030101010101" charset="-122"/>
            </a:endParaRPr>
          </a:p>
        </p:txBody>
      </p:sp>
      <p:sp>
        <p:nvSpPr>
          <p:cNvPr id="9" name="TextBox 15"/>
          <p:cNvSpPr txBox="1"/>
          <p:nvPr/>
        </p:nvSpPr>
        <p:spPr>
          <a:xfrm>
            <a:off x="3907310" y="2324993"/>
            <a:ext cx="1240878" cy="500137"/>
          </a:xfrm>
          <a:prstGeom prst="rect">
            <a:avLst/>
          </a:prstGeom>
          <a:noFill/>
        </p:spPr>
        <p:txBody>
          <a:bodyPr wrap="square" lIns="68580" tIns="34290" rIns="68580" bIns="34290" rtlCol="0">
            <a:spAutoFit/>
          </a:bodyPr>
          <a:lstStyle/>
          <a:p>
            <a:pPr algn="just"/>
            <a:r>
              <a:rPr lang="zh-CN" altLang="en-US" sz="2800" dirty="0">
                <a:solidFill>
                  <a:srgbClr val="0000FF"/>
                </a:solidFill>
                <a:latin typeface="黑体" panose="02010600030101010101" charset="-122"/>
                <a:ea typeface="黑体" panose="02010600030101010101" charset="-122"/>
              </a:rPr>
              <a:t>巧记</a:t>
            </a:r>
            <a:endParaRPr lang="zh-CN" altLang="en-US" sz="2800" dirty="0">
              <a:solidFill>
                <a:srgbClr val="0000FF"/>
              </a:solidFill>
              <a:latin typeface="黑体" panose="02010600030101010101" charset="-122"/>
              <a:ea typeface="黑体" panose="02010600030101010101" charset="-122"/>
            </a:endParaRPr>
          </a:p>
        </p:txBody>
      </p:sp>
      <p:grpSp>
        <p:nvGrpSpPr>
          <p:cNvPr id="10" name="组合 9"/>
          <p:cNvGrpSpPr/>
          <p:nvPr/>
        </p:nvGrpSpPr>
        <p:grpSpPr>
          <a:xfrm>
            <a:off x="5076180" y="2397001"/>
            <a:ext cx="3600400" cy="1008112"/>
            <a:chOff x="5292080" y="2355726"/>
            <a:chExt cx="3600400" cy="1008112"/>
          </a:xfrm>
        </p:grpSpPr>
        <p:grpSp>
          <p:nvGrpSpPr>
            <p:cNvPr id="11" name="组合 10"/>
            <p:cNvGrpSpPr/>
            <p:nvPr/>
          </p:nvGrpSpPr>
          <p:grpSpPr>
            <a:xfrm>
              <a:off x="5310834" y="2355726"/>
              <a:ext cx="3581646" cy="576064"/>
              <a:chOff x="5310834" y="2355726"/>
              <a:chExt cx="3581646" cy="576064"/>
            </a:xfrm>
          </p:grpSpPr>
          <p:sp>
            <p:nvSpPr>
              <p:cNvPr id="12" name="TextBox 6"/>
              <p:cNvSpPr txBox="1"/>
              <p:nvPr/>
            </p:nvSpPr>
            <p:spPr>
              <a:xfrm>
                <a:off x="5310834" y="2355726"/>
                <a:ext cx="3581646" cy="500137"/>
              </a:xfrm>
              <a:prstGeom prst="rect">
                <a:avLst/>
              </a:prstGeom>
              <a:noFill/>
            </p:spPr>
            <p:txBody>
              <a:bodyPr wrap="square" lIns="68580" tIns="34290" rIns="68580" bIns="34290" rtlCol="0">
                <a:spAutoFit/>
              </a:bodyPr>
              <a:lstStyle/>
              <a:p>
                <a:pPr algn="just"/>
                <a:r>
                  <a:rPr lang="zh-CN" altLang="en-US" sz="2800" dirty="0">
                    <a:latin typeface="黑体" panose="02010600030101010101" charset="-122"/>
                    <a:ea typeface="黑体" panose="02010600030101010101" charset="-122"/>
                  </a:rPr>
                  <a:t>夕多点，又半撇    。</a:t>
                </a:r>
                <a:endParaRPr lang="zh-CN" altLang="en-US" sz="2800" dirty="0">
                  <a:latin typeface="黑体" panose="02010600030101010101" charset="-122"/>
                  <a:ea typeface="黑体" panose="02010600030101010101" charset="-122"/>
                </a:endParaRPr>
              </a:p>
            </p:txBody>
          </p:sp>
          <p:grpSp>
            <p:nvGrpSpPr>
              <p:cNvPr id="15" name="组合 14"/>
              <p:cNvGrpSpPr/>
              <p:nvPr/>
            </p:nvGrpSpPr>
            <p:grpSpPr>
              <a:xfrm>
                <a:off x="8028384" y="2427734"/>
                <a:ext cx="554732" cy="504056"/>
                <a:chOff x="7977708" y="2355726"/>
                <a:chExt cx="756667" cy="736848"/>
              </a:xfrm>
            </p:grpSpPr>
            <p:pic>
              <p:nvPicPr>
                <p:cNvPr id="141316" name="Picture 4"/>
                <p:cNvPicPr>
                  <a:picLocks noChangeAspect="1" noChangeArrowheads="1"/>
                </p:cNvPicPr>
                <p:nvPr/>
              </p:nvPicPr>
              <p:blipFill>
                <a:blip r:embed="rId1" cstate="print"/>
                <a:srcRect/>
                <a:stretch>
                  <a:fillRect/>
                </a:stretch>
              </p:blipFill>
              <p:spPr bwMode="auto">
                <a:xfrm>
                  <a:off x="8172400" y="2355726"/>
                  <a:ext cx="561975" cy="552450"/>
                </a:xfrm>
                <a:prstGeom prst="rect">
                  <a:avLst/>
                </a:prstGeom>
                <a:noFill/>
                <a:ln w="9525">
                  <a:noFill/>
                  <a:miter lim="800000"/>
                  <a:headEnd/>
                  <a:tailEnd/>
                </a:ln>
              </p:spPr>
            </p:pic>
            <p:pic>
              <p:nvPicPr>
                <p:cNvPr id="141317" name="Picture 5"/>
                <p:cNvPicPr>
                  <a:picLocks noChangeAspect="1" noChangeArrowheads="1"/>
                </p:cNvPicPr>
                <p:nvPr/>
              </p:nvPicPr>
              <p:blipFill>
                <a:blip r:embed="rId2" cstate="print"/>
                <a:srcRect/>
                <a:stretch>
                  <a:fillRect/>
                </a:stretch>
              </p:blipFill>
              <p:spPr bwMode="auto">
                <a:xfrm>
                  <a:off x="8100392" y="2787774"/>
                  <a:ext cx="266700" cy="304800"/>
                </a:xfrm>
                <a:prstGeom prst="rect">
                  <a:avLst/>
                </a:prstGeom>
                <a:noFill/>
                <a:ln w="9525">
                  <a:noFill/>
                  <a:miter lim="800000"/>
                  <a:headEnd/>
                  <a:tailEnd/>
                </a:ln>
              </p:spPr>
            </p:pic>
            <p:pic>
              <p:nvPicPr>
                <p:cNvPr id="141318" name="Picture 6"/>
                <p:cNvPicPr>
                  <a:picLocks noChangeAspect="1" noChangeArrowheads="1"/>
                </p:cNvPicPr>
                <p:nvPr/>
              </p:nvPicPr>
              <p:blipFill>
                <a:blip r:embed="rId2" cstate="print"/>
                <a:srcRect/>
                <a:stretch>
                  <a:fillRect/>
                </a:stretch>
              </p:blipFill>
              <p:spPr bwMode="auto">
                <a:xfrm>
                  <a:off x="7977708" y="2686298"/>
                  <a:ext cx="266700" cy="304800"/>
                </a:xfrm>
                <a:prstGeom prst="rect">
                  <a:avLst/>
                </a:prstGeom>
                <a:noFill/>
                <a:ln w="9525">
                  <a:noFill/>
                  <a:miter lim="800000"/>
                  <a:headEnd/>
                  <a:tailEnd/>
                </a:ln>
              </p:spPr>
            </p:pic>
          </p:grpSp>
        </p:grpSp>
        <p:sp>
          <p:nvSpPr>
            <p:cNvPr id="24" name="TextBox 16"/>
            <p:cNvSpPr txBox="1"/>
            <p:nvPr/>
          </p:nvSpPr>
          <p:spPr>
            <a:xfrm>
              <a:off x="5292080" y="2863701"/>
              <a:ext cx="3581646" cy="500137"/>
            </a:xfrm>
            <a:prstGeom prst="rect">
              <a:avLst/>
            </a:prstGeom>
            <a:noFill/>
          </p:spPr>
          <p:txBody>
            <a:bodyPr wrap="square" lIns="68580" tIns="34290" rIns="68580" bIns="34290" rtlCol="0">
              <a:spAutoFit/>
            </a:bodyPr>
            <a:lstStyle/>
            <a:p>
              <a:pPr algn="just"/>
              <a:r>
                <a:rPr lang="zh-CN" altLang="en-US" sz="2800" dirty="0">
                  <a:latin typeface="黑体" panose="02010600030101010101" charset="-122"/>
                  <a:ea typeface="黑体" panose="02010600030101010101" charset="-122"/>
                </a:rPr>
                <a:t>两个小孩在下面。</a:t>
              </a:r>
              <a:endParaRPr lang="zh-CN" altLang="en-US" sz="2800" dirty="0">
                <a:latin typeface="黑体" panose="02010600030101010101" charset="-122"/>
                <a:ea typeface="黑体" panose="02010600030101010101"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Box 23"/>
          <p:cNvSpPr txBox="1"/>
          <p:nvPr/>
        </p:nvSpPr>
        <p:spPr>
          <a:xfrm>
            <a:off x="2125235" y="2112076"/>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熏</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6" name="TextBox 24"/>
          <p:cNvSpPr txBox="1"/>
          <p:nvPr/>
        </p:nvSpPr>
        <p:spPr>
          <a:xfrm>
            <a:off x="2300462" y="1228812"/>
            <a:ext cx="1245290" cy="900246"/>
          </a:xfrm>
          <a:prstGeom prst="rect">
            <a:avLst/>
          </a:prstGeom>
          <a:noFill/>
        </p:spPr>
        <p:txBody>
          <a:bodyPr wrap="square" lIns="68580" tIns="34290" rIns="68580" bIns="34290" rtlCol="0">
            <a:spAutoFit/>
          </a:bodyPr>
          <a:lstStyle/>
          <a:p>
            <a:pPr fontAlgn="base">
              <a:spcBef>
                <a:spcPct val="0"/>
              </a:spcBef>
              <a:spcAft>
                <a:spcPct val="0"/>
              </a:spcAft>
            </a:pPr>
            <a:r>
              <a:rPr lang="en-US" altLang="zh-CN" sz="5400" dirty="0" err="1">
                <a:latin typeface="黑体" panose="02010600030101010101" charset="-122"/>
                <a:ea typeface="黑体" panose="02010600030101010101" charset="-122"/>
              </a:rPr>
              <a:t>xūn</a:t>
            </a:r>
            <a:endParaRPr lang="zh-CN" altLang="en-US" sz="5000" dirty="0">
              <a:solidFill>
                <a:prstClr val="black"/>
              </a:solidFill>
              <a:latin typeface="宋体" panose="02010600030101010101" pitchFamily="2" charset="-122"/>
              <a:ea typeface="宋体" panose="02010600030101010101" pitchFamily="2" charset="-122"/>
              <a:cs typeface="汉语拼音" panose="000B0604020202020204" pitchFamily="34" charset="0"/>
            </a:endParaRPr>
          </a:p>
        </p:txBody>
      </p:sp>
      <p:sp>
        <p:nvSpPr>
          <p:cNvPr id="7" name="线形标注 2 6"/>
          <p:cNvSpPr/>
          <p:nvPr/>
        </p:nvSpPr>
        <p:spPr>
          <a:xfrm>
            <a:off x="4536363" y="1228773"/>
            <a:ext cx="2970717" cy="540060"/>
          </a:xfrm>
          <a:prstGeom prst="borderCallout2">
            <a:avLst>
              <a:gd name="adj1" fmla="val 18750"/>
              <a:gd name="adj2" fmla="val -8333"/>
              <a:gd name="adj3" fmla="val 18750"/>
              <a:gd name="adj4" fmla="val -16667"/>
              <a:gd name="adj5" fmla="val 274892"/>
              <a:gd name="adj6" fmla="val -54119"/>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0030101010101" charset="-122"/>
                <a:ea typeface="黑体" panose="02010600030101010101" charset="-122"/>
              </a:rPr>
              <a:t>不要写成“横”</a:t>
            </a:r>
            <a:endParaRPr lang="zh-CN" altLang="en-US" sz="2800" dirty="0">
              <a:solidFill>
                <a:srgbClr val="FF0000"/>
              </a:solidFill>
              <a:latin typeface="黑体" panose="02010600030101010101" charset="-122"/>
              <a:ea typeface="黑体" panose="02010600030101010101" charset="-122"/>
            </a:endParaRPr>
          </a:p>
        </p:txBody>
      </p:sp>
      <p:sp>
        <p:nvSpPr>
          <p:cNvPr id="2" name="矩形 1"/>
          <p:cNvSpPr/>
          <p:nvPr/>
        </p:nvSpPr>
        <p:spPr>
          <a:xfrm>
            <a:off x="2555875" y="2736850"/>
            <a:ext cx="575945" cy="127000"/>
          </a:xfrm>
          <a:prstGeom prst="rect">
            <a:avLst/>
          </a:prstGeom>
          <a:grpFill/>
          <a:ln w="2857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958080" y="2192020"/>
            <a:ext cx="1799590" cy="1714500"/>
            <a:chOff x="7808" y="3452"/>
            <a:chExt cx="2834" cy="2700"/>
          </a:xfrm>
        </p:grpSpPr>
        <p:pic>
          <p:nvPicPr>
            <p:cNvPr id="4" name="图片 3"/>
            <p:cNvPicPr>
              <a:picLocks noChangeAspect="1"/>
            </p:cNvPicPr>
            <p:nvPr/>
          </p:nvPicPr>
          <p:blipFill>
            <a:blip r:embed="rId1" cstate="print"/>
            <a:stretch>
              <a:fillRect/>
            </a:stretch>
          </p:blipFill>
          <p:spPr>
            <a:xfrm>
              <a:off x="7808" y="3452"/>
              <a:ext cx="2834" cy="2001"/>
            </a:xfrm>
            <a:prstGeom prst="rect">
              <a:avLst/>
            </a:prstGeom>
          </p:spPr>
        </p:pic>
        <p:sp>
          <p:nvSpPr>
            <p:cNvPr id="8" name="文本框 7"/>
            <p:cNvSpPr txBox="1"/>
            <p:nvPr/>
          </p:nvSpPr>
          <p:spPr>
            <a:xfrm>
              <a:off x="8454" y="5669"/>
              <a:ext cx="1808" cy="483"/>
            </a:xfrm>
            <a:prstGeom prst="rect">
              <a:avLst/>
            </a:prstGeom>
            <a:noFill/>
          </p:spPr>
          <p:txBody>
            <a:bodyPr wrap="square" rtlCol="0">
              <a:spAutoFit/>
            </a:bodyPr>
            <a:lstStyle/>
            <a:p>
              <a:r>
                <a:rPr lang="en-US" altLang="zh-CN"/>
                <a:t>     </a:t>
              </a:r>
              <a:r>
                <a:rPr lang="zh-CN" altLang="en-US"/>
                <a:t>熏香</a:t>
              </a:r>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2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擞</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300462" y="1228812"/>
            <a:ext cx="1245290" cy="900246"/>
          </a:xfrm>
          <a:prstGeom prst="rect">
            <a:avLst/>
          </a:prstGeom>
          <a:noFill/>
        </p:spPr>
        <p:txBody>
          <a:bodyPr wrap="square" lIns="68580" tIns="34290" rIns="68580" bIns="34290" rtlCol="0">
            <a:spAutoFit/>
          </a:bodyPr>
          <a:lstStyle/>
          <a:p>
            <a:pPr fontAlgn="base">
              <a:spcBef>
                <a:spcPct val="0"/>
              </a:spcBef>
              <a:spcAft>
                <a:spcPct val="0"/>
              </a:spcAft>
            </a:pPr>
            <a:r>
              <a:rPr lang="en-US" altLang="zh-CN" sz="5400" dirty="0" err="1"/>
              <a:t>sǒu</a:t>
            </a:r>
            <a:endParaRPr lang="zh-CN" altLang="en-US" sz="5000" dirty="0">
              <a:solidFill>
                <a:prstClr val="black"/>
              </a:solidFill>
              <a:latin typeface="宋体" panose="02010600030101010101" pitchFamily="2" charset="-122"/>
              <a:ea typeface="宋体" panose="02010600030101010101" pitchFamily="2" charset="-122"/>
              <a:cs typeface="汉语拼音" panose="000B0604020202020204" pitchFamily="34" charset="0"/>
            </a:endParaRPr>
          </a:p>
        </p:txBody>
      </p:sp>
      <p:sp>
        <p:nvSpPr>
          <p:cNvPr id="24" name="TextBox 23"/>
          <p:cNvSpPr txBox="1"/>
          <p:nvPr/>
        </p:nvSpPr>
        <p:spPr>
          <a:xfrm>
            <a:off x="4283968" y="2280667"/>
            <a:ext cx="4104456" cy="715581"/>
          </a:xfrm>
          <a:prstGeom prst="rect">
            <a:avLst/>
          </a:prstGeom>
          <a:noFill/>
        </p:spPr>
        <p:txBody>
          <a:bodyPr wrap="square" lIns="68580" tIns="34290" rIns="68580" bIns="34290" rtlCol="0">
            <a:spAutoFit/>
          </a:bodyPr>
          <a:lstStyle/>
          <a:p>
            <a:pPr>
              <a:lnSpc>
                <a:spcPct val="150000"/>
              </a:lnSpc>
            </a:pPr>
            <a:r>
              <a:rPr lang="zh-CN" altLang="en-US" sz="2800" dirty="0">
                <a:solidFill>
                  <a:srgbClr val="0066FF"/>
                </a:solidFill>
                <a:latin typeface="黑体" panose="02010600030101010101" charset="-122"/>
                <a:ea typeface="黑体" panose="02010600030101010101" charset="-122"/>
              </a:rPr>
              <a:t>抖擞</a:t>
            </a:r>
            <a:r>
              <a:rPr lang="zh-CN" altLang="en-US" sz="2800" dirty="0">
                <a:latin typeface="黑体" panose="02010600030101010101" charset="-122"/>
                <a:ea typeface="黑体" panose="02010600030101010101" charset="-122"/>
              </a:rPr>
              <a:t>：</a:t>
            </a:r>
            <a:r>
              <a:rPr lang="zh-CN" altLang="en-US" sz="2800" dirty="0"/>
              <a:t>振作精神</a:t>
            </a:r>
            <a:r>
              <a:rPr lang="en-US" altLang="zh-CN" sz="2800" dirty="0"/>
              <a:t>,</a:t>
            </a:r>
            <a:endParaRPr lang="en-US" altLang="zh-CN" sz="2800" dirty="0">
              <a:latin typeface="黑体" panose="02010600030101010101" charset="-122"/>
              <a:ea typeface="黑体" panose="02010600030101010101" charset="-122"/>
            </a:endParaRPr>
          </a:p>
        </p:txBody>
      </p:sp>
      <p:sp>
        <p:nvSpPr>
          <p:cNvPr id="2" name="矩形 1"/>
          <p:cNvSpPr/>
          <p:nvPr/>
        </p:nvSpPr>
        <p:spPr>
          <a:xfrm>
            <a:off x="2555776" y="3003798"/>
            <a:ext cx="504056" cy="576064"/>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3" y="1312593"/>
            <a:ext cx="2970717" cy="540060"/>
          </a:xfrm>
          <a:prstGeom prst="borderCallout2">
            <a:avLst>
              <a:gd name="adj1" fmla="val 18750"/>
              <a:gd name="adj2" fmla="val -8333"/>
              <a:gd name="adj3" fmla="val 18750"/>
              <a:gd name="adj4" fmla="val -16667"/>
              <a:gd name="adj5" fmla="val 314607"/>
              <a:gd name="adj6" fmla="val -47590"/>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0030101010101" charset="-122"/>
                <a:ea typeface="黑体" panose="02010600030101010101" charset="-122"/>
              </a:rPr>
              <a:t>“女”横不露头</a:t>
            </a:r>
            <a:endParaRPr lang="zh-CN" altLang="en-US" sz="2800" dirty="0">
              <a:solidFill>
                <a:srgbClr val="FF0000"/>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1"/>
          <p:cNvSpPr txBox="1">
            <a:spLocks noChangeArrowheads="1"/>
          </p:cNvSpPr>
          <p:nvPr/>
        </p:nvSpPr>
        <p:spPr bwMode="auto">
          <a:xfrm>
            <a:off x="3876705" y="286360"/>
            <a:ext cx="1936685" cy="575945"/>
          </a:xfrm>
          <a:prstGeom prst="rect">
            <a:avLst/>
          </a:prstGeom>
          <a:solidFill>
            <a:schemeClr val="bg1">
              <a:alpha val="5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识字游戏</a:t>
            </a:r>
            <a:endParaRPr lang="zh-CN" altLang="en-US" sz="3300" b="1" dirty="0">
              <a:latin typeface="楷体" panose="02010609060101010101" pitchFamily="49" charset="-122"/>
              <a:ea typeface="楷体" panose="02010609060101010101" pitchFamily="49" charset="-122"/>
            </a:endParaRPr>
          </a:p>
        </p:txBody>
      </p:sp>
      <p:pic>
        <p:nvPicPr>
          <p:cNvPr id="37" name="图片 36"/>
          <p:cNvPicPr>
            <a:picLocks noChangeAspect="1"/>
          </p:cNvPicPr>
          <p:nvPr/>
        </p:nvPicPr>
        <p:blipFill>
          <a:blip r:embed="rId1"/>
          <a:stretch>
            <a:fillRect/>
          </a:stretch>
        </p:blipFill>
        <p:spPr>
          <a:xfrm>
            <a:off x="1908810" y="862330"/>
            <a:ext cx="5561330" cy="3265170"/>
          </a:xfrm>
          <a:prstGeom prst="rect">
            <a:avLst/>
          </a:prstGeom>
        </p:spPr>
      </p:pic>
      <p:grpSp>
        <p:nvGrpSpPr>
          <p:cNvPr id="42" name="组合 41"/>
          <p:cNvGrpSpPr/>
          <p:nvPr/>
        </p:nvGrpSpPr>
        <p:grpSpPr>
          <a:xfrm>
            <a:off x="3653790" y="1605915"/>
            <a:ext cx="1062355" cy="877570"/>
            <a:chOff x="1468" y="1952"/>
            <a:chExt cx="1673" cy="1382"/>
          </a:xfrm>
        </p:grpSpPr>
        <p:pic>
          <p:nvPicPr>
            <p:cNvPr id="43" name="图片 42"/>
            <p:cNvPicPr>
              <a:picLocks noChangeAspect="1"/>
            </p:cNvPicPr>
            <p:nvPr/>
          </p:nvPicPr>
          <p:blipFill>
            <a:blip r:embed="rId2" cstate="print">
              <a:clrChange>
                <a:clrFrom>
                  <a:srgbClr val="FFFFFF">
                    <a:alpha val="100000"/>
                  </a:srgbClr>
                </a:clrFrom>
                <a:clrTo>
                  <a:srgbClr val="FFFFFF">
                    <a:alpha val="100000"/>
                    <a:alpha val="0"/>
                  </a:srgbClr>
                </a:clrTo>
              </a:clrChange>
            </a:blip>
            <a:srcRect l="8603" t="15794" r="8603" b="15810"/>
            <a:stretch>
              <a:fillRect/>
            </a:stretch>
          </p:blipFill>
          <p:spPr>
            <a:xfrm>
              <a:off x="1468" y="1952"/>
              <a:ext cx="1673" cy="1382"/>
            </a:xfrm>
            <a:prstGeom prst="rect">
              <a:avLst/>
            </a:prstGeom>
          </p:spPr>
        </p:pic>
        <p:sp>
          <p:nvSpPr>
            <p:cNvPr id="44" name="文本框 43"/>
            <p:cNvSpPr txBox="1"/>
            <p:nvPr/>
          </p:nvSpPr>
          <p:spPr>
            <a:xfrm>
              <a:off x="1767" y="1952"/>
              <a:ext cx="1096" cy="1113"/>
            </a:xfrm>
            <a:prstGeom prst="rect">
              <a:avLst/>
            </a:prstGeom>
            <a:noFill/>
          </p:spPr>
          <p:txBody>
            <a:bodyPr wrap="square" rtlCol="0">
              <a:spAutoFit/>
            </a:bodyPr>
            <a:lstStyle/>
            <a:p>
              <a:r>
                <a:rPr lang="zh-CN" altLang="en-US" sz="4000" b="1">
                  <a:solidFill>
                    <a:schemeClr val="bg1"/>
                  </a:solidFill>
                  <a:latin typeface="楷体" panose="02010609060101010101" pitchFamily="49" charset="-122"/>
                  <a:ea typeface="楷体" panose="02010609060101010101" pitchFamily="49" charset="-122"/>
                </a:rPr>
                <a:t>熏</a:t>
              </a:r>
              <a:endParaRPr lang="zh-CN" altLang="en-US" sz="4000" b="1">
                <a:solidFill>
                  <a:schemeClr val="bg1"/>
                </a:solidFill>
                <a:latin typeface="楷体" panose="02010609060101010101" pitchFamily="49" charset="-122"/>
                <a:ea typeface="楷体" panose="02010609060101010101" pitchFamily="49" charset="-122"/>
              </a:endParaRPr>
            </a:p>
          </p:txBody>
        </p:sp>
      </p:grpSp>
      <p:grpSp>
        <p:nvGrpSpPr>
          <p:cNvPr id="51" name="组合 50"/>
          <p:cNvGrpSpPr/>
          <p:nvPr/>
        </p:nvGrpSpPr>
        <p:grpSpPr>
          <a:xfrm>
            <a:off x="5191125" y="1520190"/>
            <a:ext cx="1062355" cy="877570"/>
            <a:chOff x="1468" y="1952"/>
            <a:chExt cx="1673" cy="1382"/>
          </a:xfrm>
        </p:grpSpPr>
        <p:pic>
          <p:nvPicPr>
            <p:cNvPr id="52" name="图片 51"/>
            <p:cNvPicPr>
              <a:picLocks noChangeAspect="1"/>
            </p:cNvPicPr>
            <p:nvPr/>
          </p:nvPicPr>
          <p:blipFill>
            <a:blip r:embed="rId2" cstate="print">
              <a:clrChange>
                <a:clrFrom>
                  <a:srgbClr val="FFFFFF">
                    <a:alpha val="100000"/>
                  </a:srgbClr>
                </a:clrFrom>
                <a:clrTo>
                  <a:srgbClr val="FFFFFF">
                    <a:alpha val="100000"/>
                    <a:alpha val="0"/>
                  </a:srgbClr>
                </a:clrTo>
              </a:clrChange>
            </a:blip>
            <a:srcRect l="8603" t="15794" r="8603" b="15810"/>
            <a:stretch>
              <a:fillRect/>
            </a:stretch>
          </p:blipFill>
          <p:spPr>
            <a:xfrm>
              <a:off x="1468" y="1952"/>
              <a:ext cx="1673" cy="1382"/>
            </a:xfrm>
            <a:prstGeom prst="rect">
              <a:avLst/>
            </a:prstGeom>
          </p:spPr>
        </p:pic>
        <p:sp>
          <p:nvSpPr>
            <p:cNvPr id="53" name="文本框 52"/>
            <p:cNvSpPr txBox="1"/>
            <p:nvPr/>
          </p:nvSpPr>
          <p:spPr>
            <a:xfrm>
              <a:off x="1767" y="1952"/>
              <a:ext cx="1096" cy="1113"/>
            </a:xfrm>
            <a:prstGeom prst="rect">
              <a:avLst/>
            </a:prstGeom>
            <a:noFill/>
          </p:spPr>
          <p:txBody>
            <a:bodyPr wrap="square" rtlCol="0">
              <a:spAutoFit/>
            </a:bodyPr>
            <a:lstStyle/>
            <a:p>
              <a:r>
                <a:rPr lang="zh-CN" altLang="en-US" sz="4000" b="1">
                  <a:solidFill>
                    <a:schemeClr val="bg1"/>
                  </a:solidFill>
                  <a:latin typeface="楷体" panose="02010609060101010101" pitchFamily="49" charset="-122"/>
                  <a:ea typeface="楷体" panose="02010609060101010101" pitchFamily="49" charset="-122"/>
                </a:rPr>
                <a:t>喑</a:t>
              </a:r>
              <a:endParaRPr lang="zh-CN" altLang="en-US" sz="4000" b="1">
                <a:solidFill>
                  <a:schemeClr val="bg1"/>
                </a:solidFill>
                <a:latin typeface="楷体" panose="02010609060101010101" pitchFamily="49" charset="-122"/>
                <a:ea typeface="楷体" panose="02010609060101010101" pitchFamily="49" charset="-122"/>
              </a:endParaRPr>
            </a:p>
          </p:txBody>
        </p:sp>
      </p:grpSp>
      <p:grpSp>
        <p:nvGrpSpPr>
          <p:cNvPr id="54" name="组合 53"/>
          <p:cNvGrpSpPr/>
          <p:nvPr/>
        </p:nvGrpSpPr>
        <p:grpSpPr>
          <a:xfrm>
            <a:off x="4927600" y="2635885"/>
            <a:ext cx="1062355" cy="877570"/>
            <a:chOff x="1468" y="1952"/>
            <a:chExt cx="1673" cy="1382"/>
          </a:xfrm>
        </p:grpSpPr>
        <p:pic>
          <p:nvPicPr>
            <p:cNvPr id="55" name="图片 54"/>
            <p:cNvPicPr>
              <a:picLocks noChangeAspect="1"/>
            </p:cNvPicPr>
            <p:nvPr/>
          </p:nvPicPr>
          <p:blipFill>
            <a:blip r:embed="rId2" cstate="print">
              <a:clrChange>
                <a:clrFrom>
                  <a:srgbClr val="FFFFFF">
                    <a:alpha val="100000"/>
                  </a:srgbClr>
                </a:clrFrom>
                <a:clrTo>
                  <a:srgbClr val="FFFFFF">
                    <a:alpha val="100000"/>
                    <a:alpha val="0"/>
                  </a:srgbClr>
                </a:clrTo>
              </a:clrChange>
            </a:blip>
            <a:srcRect l="8603" t="15794" r="8603" b="15810"/>
            <a:stretch>
              <a:fillRect/>
            </a:stretch>
          </p:blipFill>
          <p:spPr>
            <a:xfrm>
              <a:off x="1468" y="1952"/>
              <a:ext cx="1673" cy="1382"/>
            </a:xfrm>
            <a:prstGeom prst="rect">
              <a:avLst/>
            </a:prstGeom>
          </p:spPr>
        </p:pic>
        <p:sp>
          <p:nvSpPr>
            <p:cNvPr id="56" name="文本框 55"/>
            <p:cNvSpPr txBox="1"/>
            <p:nvPr/>
          </p:nvSpPr>
          <p:spPr>
            <a:xfrm>
              <a:off x="1767" y="1952"/>
              <a:ext cx="1096" cy="1113"/>
            </a:xfrm>
            <a:prstGeom prst="rect">
              <a:avLst/>
            </a:prstGeom>
            <a:noFill/>
          </p:spPr>
          <p:txBody>
            <a:bodyPr wrap="square" rtlCol="0">
              <a:spAutoFit/>
            </a:bodyPr>
            <a:lstStyle/>
            <a:p>
              <a:r>
                <a:rPr lang="zh-CN" altLang="en-US" sz="4000" b="1">
                  <a:solidFill>
                    <a:schemeClr val="bg1"/>
                  </a:solidFill>
                  <a:latin typeface="楷体" panose="02010609060101010101" pitchFamily="49" charset="-122"/>
                  <a:ea typeface="楷体" panose="02010609060101010101" pitchFamily="49" charset="-122"/>
                </a:rPr>
                <a:t>擞</a:t>
              </a:r>
              <a:endParaRPr lang="zh-CN" altLang="en-US" sz="4000" b="1">
                <a:solidFill>
                  <a:schemeClr val="bg1"/>
                </a:solidFill>
                <a:latin typeface="楷体" panose="02010609060101010101" pitchFamily="49" charset="-122"/>
                <a:ea typeface="楷体" panose="02010609060101010101" pitchFamily="49" charset="-122"/>
              </a:endParaRPr>
            </a:p>
          </p:txBody>
        </p:sp>
      </p:grpSp>
      <p:grpSp>
        <p:nvGrpSpPr>
          <p:cNvPr id="57" name="组合 56"/>
          <p:cNvGrpSpPr/>
          <p:nvPr/>
        </p:nvGrpSpPr>
        <p:grpSpPr>
          <a:xfrm>
            <a:off x="2863215" y="2635885"/>
            <a:ext cx="1061720" cy="877570"/>
            <a:chOff x="1468" y="1952"/>
            <a:chExt cx="1672" cy="1382"/>
          </a:xfrm>
        </p:grpSpPr>
        <p:pic>
          <p:nvPicPr>
            <p:cNvPr id="58" name="图片 57"/>
            <p:cNvPicPr>
              <a:picLocks noChangeAspect="1"/>
            </p:cNvPicPr>
            <p:nvPr/>
          </p:nvPicPr>
          <p:blipFill>
            <a:blip r:embed="rId2" cstate="print">
              <a:clrChange>
                <a:clrFrom>
                  <a:srgbClr val="FFFFFF">
                    <a:alpha val="100000"/>
                  </a:srgbClr>
                </a:clrFrom>
                <a:clrTo>
                  <a:srgbClr val="FFFFFF">
                    <a:alpha val="100000"/>
                    <a:alpha val="0"/>
                  </a:srgbClr>
                </a:clrTo>
              </a:clrChange>
            </a:blip>
            <a:srcRect l="8603" t="15794" r="8603" b="15810"/>
            <a:stretch>
              <a:fillRect/>
            </a:stretch>
          </p:blipFill>
          <p:spPr>
            <a:xfrm>
              <a:off x="1468" y="1952"/>
              <a:ext cx="1673" cy="1382"/>
            </a:xfrm>
            <a:prstGeom prst="rect">
              <a:avLst/>
            </a:prstGeom>
          </p:spPr>
        </p:pic>
        <p:sp>
          <p:nvSpPr>
            <p:cNvPr id="59" name="文本框 58"/>
            <p:cNvSpPr txBox="1"/>
            <p:nvPr/>
          </p:nvSpPr>
          <p:spPr>
            <a:xfrm>
              <a:off x="1767" y="1952"/>
              <a:ext cx="1096" cy="1113"/>
            </a:xfrm>
            <a:prstGeom prst="rect">
              <a:avLst/>
            </a:prstGeom>
            <a:noFill/>
          </p:spPr>
          <p:txBody>
            <a:bodyPr wrap="square" rtlCol="0">
              <a:spAutoFit/>
            </a:bodyPr>
            <a:lstStyle/>
            <a:p>
              <a:r>
                <a:rPr lang="zh-CN" altLang="en-US" sz="4000" b="1">
                  <a:solidFill>
                    <a:schemeClr val="bg1"/>
                  </a:solidFill>
                  <a:latin typeface="楷体" panose="02010609060101010101" pitchFamily="49" charset="-122"/>
                  <a:ea typeface="楷体" panose="02010609060101010101" pitchFamily="49" charset="-122"/>
                </a:rPr>
                <a:t>祭</a:t>
              </a:r>
              <a:endParaRPr lang="zh-CN" altLang="en-US" sz="4000" b="1">
                <a:solidFill>
                  <a:schemeClr val="bg1"/>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000 0.000000 L 0.000000 0.378025 " pathEditMode="relative" ptsTypes="">
                                      <p:cBhvr>
                                        <p:cTn id="6" dur="2000" fill="hold"/>
                                        <p:tgtEl>
                                          <p:spTgt spid="42"/>
                                        </p:tgtEl>
                                        <p:attrNameLst>
                                          <p:attrName>ppt_x</p:attrName>
                                          <p:attrName>ppt_y</p:attrName>
                                        </p:attrNameLst>
                                      </p:cBhvr>
                                    </p:animMotion>
                                  </p:childTnLst>
                                </p:cTn>
                              </p:par>
                            </p:childTnLst>
                          </p:cTn>
                        </p:par>
                        <p:par>
                          <p:cTn id="7" fill="hold">
                            <p:stCondLst>
                              <p:cond delay="2000"/>
                            </p:stCondLst>
                            <p:childTnLst>
                              <p:par>
                                <p:cTn id="8" presetID="9" presetClass="exit" presetSubtype="0" fill="hold" nodeType="afterEffect">
                                  <p:stCondLst>
                                    <p:cond delay="0"/>
                                  </p:stCondLst>
                                  <p:childTnLst>
                                    <p:animEffect transition="out" filter="dissolve">
                                      <p:cBhvr>
                                        <p:cTn id="9" dur="500"/>
                                        <p:tgtEl>
                                          <p:spTgt spid="42"/>
                                        </p:tgtEl>
                                      </p:cBhvr>
                                    </p:animEffect>
                                    <p:set>
                                      <p:cBhvr>
                                        <p:cTn id="10" dur="1" fill="hold">
                                          <p:stCondLst>
                                            <p:cond delay="499"/>
                                          </p:stCondLst>
                                        </p:cTn>
                                        <p:tgtEl>
                                          <p:spTgt spid="4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00000 0.000000 L 0.000000 0.378025 " pathEditMode="relative" ptsTypes="">
                                      <p:cBhvr>
                                        <p:cTn id="14" dur="2000" fill="hold"/>
                                        <p:tgtEl>
                                          <p:spTgt spid="51"/>
                                        </p:tgtEl>
                                        <p:attrNameLst>
                                          <p:attrName>ppt_x</p:attrName>
                                          <p:attrName>ppt_y</p:attrName>
                                        </p:attrNameLst>
                                      </p:cBhvr>
                                    </p:animMotion>
                                  </p:childTnLst>
                                </p:cTn>
                              </p:par>
                            </p:childTnLst>
                          </p:cTn>
                        </p:par>
                        <p:par>
                          <p:cTn id="15" fill="hold">
                            <p:stCondLst>
                              <p:cond delay="2000"/>
                            </p:stCondLst>
                            <p:childTnLst>
                              <p:par>
                                <p:cTn id="16" presetID="9" presetClass="exit" presetSubtype="0" fill="hold" nodeType="afterEffect">
                                  <p:stCondLst>
                                    <p:cond delay="0"/>
                                  </p:stCondLst>
                                  <p:childTnLst>
                                    <p:animEffect transition="out" filter="dissolve">
                                      <p:cBhvr>
                                        <p:cTn id="17" dur="500"/>
                                        <p:tgtEl>
                                          <p:spTgt spid="51"/>
                                        </p:tgtEl>
                                      </p:cBhvr>
                                    </p:animEffect>
                                    <p:set>
                                      <p:cBhvr>
                                        <p:cTn id="18" dur="1" fill="hold">
                                          <p:stCondLst>
                                            <p:cond delay="499"/>
                                          </p:stCondLst>
                                        </p:cTn>
                                        <p:tgtEl>
                                          <p:spTgt spid="5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0000 0.000000 L 0.000000 0.378025 " pathEditMode="relative" ptsTypes="">
                                      <p:cBhvr>
                                        <p:cTn id="22" dur="2000" fill="hold"/>
                                        <p:tgtEl>
                                          <p:spTgt spid="54"/>
                                        </p:tgtEl>
                                        <p:attrNameLst>
                                          <p:attrName>ppt_x</p:attrName>
                                          <p:attrName>ppt_y</p:attrName>
                                        </p:attrNameLst>
                                      </p:cBhvr>
                                    </p:animMotion>
                                  </p:childTnLst>
                                </p:cTn>
                              </p:par>
                            </p:childTnLst>
                          </p:cTn>
                        </p:par>
                        <p:par>
                          <p:cTn id="23" fill="hold">
                            <p:stCondLst>
                              <p:cond delay="2000"/>
                            </p:stCondLst>
                            <p:childTnLst>
                              <p:par>
                                <p:cTn id="24" presetID="9" presetClass="exit" presetSubtype="0" fill="hold" nodeType="afterEffect">
                                  <p:stCondLst>
                                    <p:cond delay="0"/>
                                  </p:stCondLst>
                                  <p:childTnLst>
                                    <p:animEffect transition="out" filter="dissolve">
                                      <p:cBhvr>
                                        <p:cTn id="25" dur="500"/>
                                        <p:tgtEl>
                                          <p:spTgt spid="54"/>
                                        </p:tgtEl>
                                      </p:cBhvr>
                                    </p:animEffect>
                                    <p:set>
                                      <p:cBhvr>
                                        <p:cTn id="26" dur="1" fill="hold">
                                          <p:stCondLst>
                                            <p:cond delay="499"/>
                                          </p:stCondLst>
                                        </p:cTn>
                                        <p:tgtEl>
                                          <p:spTgt spid="5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00000 0.000000 L 0.000000 0.378025 " pathEditMode="relative" ptsTypes="">
                                      <p:cBhvr>
                                        <p:cTn id="30" dur="2000" fill="hold"/>
                                        <p:tgtEl>
                                          <p:spTgt spid="57"/>
                                        </p:tgtEl>
                                        <p:attrNameLst>
                                          <p:attrName>ppt_x</p:attrName>
                                          <p:attrName>ppt_y</p:attrName>
                                        </p:attrNameLst>
                                      </p:cBhvr>
                                    </p:animMotion>
                                  </p:childTnLst>
                                </p:cTn>
                              </p:par>
                            </p:childTnLst>
                          </p:cTn>
                        </p:par>
                        <p:par>
                          <p:cTn id="31" fill="hold">
                            <p:stCondLst>
                              <p:cond delay="2000"/>
                            </p:stCondLst>
                            <p:childTnLst>
                              <p:par>
                                <p:cTn id="32" presetID="9" presetClass="exit" presetSubtype="0" fill="hold" nodeType="afterEffect">
                                  <p:stCondLst>
                                    <p:cond delay="0"/>
                                  </p:stCondLst>
                                  <p:childTnLst>
                                    <p:animEffect transition="out" filter="dissolv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a:spLocks noChangeArrowheads="1"/>
          </p:cNvSpPr>
          <p:nvPr/>
        </p:nvSpPr>
        <p:spPr bwMode="auto">
          <a:xfrm>
            <a:off x="151966" y="416481"/>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3" name="矩形 2"/>
          <p:cNvSpPr/>
          <p:nvPr/>
        </p:nvSpPr>
        <p:spPr>
          <a:xfrm>
            <a:off x="1897534" y="535327"/>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61076" y="532475"/>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1280160" y="1070610"/>
            <a:ext cx="6166485" cy="953135"/>
          </a:xfrm>
          <a:prstGeom prst="rect">
            <a:avLst/>
          </a:prstGeom>
          <a:noFill/>
        </p:spPr>
        <p:txBody>
          <a:bodyPr wrap="square" rtlCol="0">
            <a:spAutoFit/>
          </a:bodyPr>
          <a:lstStyle/>
          <a:p>
            <a:pPr algn="l"/>
            <a:r>
              <a:rPr lang="zh-CN" sz="2800" b="1" dirty="0" smtClean="0">
                <a:ln>
                  <a:noFill/>
                </a:ln>
                <a:effectLst/>
                <a:latin typeface="黑体" panose="02010600030101010101" charset="-122"/>
                <a:ea typeface="黑体" panose="02010600030101010101" charset="-122"/>
                <a:cs typeface="宋体" panose="02010600030101010101" pitchFamily="2" charset="-122"/>
                <a:sym typeface="+mn-ea"/>
              </a:rPr>
              <a:t>九州：</a:t>
            </a:r>
            <a:r>
              <a:rPr lang="zh-CN"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古代中国分为九个州</a:t>
            </a:r>
            <a:r>
              <a:rPr lang="zh-CN" altLang="en-US"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。这里代指中国。</a:t>
            </a:r>
            <a:endParaRPr kumimoji="0" lang="zh-CN" altLang="en-US" sz="28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p:txBody>
      </p:sp>
      <p:sp>
        <p:nvSpPr>
          <p:cNvPr id="5" name="右箭头 4"/>
          <p:cNvSpPr/>
          <p:nvPr/>
        </p:nvSpPr>
        <p:spPr>
          <a:xfrm>
            <a:off x="3762891" y="3004706"/>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7690" y="2837180"/>
            <a:ext cx="2413000" cy="1383665"/>
          </a:xfrm>
          <a:prstGeom prst="rect">
            <a:avLst/>
          </a:prstGeom>
          <a:noFill/>
        </p:spPr>
        <p:txBody>
          <a:bodyPr wrap="square" rtlCol="0">
            <a:spAutoFit/>
          </a:bodyPr>
          <a:lstStyle/>
          <a:p>
            <a:pPr marL="0" marR="0" lvl="0" indent="0" algn="l" defTabSz="914400" rtl="0" fontAlgn="base">
              <a:lnSpc>
                <a:spcPct val="100000"/>
              </a:lnSpc>
              <a:spcBef>
                <a:spcPct val="0"/>
              </a:spcBef>
              <a:spcAft>
                <a:spcPct val="0"/>
              </a:spcAft>
              <a:buClrTx/>
              <a:buSzTx/>
              <a:buFontTx/>
              <a:buNone/>
            </a:pPr>
            <a:r>
              <a:rPr lang="zh-CN" altLang="en-US" sz="2800" b="1" dirty="0" smtClean="0">
                <a:ln>
                  <a:noFill/>
                </a:ln>
                <a:effectLst/>
                <a:latin typeface="黑体" panose="02010600030101010101" charset="-122"/>
                <a:ea typeface="黑体" panose="02010600030101010101" charset="-122"/>
                <a:cs typeface="宋体" panose="02010600030101010101" pitchFamily="2" charset="-122"/>
                <a:sym typeface="+mn-ea"/>
              </a:rPr>
              <a:t>汴州：</a:t>
            </a:r>
            <a:r>
              <a:rPr lang="zh-CN" altLang="en-US"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篱北宋京城汴梁，今河南开封。</a:t>
            </a:r>
            <a:endParaRPr kumimoji="0" lang="zh-CN" altLang="en-US" sz="28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5121910" y="2566670"/>
            <a:ext cx="3937000" cy="1499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95630" y="787400"/>
            <a:ext cx="6462395" cy="521970"/>
          </a:xfrm>
          <a:prstGeom prst="rect">
            <a:avLst/>
          </a:prstGeom>
          <a:noFill/>
        </p:spPr>
        <p:txBody>
          <a:bodyPr wrap="square" rtlCol="0">
            <a:spAutoFit/>
          </a:bodyPr>
          <a:lstStyle/>
          <a:p>
            <a:pPr algn="l"/>
            <a:r>
              <a:rPr lang="zh-CN" sz="2800" b="1" dirty="0" smtClean="0">
                <a:ln>
                  <a:noFill/>
                </a:ln>
                <a:effectLst/>
                <a:latin typeface="黑体" panose="02010600030101010101" charset="-122"/>
                <a:ea typeface="黑体" panose="02010600030101010101" charset="-122"/>
                <a:cs typeface="宋体" panose="02010600030101010101" pitchFamily="2" charset="-122"/>
                <a:sym typeface="+mn-ea"/>
              </a:rPr>
              <a:t>天公：</a:t>
            </a:r>
            <a:r>
              <a:rPr lang="zh-CN"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自然界的主宰者，这里指皇帝</a:t>
            </a:r>
            <a:r>
              <a:rPr lang="zh-CN" altLang="en-US"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a:t>
            </a:r>
            <a:endParaRPr kumimoji="0" lang="zh-CN" altLang="en-US" sz="28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p:txBody>
      </p:sp>
      <p:sp>
        <p:nvSpPr>
          <p:cNvPr id="3" name="文本框 2"/>
          <p:cNvSpPr txBox="1"/>
          <p:nvPr/>
        </p:nvSpPr>
        <p:spPr>
          <a:xfrm>
            <a:off x="3825240" y="2024380"/>
            <a:ext cx="4793615" cy="1383665"/>
          </a:xfrm>
          <a:prstGeom prst="rect">
            <a:avLst/>
          </a:prstGeom>
          <a:noFill/>
        </p:spPr>
        <p:txBody>
          <a:bodyPr wrap="square" rtlCol="0">
            <a:spAutoFit/>
          </a:bodyPr>
          <a:lstStyle/>
          <a:p>
            <a:pPr algn="l"/>
            <a:r>
              <a:rPr lang="zh-CN" sz="2800" b="1" dirty="0" smtClean="0">
                <a:ln>
                  <a:noFill/>
                </a:ln>
                <a:effectLst/>
                <a:latin typeface="黑体" panose="02010600030101010101" charset="-122"/>
                <a:ea typeface="黑体" panose="02010600030101010101" charset="-122"/>
                <a:cs typeface="宋体" panose="02010600030101010101" pitchFamily="2" charset="-122"/>
                <a:sym typeface="+mn-ea"/>
              </a:rPr>
              <a:t>万马齐喑：</a:t>
            </a:r>
            <a:r>
              <a:rPr lang="zh-CN"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所有的马都沉寂无声。比喻人们沉默不语，不敢发表意见。</a:t>
            </a:r>
            <a:endParaRPr lang="zh-CN"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95630" y="2024380"/>
            <a:ext cx="2887345" cy="136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t="3512" b="3512"/>
          <a:stretch>
            <a:fillRect/>
          </a:stretch>
        </p:blipFill>
        <p:spPr>
          <a:xfrm>
            <a:off x="-13970" y="16510"/>
            <a:ext cx="9132570" cy="5137785"/>
          </a:xfrm>
          <a:prstGeom prst="rect">
            <a:avLst/>
          </a:prstGeom>
        </p:spPr>
      </p:pic>
      <p:sp>
        <p:nvSpPr>
          <p:cNvPr id="5" name="TextBox 4"/>
          <p:cNvSpPr txBox="1"/>
          <p:nvPr/>
        </p:nvSpPr>
        <p:spPr>
          <a:xfrm>
            <a:off x="3456320" y="781437"/>
            <a:ext cx="2232248" cy="1106805"/>
          </a:xfrm>
          <a:prstGeom prst="rect">
            <a:avLst/>
          </a:prstGeom>
          <a:solidFill>
            <a:schemeClr val="bg1">
              <a:alpha val="38000"/>
            </a:schemeClr>
          </a:solidFill>
        </p:spPr>
        <p:txBody>
          <a:bodyPr wrap="square" rtlCol="0">
            <a:spAutoFit/>
          </a:bodyPr>
          <a:lstStyle/>
          <a:p>
            <a:pPr algn="ctr"/>
            <a:r>
              <a:rPr lang="zh-CN" altLang="en-US" sz="6600" b="1" dirty="0">
                <a:solidFill>
                  <a:srgbClr val="FF0000"/>
                </a:solidFill>
                <a:latin typeface="宋体" panose="02010600030101010101" pitchFamily="2" charset="-122"/>
                <a:ea typeface="宋体" panose="02010600030101010101" pitchFamily="2" charset="-122"/>
              </a:rPr>
              <a:t>示儿</a:t>
            </a:r>
            <a:endParaRPr lang="zh-CN" altLang="en-US" sz="66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8" name="文本框 6"/>
          <p:cNvSpPr txBox="1"/>
          <p:nvPr/>
        </p:nvSpPr>
        <p:spPr>
          <a:xfrm>
            <a:off x="1801024" y="1408727"/>
            <a:ext cx="6768752" cy="1770380"/>
          </a:xfrm>
          <a:prstGeom prst="rect">
            <a:avLst/>
          </a:prstGeom>
          <a:noFill/>
        </p:spPr>
        <p:txBody>
          <a:bodyPr wrap="square" rtlCol="0" anchor="t">
            <a:spAutoFit/>
          </a:bodyPr>
          <a:lstStyle/>
          <a:p>
            <a:pPr>
              <a:lnSpc>
                <a:spcPct val="130000"/>
              </a:lnSpc>
            </a:pPr>
            <a:r>
              <a:rPr lang="zh-CN" altLang="en-US" sz="2800" dirty="0" smtClean="0">
                <a:solidFill>
                  <a:srgbClr val="0000FF"/>
                </a:solidFill>
                <a:latin typeface="黑体" panose="02010600030101010101" charset="-122"/>
                <a:ea typeface="黑体" panose="02010600030101010101" charset="-122"/>
              </a:rPr>
              <a:t>朗读古诗，思考：</a:t>
            </a:r>
            <a:endParaRPr lang="en-US" altLang="zh-CN" sz="2800" dirty="0" smtClean="0">
              <a:latin typeface="黑体" panose="02010600030101010101" charset="-122"/>
              <a:ea typeface="黑体" panose="02010600030101010101" charset="-122"/>
            </a:endParaRPr>
          </a:p>
          <a:p>
            <a:pPr>
              <a:lnSpc>
                <a:spcPct val="130000"/>
              </a:lnSpc>
            </a:pPr>
            <a:r>
              <a:rPr lang="en-US" altLang="zh-CN" sz="2800" dirty="0" smtClean="0">
                <a:latin typeface="黑体" panose="02010600030101010101" charset="-122"/>
                <a:ea typeface="黑体" panose="02010600030101010101" charset="-122"/>
              </a:rPr>
              <a:t>1.</a:t>
            </a:r>
            <a:r>
              <a:rPr lang="zh-CN" altLang="en-US" sz="2800" dirty="0" smtClean="0">
                <a:latin typeface="黑体" panose="02010600030101010101" charset="-122"/>
                <a:ea typeface="黑体" panose="02010600030101010101" charset="-122"/>
              </a:rPr>
              <a:t>这首古诗讲述了什么内容？</a:t>
            </a:r>
            <a:endParaRPr lang="en-US" altLang="zh-CN" sz="2800" dirty="0" smtClean="0">
              <a:latin typeface="黑体" panose="02010600030101010101" charset="-122"/>
              <a:ea typeface="黑体" panose="02010600030101010101" charset="-122"/>
            </a:endParaRPr>
          </a:p>
          <a:p>
            <a:pPr>
              <a:lnSpc>
                <a:spcPct val="130000"/>
              </a:lnSpc>
            </a:pPr>
            <a:r>
              <a:rPr lang="en-US" altLang="zh-CN" sz="2800" dirty="0" smtClean="0">
                <a:latin typeface="黑体" panose="02010600030101010101" charset="-122"/>
                <a:ea typeface="黑体" panose="02010600030101010101" charset="-122"/>
              </a:rPr>
              <a:t>2.</a:t>
            </a:r>
            <a:r>
              <a:rPr lang="zh-CN" altLang="en-US" sz="2800" dirty="0" smtClean="0">
                <a:latin typeface="黑体" panose="02010600030101010101" charset="-122"/>
                <a:ea typeface="黑体" panose="02010600030101010101" charset="-122"/>
              </a:rPr>
              <a:t>从古诗中你能体会到作者什么样的感情？</a:t>
            </a:r>
            <a:endParaRPr lang="en-US" altLang="zh-CN" sz="2800" dirty="0" smtClean="0">
              <a:latin typeface="黑体" panose="02010600030101010101" charset="-122"/>
              <a:ea typeface="黑体" panose="02010600030101010101"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0045" y="1289050"/>
            <a:ext cx="1440815" cy="2065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3e31b876748a7306d58285ed2fc44fb2e901af5539b9-PJqZkO_fw658.jpg"/>
          <p:cNvPicPr>
            <a:picLocks noChangeAspect="1"/>
          </p:cNvPicPr>
          <p:nvPr/>
        </p:nvPicPr>
        <p:blipFill>
          <a:blip r:embed="rId1" cstate="print"/>
          <a:stretch>
            <a:fillRect/>
          </a:stretch>
        </p:blipFill>
        <p:spPr>
          <a:xfrm>
            <a:off x="0" y="0"/>
            <a:ext cx="9144000" cy="51435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2039" y="389283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a:hlinkClick r:id="rId3" action="ppaction://hlinksldjump"/>
          </p:cNvPr>
          <p:cNvSpPr txBox="1"/>
          <p:nvPr/>
        </p:nvSpPr>
        <p:spPr>
          <a:xfrm>
            <a:off x="7204152" y="3882101"/>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3309" y="4322732"/>
            <a:ext cx="1629583" cy="378638"/>
          </a:xfrm>
          <a:prstGeom prst="rect">
            <a:avLst/>
          </a:prstGeom>
          <a:ln>
            <a:noFill/>
          </a:ln>
          <a:effectLst>
            <a:outerShdw blurRad="292100" dist="139700" dir="2700000" algn="tl" rotWithShape="0">
              <a:srgbClr val="333333">
                <a:alpha val="65000"/>
              </a:srgbClr>
            </a:outerShdw>
          </a:effectLst>
        </p:spPr>
      </p:pic>
      <p:sp>
        <p:nvSpPr>
          <p:cNvPr id="5" name="文本框 11">
            <a:hlinkClick r:id="rId4" action="ppaction://hlinksldjump"/>
          </p:cNvPr>
          <p:cNvSpPr txBox="1"/>
          <p:nvPr/>
        </p:nvSpPr>
        <p:spPr>
          <a:xfrm>
            <a:off x="7205422" y="4311996"/>
            <a:ext cx="1231486" cy="398780"/>
          </a:xfrm>
          <a:prstGeom prst="rect">
            <a:avLst/>
          </a:prstGeom>
          <a:noFill/>
        </p:spPr>
        <p:txBody>
          <a:bodyPr wrap="square" rtlCol="0">
            <a:spAutoFit/>
          </a:bodyPr>
          <a:lstStyle/>
          <a:p>
            <a:pPr algn="ctr"/>
            <a:r>
              <a:rPr kumimoji="1" lang="zh-CN" altLang="en-US" sz="2000" dirty="0" smtClean="0">
                <a:solidFill>
                  <a:schemeClr val="bg1"/>
                </a:solidFill>
              </a:rPr>
              <a:t>第二课时</a:t>
            </a:r>
            <a:endParaRPr kumimoji="1" lang="zh-CN" altLang="en-US" sz="2000" dirty="0">
              <a:solidFill>
                <a:schemeClr val="bg1"/>
              </a:solidFill>
            </a:endParaRPr>
          </a:p>
        </p:txBody>
      </p:sp>
      <p:sp>
        <p:nvSpPr>
          <p:cNvPr id="9" name="矩形 8"/>
          <p:cNvSpPr/>
          <p:nvPr/>
        </p:nvSpPr>
        <p:spPr>
          <a:xfrm flipH="1">
            <a:off x="-14605" y="116205"/>
            <a:ext cx="4610100"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2164080" cy="275590"/>
          </a:xfrm>
          <a:prstGeom prst="rect">
            <a:avLst/>
          </a:prstGeom>
          <a:noFill/>
        </p:spPr>
        <p:txBody>
          <a:bodyPr wrap="none" rtlCol="0">
            <a:spAutoFit/>
          </a:bodyPr>
          <a:lstStyle/>
          <a:p>
            <a:r>
              <a:rPr kumimoji="1" lang="zh-CN" altLang="en-US" sz="1200" dirty="0">
                <a:latin typeface="黑体" panose="02010600030101010101" charset="-122"/>
                <a:ea typeface="黑体" panose="02010600030101010101" charset="-122"/>
              </a:rPr>
              <a:t>人教版  语文  五</a:t>
            </a:r>
            <a:r>
              <a:rPr kumimoji="1" lang="zh-CN" altLang="en-US" sz="1200" dirty="0" smtClean="0">
                <a:latin typeface="黑体" panose="02010600030101010101" charset="-122"/>
                <a:ea typeface="黑体" panose="02010600030101010101" charset="-122"/>
              </a:rPr>
              <a:t>年级  上册</a:t>
            </a:r>
            <a:endParaRPr kumimoji="1" lang="zh-CN" altLang="en-US" sz="1200" dirty="0">
              <a:latin typeface="黑体" panose="02010600030101010101" charset="-122"/>
              <a:ea typeface="黑体" panose="02010600030101010101" charset="-122"/>
            </a:endParaRPr>
          </a:p>
        </p:txBody>
      </p:sp>
      <p:sp>
        <p:nvSpPr>
          <p:cNvPr id="8" name="TextBox 48"/>
          <p:cNvSpPr txBox="1"/>
          <p:nvPr/>
        </p:nvSpPr>
        <p:spPr>
          <a:xfrm>
            <a:off x="2072005" y="1283335"/>
            <a:ext cx="5485130" cy="1083945"/>
          </a:xfrm>
          <a:prstGeom prst="rect">
            <a:avLst/>
          </a:prstGeom>
          <a:solidFill>
            <a:schemeClr val="bg1">
              <a:alpha val="33000"/>
            </a:schemeClr>
          </a:solidFill>
          <a:ln w="19050">
            <a:solidFill>
              <a:schemeClr val="tx1"/>
            </a:solidFill>
          </a:ln>
          <a:effectLst>
            <a:reflection blurRad="6350" stA="50000" endA="300" endPos="90000" dir="5400000" sy="-100000" algn="bl" rotWithShape="0"/>
            <a:softEdge rad="31750"/>
          </a:effectLst>
        </p:spPr>
        <p:txBody>
          <a:bodyPr wrap="square" lIns="68580" tIns="34290" rIns="68580" bIns="34290" rtlCol="0">
            <a:spAutoFit/>
          </a:bodyPr>
          <a:lstStyle/>
          <a:p>
            <a:r>
              <a:rPr lang="en-US" altLang="zh-CN" sz="6600" b="1" smtClean="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12 </a:t>
            </a:r>
            <a:r>
              <a:rPr lang="zh-CN" altLang="zh-CN" sz="6600" b="1" dirty="0" smtClean="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古诗三首</a:t>
            </a:r>
            <a:r>
              <a:rPr lang="zh-CN" altLang="zh-CN" sz="6000" b="1" dirty="0" smtClean="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endParaRPr lang="zh-CN" altLang="zh-CN" sz="6000" b="1" dirty="0" smtClean="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690880" y="616903"/>
            <a:ext cx="4755515" cy="3415030"/>
          </a:xfrm>
          <a:prstGeom prst="rect">
            <a:avLst/>
          </a:prstGeom>
          <a:noFill/>
          <a:ln w="9525">
            <a:noFill/>
            <a:miter lim="800000"/>
          </a:ln>
          <a:effectLst/>
        </p:spPr>
        <p:txBody>
          <a:bodyPr vert="horz" wrap="square" lIns="91440" tIns="45720" rIns="91440" bIns="45720" numCol="1" anchor="ctr" anchorCtr="0" compatLnSpc="1">
            <a:spAutoFit/>
          </a:bodyPr>
          <a:lstStyle/>
          <a:p>
            <a:pPr algn="l"/>
            <a:r>
              <a:rPr lang="en-US" altLang="zh-CN" sz="3600" b="1" dirty="0" smtClean="0">
                <a:latin typeface="宋体" panose="02010600030101010101" pitchFamily="2" charset="-122"/>
                <a:ea typeface="宋体" panose="02010600030101010101" pitchFamily="2" charset="-122"/>
                <a:sym typeface="+mn-ea"/>
              </a:rPr>
              <a:t>     </a:t>
            </a:r>
            <a:r>
              <a:rPr lang="zh-CN" altLang="en-US" sz="3600" b="1" dirty="0" smtClean="0">
                <a:latin typeface="宋体" panose="02010600030101010101" pitchFamily="2" charset="-122"/>
                <a:ea typeface="宋体" panose="02010600030101010101" pitchFamily="2" charset="-122"/>
                <a:sym typeface="+mn-ea"/>
              </a:rPr>
              <a:t>示  儿</a:t>
            </a:r>
            <a:endParaRPr lang="zh-CN" altLang="en-US" sz="3600" b="1" dirty="0" smtClean="0">
              <a:latin typeface="宋体" panose="02010600030101010101" pitchFamily="2" charset="-122"/>
              <a:ea typeface="宋体" panose="02010600030101010101" pitchFamily="2" charset="-122"/>
            </a:endParaRPr>
          </a:p>
          <a:p>
            <a:pPr algn="ctr"/>
            <a:r>
              <a:rPr lang="en-US" altLang="zh-CN" sz="36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陆游</a:t>
            </a:r>
            <a:endPar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死去</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元知</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万事空</a:t>
            </a:r>
            <a:r>
              <a:rPr kumimoji="0"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但悲</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不见</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九州同</a:t>
            </a:r>
            <a:r>
              <a:rPr kumimoji="0"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王师</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北定</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中原日</a:t>
            </a:r>
            <a:r>
              <a:rPr kumimoji="0"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家祭</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无忘</a:t>
            </a:r>
            <a:r>
              <a:rPr kumimoji="0" lang="en-US" alt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6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告乃翁</a:t>
            </a:r>
            <a:r>
              <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21147" y="927346"/>
            <a:ext cx="850943" cy="697101"/>
          </a:xfrm>
          <a:prstGeom prst="rect">
            <a:avLst/>
          </a:prstGeom>
        </p:spPr>
      </p:pic>
      <p:sp>
        <p:nvSpPr>
          <p:cNvPr id="17" name="文本框 10"/>
          <p:cNvSpPr txBox="1"/>
          <p:nvPr/>
        </p:nvSpPr>
        <p:spPr>
          <a:xfrm>
            <a:off x="6475095" y="1132840"/>
            <a:ext cx="158369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5521960" y="1702435"/>
            <a:ext cx="2639695" cy="145034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latin typeface="楷体" panose="02010609060101010101" pitchFamily="49" charset="-122"/>
                <a:ea typeface="楷体" panose="02010609060101010101" pitchFamily="49" charset="-122"/>
              </a:rPr>
              <a:t>朗读七言古诗时，一般每句的节奏划分是二</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二</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三。</a:t>
            </a:r>
            <a:endParaRPr lang="zh-CN" altLang="en-US" sz="24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02068" y="1934831"/>
            <a:ext cx="1998482" cy="608330"/>
          </a:xfrm>
          <a:prstGeom prst="rect">
            <a:avLst/>
          </a:prstGeom>
          <a:solidFill>
            <a:schemeClr val="accent3">
              <a:lumMod val="40000"/>
              <a:lumOff val="60000"/>
            </a:schemeClr>
          </a:solidFill>
          <a:ln w="38100" cap="rnd">
            <a:solidFill>
              <a:srgbClr val="FF0000"/>
            </a:solidFill>
          </a:ln>
          <a:effectLst/>
        </p:spPr>
        <p:txBody>
          <a:bodyPr wrap="square" lIns="68580" tIns="34290" rIns="68580" bIns="34290">
            <a:spAutoFit/>
          </a:bodyPr>
          <a:lstStyle/>
          <a:p>
            <a:pPr>
              <a:lnSpc>
                <a:spcPct val="130000"/>
              </a:lnSpc>
            </a:pPr>
            <a:r>
              <a:rPr lang="zh-CN" altLang="en-US" sz="2700" b="1" dirty="0" smtClean="0">
                <a:latin typeface="楷体" panose="02010609060101010101" pitchFamily="49" charset="-122"/>
                <a:ea typeface="楷体" panose="02010609060101010101" pitchFamily="49" charset="-122"/>
                <a:sym typeface="+mn-ea"/>
              </a:rPr>
              <a:t>一起解诗题</a:t>
            </a:r>
            <a:endParaRPr lang="zh-CN" altLang="en-US" sz="2700" b="1" dirty="0">
              <a:latin typeface="楷体" panose="02010609060101010101" pitchFamily="49" charset="-122"/>
              <a:ea typeface="楷体" panose="02010609060101010101" pitchFamily="49" charset="-122"/>
              <a:sym typeface="+mn-ea"/>
            </a:endParaRPr>
          </a:p>
        </p:txBody>
      </p:sp>
      <p:sp>
        <p:nvSpPr>
          <p:cNvPr id="12" name="TextBox 11"/>
          <p:cNvSpPr txBox="1"/>
          <p:nvPr/>
        </p:nvSpPr>
        <p:spPr>
          <a:xfrm>
            <a:off x="4187190" y="2963545"/>
            <a:ext cx="2467610" cy="583565"/>
          </a:xfrm>
          <a:prstGeom prst="rect">
            <a:avLst/>
          </a:prstGeom>
          <a:solidFill>
            <a:schemeClr val="accent6">
              <a:lumMod val="60000"/>
              <a:lumOff val="40000"/>
            </a:schemeClr>
          </a:solidFill>
        </p:spPr>
        <p:txBody>
          <a:bodyPr wrap="square" rtlCol="0">
            <a:spAutoFit/>
          </a:bodyPr>
          <a:lstStyle/>
          <a:p>
            <a:r>
              <a:rPr lang="zh-CN" altLang="en-US" sz="3200" b="1" dirty="0">
                <a:latin typeface="宋体" panose="02010600030101010101" pitchFamily="2" charset="-122"/>
                <a:ea typeface="宋体" panose="02010600030101010101" pitchFamily="2" charset="-122"/>
              </a:rPr>
              <a:t>给儿子看</a:t>
            </a:r>
            <a:endParaRPr lang="zh-CN" altLang="en-US" sz="3200" b="1" dirty="0">
              <a:latin typeface="宋体" panose="02010600030101010101" pitchFamily="2" charset="-122"/>
              <a:ea typeface="宋体" panose="02010600030101010101" pitchFamily="2" charset="-122"/>
            </a:endParaRPr>
          </a:p>
        </p:txBody>
      </p:sp>
      <p:sp>
        <p:nvSpPr>
          <p:cNvPr id="2" name="文本框 1"/>
          <p:cNvSpPr txBox="1"/>
          <p:nvPr/>
        </p:nvSpPr>
        <p:spPr>
          <a:xfrm>
            <a:off x="2265045" y="2840355"/>
            <a:ext cx="1407160" cy="829945"/>
          </a:xfrm>
          <a:prstGeom prst="rect">
            <a:avLst/>
          </a:prstGeom>
          <a:noFill/>
        </p:spPr>
        <p:txBody>
          <a:bodyPr wrap="none" rtlCol="0">
            <a:spAutoFit/>
          </a:bodyPr>
          <a:lstStyle/>
          <a:p>
            <a:pPr algn="l"/>
            <a:r>
              <a:rPr lang="zh-CN" altLang="en-US" sz="4800" b="1" dirty="0" smtClean="0">
                <a:solidFill>
                  <a:srgbClr val="FF0000"/>
                </a:solidFill>
                <a:latin typeface="宋体" panose="02010600030101010101" pitchFamily="2" charset="-122"/>
                <a:ea typeface="宋体" panose="02010600030101010101" pitchFamily="2" charset="-122"/>
                <a:sym typeface="+mn-ea"/>
              </a:rPr>
              <a:t>示儿</a:t>
            </a:r>
            <a:endParaRPr lang="zh-CN" altLang="en-US" sz="4800" b="1" dirty="0" smtClean="0">
              <a:solidFill>
                <a:srgbClr val="FF0000"/>
              </a:solidFill>
              <a:latin typeface="宋体" panose="02010600030101010101" pitchFamily="2" charset="-122"/>
              <a:ea typeface="宋体" panose="02010600030101010101" pitchFamily="2" charset="-122"/>
              <a:sym typeface="+mn-ea"/>
            </a:endParaRPr>
          </a:p>
        </p:txBody>
      </p:sp>
      <p:sp>
        <p:nvSpPr>
          <p:cNvPr id="3" name="TextBox 11"/>
          <p:cNvSpPr txBox="1"/>
          <p:nvPr/>
        </p:nvSpPr>
        <p:spPr>
          <a:xfrm>
            <a:off x="1501748" y="839778"/>
            <a:ext cx="5929354" cy="583565"/>
          </a:xfrm>
          <a:prstGeom prst="rect">
            <a:avLst/>
          </a:prstGeom>
          <a:no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这首诗是给儿子的遗嘱。</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00429" y="1076954"/>
            <a:ext cx="4267200" cy="706755"/>
          </a:xfrm>
          <a:prstGeom prst="rect">
            <a:avLst/>
          </a:prstGeom>
        </p:spPr>
        <p:txBody>
          <a:bodyPr wrap="none">
            <a:spAutoFit/>
          </a:bodyPr>
          <a:lstStyle/>
          <a:p>
            <a:r>
              <a:rPr lang="zh-CN" altLang="en-US" sz="4000" b="1" dirty="0" smtClean="0">
                <a:latin typeface="楷体" panose="02010609060101010101" pitchFamily="49" charset="-122"/>
                <a:ea typeface="楷体" panose="02010609060101010101" pitchFamily="49" charset="-122"/>
              </a:rPr>
              <a:t>死去元知万事空，</a:t>
            </a:r>
            <a:endParaRPr lang="zh-CN" altLang="en-US" sz="4000" b="1" dirty="0" smtClean="0">
              <a:latin typeface="楷体" panose="02010609060101010101" pitchFamily="49" charset="-122"/>
              <a:ea typeface="楷体" panose="02010609060101010101" pitchFamily="49" charset="-122"/>
            </a:endParaRPr>
          </a:p>
        </p:txBody>
      </p:sp>
      <p:sp>
        <p:nvSpPr>
          <p:cNvPr id="17" name="矩形 16"/>
          <p:cNvSpPr/>
          <p:nvPr/>
        </p:nvSpPr>
        <p:spPr>
          <a:xfrm>
            <a:off x="1071880" y="3211195"/>
            <a:ext cx="4773930" cy="1076325"/>
          </a:xfrm>
          <a:prstGeom prst="rect">
            <a:avLst/>
          </a:prstGeom>
        </p:spPr>
        <p:txBody>
          <a:bodyPr wrap="square">
            <a:spAutoFit/>
          </a:bodyPr>
          <a:lstStyle/>
          <a:p>
            <a:r>
              <a:rPr lang="zh-CN" altLang="en-US" sz="3200" dirty="0" smtClean="0">
                <a:latin typeface="黑体" panose="02010600030101010101" charset="-122"/>
                <a:ea typeface="黑体" panose="02010600030101010101" charset="-122"/>
                <a:sym typeface="+mn-ea"/>
              </a:rPr>
              <a:t>诗意：本来就知道死去之后就什么都没有了</a:t>
            </a:r>
            <a:r>
              <a:rPr lang="zh-CN" altLang="en-US" sz="3200" b="1" dirty="0" smtClean="0">
                <a:solidFill>
                  <a:srgbClr val="0000FF"/>
                </a:solidFill>
                <a:latin typeface="宋体" panose="02010600030101010101" pitchFamily="2" charset="-122"/>
                <a:ea typeface="宋体" panose="02010600030101010101" pitchFamily="2" charset="-122"/>
              </a:rPr>
              <a:t>。</a:t>
            </a:r>
            <a:endParaRPr lang="zh-CN" altLang="en-US" sz="3200" b="1" dirty="0" smtClean="0">
              <a:solidFill>
                <a:srgbClr val="0000FF"/>
              </a:solidFill>
              <a:latin typeface="宋体" panose="02010600030101010101" pitchFamily="2" charset="-122"/>
              <a:ea typeface="宋体" panose="02010600030101010101" pitchFamily="2" charset="-122"/>
            </a:endParaRPr>
          </a:p>
        </p:txBody>
      </p:sp>
      <p:sp>
        <p:nvSpPr>
          <p:cNvPr id="18" name="矩形 17"/>
          <p:cNvSpPr/>
          <p:nvPr/>
        </p:nvSpPr>
        <p:spPr>
          <a:xfrm>
            <a:off x="1071538" y="427976"/>
            <a:ext cx="1998482" cy="608330"/>
          </a:xfrm>
          <a:prstGeom prst="rect">
            <a:avLst/>
          </a:prstGeom>
          <a:solidFill>
            <a:schemeClr val="accent3">
              <a:lumMod val="40000"/>
              <a:lumOff val="60000"/>
            </a:schemeClr>
          </a:solidFill>
          <a:ln w="38100" cap="rnd">
            <a:solidFill>
              <a:srgbClr val="FF0000"/>
            </a:solidFill>
          </a:ln>
          <a:effectLst/>
        </p:spPr>
        <p:txBody>
          <a:bodyPr wrap="square" lIns="68580" tIns="34290" rIns="68580" bIns="34290">
            <a:spAutoFit/>
          </a:bodyPr>
          <a:lstStyle/>
          <a:p>
            <a:pPr>
              <a:lnSpc>
                <a:spcPct val="130000"/>
              </a:lnSpc>
            </a:pPr>
            <a:r>
              <a:rPr lang="zh-CN" altLang="en-US" sz="2700" b="1" dirty="0" smtClean="0">
                <a:latin typeface="楷体" panose="02010609060101010101" pitchFamily="49" charset="-122"/>
                <a:ea typeface="楷体" panose="02010609060101010101" pitchFamily="49" charset="-122"/>
                <a:sym typeface="+mn-ea"/>
              </a:rPr>
              <a:t>一起解诗意</a:t>
            </a:r>
            <a:endParaRPr lang="zh-CN" altLang="en-US" sz="2700" b="1" dirty="0">
              <a:latin typeface="楷体" panose="02010609060101010101" pitchFamily="49" charset="-122"/>
              <a:ea typeface="楷体" panose="02010609060101010101" pitchFamily="49" charset="-122"/>
              <a:sym typeface="+mn-ea"/>
            </a:endParaRPr>
          </a:p>
        </p:txBody>
      </p:sp>
      <p:sp>
        <p:nvSpPr>
          <p:cNvPr id="20" name="矩形 19"/>
          <p:cNvSpPr/>
          <p:nvPr/>
        </p:nvSpPr>
        <p:spPr>
          <a:xfrm>
            <a:off x="2200275" y="1186815"/>
            <a:ext cx="561975"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文本框 3"/>
          <p:cNvSpPr txBox="1"/>
          <p:nvPr/>
        </p:nvSpPr>
        <p:spPr>
          <a:xfrm>
            <a:off x="1042035" y="1927860"/>
            <a:ext cx="2027555" cy="368300"/>
          </a:xfrm>
          <a:prstGeom prst="rect">
            <a:avLst/>
          </a:prstGeom>
          <a:solidFill>
            <a:schemeClr val="accent6">
              <a:lumMod val="60000"/>
              <a:lumOff val="40000"/>
            </a:schemeClr>
          </a:solidFill>
        </p:spPr>
        <p:txBody>
          <a:bodyPr wrap="square" rtlCol="0" anchor="t">
            <a:spAutoFit/>
          </a:bodyPr>
          <a:lstStyle/>
          <a:p>
            <a:r>
              <a:rPr lang="zh-CN" altLang="en-US" sz="1800"/>
              <a:t>同</a:t>
            </a:r>
            <a:r>
              <a:rPr lang="en-US" altLang="zh-CN" sz="1800"/>
              <a:t>“</a:t>
            </a:r>
            <a:r>
              <a:rPr lang="zh-CN" altLang="en-US" sz="1800"/>
              <a:t>原</a:t>
            </a:r>
            <a:r>
              <a:rPr lang="en-US" altLang="zh-CN" sz="1800"/>
              <a:t>”</a:t>
            </a:r>
            <a:r>
              <a:rPr lang="zh-CN" altLang="en-US" sz="1800"/>
              <a:t>，本来。</a:t>
            </a:r>
            <a:endParaRPr lang="zh-CN" altLang="en-US" sz="1800"/>
          </a:p>
        </p:txBody>
      </p:sp>
      <p:sp>
        <p:nvSpPr>
          <p:cNvPr id="5" name="下箭头 4"/>
          <p:cNvSpPr/>
          <p:nvPr/>
        </p:nvSpPr>
        <p:spPr>
          <a:xfrm>
            <a:off x="2409190" y="1711960"/>
            <a:ext cx="144145" cy="2159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文本框 7"/>
          <p:cNvSpPr txBox="1"/>
          <p:nvPr/>
        </p:nvSpPr>
        <p:spPr>
          <a:xfrm>
            <a:off x="1100455" y="2381250"/>
            <a:ext cx="4745355" cy="645160"/>
          </a:xfrm>
          <a:prstGeom prst="rect">
            <a:avLst/>
          </a:prstGeom>
          <a:noFill/>
          <a:ln>
            <a:solidFill>
              <a:srgbClr val="FF0000"/>
            </a:solidFill>
          </a:ln>
        </p:spPr>
        <p:txBody>
          <a:bodyPr wrap="square" rtlCol="0" anchor="t">
            <a:spAutoFit/>
          </a:bodyPr>
          <a:lstStyle/>
          <a:p>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这是一个倒装句，正常的语序应该是</a:t>
            </a:r>
            <a:r>
              <a:rPr lang="en-US" altLang="zh-CN" sz="1800" b="1">
                <a:latin typeface="宋体" panose="02010600030101010101" pitchFamily="2" charset="-122"/>
                <a:ea typeface="宋体" panose="02010600030101010101" pitchFamily="2" charset="-122"/>
                <a:cs typeface="宋体" panose="02010600030101010101" pitchFamily="2" charset="-122"/>
              </a:rPr>
              <a:t>“</a:t>
            </a:r>
            <a:r>
              <a:rPr lang="zh-CN" altLang="en-US" sz="1800" b="1">
                <a:latin typeface="宋体" panose="02010600030101010101" pitchFamily="2" charset="-122"/>
                <a:ea typeface="宋体" panose="02010600030101010101" pitchFamily="2" charset="-122"/>
                <a:cs typeface="宋体" panose="02010600030101010101" pitchFamily="2" charset="-122"/>
                <a:sym typeface="+mn-ea"/>
              </a:rPr>
              <a:t>元知</a:t>
            </a:r>
            <a:r>
              <a:rPr lang="zh-CN" altLang="en-US" sz="1800" b="1">
                <a:latin typeface="宋体" panose="02010600030101010101" pitchFamily="2" charset="-122"/>
                <a:ea typeface="宋体" panose="02010600030101010101" pitchFamily="2" charset="-122"/>
                <a:cs typeface="宋体" panose="02010600030101010101" pitchFamily="2" charset="-122"/>
              </a:rPr>
              <a:t>死去万事空</a:t>
            </a:r>
            <a:r>
              <a:rPr lang="en-US" altLang="zh-CN" sz="1800" b="1">
                <a:latin typeface="宋体" panose="02010600030101010101" pitchFamily="2" charset="-122"/>
                <a:ea typeface="宋体" panose="02010600030101010101" pitchFamily="2" charset="-122"/>
                <a:cs typeface="宋体" panose="02010600030101010101" pitchFamily="2" charset="-122"/>
              </a:rPr>
              <a:t>”</a:t>
            </a:r>
            <a:r>
              <a:rPr lang="zh-CN" altLang="en-US" sz="1800" b="1">
                <a:latin typeface="宋体" panose="02010600030101010101" pitchFamily="2" charset="-122"/>
                <a:ea typeface="宋体" panose="02010600030101010101" pitchFamily="2" charset="-122"/>
                <a:cs typeface="宋体" panose="02010600030101010101" pitchFamily="2" charset="-122"/>
              </a:rPr>
              <a:t>。</a:t>
            </a:r>
            <a:endParaRPr lang="zh-CN" altLang="en-US" sz="1800" b="1">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3193415" y="1172845"/>
            <a:ext cx="1083945"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3340100" y="1927860"/>
            <a:ext cx="2027555" cy="368300"/>
          </a:xfrm>
          <a:prstGeom prst="rect">
            <a:avLst/>
          </a:prstGeom>
          <a:solidFill>
            <a:schemeClr val="accent6">
              <a:lumMod val="60000"/>
              <a:lumOff val="40000"/>
            </a:schemeClr>
          </a:solidFill>
        </p:spPr>
        <p:txBody>
          <a:bodyPr wrap="square" rtlCol="0" anchor="t">
            <a:spAutoFit/>
          </a:bodyPr>
          <a:lstStyle/>
          <a:p>
            <a:r>
              <a:rPr lang="zh-CN" altLang="en-US" sz="1800"/>
              <a:t>一切事情。</a:t>
            </a:r>
            <a:endParaRPr lang="zh-CN" altLang="en-US" sz="1800"/>
          </a:p>
        </p:txBody>
      </p:sp>
      <p:sp>
        <p:nvSpPr>
          <p:cNvPr id="6" name="下箭头 5"/>
          <p:cNvSpPr/>
          <p:nvPr/>
        </p:nvSpPr>
        <p:spPr>
          <a:xfrm>
            <a:off x="3790315" y="1711960"/>
            <a:ext cx="144145" cy="2159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stretch>
            <a:fillRect/>
          </a:stretch>
        </p:blipFill>
        <p:spPr>
          <a:xfrm>
            <a:off x="5845810" y="1172845"/>
            <a:ext cx="3035935" cy="1068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edge">
                                      <p:cBhvr>
                                        <p:cTn id="13" dur="20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heckerboard(across)">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edge">
                                      <p:cBhvr>
                                        <p:cTn id="28" dur="20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checkerboard(across)">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bldLvl="0" animBg="1"/>
      <p:bldP spid="4" grpId="0" bldLvl="0" animBg="1"/>
      <p:bldP spid="5" grpId="0" bldLvl="0" animBg="1"/>
      <p:bldP spid="8" grpId="0" bldLvl="0" animBg="1"/>
      <p:bldP spid="2" grpId="0" bldLvl="0" animBg="1"/>
      <p:bldP spid="3" grpId="0" bldLvl="0" animBg="1"/>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燕尾形箭头 55"/>
          <p:cNvSpPr/>
          <p:nvPr/>
        </p:nvSpPr>
        <p:spPr bwMode="auto">
          <a:xfrm rot="5400000">
            <a:off x="1082040" y="1372235"/>
            <a:ext cx="321945" cy="233045"/>
          </a:xfrm>
          <a:prstGeom prst="notchedRightArrow">
            <a:avLst/>
          </a:prstGeom>
        </p:spPr>
        <p:style>
          <a:lnRef idx="3">
            <a:schemeClr val="lt1"/>
          </a:lnRef>
          <a:fillRef idx="1">
            <a:schemeClr val="accent1"/>
          </a:fillRef>
          <a:effectRef idx="1">
            <a:schemeClr val="accent1"/>
          </a:effectRef>
          <a:fontRef idx="minor">
            <a:schemeClr val="lt1"/>
          </a:fontRef>
        </p:style>
        <p:txBody>
          <a:bodyPr lIns="68580" tIns="34290" rIns="68580" bIns="34290" anchor="ctr"/>
          <a:lstStyle/>
          <a:p>
            <a:pPr algn="ctr">
              <a:defRPr/>
            </a:pPr>
            <a:endParaRPr lang="zh-CN" altLang="en-US" dirty="0">
              <a:latin typeface="黑体" panose="02010600030101010101" charset="-122"/>
              <a:ea typeface="黑体" panose="02010600030101010101" charset="-122"/>
            </a:endParaRPr>
          </a:p>
        </p:txBody>
      </p:sp>
      <p:sp>
        <p:nvSpPr>
          <p:cNvPr id="57" name="文本框 6"/>
          <p:cNvSpPr txBox="1">
            <a:spLocks noChangeArrowheads="1"/>
          </p:cNvSpPr>
          <p:nvPr/>
        </p:nvSpPr>
        <p:spPr bwMode="auto">
          <a:xfrm>
            <a:off x="600075" y="1649730"/>
            <a:ext cx="1785620" cy="54800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只，只是。</a:t>
            </a:r>
            <a:endParaRPr lang="zh-CN" altLang="en-US" sz="2400" dirty="0">
              <a:latin typeface="黑体" panose="02010600030101010101" charset="-122"/>
              <a:ea typeface="黑体" panose="02010600030101010101" charset="-122"/>
            </a:endParaRPr>
          </a:p>
        </p:txBody>
      </p:sp>
      <p:sp>
        <p:nvSpPr>
          <p:cNvPr id="63" name="矩形 62"/>
          <p:cNvSpPr/>
          <p:nvPr/>
        </p:nvSpPr>
        <p:spPr>
          <a:xfrm>
            <a:off x="927735" y="812800"/>
            <a:ext cx="506095" cy="51498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4" name="矩形 63"/>
          <p:cNvSpPr/>
          <p:nvPr/>
        </p:nvSpPr>
        <p:spPr>
          <a:xfrm>
            <a:off x="3025140" y="813435"/>
            <a:ext cx="1467485" cy="51435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
          <p:cNvGrpSpPr/>
          <p:nvPr/>
        </p:nvGrpSpPr>
        <p:grpSpPr>
          <a:xfrm>
            <a:off x="2592705" y="2271395"/>
            <a:ext cx="4565650" cy="502920"/>
            <a:chOff x="3702" y="5008"/>
            <a:chExt cx="7190" cy="792"/>
          </a:xfrm>
        </p:grpSpPr>
        <p:sp>
          <p:nvSpPr>
            <p:cNvPr id="5" name="圆角矩形 4"/>
            <p:cNvSpPr/>
            <p:nvPr/>
          </p:nvSpPr>
          <p:spPr>
            <a:xfrm>
              <a:off x="3702" y="5008"/>
              <a:ext cx="7191" cy="79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4114" y="5008"/>
              <a:ext cx="6432" cy="725"/>
            </a:xfrm>
            <a:prstGeom prst="rect">
              <a:avLst/>
            </a:prstGeom>
            <a:noFill/>
          </p:spPr>
          <p:txBody>
            <a:bodyPr wrap="square" rtlCol="0" anchor="t">
              <a:spAutoFit/>
            </a:bodyPr>
            <a:lstStyle/>
            <a:p>
              <a:r>
                <a:rPr lang="zh-CN" altLang="en-US" sz="2400">
                  <a:latin typeface="黑体" panose="02010600030101010101" charset="-122"/>
                  <a:ea typeface="黑体" panose="02010600030101010101" charset="-122"/>
                </a:rPr>
                <a:t>奋斗一生，仍不见国家统一</a:t>
              </a:r>
              <a:endParaRPr lang="zh-CN" altLang="en-US" sz="2400">
                <a:latin typeface="黑体" panose="02010600030101010101" charset="-122"/>
                <a:ea typeface="黑体" panose="02010600030101010101" charset="-122"/>
              </a:endParaRPr>
            </a:p>
          </p:txBody>
        </p:sp>
      </p:grpSp>
      <p:sp>
        <p:nvSpPr>
          <p:cNvPr id="8" name="文本框 7"/>
          <p:cNvSpPr txBox="1"/>
          <p:nvPr/>
        </p:nvSpPr>
        <p:spPr>
          <a:xfrm>
            <a:off x="2750820" y="1724025"/>
            <a:ext cx="4291330" cy="398780"/>
          </a:xfrm>
          <a:prstGeom prst="rect">
            <a:avLst/>
          </a:prstGeom>
          <a:solidFill>
            <a:schemeClr val="accent6">
              <a:lumMod val="60000"/>
              <a:lumOff val="40000"/>
            </a:schemeClr>
          </a:solidFill>
        </p:spPr>
        <p:txBody>
          <a:bodyPr wrap="square" rtlCol="0" anchor="t">
            <a:spAutoFit/>
          </a:bodyPr>
          <a:lstStyle/>
          <a:p>
            <a:r>
              <a:rPr lang="zh-CN" altLang="en-US" sz="2000" b="1">
                <a:latin typeface="宋体" panose="02010600030101010101" pitchFamily="2" charset="-122"/>
                <a:ea typeface="宋体" panose="02010600030101010101" pitchFamily="2" charset="-122"/>
                <a:cs typeface="宋体" panose="02010600030101010101" pitchFamily="2" charset="-122"/>
              </a:rPr>
              <a:t>一个</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悲</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字，点出作者的遗憾。</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5358765" y="916305"/>
            <a:ext cx="1338580" cy="398780"/>
          </a:xfrm>
          <a:prstGeom prst="rect">
            <a:avLst/>
          </a:prstGeom>
          <a:solidFill>
            <a:schemeClr val="accent3">
              <a:lumMod val="60000"/>
              <a:lumOff val="40000"/>
            </a:schemeClr>
          </a:solidFill>
        </p:spPr>
        <p:txBody>
          <a:bodyPr wrap="square" rtlCol="0" anchor="t">
            <a:spAutoFit/>
          </a:bodyPr>
          <a:lstStyle/>
          <a:p>
            <a:r>
              <a:rPr lang="zh-CN" altLang="en-US" sz="2000" b="1">
                <a:latin typeface="宋体" panose="02010600030101010101" pitchFamily="2" charset="-122"/>
                <a:ea typeface="宋体" panose="02010600030101010101" pitchFamily="2" charset="-122"/>
                <a:cs typeface="宋体" panose="02010600030101010101" pitchFamily="2" charset="-122"/>
              </a:rPr>
              <a:t>国家统一</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10" name="右箭头 9"/>
          <p:cNvSpPr/>
          <p:nvPr/>
        </p:nvSpPr>
        <p:spPr>
          <a:xfrm>
            <a:off x="4644390" y="916305"/>
            <a:ext cx="504190" cy="144145"/>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3" name="矩形 2"/>
          <p:cNvSpPr/>
          <p:nvPr/>
        </p:nvSpPr>
        <p:spPr>
          <a:xfrm>
            <a:off x="1475740" y="843915"/>
            <a:ext cx="431800" cy="504190"/>
          </a:xfrm>
          <a:prstGeom prst="rect">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
          <p:cNvSpPr txBox="1">
            <a:spLocks noChangeArrowheads="1"/>
          </p:cNvSpPr>
          <p:nvPr/>
        </p:nvSpPr>
        <p:spPr bwMode="auto">
          <a:xfrm>
            <a:off x="600075" y="2978150"/>
            <a:ext cx="7957185"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dirty="0" smtClean="0">
                <a:latin typeface="黑体" panose="02010600030101010101" charset="-122"/>
                <a:ea typeface="黑体" panose="02010600030101010101" charset="-122"/>
                <a:sym typeface="+mn-ea"/>
              </a:rPr>
              <a:t>诗意：只是悲伤没能（亲眼）看见祖国统一</a:t>
            </a:r>
            <a:r>
              <a:rPr lang="zh-CN" altLang="en-US" sz="3200" b="1" dirty="0" smtClean="0">
                <a:solidFill>
                  <a:schemeClr val="tx1"/>
                </a:solidFill>
                <a:latin typeface="宋体" panose="02010600030101010101" pitchFamily="2" charset="-122"/>
                <a:cs typeface="宋体" panose="02010600030101010101" pitchFamily="2" charset="-122"/>
              </a:rPr>
              <a:t>。</a:t>
            </a:r>
            <a:endParaRPr lang="zh-CN" altLang="en-US" sz="3200" b="1" dirty="0" smtClean="0">
              <a:solidFill>
                <a:schemeClr val="tx1"/>
              </a:solidFill>
              <a:latin typeface="宋体" panose="02010600030101010101" pitchFamily="2" charset="-122"/>
              <a:cs typeface="宋体" panose="02010600030101010101" pitchFamily="2" charset="-122"/>
            </a:endParaRPr>
          </a:p>
        </p:txBody>
      </p:sp>
      <p:sp>
        <p:nvSpPr>
          <p:cNvPr id="51" name="文本框 6"/>
          <p:cNvSpPr txBox="1">
            <a:spLocks noChangeArrowheads="1"/>
          </p:cNvSpPr>
          <p:nvPr/>
        </p:nvSpPr>
        <p:spPr bwMode="auto">
          <a:xfrm>
            <a:off x="857250" y="591820"/>
            <a:ext cx="3796665" cy="8686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但悲不见九州同。</a:t>
            </a:r>
            <a:endParaRPr lang="zh-CN" altLang="en-US" sz="40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wedge">
                                      <p:cBhvr>
                                        <p:cTn id="14" dur="2000"/>
                                        <p:tgtEl>
                                          <p:spTgt spid="63"/>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up)">
                                      <p:cBhvr>
                                        <p:cTn id="18" dur="500"/>
                                        <p:tgtEl>
                                          <p:spTgt spid="56"/>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edge">
                                      <p:cBhvr>
                                        <p:cTn id="27" dur="20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ssolv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dissolv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down)">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500" fill="hold"/>
                                        <p:tgtEl>
                                          <p:spTgt spid="67"/>
                                        </p:tgtEl>
                                        <p:attrNameLst>
                                          <p:attrName>ppt_x</p:attrName>
                                        </p:attrNameLst>
                                      </p:cBhvr>
                                      <p:tavLst>
                                        <p:tav tm="0">
                                          <p:val>
                                            <p:strVal val="#ppt_x"/>
                                          </p:val>
                                        </p:tav>
                                        <p:tav tm="100000">
                                          <p:val>
                                            <p:strVal val="#ppt_x"/>
                                          </p:val>
                                        </p:tav>
                                      </p:tavLst>
                                    </p:anim>
                                    <p:anim calcmode="lin" valueType="num">
                                      <p:cBhvr additive="base">
                                        <p:cTn id="5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63" grpId="0" bldLvl="0" animBg="1"/>
      <p:bldP spid="64" grpId="0" bldLvl="0" animBg="1"/>
      <p:bldP spid="8" grpId="0" bldLvl="0" animBg="1"/>
      <p:bldP spid="9" grpId="0" bldLvl="0" animBg="1"/>
      <p:bldP spid="10" grpId="0" animBg="1"/>
      <p:bldP spid="3" grpId="0" bldLvl="0" animBg="1"/>
      <p:bldP spid="67" grpId="0" bldLvl="0" animBg="1"/>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10385" y="1680845"/>
            <a:ext cx="3741420" cy="1508760"/>
          </a:xfrm>
          <a:prstGeom prst="rect">
            <a:avLst/>
          </a:prstGeom>
        </p:spPr>
        <p:txBody>
          <a:bodyPr wrap="square" lIns="68580" tIns="34290" rIns="68580" bIns="34290">
            <a:spAutoFit/>
          </a:bodyPr>
          <a:lstStyle/>
          <a:p>
            <a:pPr lvl="0" algn="just">
              <a:lnSpc>
                <a:spcPct val="130000"/>
              </a:lnSpc>
            </a:pPr>
            <a:r>
              <a:rPr lang="zh-CN" altLang="en-US" sz="3600" b="1" dirty="0" smtClean="0">
                <a:latin typeface="楷体" panose="02010609060101010101" pitchFamily="49" charset="-122"/>
                <a:ea typeface="楷体" panose="02010609060101010101" pitchFamily="49" charset="-122"/>
              </a:rPr>
              <a:t>王师北定中原日，</a:t>
            </a:r>
            <a:endParaRPr lang="zh-CN" altLang="en-US" sz="3600" b="1" dirty="0" smtClean="0">
              <a:latin typeface="楷体" panose="02010609060101010101" pitchFamily="49" charset="-122"/>
              <a:ea typeface="楷体" panose="02010609060101010101" pitchFamily="49" charset="-122"/>
            </a:endParaRPr>
          </a:p>
          <a:p>
            <a:pPr lvl="0" algn="just">
              <a:lnSpc>
                <a:spcPct val="130000"/>
              </a:lnSpc>
            </a:pPr>
            <a:r>
              <a:rPr lang="zh-CN" altLang="en-US" sz="3600" b="1" dirty="0" smtClean="0">
                <a:latin typeface="楷体" panose="02010609060101010101" pitchFamily="49" charset="-122"/>
                <a:ea typeface="楷体" panose="02010609060101010101" pitchFamily="49" charset="-122"/>
              </a:rPr>
              <a:t>家祭无忘告乃翁。</a:t>
            </a:r>
            <a:endParaRPr lang="zh-CN" altLang="en-US" sz="3600" b="1" dirty="0" smtClean="0">
              <a:latin typeface="楷体" panose="02010609060101010101" pitchFamily="49" charset="-122"/>
              <a:ea typeface="楷体" panose="02010609060101010101" pitchFamily="49" charset="-122"/>
            </a:endParaRPr>
          </a:p>
        </p:txBody>
      </p:sp>
      <p:cxnSp>
        <p:nvCxnSpPr>
          <p:cNvPr id="22" name="直接连接符 21"/>
          <p:cNvCxnSpPr/>
          <p:nvPr/>
        </p:nvCxnSpPr>
        <p:spPr>
          <a:xfrm flipV="1">
            <a:off x="2903855" y="2324100"/>
            <a:ext cx="742315" cy="18415"/>
          </a:xfrm>
          <a:prstGeom prst="line">
            <a:avLst/>
          </a:prstGeom>
        </p:spPr>
        <p:style>
          <a:lnRef idx="3">
            <a:schemeClr val="accent5"/>
          </a:lnRef>
          <a:fillRef idx="0">
            <a:schemeClr val="accent5"/>
          </a:fillRef>
          <a:effectRef idx="2">
            <a:schemeClr val="accent5"/>
          </a:effectRef>
          <a:fontRef idx="minor">
            <a:schemeClr val="tx1"/>
          </a:fontRef>
        </p:style>
      </p:cxnSp>
      <p:sp>
        <p:nvSpPr>
          <p:cNvPr id="57" name="文本框 6"/>
          <p:cNvSpPr txBox="1">
            <a:spLocks noChangeArrowheads="1"/>
          </p:cNvSpPr>
          <p:nvPr/>
        </p:nvSpPr>
        <p:spPr bwMode="auto">
          <a:xfrm>
            <a:off x="1562100" y="1058545"/>
            <a:ext cx="1732915" cy="54800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宋朝的军队。</a:t>
            </a:r>
            <a:endParaRPr lang="zh-CN" altLang="en-US" sz="2400" dirty="0">
              <a:latin typeface="黑体" panose="02010600030101010101" charset="-122"/>
              <a:ea typeface="黑体" panose="02010600030101010101" charset="-122"/>
            </a:endParaRPr>
          </a:p>
        </p:txBody>
      </p:sp>
      <p:sp>
        <p:nvSpPr>
          <p:cNvPr id="160" name=" 160"/>
          <p:cNvSpPr/>
          <p:nvPr/>
        </p:nvSpPr>
        <p:spPr>
          <a:xfrm>
            <a:off x="3439160" y="1606550"/>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矩形 19"/>
          <p:cNvSpPr/>
          <p:nvPr/>
        </p:nvSpPr>
        <p:spPr>
          <a:xfrm>
            <a:off x="1871980" y="2526030"/>
            <a:ext cx="974725" cy="51816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文本框 4"/>
          <p:cNvSpPr txBox="1"/>
          <p:nvPr/>
        </p:nvSpPr>
        <p:spPr>
          <a:xfrm>
            <a:off x="3453765" y="1058545"/>
            <a:ext cx="1554480" cy="460375"/>
          </a:xfrm>
          <a:prstGeom prst="rect">
            <a:avLst/>
          </a:prstGeom>
          <a:solidFill>
            <a:schemeClr val="accent6">
              <a:lumMod val="60000"/>
              <a:lumOff val="40000"/>
            </a:schemeClr>
          </a:solidFill>
        </p:spPr>
        <p:txBody>
          <a:bodyPr wrap="square" rtlCol="0" anchor="t">
            <a:spAutoFit/>
          </a:bodyPr>
          <a:lstStyle/>
          <a:p>
            <a:r>
              <a:rPr lang="zh-CN" altLang="en-US" sz="2400"/>
              <a:t>平定北方。</a:t>
            </a:r>
            <a:endParaRPr lang="zh-CN" altLang="en-US" sz="2400"/>
          </a:p>
        </p:txBody>
      </p:sp>
      <p:sp>
        <p:nvSpPr>
          <p:cNvPr id="7" name="下箭头 6"/>
          <p:cNvSpPr/>
          <p:nvPr/>
        </p:nvSpPr>
        <p:spPr>
          <a:xfrm rot="10800000">
            <a:off x="2192655" y="1606550"/>
            <a:ext cx="144145" cy="2159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文本框 6"/>
          <p:cNvSpPr txBox="1">
            <a:spLocks noChangeArrowheads="1"/>
          </p:cNvSpPr>
          <p:nvPr/>
        </p:nvSpPr>
        <p:spPr bwMode="auto">
          <a:xfrm>
            <a:off x="5443220" y="1306830"/>
            <a:ext cx="3140710" cy="1027430"/>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淮河以北被金人侵占的地区。</a:t>
            </a:r>
            <a:endParaRPr lang="zh-CN" altLang="en-US" sz="2400" dirty="0">
              <a:latin typeface="黑体" panose="02010600030101010101" charset="-122"/>
              <a:ea typeface="黑体" panose="02010600030101010101" charset="-122"/>
            </a:endParaRPr>
          </a:p>
        </p:txBody>
      </p:sp>
      <p:sp>
        <p:nvSpPr>
          <p:cNvPr id="9" name="矩形 8"/>
          <p:cNvSpPr/>
          <p:nvPr/>
        </p:nvSpPr>
        <p:spPr>
          <a:xfrm>
            <a:off x="3798570" y="1894205"/>
            <a:ext cx="864870"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下箭头 9"/>
          <p:cNvSpPr/>
          <p:nvPr/>
        </p:nvSpPr>
        <p:spPr>
          <a:xfrm rot="16200000">
            <a:off x="5003800" y="1601470"/>
            <a:ext cx="144145" cy="58547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2" name="文本框 6"/>
          <p:cNvSpPr txBox="1">
            <a:spLocks noChangeArrowheads="1"/>
          </p:cNvSpPr>
          <p:nvPr/>
        </p:nvSpPr>
        <p:spPr bwMode="auto">
          <a:xfrm>
            <a:off x="931545" y="3317875"/>
            <a:ext cx="2153920" cy="54800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祭祀家中先人。</a:t>
            </a:r>
            <a:endParaRPr lang="zh-CN" altLang="en-US" sz="2400" dirty="0">
              <a:latin typeface="黑体" panose="02010600030101010101" charset="-122"/>
              <a:ea typeface="黑体" panose="02010600030101010101" charset="-122"/>
            </a:endParaRPr>
          </a:p>
        </p:txBody>
      </p:sp>
      <p:sp>
        <p:nvSpPr>
          <p:cNvPr id="13" name="矩形 12"/>
          <p:cNvSpPr/>
          <p:nvPr/>
        </p:nvSpPr>
        <p:spPr>
          <a:xfrm>
            <a:off x="1871980" y="1894205"/>
            <a:ext cx="974725" cy="48831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下箭头 13"/>
          <p:cNvSpPr/>
          <p:nvPr/>
        </p:nvSpPr>
        <p:spPr>
          <a:xfrm>
            <a:off x="2336800" y="3101975"/>
            <a:ext cx="144145" cy="2159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cxnSp>
        <p:nvCxnSpPr>
          <p:cNvPr id="15" name="直接连接符 14"/>
          <p:cNvCxnSpPr/>
          <p:nvPr/>
        </p:nvCxnSpPr>
        <p:spPr>
          <a:xfrm>
            <a:off x="2853690" y="3044190"/>
            <a:ext cx="360045" cy="0"/>
          </a:xfrm>
          <a:prstGeom prst="line">
            <a:avLst/>
          </a:prstGeom>
        </p:spPr>
        <p:style>
          <a:lnRef idx="3">
            <a:schemeClr val="accent5"/>
          </a:lnRef>
          <a:fillRef idx="0">
            <a:schemeClr val="accent5"/>
          </a:fillRef>
          <a:effectRef idx="2">
            <a:schemeClr val="accent5"/>
          </a:effectRef>
          <a:fontRef idx="minor">
            <a:schemeClr val="tx1"/>
          </a:fontRef>
        </p:style>
      </p:cxnSp>
      <p:sp>
        <p:nvSpPr>
          <p:cNvPr id="16" name=" 160"/>
          <p:cNvSpPr/>
          <p:nvPr/>
        </p:nvSpPr>
        <p:spPr>
          <a:xfrm rot="5040000">
            <a:off x="3276600" y="3094355"/>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3295015" y="3497580"/>
            <a:ext cx="1071880" cy="460375"/>
          </a:xfrm>
          <a:prstGeom prst="rect">
            <a:avLst/>
          </a:prstGeom>
          <a:solidFill>
            <a:schemeClr val="accent6">
              <a:lumMod val="60000"/>
              <a:lumOff val="40000"/>
            </a:schemeClr>
          </a:solidFill>
        </p:spPr>
        <p:txBody>
          <a:bodyPr wrap="square" rtlCol="0" anchor="t">
            <a:spAutoFit/>
          </a:bodyPr>
          <a:lstStyle/>
          <a:p>
            <a:r>
              <a:rPr lang="zh-CN" altLang="en-US" sz="2400"/>
              <a:t>不要。</a:t>
            </a:r>
            <a:endParaRPr lang="zh-CN" altLang="en-US" sz="2400"/>
          </a:p>
        </p:txBody>
      </p:sp>
      <p:sp>
        <p:nvSpPr>
          <p:cNvPr id="18" name="矩形 17"/>
          <p:cNvSpPr/>
          <p:nvPr/>
        </p:nvSpPr>
        <p:spPr>
          <a:xfrm>
            <a:off x="4224020" y="2556510"/>
            <a:ext cx="864870"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a:spLocks noChangeArrowheads="1"/>
          </p:cNvSpPr>
          <p:nvPr/>
        </p:nvSpPr>
        <p:spPr bwMode="auto">
          <a:xfrm>
            <a:off x="5860415" y="2511425"/>
            <a:ext cx="1577975" cy="54800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你的父亲。</a:t>
            </a:r>
            <a:endParaRPr lang="zh-CN" altLang="en-US" sz="2400" dirty="0">
              <a:latin typeface="黑体" panose="02010600030101010101" charset="-122"/>
              <a:ea typeface="黑体" panose="02010600030101010101" charset="-122"/>
            </a:endParaRPr>
          </a:p>
        </p:txBody>
      </p:sp>
      <p:sp>
        <p:nvSpPr>
          <p:cNvPr id="21" name="下箭头 20"/>
          <p:cNvSpPr/>
          <p:nvPr/>
        </p:nvSpPr>
        <p:spPr>
          <a:xfrm rot="16200000">
            <a:off x="5400675" y="2473325"/>
            <a:ext cx="144145" cy="58547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3" name="文本框 22"/>
          <p:cNvSpPr txBox="1"/>
          <p:nvPr/>
        </p:nvSpPr>
        <p:spPr>
          <a:xfrm>
            <a:off x="5008245" y="3432175"/>
            <a:ext cx="2778125" cy="706755"/>
          </a:xfrm>
          <a:prstGeom prst="rect">
            <a:avLst/>
          </a:prstGeom>
          <a:solidFill>
            <a:schemeClr val="accent6">
              <a:lumMod val="60000"/>
              <a:lumOff val="40000"/>
            </a:schemeClr>
          </a:solidFill>
        </p:spPr>
        <p:txBody>
          <a:bodyPr wrap="square" rtlCol="0" anchor="t">
            <a:spAutoFit/>
          </a:bodyPr>
          <a:lstStyle/>
          <a:p>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北定</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，点出作者对定能收复失地的信心。</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0"/>
                                        </p:tgtEl>
                                        <p:attrNameLst>
                                          <p:attrName>style.visibility</p:attrName>
                                        </p:attrNameLst>
                                      </p:cBhvr>
                                      <p:to>
                                        <p:strVal val="visible"/>
                                      </p:to>
                                    </p:set>
                                    <p:animEffect transition="in" filter="wipe(down)">
                                      <p:cBhvr>
                                        <p:cTn id="27" dur="500"/>
                                        <p:tgtEl>
                                          <p:spTgt spid="1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up)">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down)">
                                      <p:cBhvr>
                                        <p:cTn id="9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160" grpId="0" animBg="1"/>
      <p:bldP spid="20" grpId="0" animBg="1"/>
      <p:bldP spid="5" grpId="0" animBg="1"/>
      <p:bldP spid="7" grpId="0" animBg="1"/>
      <p:bldP spid="8" grpId="0" animBg="1"/>
      <p:bldP spid="9" grpId="0" animBg="1"/>
      <p:bldP spid="10" grpId="0" animBg="1"/>
      <p:bldP spid="12" grpId="0" animBg="1"/>
      <p:bldP spid="13" grpId="0" animBg="1"/>
      <p:bldP spid="14" grpId="0" animBg="1"/>
      <p:bldP spid="16" grpId="0" animBg="1"/>
      <p:bldP spid="17" grpId="0" animBg="1"/>
      <p:bldP spid="18" grpId="0" animBg="1"/>
      <p:bldP spid="19" grpId="0" animBg="1"/>
      <p:bldP spid="21"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657860" y="3134995"/>
            <a:ext cx="7401560" cy="991870"/>
          </a:xfrm>
          <a:prstGeom prst="rect">
            <a:avLst/>
          </a:prstGeom>
        </p:spPr>
        <p:txBody>
          <a:bodyPr wrap="square" lIns="68580" tIns="34290" rIns="68580" bIns="34290">
            <a:spAutoFit/>
          </a:bodyPr>
          <a:lstStyle/>
          <a:p>
            <a:r>
              <a:rPr lang="zh-CN" altLang="en-US" sz="3200" b="1" dirty="0" smtClean="0">
                <a:latin typeface="楷体" panose="02010609060101010101" pitchFamily="49" charset="-122"/>
                <a:ea typeface="楷体" panose="02010609060101010101" pitchFamily="49" charset="-122"/>
              </a:rPr>
              <a:t>   </a:t>
            </a:r>
            <a:r>
              <a:rPr lang="zh-CN" altLang="en-US" sz="2800" b="1" dirty="0" smtClean="0">
                <a:latin typeface="黑体" panose="02010600030101010101" charset="-122"/>
                <a:ea typeface="黑体" panose="02010600030101010101" charset="-122"/>
              </a:rPr>
              <a:t>诗意：当大宋军队收复了中原失地的那一天时，你们举行家祭时不要忘了告诉我！</a:t>
            </a:r>
            <a:endParaRPr lang="zh-CN" altLang="en-US" sz="2800" b="1" dirty="0" smtClean="0">
              <a:latin typeface="黑体" panose="02010600030101010101" charset="-122"/>
              <a:ea typeface="黑体" panose="02010600030101010101" charset="-122"/>
            </a:endParaRPr>
          </a:p>
        </p:txBody>
      </p:sp>
      <p:sp>
        <p:nvSpPr>
          <p:cNvPr id="68612" name="AutoShape 4" descr="http://img0.imgtn.bdimg.com/it/u=1617273135,2540092535&amp;fm=214&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pic>
        <p:nvPicPr>
          <p:cNvPr id="2" name="图片 1"/>
          <p:cNvPicPr>
            <a:picLocks noChangeAspect="1"/>
          </p:cNvPicPr>
          <p:nvPr/>
        </p:nvPicPr>
        <p:blipFill>
          <a:blip r:embed="rId1"/>
          <a:stretch>
            <a:fillRect/>
          </a:stretch>
        </p:blipFill>
        <p:spPr>
          <a:xfrm>
            <a:off x="2396490" y="480695"/>
            <a:ext cx="4350385" cy="2654300"/>
          </a:xfrm>
          <a:prstGeom prst="rect">
            <a:avLst/>
          </a:prstGeom>
          <a:effectLst>
            <a:softEdge rad="127000"/>
          </a:effectLst>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amond(in)">
                                      <p:cBhvr>
                                        <p:cTn id="7"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1315" y="591185"/>
            <a:ext cx="5367655" cy="521970"/>
          </a:xfrm>
          <a:prstGeom prst="rect">
            <a:avLst/>
          </a:prstGeom>
          <a:noFill/>
        </p:spPr>
        <p:txBody>
          <a:bodyPr wrap="none" rtlCol="0">
            <a:spAutoFit/>
          </a:bodyPr>
          <a:lstStyle/>
          <a:p>
            <a:pPr algn="l"/>
            <a:r>
              <a:rPr lang="zh-CN" sz="2800" b="1" dirty="0" smtClean="0">
                <a:latin typeface="黑体" panose="02010600030101010101" charset="-122"/>
                <a:ea typeface="黑体" panose="02010600030101010101" charset="-122"/>
                <a:cs typeface="黑体" panose="02010600030101010101" charset="-122"/>
                <a:sym typeface="+mn-ea"/>
              </a:rPr>
              <a:t>这首诗歌表达了作者怎样的感情</a:t>
            </a:r>
            <a:r>
              <a:rPr lang="en-US" altLang="zh-CN" sz="2800" b="1" dirty="0" smtClean="0">
                <a:latin typeface="黑体" panose="02010600030101010101" charset="-122"/>
                <a:ea typeface="黑体" panose="02010600030101010101" charset="-122"/>
                <a:cs typeface="黑体" panose="02010600030101010101" charset="-122"/>
                <a:sym typeface="+mn-ea"/>
              </a:rPr>
              <a:t>?</a:t>
            </a:r>
            <a:endParaRPr lang="en-US" altLang="zh-CN" sz="2800" b="1" dirty="0" smtClean="0">
              <a:latin typeface="黑体" panose="02010600030101010101" charset="-122"/>
              <a:ea typeface="黑体" panose="02010600030101010101" charset="-122"/>
              <a:cs typeface="黑体" panose="02010600030101010101" charset="-122"/>
              <a:sym typeface="+mn-ea"/>
            </a:endParaRPr>
          </a:p>
        </p:txBody>
      </p:sp>
      <p:sp>
        <p:nvSpPr>
          <p:cNvPr id="4" name="文本框 3"/>
          <p:cNvSpPr txBox="1"/>
          <p:nvPr/>
        </p:nvSpPr>
        <p:spPr>
          <a:xfrm>
            <a:off x="361315" y="1449070"/>
            <a:ext cx="7896225" cy="2245360"/>
          </a:xfrm>
          <a:prstGeom prst="rect">
            <a:avLst/>
          </a:prstGeom>
          <a:solidFill>
            <a:schemeClr val="accent6">
              <a:lumMod val="60000"/>
              <a:lumOff val="40000"/>
            </a:schemeClr>
          </a:solidFill>
        </p:spPr>
        <p:txBody>
          <a:bodyPr wrap="square" rtlCol="0">
            <a:spAutoFit/>
          </a:bodyPr>
          <a:lstStyle/>
          <a:p>
            <a:pPr algn="l"/>
            <a:r>
              <a:rPr lang="en-US"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诗歌前两句写</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对</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未见祖国统一</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的无穷遗恨，</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后两句写</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对神圣事业必成的坚定信念。全诗有悲的成分，但基调是激昂的。这首诗情真意切地表达了诗人临终时复杂的</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心理活动</a:t>
            </a:r>
            <a:r>
              <a:rPr sz="2800" b="1" dirty="0" smtClean="0">
                <a:latin typeface="楷体" panose="02010609060101010101" pitchFamily="49" charset="-122"/>
                <a:ea typeface="楷体" panose="02010609060101010101" pitchFamily="49" charset="-122"/>
                <a:cs typeface="楷体" panose="02010609060101010101" pitchFamily="49" charset="-122"/>
                <a:sym typeface="+mn-ea"/>
              </a:rPr>
              <a:t>和他忧国忧民的爱国情怀</a:t>
            </a:r>
            <a:r>
              <a:rPr lang="zh-CN" sz="2800" b="1" dirty="0" smtClean="0">
                <a:latin typeface="楷体" panose="02010609060101010101" pitchFamily="49" charset="-122"/>
                <a:ea typeface="楷体" panose="02010609060101010101" pitchFamily="49" charset="-122"/>
                <a:cs typeface="楷体" panose="02010609060101010101" pitchFamily="49" charset="-122"/>
                <a:sym typeface="+mn-ea"/>
              </a:rPr>
              <a:t>。</a:t>
            </a:r>
            <a:endParaRPr sz="28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703580" y="1400810"/>
            <a:ext cx="4755515" cy="3046095"/>
          </a:xfrm>
          <a:prstGeom prst="rect">
            <a:avLst/>
          </a:prstGeom>
          <a:noFill/>
          <a:ln w="9525">
            <a:noFill/>
            <a:miter lim="800000"/>
          </a:ln>
          <a:effectLst/>
        </p:spPr>
        <p:txBody>
          <a:bodyPr vert="horz" wrap="square" lIns="91440" tIns="45720" rIns="91440" bIns="45720" numCol="1" anchor="ctr" anchorCtr="0" compatLnSpc="1">
            <a:spAutoFit/>
          </a:bodyPr>
          <a:lstStyle/>
          <a:p>
            <a:pPr algn="l"/>
            <a:r>
              <a:rPr lang="en-US" altLang="zh-CN" sz="3200" b="1" dirty="0" smtClean="0">
                <a:latin typeface="宋体" panose="02010600030101010101" pitchFamily="2" charset="-122"/>
                <a:ea typeface="宋体" panose="02010600030101010101" pitchFamily="2" charset="-122"/>
                <a:sym typeface="+mn-ea"/>
              </a:rPr>
              <a:t>     </a:t>
            </a:r>
            <a:r>
              <a:rPr lang="zh-CN" altLang="en-US" sz="3200" b="1" dirty="0" smtClean="0">
                <a:latin typeface="宋体" panose="02010600030101010101" pitchFamily="2" charset="-122"/>
                <a:ea typeface="宋体" panose="02010600030101010101" pitchFamily="2" charset="-122"/>
                <a:sym typeface="+mn-ea"/>
              </a:rPr>
              <a:t>示  儿</a:t>
            </a:r>
            <a:endParaRPr lang="zh-CN" altLang="en-US" sz="3200" b="1" dirty="0" smtClean="0">
              <a:latin typeface="宋体" panose="02010600030101010101" pitchFamily="2" charset="-122"/>
              <a:ea typeface="宋体" panose="02010600030101010101" pitchFamily="2" charset="-122"/>
            </a:endParaRPr>
          </a:p>
          <a:p>
            <a:pPr algn="ct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宋</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陆游</a:t>
            </a:r>
            <a:endPar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死去</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元知</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万事空</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但悲</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不见</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九州同</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王师</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北定</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中原日</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家祭</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无忘</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告乃翁</a:t>
            </a:r>
            <a:r>
              <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61102" y="1423281"/>
            <a:ext cx="850943" cy="697101"/>
          </a:xfrm>
          <a:prstGeom prst="rect">
            <a:avLst/>
          </a:prstGeom>
        </p:spPr>
      </p:pic>
      <p:sp>
        <p:nvSpPr>
          <p:cNvPr id="17" name="文本框 10"/>
          <p:cNvSpPr txBox="1"/>
          <p:nvPr/>
        </p:nvSpPr>
        <p:spPr>
          <a:xfrm>
            <a:off x="6115050" y="1628775"/>
            <a:ext cx="158369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5161915" y="2198370"/>
            <a:ext cx="2639695" cy="145034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solidFill>
                  <a:srgbClr val="FF0000"/>
                </a:solidFill>
                <a:latin typeface="楷体" panose="02010609060101010101" pitchFamily="49" charset="-122"/>
                <a:ea typeface="楷体" panose="02010609060101010101" pitchFamily="49" charset="-122"/>
              </a:rPr>
              <a:t>读这首诗，要在悲伤遗憾中展现对未来的坚定信念。</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662940" y="481965"/>
            <a:ext cx="7395845" cy="730885"/>
          </a:xfrm>
          <a:prstGeom prst="rect">
            <a:avLst/>
          </a:prstGeom>
          <a:noFill/>
        </p:spPr>
        <p:txBody>
          <a:bodyPr wrap="square" rtlCol="0" anchor="t">
            <a:spAutoFit/>
          </a:bodyPr>
          <a:lstStyle/>
          <a:p>
            <a:pPr>
              <a:lnSpc>
                <a:spcPct val="130000"/>
              </a:lnSpc>
            </a:pPr>
            <a:r>
              <a:rPr lang="zh-CN" altLang="en-US" sz="3200" dirty="0" smtClean="0">
                <a:latin typeface="黑体" panose="02010600030101010101" charset="-122"/>
                <a:ea typeface="黑体" panose="02010600030101010101" charset="-122"/>
              </a:rPr>
              <a:t>让我们带着对诗意的理解再次朗读诗歌。</a:t>
            </a:r>
            <a:endParaRPr lang="zh-CN" altLang="en-US" sz="3200" dirty="0" smtClean="0">
              <a:latin typeface="黑体" panose="02010600030101010101" charset="-122"/>
              <a:ea typeface="黑体" panose="0201060003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242060" y="1315085"/>
            <a:ext cx="6834505" cy="2139315"/>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Text Box 5"/>
          <p:cNvSpPr txBox="1">
            <a:spLocks noChangeArrowheads="1"/>
          </p:cNvSpPr>
          <p:nvPr/>
        </p:nvSpPr>
        <p:spPr bwMode="auto">
          <a:xfrm>
            <a:off x="3703955" y="1423670"/>
            <a:ext cx="3333115" cy="483870"/>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2700" b="1" dirty="0" smtClean="0">
                <a:solidFill>
                  <a:srgbClr val="FF0000"/>
                </a:solidFill>
                <a:latin typeface="楷体" panose="02010609060101010101" pitchFamily="49" charset="-122"/>
                <a:ea typeface="楷体" panose="02010609060101010101" pitchFamily="49" charset="-122"/>
              </a:rPr>
              <a:t>万事空</a:t>
            </a:r>
            <a:endParaRPr lang="zh-CN" altLang="en-US" sz="2700" b="1" dirty="0" smtClean="0">
              <a:solidFill>
                <a:srgbClr val="FF0000"/>
              </a:solidFill>
              <a:latin typeface="楷体" panose="02010609060101010101" pitchFamily="49" charset="-122"/>
              <a:ea typeface="楷体" panose="02010609060101010101" pitchFamily="49" charset="-122"/>
            </a:endParaRPr>
          </a:p>
        </p:txBody>
      </p:sp>
      <p:sp>
        <p:nvSpPr>
          <p:cNvPr id="25" name="Text Box 5"/>
          <p:cNvSpPr txBox="1">
            <a:spLocks noChangeArrowheads="1"/>
          </p:cNvSpPr>
          <p:nvPr/>
        </p:nvSpPr>
        <p:spPr bwMode="auto">
          <a:xfrm>
            <a:off x="3676650" y="2360930"/>
            <a:ext cx="3270885" cy="483870"/>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2700" b="1" dirty="0" smtClean="0">
                <a:solidFill>
                  <a:srgbClr val="FF0000"/>
                </a:solidFill>
                <a:latin typeface="楷体" panose="02010609060101010101" pitchFamily="49" charset="-122"/>
                <a:ea typeface="楷体" panose="02010609060101010101" pitchFamily="49" charset="-122"/>
              </a:rPr>
              <a:t>定中原</a:t>
            </a:r>
            <a:endParaRPr lang="zh-CN" altLang="en-US" sz="2700" b="1" dirty="0" smtClean="0">
              <a:solidFill>
                <a:srgbClr val="FF0000"/>
              </a:solidFill>
              <a:latin typeface="楷体" panose="02010609060101010101" pitchFamily="49" charset="-122"/>
              <a:ea typeface="楷体" panose="02010609060101010101" pitchFamily="49" charset="-122"/>
            </a:endParaRPr>
          </a:p>
        </p:txBody>
      </p:sp>
      <p:sp>
        <p:nvSpPr>
          <p:cNvPr id="2" name="左大括号 1"/>
          <p:cNvSpPr/>
          <p:nvPr/>
        </p:nvSpPr>
        <p:spPr>
          <a:xfrm>
            <a:off x="3289935" y="1562735"/>
            <a:ext cx="304800" cy="1586865"/>
          </a:xfrm>
          <a:prstGeom prst="leftBrace">
            <a:avLst/>
          </a:prstGeom>
          <a:noFill/>
          <a:ln w="76200" cap="flat" cmpd="sng" algn="ctr">
            <a:solidFill>
              <a:srgbClr val="FFBF53">
                <a:lumMod val="75000"/>
              </a:srgbClr>
            </a:solidFill>
            <a:prstDash val="solid"/>
          </a:ln>
          <a:effectLst/>
        </p:spPr>
        <p:txBody>
          <a:bodyPr lIns="68580" tIns="34290" rIns="68580" bIns="34290" rtlCol="0" anchor="ctr"/>
          <a:lstStyle/>
          <a:p>
            <a:pPr algn="ctr"/>
            <a:endParaRPr lang="zh-CN" altLang="en-US"/>
          </a:p>
        </p:txBody>
      </p:sp>
      <p:grpSp>
        <p:nvGrpSpPr>
          <p:cNvPr id="4" name="组合 61"/>
          <p:cNvGrpSpPr/>
          <p:nvPr/>
        </p:nvGrpSpPr>
        <p:grpSpPr bwMode="auto">
          <a:xfrm rot="180569">
            <a:off x="2427605" y="1426210"/>
            <a:ext cx="772795" cy="1941830"/>
            <a:chOff x="2751886" y="1987210"/>
            <a:chExt cx="1029460" cy="5927261"/>
          </a:xfrm>
        </p:grpSpPr>
        <p:sp>
          <p:nvSpPr>
            <p:cNvPr id="63" name="圆角矩形 62"/>
            <p:cNvSpPr/>
            <p:nvPr/>
          </p:nvSpPr>
          <p:spPr>
            <a:xfrm rot="21436152">
              <a:off x="2848290" y="3292329"/>
              <a:ext cx="900975" cy="3303940"/>
            </a:xfrm>
            <a:prstGeom prst="roundRect">
              <a:avLst/>
            </a:prstGeom>
            <a:noFill/>
            <a:ln w="25400" cap="flat" cmpd="sng" algn="ctr">
              <a:solidFill>
                <a:sysClr val="window" lastClr="FFFFFF"/>
              </a:solidFill>
              <a:prstDash val="sysDot"/>
            </a:ln>
            <a:effectLst>
              <a:outerShdw dist="12700" algn="l" rotWithShape="0">
                <a:srgbClr val="F79646">
                  <a:lumMod val="50000"/>
                </a:srgbClr>
              </a:outerShdw>
            </a:effectLst>
          </p:spPr>
          <p:txBody>
            <a:bodyPr anchor="ctr"/>
            <a:lstStyle/>
            <a:p>
              <a:pPr algn="ctr" defTabSz="342900" eaLnBrk="0" fontAlgn="base" hangingPunct="0">
                <a:spcBef>
                  <a:spcPct val="0"/>
                </a:spcBef>
                <a:spcAft>
                  <a:spcPct val="0"/>
                </a:spcAft>
                <a:defRPr/>
              </a:pPr>
              <a:endParaRPr lang="en-US" kern="0" dirty="0">
                <a:solidFill>
                  <a:sysClr val="window" lastClr="FFFFFF"/>
                </a:solidFill>
                <a:latin typeface="Calibri" panose="020F0502020204030204" pitchFamily="34" charset="0"/>
                <a:ea typeface="宋体" panose="02010600030101010101" pitchFamily="2" charset="-122"/>
              </a:endParaRPr>
            </a:p>
          </p:txBody>
        </p:sp>
        <p:sp>
          <p:nvSpPr>
            <p:cNvPr id="64" name="圆角矩形 63"/>
            <p:cNvSpPr/>
            <p:nvPr/>
          </p:nvSpPr>
          <p:spPr>
            <a:xfrm rot="21444755">
              <a:off x="2751886" y="1987210"/>
              <a:ext cx="1029460" cy="5927261"/>
            </a:xfrm>
            <a:prstGeom prst="roundRect">
              <a:avLst/>
            </a:prstGeom>
            <a:noFill/>
            <a:ln w="38100" cap="flat" cmpd="sng" algn="ctr">
              <a:solidFill>
                <a:sysClr val="window" lastClr="FFFFFF"/>
              </a:solidFill>
              <a:prstDash val="solid"/>
            </a:ln>
            <a:effectLst/>
          </p:spPr>
          <p:txBody>
            <a:bodyPr anchor="ctr"/>
            <a:lstStyle/>
            <a:p>
              <a:pPr algn="ctr" defTabSz="342900" eaLnBrk="0" fontAlgn="base" hangingPunct="0">
                <a:spcBef>
                  <a:spcPct val="0"/>
                </a:spcBef>
                <a:spcAft>
                  <a:spcPct val="0"/>
                </a:spcAft>
                <a:defRPr/>
              </a:pPr>
              <a:endParaRPr lang="en-US" kern="0" dirty="0">
                <a:solidFill>
                  <a:sysClr val="window" lastClr="FFFFFF"/>
                </a:solidFill>
                <a:latin typeface="Calibri" panose="020F0502020204030204" pitchFamily="34" charset="0"/>
                <a:ea typeface="宋体" panose="02010600030101010101" pitchFamily="2" charset="-122"/>
              </a:endParaRPr>
            </a:p>
          </p:txBody>
        </p:sp>
        <p:sp>
          <p:nvSpPr>
            <p:cNvPr id="65" name="矩形 18"/>
            <p:cNvSpPr>
              <a:spLocks noChangeArrowheads="1"/>
            </p:cNvSpPr>
            <p:nvPr/>
          </p:nvSpPr>
          <p:spPr bwMode="auto">
            <a:xfrm rot="21419431">
              <a:off x="2960323" y="3460522"/>
              <a:ext cx="556021" cy="309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ysClr val="windowText" lastClr="000000"/>
                  </a:solidFill>
                  <a:latin typeface="Calibri" panose="020F0502020204030204" pitchFamily="34" charset="0"/>
                  <a:ea typeface="宋体" panose="02010600030101010101" pitchFamily="2" charset="-122"/>
                </a:defRPr>
              </a:lvl1pPr>
              <a:lvl2pPr marL="742950" indent="-285750" defTabSz="457200">
                <a:defRPr>
                  <a:solidFill>
                    <a:sysClr val="windowText" lastClr="000000"/>
                  </a:solidFill>
                  <a:latin typeface="Calibri" panose="020F0502020204030204" pitchFamily="34" charset="0"/>
                  <a:ea typeface="宋体" panose="02010600030101010101" pitchFamily="2" charset="-122"/>
                </a:defRPr>
              </a:lvl2pPr>
              <a:lvl3pPr marL="1143000" indent="-228600" defTabSz="457200">
                <a:defRPr>
                  <a:solidFill>
                    <a:sysClr val="windowText" lastClr="000000"/>
                  </a:solidFill>
                  <a:latin typeface="Calibri" panose="020F0502020204030204" pitchFamily="34" charset="0"/>
                  <a:ea typeface="宋体" panose="02010600030101010101" pitchFamily="2" charset="-122"/>
                </a:defRPr>
              </a:lvl3pPr>
              <a:lvl4pPr marL="1600200" indent="-228600" defTabSz="457200">
                <a:defRPr>
                  <a:solidFill>
                    <a:sysClr val="windowText" lastClr="000000"/>
                  </a:solidFill>
                  <a:latin typeface="Calibri" panose="020F0502020204030204" pitchFamily="34" charset="0"/>
                  <a:ea typeface="宋体" panose="02010600030101010101" pitchFamily="2" charset="-122"/>
                </a:defRPr>
              </a:lvl4pPr>
              <a:lvl5pPr marL="2057400" indent="-228600" defTabSz="457200">
                <a:defRPr>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pPr>
              <a:r>
                <a:rPr lang="zh-CN" altLang="en-US" sz="3000" b="1" dirty="0">
                  <a:solidFill>
                    <a:srgbClr val="000000"/>
                  </a:solidFill>
                  <a:latin typeface="黑体" panose="02010600030101010101" charset="-122"/>
                  <a:ea typeface="黑体" panose="02010600030101010101" charset="-122"/>
                </a:rPr>
                <a:t>示儿</a:t>
              </a:r>
              <a:endParaRPr lang="zh-CN" altLang="en-US" sz="3000" b="1" dirty="0">
                <a:solidFill>
                  <a:srgbClr val="000000"/>
                </a:solidFill>
                <a:latin typeface="黑体" panose="02010600030101010101" charset="-122"/>
                <a:ea typeface="黑体" panose="02010600030101010101" charset="-122"/>
              </a:endParaRPr>
            </a:p>
          </p:txBody>
        </p:sp>
      </p:grpSp>
      <p:sp>
        <p:nvSpPr>
          <p:cNvPr id="17" name="Text Box 5"/>
          <p:cNvSpPr txBox="1">
            <a:spLocks noChangeArrowheads="1"/>
          </p:cNvSpPr>
          <p:nvPr/>
        </p:nvSpPr>
        <p:spPr bwMode="auto">
          <a:xfrm>
            <a:off x="3676650" y="1907540"/>
            <a:ext cx="3242310" cy="483870"/>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2700" b="1" dirty="0" smtClean="0">
                <a:solidFill>
                  <a:srgbClr val="FF0000"/>
                </a:solidFill>
                <a:latin typeface="楷体" panose="02010609060101010101" pitchFamily="49" charset="-122"/>
                <a:ea typeface="楷体" panose="02010609060101010101" pitchFamily="49" charset="-122"/>
              </a:rPr>
              <a:t>九州同</a:t>
            </a:r>
            <a:endParaRPr lang="zh-CN" altLang="en-US" sz="2700" b="1" dirty="0" smtClean="0">
              <a:solidFill>
                <a:srgbClr val="FF0000"/>
              </a:solidFill>
              <a:latin typeface="楷体" panose="02010609060101010101" pitchFamily="49" charset="-122"/>
              <a:ea typeface="楷体" panose="02010609060101010101" pitchFamily="49" charset="-122"/>
            </a:endParaRPr>
          </a:p>
        </p:txBody>
      </p:sp>
      <p:sp>
        <p:nvSpPr>
          <p:cNvPr id="19" name="左大括号 18"/>
          <p:cNvSpPr/>
          <p:nvPr/>
        </p:nvSpPr>
        <p:spPr>
          <a:xfrm flipH="1">
            <a:off x="5003165" y="1562735"/>
            <a:ext cx="182245" cy="1599565"/>
          </a:xfrm>
          <a:prstGeom prst="leftBrace">
            <a:avLst/>
          </a:prstGeom>
          <a:noFill/>
          <a:ln w="76200" cap="flat" cmpd="sng" algn="ctr">
            <a:solidFill>
              <a:srgbClr val="FFBF53">
                <a:lumMod val="75000"/>
              </a:srgbClr>
            </a:solidFill>
            <a:prstDash val="solid"/>
          </a:ln>
          <a:effectLst/>
        </p:spPr>
        <p:txBody>
          <a:bodyPr lIns="68580" tIns="34290" rIns="68580" bIns="34290" rtlCol="0" anchor="ctr"/>
          <a:lstStyle/>
          <a:p>
            <a:pPr algn="ctr"/>
            <a:endParaRPr lang="zh-CN" altLang="en-US"/>
          </a:p>
        </p:txBody>
      </p:sp>
      <p:sp>
        <p:nvSpPr>
          <p:cNvPr id="8" name="文本框 14"/>
          <p:cNvSpPr txBox="1"/>
          <p:nvPr/>
        </p:nvSpPr>
        <p:spPr>
          <a:xfrm>
            <a:off x="624428" y="339755"/>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3" name="Text Box 5"/>
          <p:cNvSpPr txBox="1">
            <a:spLocks noChangeArrowheads="1"/>
          </p:cNvSpPr>
          <p:nvPr/>
        </p:nvSpPr>
        <p:spPr bwMode="auto">
          <a:xfrm>
            <a:off x="3703955" y="2844800"/>
            <a:ext cx="3333115" cy="483870"/>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2700" b="1" dirty="0" smtClean="0">
                <a:solidFill>
                  <a:srgbClr val="FF0000"/>
                </a:solidFill>
                <a:latin typeface="楷体" panose="02010609060101010101" pitchFamily="49" charset="-122"/>
                <a:ea typeface="楷体" panose="02010609060101010101" pitchFamily="49" charset="-122"/>
              </a:rPr>
              <a:t>告乃翁</a:t>
            </a:r>
            <a:endParaRPr lang="zh-CN" altLang="en-US" sz="2700" b="1" dirty="0" smtClean="0">
              <a:solidFill>
                <a:srgbClr val="FF0000"/>
              </a:solidFill>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5445760" y="1604010"/>
            <a:ext cx="617220" cy="1545590"/>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2400" b="1" dirty="0" smtClean="0">
                <a:solidFill>
                  <a:schemeClr val="tx1"/>
                </a:solidFill>
                <a:latin typeface="宋体" panose="02010600030101010101" pitchFamily="2" charset="-122"/>
                <a:ea typeface="宋体" panose="02010600030101010101" pitchFamily="2" charset="-122"/>
              </a:rPr>
              <a:t>爱国情怀</a:t>
            </a:r>
            <a:endParaRPr lang="zh-CN" altLang="en-US" sz="2400" b="1" dirty="0" smtClean="0">
              <a:solidFill>
                <a:schemeClr val="tx1"/>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up)">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P spid="25" grpId="0" bldLvl="0"/>
      <p:bldP spid="2" grpId="0" bldLvl="0" animBg="1"/>
      <p:bldP spid="17" grpId="0" bldLvl="0"/>
      <p:bldP spid="19" grpId="0" bldLvl="0" animBg="1"/>
      <p:bldP spid="3" grpId="0" bldLvl="0"/>
      <p:bldP spid="5"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960" y="1460500"/>
            <a:ext cx="7972425" cy="1840230"/>
          </a:xfrm>
          <a:prstGeom prst="rect">
            <a:avLst/>
          </a:prstGeom>
          <a:noFill/>
          <a:ln>
            <a:noFill/>
          </a:ln>
        </p:spPr>
        <p:txBody>
          <a:bodyPr wrap="square" lIns="68580" tIns="34290" rIns="68580" bIns="34290" rtlCol="0" anchor="t">
            <a:spAutoFit/>
          </a:bodyPr>
          <a:lstStyle/>
          <a:p>
            <a:pPr>
              <a:lnSpc>
                <a:spcPct val="120000"/>
              </a:lnSpc>
            </a:pPr>
            <a:r>
              <a:rPr lang="zh-CN" altLang="en-US" sz="3200"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这首诗是诗人的</a:t>
            </a:r>
            <a:r>
              <a:rPr lang="zh-CN" altLang="en-US" sz="3200" b="1" u="sng"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。通过抒发自己未能亲眼见到收复失地的遗憾和对祖国必然统一的坚定信念，展现了诗人的</a:t>
            </a:r>
            <a:r>
              <a:rPr lang="en-US" altLang="zh-CN" sz="3200" b="1" dirty="0" smtClean="0">
                <a:latin typeface="楷体" panose="02010609060101010101" pitchFamily="49" charset="-122"/>
                <a:ea typeface="楷体" panose="02010609060101010101" pitchFamily="49" charset="-122"/>
                <a:sym typeface="+mn-ea"/>
              </a:rPr>
              <a:t>_________</a:t>
            </a:r>
            <a:r>
              <a:rPr lang="zh-CN" altLang="en-US" sz="3200" b="1" dirty="0"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4239895" y="1522095"/>
            <a:ext cx="106997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遗嘱</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6082347" y="2646360"/>
            <a:ext cx="2096783" cy="560705"/>
          </a:xfrm>
          <a:prstGeom prst="rect">
            <a:avLst/>
          </a:prstGeom>
        </p:spPr>
        <p:txBody>
          <a:bodyPr wrap="squar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 爱国情怀</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16" name="文本框 14"/>
          <p:cNvSpPr txBox="1"/>
          <p:nvPr/>
        </p:nvSpPr>
        <p:spPr>
          <a:xfrm>
            <a:off x="624427" y="483265"/>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0209" y="381922"/>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82322" y="371186"/>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sp>
        <p:nvSpPr>
          <p:cNvPr id="6" name="TextBox 1"/>
          <p:cNvSpPr txBox="1"/>
          <p:nvPr/>
        </p:nvSpPr>
        <p:spPr>
          <a:xfrm>
            <a:off x="3363595" y="1202690"/>
            <a:ext cx="4758055" cy="2738120"/>
          </a:xfrm>
          <a:prstGeom prst="rect">
            <a:avLst/>
          </a:prstGeom>
          <a:noFill/>
        </p:spPr>
        <p:txBody>
          <a:bodyPr wrap="square" rtlCol="0">
            <a:spAutoFit/>
          </a:bodyPr>
          <a:lstStyle/>
          <a:p>
            <a:r>
              <a:rPr lang="zh-CN" altLang="en-US" sz="3200" b="1" dirty="0">
                <a:solidFill>
                  <a:srgbClr val="0000FF"/>
                </a:solidFill>
                <a:latin typeface="楷体" panose="02010609060101010101" pitchFamily="49" charset="-122"/>
                <a:ea typeface="楷体" panose="02010609060101010101" pitchFamily="49" charset="-122"/>
              </a:rPr>
              <a:t>陆游  </a:t>
            </a:r>
            <a:r>
              <a:rPr lang="zh-CN" altLang="en-US" sz="2800" b="1" dirty="0">
                <a:latin typeface="楷体" panose="02010609060101010101" pitchFamily="49" charset="-122"/>
                <a:ea typeface="楷体" panose="02010609060101010101" pitchFamily="49" charset="-122"/>
              </a:rPr>
              <a:t>南宋诗人。字务观，号放翁，越州山阴（今浙江绍兴）人。一生</a:t>
            </a:r>
            <a:r>
              <a:rPr lang="zh-CN" altLang="en-US" sz="2800" b="1" dirty="0">
                <a:solidFill>
                  <a:srgbClr val="FF0000"/>
                </a:solidFill>
                <a:latin typeface="楷体" panose="02010609060101010101" pitchFamily="49" charset="-122"/>
                <a:ea typeface="楷体" panose="02010609060101010101" pitchFamily="49" charset="-122"/>
              </a:rPr>
              <a:t>坚持抗金</a:t>
            </a:r>
            <a:r>
              <a:rPr lang="zh-CN" altLang="en-US" sz="2800" b="1" dirty="0">
                <a:latin typeface="楷体" panose="02010609060101010101" pitchFamily="49" charset="-122"/>
                <a:ea typeface="楷体" panose="02010609060101010101" pitchFamily="49" charset="-122"/>
              </a:rPr>
              <a:t>，在仕途上一直受到当权派的排斥打击。诗歌洋溢着爱国主义精神，</a:t>
            </a:r>
            <a:endParaRPr lang="zh-CN" altLang="en-US" sz="2800" b="1" dirty="0">
              <a:latin typeface="楷体" panose="02010609060101010101" pitchFamily="49" charset="-122"/>
              <a:ea typeface="楷体" panose="02010609060101010101" pitchFamily="49" charset="-122"/>
            </a:endParaRPr>
          </a:p>
        </p:txBody>
      </p:sp>
      <p:pic>
        <p:nvPicPr>
          <p:cNvPr id="79874" name="Picture 2"/>
          <p:cNvPicPr>
            <a:picLocks noChangeAspect="1" noChangeArrowheads="1"/>
          </p:cNvPicPr>
          <p:nvPr/>
        </p:nvPicPr>
        <p:blipFill>
          <a:blip r:embed="rId2" cstate="print"/>
          <a:srcRect/>
          <a:stretch>
            <a:fillRect/>
          </a:stretch>
        </p:blipFill>
        <p:spPr bwMode="auto">
          <a:xfrm>
            <a:off x="601787" y="1132096"/>
            <a:ext cx="2400267" cy="2808312"/>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91100" y="1224915"/>
            <a:ext cx="3678555" cy="2676525"/>
          </a:xfrm>
          <a:prstGeom prst="rect">
            <a:avLst/>
          </a:prstGeom>
        </p:spPr>
        <p:txBody>
          <a:bodyPr wrap="square">
            <a:spAutoFit/>
          </a:bodyPr>
          <a:lstStyle/>
          <a:p>
            <a:r>
              <a:rPr lang="zh-CN" altLang="en-US" sz="2800" b="1" dirty="0" smtClean="0">
                <a:latin typeface="黑体" panose="02010600030101010101" charset="-122"/>
                <a:ea typeface="黑体" panose="02010600030101010101" charset="-122"/>
              </a:rPr>
              <a:t>十一月四日风雨大作</a:t>
            </a:r>
            <a:endParaRPr lang="zh-CN" altLang="en-US" sz="2800" b="1" dirty="0" smtClean="0">
              <a:latin typeface="黑体" panose="02010600030101010101" charset="-122"/>
              <a:ea typeface="黑体" panose="02010600030101010101" charset="-122"/>
            </a:endParaRPr>
          </a:p>
          <a:p>
            <a:r>
              <a:rPr lang="en-US" altLang="zh-CN" sz="2800" dirty="0" smtClean="0">
                <a:latin typeface="黑体" panose="02010600030101010101" charset="-122"/>
                <a:ea typeface="黑体" panose="02010600030101010101" charset="-122"/>
              </a:rPr>
              <a:t>         </a:t>
            </a:r>
            <a:r>
              <a:rPr lang="zh-CN" altLang="en-US" sz="2800" dirty="0" smtClean="0">
                <a:latin typeface="黑体" panose="02010600030101010101" charset="-122"/>
                <a:ea typeface="黑体" panose="02010600030101010101"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宋】陆游</a:t>
            </a:r>
            <a:endParaRPr lang="zh-CN" altLang="en-US" sz="2800" dirty="0" smtClean="0">
              <a:latin typeface="黑体" panose="02010600030101010101" charset="-122"/>
              <a:ea typeface="黑体" panose="02010600030101010101" charset="-122"/>
            </a:endParaRPr>
          </a:p>
          <a:p>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僵卧孤村不自哀，</a:t>
            </a:r>
            <a:endParaRPr lang="zh-CN" altLang="en-US" sz="2800" b="1" dirty="0" smtClean="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尚思为国戍轮台。</a:t>
            </a:r>
            <a:endParaRPr lang="zh-CN" altLang="en-US" sz="2800" b="1" dirty="0" smtClean="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夜阑卧听风吹雨，</a:t>
            </a:r>
            <a:endParaRPr lang="zh-CN" altLang="en-US" sz="2800" b="1" dirty="0" smtClean="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铁马冰河入梦来。</a:t>
            </a:r>
            <a:r>
              <a:rPr lang="zh-CN" altLang="en-US" sz="2400" dirty="0" smtClean="0">
                <a:latin typeface="黑体" panose="02010600030101010101" charset="-122"/>
                <a:ea typeface="黑体" panose="02010600030101010101" charset="-122"/>
              </a:rPr>
              <a:t> </a:t>
            </a:r>
            <a:endParaRPr lang="zh-CN" altLang="en-US" sz="2400" dirty="0">
              <a:latin typeface="黑体" panose="02010600030101010101" charset="-122"/>
              <a:ea typeface="黑体" panose="02010600030101010101"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1"/>
          <a:stretch>
            <a:fillRect/>
          </a:stretch>
        </p:blipFill>
        <p:spPr>
          <a:xfrm>
            <a:off x="546735" y="1300480"/>
            <a:ext cx="3810000" cy="2543175"/>
          </a:xfrm>
          <a:prstGeom prst="rect">
            <a:avLst/>
          </a:prstGeom>
          <a:effectLst>
            <a:softEdge rad="63500"/>
          </a:effectLst>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973070" y="-699135"/>
            <a:ext cx="3442970" cy="6769735"/>
          </a:xfrm>
          <a:prstGeom prst="rect">
            <a:avLst/>
          </a:prstGeom>
        </p:spPr>
      </p:pic>
      <p:sp>
        <p:nvSpPr>
          <p:cNvPr id="3" name="文本框 2"/>
          <p:cNvSpPr txBox="1"/>
          <p:nvPr/>
        </p:nvSpPr>
        <p:spPr>
          <a:xfrm>
            <a:off x="1479410" y="1248321"/>
            <a:ext cx="5287891" cy="483870"/>
          </a:xfrm>
          <a:prstGeom prst="rect">
            <a:avLst/>
          </a:prstGeom>
          <a:noFill/>
        </p:spPr>
        <p:txBody>
          <a:bodyPr wrap="square" lIns="68580" tIns="34290" rIns="68580" bIns="34290" rtlCol="0">
            <a:spAutoFit/>
          </a:bodyPr>
          <a:lstStyle/>
          <a:p>
            <a:r>
              <a:rPr lang="zh-CN" altLang="en-US" sz="2700" dirty="0">
                <a:latin typeface="黑体" panose="02010600030101010101" charset="-122"/>
                <a:ea typeface="黑体" panose="02010600030101010101" charset="-122"/>
              </a:rPr>
              <a:t>一</a:t>
            </a:r>
            <a:r>
              <a:rPr lang="zh-CN" altLang="en-US" sz="2700" dirty="0" smtClean="0">
                <a:latin typeface="黑体" panose="02010600030101010101" charset="-122"/>
                <a:ea typeface="黑体" panose="02010600030101010101" charset="-122"/>
              </a:rPr>
              <a:t>、下列说法正确的是（   ）。</a:t>
            </a:r>
            <a:endParaRPr lang="zh-CN" altLang="en-US" sz="2700" dirty="0">
              <a:latin typeface="黑体" panose="02010600030101010101" charset="-122"/>
              <a:ea typeface="黑体" panose="02010600030101010101" charset="-122"/>
            </a:endParaRPr>
          </a:p>
        </p:txBody>
      </p:sp>
      <p:sp>
        <p:nvSpPr>
          <p:cNvPr id="4" name="文本框 3"/>
          <p:cNvSpPr txBox="1"/>
          <p:nvPr/>
        </p:nvSpPr>
        <p:spPr>
          <a:xfrm>
            <a:off x="1586230" y="2173605"/>
            <a:ext cx="5731510" cy="1730375"/>
          </a:xfrm>
          <a:prstGeom prst="rect">
            <a:avLst/>
          </a:prstGeom>
          <a:noFill/>
        </p:spPr>
        <p:txBody>
          <a:bodyPr wrap="square" lIns="68580" tIns="34290" rIns="68580" bIns="34290" rtlCol="0">
            <a:spAutoFit/>
          </a:bodyPr>
          <a:lstStyle/>
          <a:p>
            <a:pPr fontAlgn="auto">
              <a:lnSpc>
                <a:spcPct val="100000"/>
              </a:lnSpc>
            </a:pPr>
            <a:r>
              <a:rPr lang="en-US" altLang="zh-CN" sz="2700" b="1" dirty="0" smtClean="0">
                <a:latin typeface="楷体" panose="02010609060101010101" pitchFamily="49" charset="-122"/>
                <a:ea typeface="楷体" panose="02010609060101010101" pitchFamily="49" charset="-122"/>
              </a:rPr>
              <a:t>A.</a:t>
            </a:r>
            <a:r>
              <a:rPr lang="zh-CN" altLang="en-US" sz="2700" b="1" dirty="0" smtClean="0">
                <a:latin typeface="楷体" panose="02010609060101010101" pitchFamily="49" charset="-122"/>
                <a:ea typeface="楷体" panose="02010609060101010101" pitchFamily="49" charset="-122"/>
              </a:rPr>
              <a:t>《示儿》这首诗的作者是苏轼。</a:t>
            </a:r>
            <a:endParaRPr lang="zh-CN" altLang="en-US" sz="2700" b="1" dirty="0" smtClean="0">
              <a:latin typeface="楷体" panose="02010609060101010101" pitchFamily="49" charset="-122"/>
              <a:ea typeface="楷体" panose="02010609060101010101" pitchFamily="49" charset="-122"/>
            </a:endParaRPr>
          </a:p>
          <a:p>
            <a:pPr fontAlgn="auto">
              <a:lnSpc>
                <a:spcPct val="100000"/>
              </a:lnSpc>
            </a:pPr>
            <a:r>
              <a:rPr lang="en-US" altLang="zh-CN" sz="2700" b="1" dirty="0" smtClean="0">
                <a:latin typeface="楷体" panose="02010609060101010101" pitchFamily="49" charset="-122"/>
                <a:ea typeface="楷体" panose="02010609060101010101" pitchFamily="49" charset="-122"/>
              </a:rPr>
              <a:t>B.</a:t>
            </a:r>
            <a:r>
              <a:rPr lang="zh-CN" altLang="en-US" sz="2700" b="1" dirty="0" smtClean="0">
                <a:latin typeface="楷体" panose="02010609060101010101" pitchFamily="49" charset="-122"/>
                <a:ea typeface="楷体" panose="02010609060101010101" pitchFamily="49" charset="-122"/>
              </a:rPr>
              <a:t>《示儿》中的</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示</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是</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给</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看</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的意思。</a:t>
            </a:r>
            <a:endParaRPr lang="zh-CN" altLang="en-US" sz="2700" b="1" dirty="0" smtClean="0">
              <a:latin typeface="楷体" panose="02010609060101010101" pitchFamily="49" charset="-122"/>
              <a:ea typeface="楷体" panose="02010609060101010101" pitchFamily="49" charset="-122"/>
            </a:endParaRPr>
          </a:p>
          <a:p>
            <a:pPr fontAlgn="auto">
              <a:lnSpc>
                <a:spcPct val="100000"/>
              </a:lnSpc>
            </a:pPr>
            <a:r>
              <a:rPr lang="en-US" altLang="zh-CN" sz="2700" b="1" dirty="0" smtClean="0">
                <a:latin typeface="楷体" panose="02010609060101010101" pitchFamily="49" charset="-122"/>
                <a:ea typeface="楷体" panose="02010609060101010101" pitchFamily="49" charset="-122"/>
              </a:rPr>
              <a:t>C.</a:t>
            </a:r>
            <a:r>
              <a:rPr lang="zh-CN" altLang="en-US" sz="2700" b="1" dirty="0" smtClean="0">
                <a:latin typeface="楷体" panose="02010609060101010101" pitchFamily="49" charset="-122"/>
                <a:ea typeface="楷体" panose="02010609060101010101" pitchFamily="49" charset="-122"/>
              </a:rPr>
              <a:t>《示儿》是一首唐朝的爱国诗歌。</a:t>
            </a:r>
            <a:endParaRPr lang="zh-CN" altLang="en-US" sz="2700" b="1" dirty="0" smtClean="0">
              <a:latin typeface="楷体" panose="02010609060101010101" pitchFamily="49" charset="-122"/>
              <a:ea typeface="楷体" panose="02010609060101010101" pitchFamily="49" charset="-122"/>
            </a:endParaRPr>
          </a:p>
        </p:txBody>
      </p:sp>
      <p:sp>
        <p:nvSpPr>
          <p:cNvPr id="5" name="文本框 14"/>
          <p:cNvSpPr txBox="1"/>
          <p:nvPr/>
        </p:nvSpPr>
        <p:spPr>
          <a:xfrm>
            <a:off x="624428" y="339755"/>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6" name="文本框 5"/>
          <p:cNvSpPr txBox="1"/>
          <p:nvPr/>
        </p:nvSpPr>
        <p:spPr>
          <a:xfrm>
            <a:off x="5398770" y="1087120"/>
            <a:ext cx="459105" cy="645160"/>
          </a:xfrm>
          <a:prstGeom prst="rect">
            <a:avLst/>
          </a:prstGeom>
          <a:noFill/>
        </p:spPr>
        <p:txBody>
          <a:bodyPr wrap="square" rtlCol="0">
            <a:spAutoFit/>
          </a:bodyPr>
          <a:lstStyle/>
          <a:p>
            <a:r>
              <a:rPr lang="en-US" altLang="zh-CN" sz="3600" b="1">
                <a:solidFill>
                  <a:srgbClr val="FF0000"/>
                </a:solidFill>
                <a:latin typeface="黑体" panose="02010600030101010101" charset="-122"/>
                <a:ea typeface="黑体" panose="02010600030101010101" charset="-122"/>
              </a:rPr>
              <a:t>B</a:t>
            </a:r>
            <a:endParaRPr lang="en-US" altLang="zh-CN" sz="3600" b="1">
              <a:solidFill>
                <a:srgbClr val="FF0000"/>
              </a:solidFill>
              <a:latin typeface="黑体" panose="02010600030101010101" charset="-122"/>
              <a:ea typeface="黑体" panose="02010600030101010101" charset="-122"/>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857747" y="829936"/>
            <a:ext cx="3864561" cy="483870"/>
          </a:xfrm>
          <a:prstGeom prst="rect">
            <a:avLst/>
          </a:prstGeom>
          <a:noFill/>
        </p:spPr>
        <p:txBody>
          <a:bodyPr wrap="square" lIns="68580" tIns="34290" rIns="68580" bIns="34290" rtlCol="0">
            <a:spAutoFit/>
          </a:bodyPr>
          <a:lstStyle/>
          <a:p>
            <a:r>
              <a:rPr lang="zh-CN" altLang="en-US" sz="2700" dirty="0" smtClean="0">
                <a:latin typeface="黑体" panose="02010600030101010101" charset="-122"/>
                <a:ea typeface="黑体" panose="02010600030101010101" charset="-122"/>
              </a:rPr>
              <a:t>二、</a:t>
            </a:r>
            <a:r>
              <a:rPr lang="zh-CN" altLang="en-US" sz="2700" dirty="0" smtClean="0">
                <a:latin typeface="黑体" panose="02010600030101010101" charset="-122"/>
                <a:ea typeface="黑体" panose="02010600030101010101" charset="-122"/>
                <a:sym typeface="+mn-ea"/>
              </a:rPr>
              <a:t>背一背，写一写</a:t>
            </a:r>
            <a:r>
              <a:rPr lang="zh-CN" altLang="en-US" sz="2700" dirty="0" smtClean="0">
                <a:latin typeface="黑体" panose="02010600030101010101" charset="-122"/>
                <a:ea typeface="黑体" panose="02010600030101010101" charset="-122"/>
              </a:rPr>
              <a:t>。</a:t>
            </a:r>
            <a:endParaRPr lang="zh-CN" altLang="en-US" sz="2700" dirty="0" smtClean="0">
              <a:latin typeface="黑体" panose="02010600030101010101" charset="-122"/>
              <a:ea typeface="黑体" panose="02010600030101010101" charset="-122"/>
            </a:endParaRPr>
          </a:p>
        </p:txBody>
      </p:sp>
      <p:sp>
        <p:nvSpPr>
          <p:cNvPr id="16" name="对角圆角矩形 15"/>
          <p:cNvSpPr/>
          <p:nvPr/>
        </p:nvSpPr>
        <p:spPr>
          <a:xfrm>
            <a:off x="1260475" y="611505"/>
            <a:ext cx="5956300" cy="3185795"/>
          </a:xfrm>
          <a:prstGeom prst="round2DiagRect">
            <a:avLst/>
          </a:prstGeom>
          <a:noFill/>
          <a:ln w="38100">
            <a:solidFill>
              <a:srgbClr val="C00000"/>
            </a:solidFill>
            <a:prstDash val="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321" name="Rectangle 1"/>
          <p:cNvSpPr>
            <a:spLocks noChangeArrowheads="1"/>
          </p:cNvSpPr>
          <p:nvPr/>
        </p:nvSpPr>
        <p:spPr bwMode="auto">
          <a:xfrm>
            <a:off x="1858307" y="1246849"/>
            <a:ext cx="5357850" cy="24606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10000"/>
              </a:lnSpc>
              <a:spcBef>
                <a:spcPct val="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kumimoji="0" 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山  行</a:t>
            </a:r>
            <a:endPar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)万事空，</a:t>
            </a:r>
            <a:endPar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)不见九州同。</a:t>
            </a:r>
            <a:endPar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lang="zh-CN" sz="28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王师(      )中原日</a:t>
            </a:r>
            <a:r>
              <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endParaRPr kumimoji="0" 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 name="TextBox 11">
            <a:hlinkClick r:id="rId1" action="ppaction://hlinkfile"/>
          </p:cNvPr>
          <p:cNvSpPr txBox="1">
            <a:spLocks noChangeArrowheads="1"/>
          </p:cNvSpPr>
          <p:nvPr/>
        </p:nvSpPr>
        <p:spPr bwMode="auto">
          <a:xfrm>
            <a:off x="6338015" y="3936211"/>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386" y="3985646"/>
            <a:ext cx="351070" cy="38016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851344" y="3919622"/>
            <a:ext cx="335134" cy="472337"/>
          </a:xfrm>
          <a:prstGeom prst="rect">
            <a:avLst/>
          </a:prstGeom>
        </p:spPr>
      </p:pic>
      <p:sp>
        <p:nvSpPr>
          <p:cNvPr id="5" name="矩形 4"/>
          <p:cNvSpPr/>
          <p:nvPr/>
        </p:nvSpPr>
        <p:spPr>
          <a:xfrm>
            <a:off x="2419350" y="1714500"/>
            <a:ext cx="202628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死去元知</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419350" y="2197100"/>
            <a:ext cx="106997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但悲</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3189605" y="2675890"/>
            <a:ext cx="106997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北定</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347595" y="3147060"/>
            <a:ext cx="310578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家祭无忘告乃翁</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6321">
                                            <p:txEl>
                                              <p:pRg st="0" end="0"/>
                                            </p:txEl>
                                          </p:spTgt>
                                        </p:tgtEl>
                                        <p:attrNameLst>
                                          <p:attrName>style.visibility</p:attrName>
                                        </p:attrNameLst>
                                      </p:cBhvr>
                                      <p:to>
                                        <p:strVal val="visible"/>
                                      </p:to>
                                    </p:set>
                                    <p:anim calcmode="lin" valueType="num">
                                      <p:cBhvr>
                                        <p:cTn id="7" dur="500" fill="hold"/>
                                        <p:tgtEl>
                                          <p:spTgt spid="5632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6321">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56321">
                                            <p:txEl>
                                              <p:pRg st="1" end="1"/>
                                            </p:txEl>
                                          </p:spTgt>
                                        </p:tgtEl>
                                        <p:attrNameLst>
                                          <p:attrName>style.visibility</p:attrName>
                                        </p:attrNameLst>
                                      </p:cBhvr>
                                      <p:to>
                                        <p:strVal val="visible"/>
                                      </p:to>
                                    </p:set>
                                    <p:anim calcmode="lin" valueType="num">
                                      <p:cBhvr>
                                        <p:cTn id="12" dur="500" fill="hold"/>
                                        <p:tgtEl>
                                          <p:spTgt spid="56321">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56321">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56321">
                                            <p:txEl>
                                              <p:pRg st="2" end="2"/>
                                            </p:txEl>
                                          </p:spTgt>
                                        </p:tgtEl>
                                        <p:attrNameLst>
                                          <p:attrName>style.visibility</p:attrName>
                                        </p:attrNameLst>
                                      </p:cBhvr>
                                      <p:to>
                                        <p:strVal val="visible"/>
                                      </p:to>
                                    </p:set>
                                    <p:anim calcmode="lin" valueType="num">
                                      <p:cBhvr>
                                        <p:cTn id="17" dur="500" fill="hold"/>
                                        <p:tgtEl>
                                          <p:spTgt spid="56321">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56321">
                                            <p:txEl>
                                              <p:pRg st="2" end="2"/>
                                            </p:txEl>
                                          </p:spTgt>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56321">
                                            <p:txEl>
                                              <p:pRg st="3" end="3"/>
                                            </p:txEl>
                                          </p:spTgt>
                                        </p:tgtEl>
                                        <p:attrNameLst>
                                          <p:attrName>style.visibility</p:attrName>
                                        </p:attrNameLst>
                                      </p:cBhvr>
                                      <p:to>
                                        <p:strVal val="visible"/>
                                      </p:to>
                                    </p:set>
                                    <p:anim calcmode="lin" valueType="num">
                                      <p:cBhvr>
                                        <p:cTn id="22" dur="500" fill="hold"/>
                                        <p:tgtEl>
                                          <p:spTgt spid="56321">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56321">
                                            <p:txEl>
                                              <p:pRg st="3" end="3"/>
                                            </p:txEl>
                                          </p:spTgt>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nodeType="afterEffect">
                                  <p:stCondLst>
                                    <p:cond delay="0"/>
                                  </p:stCondLst>
                                  <p:childTnLst>
                                    <p:set>
                                      <p:cBhvr>
                                        <p:cTn id="26" dur="1" fill="hold">
                                          <p:stCondLst>
                                            <p:cond delay="0"/>
                                          </p:stCondLst>
                                        </p:cTn>
                                        <p:tgtEl>
                                          <p:spTgt spid="56321">
                                            <p:txEl>
                                              <p:pRg st="4" end="4"/>
                                            </p:txEl>
                                          </p:spTgt>
                                        </p:tgtEl>
                                        <p:attrNameLst>
                                          <p:attrName>style.visibility</p:attrName>
                                        </p:attrNameLst>
                                      </p:cBhvr>
                                      <p:to>
                                        <p:strVal val="visible"/>
                                      </p:to>
                                    </p:set>
                                    <p:anim calcmode="lin" valueType="num">
                                      <p:cBhvr>
                                        <p:cTn id="27" dur="500" fill="hold"/>
                                        <p:tgtEl>
                                          <p:spTgt spid="56321">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56321">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398780"/>
          </a:xfrm>
          <a:prstGeom prst="rect">
            <a:avLst/>
          </a:prstGeom>
          <a:noFill/>
        </p:spPr>
        <p:txBody>
          <a:bodyPr wrap="square" rtlCol="0">
            <a:spAutoFit/>
          </a:bodyPr>
          <a:lstStyle/>
          <a:p>
            <a:pPr algn="ctr"/>
            <a:r>
              <a:rPr kumimoji="1" lang="zh-CN" altLang="en-US" sz="2000" dirty="0" smtClean="0">
                <a:solidFill>
                  <a:schemeClr val="bg1"/>
                </a:solidFill>
              </a:rPr>
              <a:t>第二课时</a:t>
            </a:r>
            <a:endParaRPr kumimoji="1" lang="zh-CN" altLang="en-US" sz="2000" dirty="0">
              <a:solidFill>
                <a:schemeClr val="bg1"/>
              </a:solidFill>
            </a:endParaRPr>
          </a:p>
        </p:txBody>
      </p:sp>
      <p:sp>
        <p:nvSpPr>
          <p:cNvPr id="2" name="圆角矩形 1"/>
          <p:cNvSpPr/>
          <p:nvPr/>
        </p:nvSpPr>
        <p:spPr>
          <a:xfrm>
            <a:off x="1050290" y="1209040"/>
            <a:ext cx="7272655" cy="2520315"/>
          </a:xfrm>
          <a:prstGeom prst="round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楷体" panose="02010609060101010101" pitchFamily="49" charset="-122"/>
                <a:ea typeface="楷体" panose="02010609060101010101" pitchFamily="49" charset="-122"/>
              </a:rPr>
              <a:t>陆游到死也没有看到南宋北伐统一中原，那么南宋统治者究竟在做什么呢？我们来看一下林升的</a:t>
            </a:r>
            <a:r>
              <a:rPr lang="en-US" altLang="zh-CN" sz="3600" dirty="0">
                <a:solidFill>
                  <a:schemeClr val="tx1"/>
                </a:solidFill>
                <a:latin typeface="楷体" panose="02010609060101010101" pitchFamily="49" charset="-122"/>
                <a:ea typeface="楷体" panose="02010609060101010101" pitchFamily="49" charset="-122"/>
              </a:rPr>
              <a:t>《</a:t>
            </a:r>
            <a:r>
              <a:rPr lang="zh-CN" altLang="en-US" sz="3600" dirty="0">
                <a:solidFill>
                  <a:schemeClr val="tx1"/>
                </a:solidFill>
                <a:latin typeface="楷体" panose="02010609060101010101" pitchFamily="49" charset="-122"/>
                <a:ea typeface="楷体" panose="02010609060101010101" pitchFamily="49" charset="-122"/>
              </a:rPr>
              <a:t>题临安邸</a:t>
            </a:r>
            <a:r>
              <a:rPr lang="en-US" altLang="zh-CN" sz="3600" dirty="0">
                <a:solidFill>
                  <a:schemeClr val="tx1"/>
                </a:solidFill>
                <a:latin typeface="楷体" panose="02010609060101010101" pitchFamily="49" charset="-122"/>
                <a:ea typeface="楷体" panose="02010609060101010101" pitchFamily="49" charset="-122"/>
              </a:rPr>
              <a:t>》</a:t>
            </a:r>
            <a:endParaRPr lang="en-US" altLang="zh-CN" sz="3600"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9412" t="1472" b="1472"/>
          <a:stretch>
            <a:fillRect/>
          </a:stretch>
        </p:blipFill>
        <p:spPr>
          <a:xfrm>
            <a:off x="-18415" y="-57785"/>
            <a:ext cx="9179560" cy="5163820"/>
          </a:xfrm>
          <a:prstGeom prst="rect">
            <a:avLst/>
          </a:prstGeom>
        </p:spPr>
      </p:pic>
      <p:sp>
        <p:nvSpPr>
          <p:cNvPr id="11" name="TextBox 48"/>
          <p:cNvSpPr txBox="1"/>
          <p:nvPr/>
        </p:nvSpPr>
        <p:spPr>
          <a:xfrm>
            <a:off x="271780" y="786765"/>
            <a:ext cx="6304280" cy="1065530"/>
          </a:xfrm>
          <a:prstGeom prst="rect">
            <a:avLst/>
          </a:prstGeom>
          <a:noFill/>
          <a:effectLst>
            <a:softEdge rad="31750"/>
          </a:effectLst>
        </p:spPr>
        <p:txBody>
          <a:bodyPr wrap="square" lIns="68580" tIns="34290" rIns="68580" bIns="34290" rtlCol="0">
            <a:spAutoFit/>
          </a:bodyPr>
          <a:lstStyle/>
          <a:p>
            <a:pPr>
              <a:lnSpc>
                <a:spcPct val="90000"/>
              </a:lnSpc>
            </a:pPr>
            <a:r>
              <a:rPr lang="zh-CN" altLang="en-US" sz="7200" dirty="0">
                <a:solidFill>
                  <a:srgbClr val="0000FF"/>
                </a:solidFill>
                <a:latin typeface="黑体" panose="02010600030101010101" charset="-122"/>
                <a:ea typeface="黑体" panose="02010600030101010101" charset="-122"/>
              </a:rPr>
              <a:t>题临安邸</a:t>
            </a:r>
            <a:endParaRPr lang="zh-CN" altLang="en-US" sz="7200" dirty="0">
              <a:solidFill>
                <a:srgbClr val="0000FF"/>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6"/>
          <p:cNvSpPr txBox="1"/>
          <p:nvPr/>
        </p:nvSpPr>
        <p:spPr>
          <a:xfrm>
            <a:off x="1801024" y="1408727"/>
            <a:ext cx="6768752" cy="1770380"/>
          </a:xfrm>
          <a:prstGeom prst="rect">
            <a:avLst/>
          </a:prstGeom>
          <a:noFill/>
        </p:spPr>
        <p:txBody>
          <a:bodyPr wrap="square" rtlCol="0" anchor="t">
            <a:spAutoFit/>
          </a:bodyPr>
          <a:lstStyle/>
          <a:p>
            <a:pPr>
              <a:lnSpc>
                <a:spcPct val="130000"/>
              </a:lnSpc>
            </a:pPr>
            <a:r>
              <a:rPr lang="zh-CN" altLang="en-US" sz="2800" dirty="0" smtClean="0">
                <a:solidFill>
                  <a:srgbClr val="0000FF"/>
                </a:solidFill>
                <a:latin typeface="黑体" panose="02010600030101010101" charset="-122"/>
                <a:ea typeface="黑体" panose="02010600030101010101" charset="-122"/>
              </a:rPr>
              <a:t>朗读古诗，思考：</a:t>
            </a:r>
            <a:endParaRPr lang="en-US" altLang="zh-CN" sz="2800" dirty="0" smtClean="0">
              <a:latin typeface="黑体" panose="02010600030101010101" charset="-122"/>
              <a:ea typeface="黑体" panose="02010600030101010101" charset="-122"/>
            </a:endParaRPr>
          </a:p>
          <a:p>
            <a:pPr>
              <a:lnSpc>
                <a:spcPct val="130000"/>
              </a:lnSpc>
            </a:pPr>
            <a:r>
              <a:rPr lang="en-US" altLang="zh-CN" sz="2800" dirty="0" smtClean="0">
                <a:latin typeface="黑体" panose="02010600030101010101" charset="-122"/>
                <a:ea typeface="黑体" panose="02010600030101010101" charset="-122"/>
              </a:rPr>
              <a:t>1.</a:t>
            </a:r>
            <a:r>
              <a:rPr lang="zh-CN" altLang="en-US" sz="2800" dirty="0" smtClean="0">
                <a:latin typeface="黑体" panose="02010600030101010101" charset="-122"/>
                <a:ea typeface="黑体" panose="02010600030101010101" charset="-122"/>
              </a:rPr>
              <a:t>这首古诗讲述了什么内容？</a:t>
            </a:r>
            <a:endParaRPr lang="en-US" altLang="zh-CN" sz="2800" dirty="0" smtClean="0">
              <a:latin typeface="黑体" panose="02010600030101010101" charset="-122"/>
              <a:ea typeface="黑体" panose="02010600030101010101" charset="-122"/>
            </a:endParaRPr>
          </a:p>
          <a:p>
            <a:pPr>
              <a:lnSpc>
                <a:spcPct val="130000"/>
              </a:lnSpc>
            </a:pPr>
            <a:r>
              <a:rPr lang="en-US" altLang="zh-CN" sz="2800" dirty="0" smtClean="0">
                <a:latin typeface="黑体" panose="02010600030101010101" charset="-122"/>
                <a:ea typeface="黑体" panose="02010600030101010101" charset="-122"/>
              </a:rPr>
              <a:t>2.</a:t>
            </a:r>
            <a:r>
              <a:rPr lang="zh-CN" altLang="en-US" sz="2800" dirty="0" smtClean="0">
                <a:latin typeface="黑体" panose="02010600030101010101" charset="-122"/>
                <a:ea typeface="黑体" panose="02010600030101010101" charset="-122"/>
              </a:rPr>
              <a:t>从古诗中你能体会到作者什么样的感情？</a:t>
            </a:r>
            <a:endParaRPr lang="en-US" altLang="zh-CN" sz="2800" dirty="0" smtClean="0">
              <a:latin typeface="黑体" panose="02010600030101010101" charset="-122"/>
              <a:ea typeface="黑体" panose="02010600030101010101"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0045" y="1289050"/>
            <a:ext cx="1440815" cy="2065020"/>
          </a:xfrm>
          <a:prstGeom prst="rect">
            <a:avLst/>
          </a:prstGeom>
        </p:spPr>
      </p:pic>
      <p:sp>
        <p:nvSpPr>
          <p:cNvPr id="3" name="文本框 14"/>
          <p:cNvSpPr txBox="1"/>
          <p:nvPr/>
        </p:nvSpPr>
        <p:spPr>
          <a:xfrm>
            <a:off x="518487" y="369593"/>
            <a:ext cx="1448510" cy="437515"/>
          </a:xfrm>
          <a:prstGeom prst="rect">
            <a:avLst/>
          </a:prstGeom>
          <a:noFill/>
        </p:spPr>
        <p:txBody>
          <a:bodyPr wrap="square" lIns="68580" tIns="34290" rIns="68580" bIns="34290" rtlCol="0">
            <a:spAutoFit/>
          </a:bodyPr>
          <a:lstStyle/>
          <a:p>
            <a:r>
              <a:rPr lang="zh-CN" altLang="en-US" sz="2400" b="1" dirty="0">
                <a:solidFill>
                  <a:srgbClr val="875000"/>
                </a:solidFill>
                <a:latin typeface="幼圆" panose="02010509060101010101" pitchFamily="49" charset="-122"/>
                <a:ea typeface="幼圆" panose="02010509060101010101" pitchFamily="49" charset="-122"/>
              </a:rPr>
              <a:t>互动课堂</a:t>
            </a:r>
            <a:endParaRPr lang="zh-CN" altLang="en-US" sz="2400" b="1" dirty="0">
              <a:solidFill>
                <a:srgbClr val="875000"/>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442245" y="752804"/>
            <a:ext cx="6259818" cy="2745740"/>
          </a:xfrm>
          <a:prstGeom prst="rect">
            <a:avLst/>
          </a:prstGeom>
          <a:noFill/>
          <a:ln w="9525">
            <a:noFill/>
            <a:miter lim="800000"/>
          </a:ln>
          <a:effectLst/>
        </p:spPr>
        <p:txBody>
          <a:bodyPr wrap="square" lIns="68580" tIns="34290" rIns="68580" bIns="34290" anchor="ctr">
            <a:spAutoFit/>
          </a:bodyPr>
          <a:lstStyle/>
          <a:p>
            <a:pPr algn="ctr"/>
            <a:r>
              <a:rPr lang="zh-CN" altLang="en-US" sz="3000" b="1" dirty="0" smtClean="0">
                <a:latin typeface="宋体" panose="02010600030101010101" pitchFamily="2" charset="-122"/>
                <a:ea typeface="宋体" panose="02010600030101010101" pitchFamily="2" charset="-122"/>
              </a:rPr>
              <a:t>题临安邸</a:t>
            </a:r>
            <a:endParaRPr lang="en-US" altLang="zh-CN" sz="3000" b="1" dirty="0" smtClean="0">
              <a:latin typeface="宋体" panose="02010600030101010101" pitchFamily="2" charset="-122"/>
              <a:ea typeface="宋体" panose="02010600030101010101" pitchFamily="2" charset="-122"/>
            </a:endParaRPr>
          </a:p>
          <a:p>
            <a:pPr algn="ct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宋</a:t>
            </a: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林升</a:t>
            </a:r>
            <a:endParaRPr lang="en-US" altLang="zh-CN"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山外青山楼外楼，</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西湖歌舞几时休。</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暖风熏得游人醉，</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直把杭州作汴州。</a:t>
            </a:r>
            <a:endParaRPr lang="zh-CN" altLang="en-US" sz="3000" b="1" dirty="0" smtClean="0">
              <a:latin typeface="楷体" panose="02010609060101010101" pitchFamily="49" charset="-122"/>
              <a:ea typeface="楷体" panose="02010609060101010101" pitchFamily="49" charset="-122"/>
            </a:endParaRPr>
          </a:p>
        </p:txBody>
      </p:sp>
      <p:sp>
        <p:nvSpPr>
          <p:cNvPr id="10" name="文本框 6"/>
          <p:cNvSpPr txBox="1">
            <a:spLocks noChangeArrowheads="1"/>
          </p:cNvSpPr>
          <p:nvPr/>
        </p:nvSpPr>
        <p:spPr bwMode="auto">
          <a:xfrm>
            <a:off x="4215444" y="1596332"/>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2" name="文本框 8"/>
          <p:cNvSpPr txBox="1">
            <a:spLocks noChangeArrowheads="1"/>
          </p:cNvSpPr>
          <p:nvPr/>
        </p:nvSpPr>
        <p:spPr bwMode="auto">
          <a:xfrm>
            <a:off x="4171946" y="2055809"/>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3" name="文本框 9"/>
          <p:cNvSpPr txBox="1">
            <a:spLocks noChangeArrowheads="1"/>
          </p:cNvSpPr>
          <p:nvPr/>
        </p:nvSpPr>
        <p:spPr bwMode="auto">
          <a:xfrm>
            <a:off x="4243384" y="2484437"/>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5" name="文本框 11"/>
          <p:cNvSpPr txBox="1">
            <a:spLocks noChangeArrowheads="1"/>
          </p:cNvSpPr>
          <p:nvPr/>
        </p:nvSpPr>
        <p:spPr bwMode="auto">
          <a:xfrm>
            <a:off x="4211901" y="295365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4" name="文本框 6"/>
          <p:cNvSpPr txBox="1">
            <a:spLocks noChangeArrowheads="1"/>
          </p:cNvSpPr>
          <p:nvPr/>
        </p:nvSpPr>
        <p:spPr bwMode="auto">
          <a:xfrm>
            <a:off x="3424515" y="1610828"/>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6" name="文本框 6"/>
          <p:cNvSpPr txBox="1">
            <a:spLocks noChangeArrowheads="1"/>
          </p:cNvSpPr>
          <p:nvPr/>
        </p:nvSpPr>
        <p:spPr bwMode="auto">
          <a:xfrm>
            <a:off x="3419179" y="2050128"/>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7" name="文本框 6"/>
          <p:cNvSpPr txBox="1">
            <a:spLocks noChangeArrowheads="1"/>
          </p:cNvSpPr>
          <p:nvPr/>
        </p:nvSpPr>
        <p:spPr bwMode="auto">
          <a:xfrm>
            <a:off x="3426083" y="252282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9" name="文本框 6"/>
          <p:cNvSpPr txBox="1">
            <a:spLocks noChangeArrowheads="1"/>
          </p:cNvSpPr>
          <p:nvPr/>
        </p:nvSpPr>
        <p:spPr bwMode="auto">
          <a:xfrm>
            <a:off x="3421787" y="2937735"/>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P spid="14" grpId="0"/>
      <p:bldP spid="16" grpId="0"/>
      <p:bldP spid="17"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02068" y="499731"/>
            <a:ext cx="1998482" cy="608330"/>
          </a:xfrm>
          <a:prstGeom prst="rect">
            <a:avLst/>
          </a:prstGeom>
          <a:solidFill>
            <a:schemeClr val="accent3">
              <a:lumMod val="40000"/>
              <a:lumOff val="60000"/>
            </a:schemeClr>
          </a:solidFill>
          <a:ln w="38100" cap="rnd">
            <a:solidFill>
              <a:srgbClr val="FF0000"/>
            </a:solidFill>
          </a:ln>
          <a:effectLst/>
        </p:spPr>
        <p:txBody>
          <a:bodyPr wrap="square" lIns="68580" tIns="34290" rIns="68580" bIns="34290">
            <a:spAutoFit/>
          </a:bodyPr>
          <a:lstStyle/>
          <a:p>
            <a:pPr>
              <a:lnSpc>
                <a:spcPct val="130000"/>
              </a:lnSpc>
            </a:pPr>
            <a:r>
              <a:rPr lang="zh-CN" altLang="en-US" sz="2700" b="1" dirty="0" smtClean="0">
                <a:latin typeface="楷体" panose="02010609060101010101" pitchFamily="49" charset="-122"/>
                <a:ea typeface="楷体" panose="02010609060101010101" pitchFamily="49" charset="-122"/>
                <a:sym typeface="+mn-ea"/>
              </a:rPr>
              <a:t>一起解诗题</a:t>
            </a:r>
            <a:endParaRPr lang="zh-CN" altLang="en-US" sz="2700" b="1" dirty="0">
              <a:latin typeface="楷体" panose="02010609060101010101" pitchFamily="49" charset="-122"/>
              <a:ea typeface="楷体" panose="02010609060101010101" pitchFamily="49" charset="-122"/>
              <a:sym typeface="+mn-ea"/>
            </a:endParaRPr>
          </a:p>
        </p:txBody>
      </p:sp>
      <p:pic>
        <p:nvPicPr>
          <p:cNvPr id="19" name="图片 18"/>
          <p:cNvPicPr>
            <a:picLocks noChangeAspect="1"/>
          </p:cNvPicPr>
          <p:nvPr/>
        </p:nvPicPr>
        <p:blipFill>
          <a:blip r:embed="rId1" cstate="print"/>
          <a:stretch>
            <a:fillRect/>
          </a:stretch>
        </p:blipFill>
        <p:spPr>
          <a:xfrm rot="21073055">
            <a:off x="687068" y="434182"/>
            <a:ext cx="970336" cy="740868"/>
          </a:xfrm>
          <a:prstGeom prst="rect">
            <a:avLst/>
          </a:prstGeom>
          <a:noFill/>
          <a:ln w="9525">
            <a:noFill/>
          </a:ln>
        </p:spPr>
      </p:pic>
      <p:sp>
        <p:nvSpPr>
          <p:cNvPr id="12" name="TextBox 11"/>
          <p:cNvSpPr txBox="1"/>
          <p:nvPr/>
        </p:nvSpPr>
        <p:spPr>
          <a:xfrm>
            <a:off x="4879340" y="2501900"/>
            <a:ext cx="1370330" cy="583565"/>
          </a:xfrm>
          <a:prstGeom prst="rect">
            <a:avLst/>
          </a:prstGeom>
          <a:solidFill>
            <a:schemeClr val="accent6">
              <a:lumMod val="60000"/>
              <a:lumOff val="4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旅店。</a:t>
            </a:r>
            <a:endParaRPr lang="zh-CN" altLang="en-US" sz="3200" b="1" dirty="0">
              <a:latin typeface="宋体" panose="02010600030101010101" pitchFamily="2" charset="-122"/>
              <a:ea typeface="宋体" panose="02010600030101010101" pitchFamily="2" charset="-122"/>
            </a:endParaRPr>
          </a:p>
        </p:txBody>
      </p:sp>
      <p:sp>
        <p:nvSpPr>
          <p:cNvPr id="2" name="文本框 1"/>
          <p:cNvSpPr txBox="1"/>
          <p:nvPr/>
        </p:nvSpPr>
        <p:spPr>
          <a:xfrm>
            <a:off x="3119120" y="1348105"/>
            <a:ext cx="2631440" cy="829945"/>
          </a:xfrm>
          <a:prstGeom prst="rect">
            <a:avLst/>
          </a:prstGeom>
          <a:noFill/>
        </p:spPr>
        <p:txBody>
          <a:bodyPr wrap="none" rtlCol="0">
            <a:spAutoFit/>
          </a:bodyPr>
          <a:lstStyle/>
          <a:p>
            <a:pPr algn="l"/>
            <a:r>
              <a:rPr lang="zh-CN" altLang="en-US" sz="4800" b="1" dirty="0" smtClean="0">
                <a:solidFill>
                  <a:srgbClr val="FF0000"/>
                </a:solidFill>
                <a:latin typeface="宋体" panose="02010600030101010101" pitchFamily="2" charset="-122"/>
                <a:ea typeface="宋体" panose="02010600030101010101" pitchFamily="2" charset="-122"/>
                <a:sym typeface="+mn-ea"/>
              </a:rPr>
              <a:t>题临安邸</a:t>
            </a:r>
            <a:endParaRPr lang="zh-CN" altLang="en-US" sz="4800" b="1" dirty="0" smtClean="0">
              <a:solidFill>
                <a:srgbClr val="FF0000"/>
              </a:solidFill>
              <a:latin typeface="宋体" panose="02010600030101010101" pitchFamily="2" charset="-122"/>
              <a:ea typeface="宋体" panose="02010600030101010101" pitchFamily="2" charset="-122"/>
              <a:sym typeface="+mn-ea"/>
            </a:endParaRPr>
          </a:p>
        </p:txBody>
      </p:sp>
      <p:cxnSp>
        <p:nvCxnSpPr>
          <p:cNvPr id="4" name="直接连接符 3"/>
          <p:cNvCxnSpPr/>
          <p:nvPr/>
        </p:nvCxnSpPr>
        <p:spPr>
          <a:xfrm flipV="1">
            <a:off x="5147945" y="2067560"/>
            <a:ext cx="504190" cy="635"/>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3074035" y="1347470"/>
            <a:ext cx="791845" cy="792480"/>
          </a:xfrm>
          <a:prstGeom prst="ellipse">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1"/>
          <p:cNvSpPr txBox="1"/>
          <p:nvPr/>
        </p:nvSpPr>
        <p:spPr>
          <a:xfrm>
            <a:off x="2454910" y="2484755"/>
            <a:ext cx="1289685" cy="583565"/>
          </a:xfrm>
          <a:prstGeom prst="rect">
            <a:avLst/>
          </a:prstGeom>
          <a:solidFill>
            <a:schemeClr val="accent2">
              <a:lumMod val="20000"/>
              <a:lumOff val="8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题写。</a:t>
            </a:r>
            <a:endParaRPr lang="zh-CN" altLang="en-US" sz="3200" b="1" dirty="0">
              <a:latin typeface="宋体" panose="02010600030101010101" pitchFamily="2" charset="-122"/>
              <a:ea typeface="宋体" panose="02010600030101010101" pitchFamily="2" charset="-122"/>
            </a:endParaRPr>
          </a:p>
        </p:txBody>
      </p:sp>
      <p:sp>
        <p:nvSpPr>
          <p:cNvPr id="7" name="下箭头 6"/>
          <p:cNvSpPr/>
          <p:nvPr/>
        </p:nvSpPr>
        <p:spPr>
          <a:xfrm rot="1080000">
            <a:off x="3203575" y="2139950"/>
            <a:ext cx="75565" cy="359410"/>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8" name="下箭头 7"/>
          <p:cNvSpPr/>
          <p:nvPr/>
        </p:nvSpPr>
        <p:spPr>
          <a:xfrm>
            <a:off x="5362575" y="2125345"/>
            <a:ext cx="75565" cy="359410"/>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9" name="TextBox 11"/>
          <p:cNvSpPr txBox="1"/>
          <p:nvPr/>
        </p:nvSpPr>
        <p:spPr>
          <a:xfrm>
            <a:off x="1847850" y="3474085"/>
            <a:ext cx="4709795" cy="583565"/>
          </a:xfrm>
          <a:prstGeom prst="rect">
            <a:avLst/>
          </a:prstGeom>
          <a:solidFill>
            <a:schemeClr val="tx2">
              <a:lumMod val="20000"/>
              <a:lumOff val="8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题写在临安旅店里的诗。</a:t>
            </a:r>
            <a:endParaRPr lang="zh-CN" altLang="en-US" sz="3200" b="1" dirty="0">
              <a:latin typeface="宋体" panose="02010600030101010101" pitchFamily="2" charset="-122"/>
              <a:ea typeface="宋体" panose="02010600030101010101" pitchFamily="2" charset="-122"/>
            </a:endParaRPr>
          </a:p>
        </p:txBody>
      </p:sp>
      <p:sp>
        <p:nvSpPr>
          <p:cNvPr id="20" name="矩形 19"/>
          <p:cNvSpPr/>
          <p:nvPr/>
        </p:nvSpPr>
        <p:spPr>
          <a:xfrm>
            <a:off x="3865880" y="1348105"/>
            <a:ext cx="1153795" cy="720090"/>
          </a:xfrm>
          <a:prstGeom prst="rect">
            <a:avLst/>
          </a:prstGeom>
          <a:noFill/>
          <a:ln w="381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4086860" y="364490"/>
            <a:ext cx="1215390" cy="368300"/>
          </a:xfrm>
          <a:prstGeom prst="rect">
            <a:avLst/>
          </a:prstGeom>
          <a:solidFill>
            <a:schemeClr val="accent6">
              <a:lumMod val="60000"/>
              <a:lumOff val="40000"/>
            </a:schemeClr>
          </a:solidFill>
        </p:spPr>
        <p:txBody>
          <a:bodyPr wrap="square" rtlCol="0" anchor="t">
            <a:spAutoFit/>
          </a:bodyPr>
          <a:lstStyle/>
          <a:p>
            <a:r>
              <a:rPr lang="zh-CN" altLang="en-US" sz="1800"/>
              <a:t>南宋京城。</a:t>
            </a:r>
            <a:endParaRPr lang="zh-CN" altLang="en-US" sz="1800"/>
          </a:p>
        </p:txBody>
      </p:sp>
      <p:sp>
        <p:nvSpPr>
          <p:cNvPr id="10" name="下箭头 9"/>
          <p:cNvSpPr/>
          <p:nvPr/>
        </p:nvSpPr>
        <p:spPr>
          <a:xfrm rot="10800000">
            <a:off x="4479290" y="892175"/>
            <a:ext cx="184785" cy="352425"/>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edge">
                                      <p:cBhvr>
                                        <p:cTn id="30" dur="2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checkerboard(across)">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1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 grpId="0"/>
      <p:bldP spid="5" grpId="0" animBg="1"/>
      <p:bldP spid="6" grpId="0" bldLvl="0" animBg="1"/>
      <p:bldP spid="7" grpId="0" animBg="1"/>
      <p:bldP spid="8" grpId="0" bldLvl="0" animBg="1"/>
      <p:bldP spid="9" grpId="0" bldLvl="0" animBg="1"/>
      <p:bldP spid="20" grpId="0" bldLvl="0" animBg="1"/>
      <p:bldP spid="3" grpId="0" bldLvl="0" animBg="1"/>
      <p:bldP spid="10"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75385" y="1365885"/>
            <a:ext cx="4567555" cy="1322070"/>
          </a:xfrm>
          <a:prstGeom prst="rect">
            <a:avLst/>
          </a:prstGeom>
        </p:spPr>
        <p:txBody>
          <a:bodyPr wrap="square">
            <a:spAutoFit/>
          </a:bodyPr>
          <a:lstStyle/>
          <a:p>
            <a:r>
              <a:rPr lang="zh-CN" altLang="en-US" sz="4000" b="1" dirty="0" smtClean="0">
                <a:latin typeface="楷体" panose="02010609060101010101" pitchFamily="49" charset="-122"/>
                <a:ea typeface="楷体" panose="02010609060101010101" pitchFamily="49" charset="-122"/>
              </a:rPr>
              <a:t>山外青山楼外楼，</a:t>
            </a:r>
            <a:endParaRPr lang="zh-CN" altLang="en-US" sz="4000" b="1" dirty="0" smtClean="0">
              <a:latin typeface="楷体" panose="02010609060101010101" pitchFamily="49" charset="-122"/>
              <a:ea typeface="楷体" panose="02010609060101010101" pitchFamily="49" charset="-122"/>
            </a:endParaRPr>
          </a:p>
          <a:p>
            <a:r>
              <a:rPr lang="zh-CN" altLang="en-US" sz="4000" b="1" dirty="0" smtClean="0">
                <a:latin typeface="楷体" panose="02010609060101010101" pitchFamily="49" charset="-122"/>
                <a:ea typeface="楷体" panose="02010609060101010101" pitchFamily="49" charset="-122"/>
                <a:hlinkClick r:id="rId1" action="ppaction://hlinkfile"/>
              </a:rPr>
              <a:t>西湖</a:t>
            </a:r>
            <a:r>
              <a:rPr lang="zh-CN" altLang="en-US" sz="4000" b="1" dirty="0" smtClean="0">
                <a:latin typeface="楷体" panose="02010609060101010101" pitchFamily="49" charset="-122"/>
                <a:ea typeface="楷体" panose="02010609060101010101" pitchFamily="49" charset="-122"/>
              </a:rPr>
              <a:t>歌舞几时休</a:t>
            </a:r>
            <a:r>
              <a:rPr lang="en-US" altLang="zh-CN" sz="4000" b="1" dirty="0" smtClean="0">
                <a:latin typeface="楷体" panose="02010609060101010101" pitchFamily="49" charset="-122"/>
                <a:ea typeface="楷体" panose="02010609060101010101" pitchFamily="49" charset="-122"/>
              </a:rPr>
              <a:t>?</a:t>
            </a:r>
            <a:endParaRPr lang="en-US" altLang="zh-CN" sz="4000" b="1" dirty="0" smtClean="0">
              <a:latin typeface="楷体" panose="02010609060101010101" pitchFamily="49" charset="-122"/>
              <a:ea typeface="楷体" panose="02010609060101010101" pitchFamily="49" charset="-122"/>
            </a:endParaRPr>
          </a:p>
        </p:txBody>
      </p:sp>
      <p:sp>
        <p:nvSpPr>
          <p:cNvPr id="17" name="矩形 16"/>
          <p:cNvSpPr/>
          <p:nvPr/>
        </p:nvSpPr>
        <p:spPr>
          <a:xfrm>
            <a:off x="671830" y="3231515"/>
            <a:ext cx="7381240" cy="1076325"/>
          </a:xfrm>
          <a:prstGeom prst="rect">
            <a:avLst/>
          </a:prstGeom>
        </p:spPr>
        <p:txBody>
          <a:bodyPr wrap="square">
            <a:spAutoFit/>
          </a:bodyPr>
          <a:lstStyle/>
          <a:p>
            <a:r>
              <a:rPr lang="zh-CN" altLang="en-US" sz="3200" dirty="0" smtClean="0">
                <a:latin typeface="黑体" panose="02010600030101010101" charset="-122"/>
                <a:ea typeface="黑体" panose="02010600030101010101" charset="-122"/>
                <a:sym typeface="+mn-ea"/>
              </a:rPr>
              <a:t>诗意：</a:t>
            </a:r>
            <a:r>
              <a:rPr lang="zh-CN" altLang="en-US" sz="3200" dirty="0" smtClean="0"/>
              <a:t>远处青山叠翠，近处楼台重重，西湖的歌舞何时才会停止？</a:t>
            </a:r>
            <a:endParaRPr lang="zh-CN" altLang="en-US" sz="3200" dirty="0" smtClean="0"/>
          </a:p>
        </p:txBody>
      </p:sp>
      <p:sp>
        <p:nvSpPr>
          <p:cNvPr id="18" name="矩形 17"/>
          <p:cNvSpPr/>
          <p:nvPr/>
        </p:nvSpPr>
        <p:spPr>
          <a:xfrm>
            <a:off x="1071538" y="427976"/>
            <a:ext cx="1998482" cy="608330"/>
          </a:xfrm>
          <a:prstGeom prst="rect">
            <a:avLst/>
          </a:prstGeom>
          <a:solidFill>
            <a:schemeClr val="accent3">
              <a:lumMod val="40000"/>
              <a:lumOff val="60000"/>
            </a:schemeClr>
          </a:solidFill>
          <a:ln w="38100" cap="rnd">
            <a:solidFill>
              <a:srgbClr val="FF0000"/>
            </a:solidFill>
          </a:ln>
          <a:effectLst/>
        </p:spPr>
        <p:txBody>
          <a:bodyPr wrap="square" lIns="68580" tIns="34290" rIns="68580" bIns="34290">
            <a:spAutoFit/>
          </a:bodyPr>
          <a:lstStyle/>
          <a:p>
            <a:pPr>
              <a:lnSpc>
                <a:spcPct val="130000"/>
              </a:lnSpc>
            </a:pPr>
            <a:r>
              <a:rPr lang="zh-CN" altLang="en-US" sz="2700" b="1" dirty="0" smtClean="0">
                <a:latin typeface="楷体" panose="02010609060101010101" pitchFamily="49" charset="-122"/>
                <a:ea typeface="楷体" panose="02010609060101010101" pitchFamily="49" charset="-122"/>
                <a:sym typeface="+mn-ea"/>
              </a:rPr>
              <a:t>一起解诗意</a:t>
            </a:r>
            <a:endParaRPr lang="zh-CN" altLang="en-US" sz="2700" b="1" dirty="0">
              <a:latin typeface="楷体" panose="02010609060101010101" pitchFamily="49" charset="-122"/>
              <a:ea typeface="楷体" panose="02010609060101010101" pitchFamily="49" charset="-122"/>
              <a:sym typeface="+mn-ea"/>
            </a:endParaRPr>
          </a:p>
        </p:txBody>
      </p:sp>
      <p:sp>
        <p:nvSpPr>
          <p:cNvPr id="9" name="矩形 8"/>
          <p:cNvSpPr/>
          <p:nvPr/>
        </p:nvSpPr>
        <p:spPr>
          <a:xfrm>
            <a:off x="4271010" y="2082165"/>
            <a:ext cx="581660"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文本框 9"/>
          <p:cNvSpPr txBox="1"/>
          <p:nvPr/>
        </p:nvSpPr>
        <p:spPr>
          <a:xfrm>
            <a:off x="4164965" y="2945765"/>
            <a:ext cx="793115" cy="368300"/>
          </a:xfrm>
          <a:prstGeom prst="rect">
            <a:avLst/>
          </a:prstGeom>
          <a:solidFill>
            <a:schemeClr val="accent6">
              <a:lumMod val="60000"/>
              <a:lumOff val="40000"/>
            </a:schemeClr>
          </a:solidFill>
        </p:spPr>
        <p:txBody>
          <a:bodyPr wrap="square" rtlCol="0" anchor="t">
            <a:spAutoFit/>
          </a:bodyPr>
          <a:lstStyle/>
          <a:p>
            <a:r>
              <a:rPr lang="zh-CN" altLang="en-US" sz="1800"/>
              <a:t>停止。</a:t>
            </a:r>
            <a:endParaRPr lang="zh-CN" altLang="en-US" sz="1800"/>
          </a:p>
        </p:txBody>
      </p:sp>
      <p:sp>
        <p:nvSpPr>
          <p:cNvPr id="11" name="下箭头 10"/>
          <p:cNvSpPr/>
          <p:nvPr/>
        </p:nvSpPr>
        <p:spPr>
          <a:xfrm>
            <a:off x="4499610" y="2687955"/>
            <a:ext cx="144145" cy="2159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stretch>
            <a:fillRect/>
          </a:stretch>
        </p:blipFill>
        <p:spPr>
          <a:xfrm>
            <a:off x="5350510" y="1036955"/>
            <a:ext cx="3432175" cy="165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9" grpId="0" bldLvl="0" animBg="1"/>
      <p:bldP spid="10" grpId="0" bldLvl="0" animBg="1"/>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1875155" y="1949450"/>
            <a:ext cx="3796665" cy="16687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暖风熏得游人醉，直把杭州作汴州。</a:t>
            </a:r>
            <a:endParaRPr lang="zh-CN" altLang="en-US" sz="4000" b="1" dirty="0" smtClean="0">
              <a:latin typeface="楷体" panose="02010609060101010101" pitchFamily="49" charset="-122"/>
              <a:ea typeface="楷体" panose="02010609060101010101" pitchFamily="49" charset="-122"/>
            </a:endParaRPr>
          </a:p>
        </p:txBody>
      </p:sp>
      <p:sp>
        <p:nvSpPr>
          <p:cNvPr id="20" name="矩形 19"/>
          <p:cNvSpPr/>
          <p:nvPr/>
        </p:nvSpPr>
        <p:spPr>
          <a:xfrm>
            <a:off x="4483735" y="2978150"/>
            <a:ext cx="974725" cy="51816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文本框 6"/>
          <p:cNvSpPr txBox="1">
            <a:spLocks noChangeArrowheads="1"/>
          </p:cNvSpPr>
          <p:nvPr/>
        </p:nvSpPr>
        <p:spPr bwMode="auto">
          <a:xfrm>
            <a:off x="6184265" y="2973705"/>
            <a:ext cx="2153920" cy="54800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北宋京城。</a:t>
            </a:r>
            <a:endParaRPr lang="zh-CN" altLang="en-US" sz="2400" dirty="0">
              <a:latin typeface="黑体" panose="02010600030101010101" charset="-122"/>
              <a:ea typeface="黑体" panose="02010600030101010101" charset="-122"/>
            </a:endParaRPr>
          </a:p>
        </p:txBody>
      </p:sp>
      <p:sp>
        <p:nvSpPr>
          <p:cNvPr id="14" name="下箭头 13"/>
          <p:cNvSpPr/>
          <p:nvPr/>
        </p:nvSpPr>
        <p:spPr>
          <a:xfrm rot="16200000">
            <a:off x="5709920" y="2924175"/>
            <a:ext cx="163830" cy="40005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6" name="矩形 5"/>
          <p:cNvSpPr/>
          <p:nvPr/>
        </p:nvSpPr>
        <p:spPr>
          <a:xfrm>
            <a:off x="1875155" y="2973070"/>
            <a:ext cx="57023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文本框 6"/>
          <p:cNvSpPr txBox="1">
            <a:spLocks noChangeArrowheads="1"/>
          </p:cNvSpPr>
          <p:nvPr/>
        </p:nvSpPr>
        <p:spPr bwMode="auto">
          <a:xfrm>
            <a:off x="1746885" y="3915410"/>
            <a:ext cx="1050290" cy="54800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dirty="0">
                <a:latin typeface="黑体" panose="02010600030101010101" charset="-122"/>
                <a:ea typeface="黑体" panose="02010600030101010101" charset="-122"/>
              </a:rPr>
              <a:t>简直。</a:t>
            </a:r>
            <a:endParaRPr lang="zh-CN" altLang="en-US" sz="2400" dirty="0">
              <a:latin typeface="黑体" panose="02010600030101010101" charset="-122"/>
              <a:ea typeface="黑体" panose="02010600030101010101" charset="-122"/>
            </a:endParaRPr>
          </a:p>
        </p:txBody>
      </p:sp>
      <p:sp>
        <p:nvSpPr>
          <p:cNvPr id="11" name="下箭头 10"/>
          <p:cNvSpPr/>
          <p:nvPr/>
        </p:nvSpPr>
        <p:spPr>
          <a:xfrm>
            <a:off x="2088515" y="3628390"/>
            <a:ext cx="184785" cy="29718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3" name="矩形 12"/>
          <p:cNvSpPr/>
          <p:nvPr/>
        </p:nvSpPr>
        <p:spPr>
          <a:xfrm>
            <a:off x="1896110" y="2122170"/>
            <a:ext cx="107442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文本框 14"/>
          <p:cNvSpPr txBox="1">
            <a:spLocks noChangeArrowheads="1"/>
          </p:cNvSpPr>
          <p:nvPr/>
        </p:nvSpPr>
        <p:spPr bwMode="auto">
          <a:xfrm>
            <a:off x="654685" y="727075"/>
            <a:ext cx="3829050" cy="80708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00000"/>
              </a:lnSpc>
            </a:pPr>
            <a:r>
              <a:rPr lang="zh-CN" altLang="en-US" sz="2400" dirty="0">
                <a:latin typeface="黑体" panose="02010600030101010101" charset="-122"/>
                <a:ea typeface="黑体" panose="02010600030101010101" charset="-122"/>
              </a:rPr>
              <a:t>一语双关。既指自然界的春风，又指社会上颓废之风。</a:t>
            </a:r>
            <a:endParaRPr lang="zh-CN" altLang="en-US" sz="2400" dirty="0">
              <a:latin typeface="黑体" panose="02010600030101010101" charset="-122"/>
              <a:ea typeface="黑体" panose="02010600030101010101" charset="-122"/>
            </a:endParaRPr>
          </a:p>
        </p:txBody>
      </p:sp>
      <p:sp>
        <p:nvSpPr>
          <p:cNvPr id="16" name="下箭头 15"/>
          <p:cNvSpPr/>
          <p:nvPr/>
        </p:nvSpPr>
        <p:spPr>
          <a:xfrm rot="10800000">
            <a:off x="2272665" y="1630680"/>
            <a:ext cx="172720" cy="461645"/>
          </a:xfrm>
          <a:prstGeom prst="downArrow">
            <a:avLst>
              <a:gd name="adj1" fmla="val 67010"/>
              <a:gd name="adj2" fmla="val 5000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3" name="矩形 22"/>
          <p:cNvSpPr/>
          <p:nvPr/>
        </p:nvSpPr>
        <p:spPr>
          <a:xfrm>
            <a:off x="3952240" y="2166620"/>
            <a:ext cx="107442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文本框 23"/>
          <p:cNvSpPr txBox="1">
            <a:spLocks noChangeArrowheads="1"/>
          </p:cNvSpPr>
          <p:nvPr/>
        </p:nvSpPr>
        <p:spPr bwMode="auto">
          <a:xfrm>
            <a:off x="4830445" y="823595"/>
            <a:ext cx="2163445" cy="80708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00000"/>
              </a:lnSpc>
            </a:pPr>
            <a:r>
              <a:rPr lang="zh-CN" altLang="en-US" sz="2400" dirty="0">
                <a:latin typeface="黑体" panose="02010600030101010101" charset="-122"/>
                <a:ea typeface="黑体" panose="02010600030101010101" charset="-122"/>
              </a:rPr>
              <a:t>这里指的是达官显贵。</a:t>
            </a:r>
            <a:endParaRPr lang="zh-CN" altLang="en-US" sz="2400" dirty="0">
              <a:latin typeface="黑体" panose="02010600030101010101" charset="-122"/>
              <a:ea typeface="黑体" panose="02010600030101010101" charset="-122"/>
            </a:endParaRPr>
          </a:p>
        </p:txBody>
      </p:sp>
      <p:sp>
        <p:nvSpPr>
          <p:cNvPr id="25" name=" 160"/>
          <p:cNvSpPr/>
          <p:nvPr/>
        </p:nvSpPr>
        <p:spPr>
          <a:xfrm>
            <a:off x="4666615" y="1804670"/>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26" name="组合 25"/>
          <p:cNvGrpSpPr/>
          <p:nvPr/>
        </p:nvGrpSpPr>
        <p:grpSpPr>
          <a:xfrm>
            <a:off x="3288665" y="3925570"/>
            <a:ext cx="3260090" cy="502920"/>
            <a:chOff x="3702" y="5008"/>
            <a:chExt cx="7191" cy="792"/>
          </a:xfrm>
        </p:grpSpPr>
        <p:sp>
          <p:nvSpPr>
            <p:cNvPr id="27" name="圆角矩形 26"/>
            <p:cNvSpPr/>
            <p:nvPr/>
          </p:nvSpPr>
          <p:spPr>
            <a:xfrm>
              <a:off x="3702" y="5008"/>
              <a:ext cx="7191" cy="79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8" name="文本框 27"/>
            <p:cNvSpPr txBox="1"/>
            <p:nvPr/>
          </p:nvSpPr>
          <p:spPr>
            <a:xfrm>
              <a:off x="4114" y="5008"/>
              <a:ext cx="6432" cy="725"/>
            </a:xfrm>
            <a:prstGeom prst="rect">
              <a:avLst/>
            </a:prstGeom>
            <a:noFill/>
          </p:spPr>
          <p:txBody>
            <a:bodyPr wrap="square" rtlCol="0" anchor="t">
              <a:spAutoFit/>
            </a:bodyPr>
            <a:lstStyle/>
            <a:p>
              <a:r>
                <a:rPr lang="zh-CN" altLang="en-US" sz="2400">
                  <a:latin typeface="黑体" panose="02010600030101010101" charset="-122"/>
                  <a:ea typeface="黑体" panose="02010600030101010101" charset="-122"/>
                </a:rPr>
                <a:t>不再考虑收复失地</a:t>
              </a:r>
              <a:endParaRPr lang="zh-CN" altLang="en-US" sz="2400">
                <a:latin typeface="黑体" panose="02010600030101010101" charset="-122"/>
                <a:ea typeface="黑体" panose="02010600030101010101" charset="-122"/>
              </a:endParaRPr>
            </a:p>
          </p:txBody>
        </p:sp>
      </p:grpSp>
      <p:sp>
        <p:nvSpPr>
          <p:cNvPr id="29" name="文本框 28"/>
          <p:cNvSpPr txBox="1"/>
          <p:nvPr/>
        </p:nvSpPr>
        <p:spPr>
          <a:xfrm>
            <a:off x="2900045" y="3454400"/>
            <a:ext cx="3091815" cy="645160"/>
          </a:xfrm>
          <a:prstGeom prst="rect">
            <a:avLst/>
          </a:prstGeom>
          <a:noFill/>
        </p:spPr>
        <p:txBody>
          <a:bodyPr wrap="square" rtlCol="0">
            <a:spAutoFit/>
          </a:bodyPr>
          <a:lstStyle/>
          <a:p>
            <a:r>
              <a:rPr lang="en-US" altLang="zh-CN" sz="3600" b="1">
                <a:solidFill>
                  <a:srgbClr val="0000FF"/>
                </a:solidFill>
                <a:latin typeface="楷体" panose="02010609060101010101" pitchFamily="49" charset="-122"/>
                <a:ea typeface="楷体" panose="02010609060101010101" pitchFamily="49" charset="-122"/>
              </a:rPr>
              <a:t>~~~~~~~~~~~</a:t>
            </a:r>
            <a:endParaRPr lang="en-US" altLang="zh-CN" sz="3600" b="1">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dissolv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dissolv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ssolv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dissolv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dissolv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dissolv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dissolv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heel(1)">
                                      <p:cBhvr>
                                        <p:cTn id="7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P spid="14" grpId="0" animBg="1"/>
      <p:bldP spid="6" grpId="0" animBg="1"/>
      <p:bldP spid="7" grpId="0" animBg="1"/>
      <p:bldP spid="11" grpId="0" animBg="1"/>
      <p:bldP spid="13" grpId="0" animBg="1"/>
      <p:bldP spid="15" grpId="0" animBg="1"/>
      <p:bldP spid="16" grpId="0" animBg="1"/>
      <p:bldP spid="23" grpId="0" animBg="1"/>
      <p:bldP spid="24" grpId="0" animBg="1"/>
      <p:bldP spid="25" grpId="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27400" y="1069975"/>
            <a:ext cx="4115435" cy="2306955"/>
          </a:xfrm>
          <a:prstGeom prst="rect">
            <a:avLst/>
          </a:prstGeom>
        </p:spPr>
        <p:txBody>
          <a:bodyPr wrap="square">
            <a:spAutoFit/>
          </a:bodyPr>
          <a:lstStyle/>
          <a:p>
            <a:pPr algn="just"/>
            <a:r>
              <a:rPr lang="zh-CN" altLang="en-US" sz="3200" b="1" dirty="0">
                <a:solidFill>
                  <a:srgbClr val="0000FF"/>
                </a:solidFill>
                <a:latin typeface="楷体" panose="02010609060101010101" pitchFamily="49" charset="-122"/>
                <a:ea typeface="楷体" panose="02010609060101010101" pitchFamily="49" charset="-122"/>
              </a:rPr>
              <a:t>林升</a:t>
            </a:r>
            <a:r>
              <a:rPr lang="en-US" altLang="zh-CN" sz="32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字云友，又名梦屏，南宋诗人。温州横阳亲仁乡荪湖里林坳人，是一位擅长诗文的士人。事见</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东瓯诗存</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卷四。</a:t>
            </a:r>
            <a:endParaRPr lang="zh-CN" altLang="en-US" sz="2800" b="1" dirty="0">
              <a:latin typeface="楷体" panose="02010609060101010101" pitchFamily="49" charset="-122"/>
              <a:ea typeface="楷体" panose="02010609060101010101" pitchFamily="49" charset="-122"/>
            </a:endParaRPr>
          </a:p>
        </p:txBody>
      </p:sp>
      <p:pic>
        <p:nvPicPr>
          <p:cNvPr id="77826" name="Picture 2" descr="https://img.gushiwen.org/authorImg/linsheng.jpg"/>
          <p:cNvPicPr>
            <a:picLocks noChangeAspect="1" noChangeArrowheads="1"/>
          </p:cNvPicPr>
          <p:nvPr/>
        </p:nvPicPr>
        <p:blipFill>
          <a:blip r:embed="rId1" cstate="print"/>
          <a:srcRect/>
          <a:stretch>
            <a:fillRect/>
          </a:stretch>
        </p:blipFill>
        <p:spPr bwMode="auto">
          <a:xfrm>
            <a:off x="683955" y="1070119"/>
            <a:ext cx="1944216" cy="2376264"/>
          </a:xfrm>
          <a:prstGeom prst="rect">
            <a:avLst/>
          </a:prstGeom>
          <a:noFill/>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6"/>
          <p:cNvSpPr txBox="1">
            <a:spLocks noChangeArrowheads="1"/>
          </p:cNvSpPr>
          <p:nvPr/>
        </p:nvSpPr>
        <p:spPr bwMode="auto">
          <a:xfrm>
            <a:off x="786765" y="3504565"/>
            <a:ext cx="7957185" cy="13481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dirty="0" smtClean="0">
                <a:latin typeface="黑体" panose="02010600030101010101" charset="-122"/>
                <a:ea typeface="黑体" panose="02010600030101010101" charset="-122"/>
                <a:sym typeface="+mn-ea"/>
              </a:rPr>
              <a:t>诗意：暖洋洋的香风陶醉了享乐的贵人们，简直是把偏安的杭州当作昔日的汴京！</a:t>
            </a:r>
            <a:r>
              <a:rPr lang="zh-CN" altLang="en-US" sz="3200" b="1" dirty="0" smtClean="0">
                <a:solidFill>
                  <a:schemeClr val="tx1"/>
                </a:solidFill>
                <a:latin typeface="宋体" panose="02010600030101010101" pitchFamily="2" charset="-122"/>
                <a:cs typeface="宋体" panose="02010600030101010101" pitchFamily="2" charset="-122"/>
              </a:rPr>
              <a:t>。</a:t>
            </a:r>
            <a:endParaRPr lang="zh-CN" altLang="en-US" sz="3200" b="1" dirty="0" smtClean="0">
              <a:solidFill>
                <a:schemeClr val="tx1"/>
              </a:solidFill>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697480" y="472440"/>
            <a:ext cx="3917315" cy="2900680"/>
          </a:xfrm>
          <a:prstGeom prst="rect">
            <a:avLst/>
          </a:prstGeom>
          <a:effectLst>
            <a:softEdge rad="1270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1315" y="591185"/>
            <a:ext cx="5367655" cy="521970"/>
          </a:xfrm>
          <a:prstGeom prst="rect">
            <a:avLst/>
          </a:prstGeom>
          <a:noFill/>
        </p:spPr>
        <p:txBody>
          <a:bodyPr wrap="none" rtlCol="0">
            <a:spAutoFit/>
          </a:bodyPr>
          <a:lstStyle/>
          <a:p>
            <a:pPr algn="l"/>
            <a:r>
              <a:rPr lang="zh-CN" sz="2800" b="1" dirty="0" smtClean="0">
                <a:latin typeface="黑体" panose="02010600030101010101" charset="-122"/>
                <a:ea typeface="黑体" panose="02010600030101010101" charset="-122"/>
                <a:cs typeface="黑体" panose="02010600030101010101" charset="-122"/>
                <a:sym typeface="+mn-ea"/>
              </a:rPr>
              <a:t>这首诗歌表达了作者怎样的感情</a:t>
            </a:r>
            <a:r>
              <a:rPr lang="en-US" altLang="zh-CN" sz="2800" b="1" dirty="0" smtClean="0">
                <a:latin typeface="黑体" panose="02010600030101010101" charset="-122"/>
                <a:ea typeface="黑体" panose="02010600030101010101" charset="-122"/>
                <a:cs typeface="黑体" panose="02010600030101010101" charset="-122"/>
                <a:sym typeface="+mn-ea"/>
              </a:rPr>
              <a:t>?</a:t>
            </a:r>
            <a:endParaRPr lang="en-US" altLang="zh-CN" sz="2800" b="1" dirty="0" smtClean="0">
              <a:latin typeface="黑体" panose="02010600030101010101" charset="-122"/>
              <a:ea typeface="黑体" panose="02010600030101010101" charset="-122"/>
              <a:cs typeface="黑体" panose="02010600030101010101" charset="-122"/>
              <a:sym typeface="+mn-ea"/>
            </a:endParaRPr>
          </a:p>
        </p:txBody>
      </p:sp>
      <p:sp>
        <p:nvSpPr>
          <p:cNvPr id="4" name="文本框 3"/>
          <p:cNvSpPr txBox="1"/>
          <p:nvPr/>
        </p:nvSpPr>
        <p:spPr>
          <a:xfrm>
            <a:off x="1163955" y="1593215"/>
            <a:ext cx="6816090" cy="1383665"/>
          </a:xfrm>
          <a:prstGeom prst="rect">
            <a:avLst/>
          </a:prstGeom>
          <a:solidFill>
            <a:schemeClr val="accent6">
              <a:lumMod val="60000"/>
              <a:lumOff val="40000"/>
            </a:schemeClr>
          </a:solidFill>
        </p:spPr>
        <p:txBody>
          <a:bodyPr wrap="square" rtlCol="0">
            <a:spAutoFit/>
          </a:bodyPr>
          <a:lstStyle/>
          <a:p>
            <a:pPr algn="l"/>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这首诗通过对杭州西湖秀丽风景和达官显贵们奢靡生活的描写，辛辣讽刺了统治者醉生梦死，苟且偷安的丑态。</a:t>
            </a:r>
            <a:endPar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8070" y="1447165"/>
            <a:ext cx="579755" cy="504190"/>
          </a:xfrm>
          <a:prstGeom prst="rect">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664835" y="1447165"/>
            <a:ext cx="564515" cy="504190"/>
          </a:xfrm>
          <a:prstGeom prst="rect">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5970" y="560705"/>
            <a:ext cx="5695950" cy="583565"/>
          </a:xfrm>
          <a:prstGeom prst="rect">
            <a:avLst/>
          </a:prstGeom>
          <a:noFill/>
        </p:spPr>
        <p:txBody>
          <a:bodyPr wrap="none" rtlCol="0">
            <a:spAutoFit/>
          </a:bodyPr>
          <a:lstStyle/>
          <a:p>
            <a:pPr algn="l"/>
            <a:r>
              <a:rPr lang="zh-CN" altLang="en-US" sz="3200" b="1" dirty="0" smtClean="0">
                <a:latin typeface="黑体" panose="02010600030101010101" charset="-122"/>
                <a:ea typeface="黑体" panose="02010600030101010101" charset="-122"/>
                <a:cs typeface="黑体" panose="02010600030101010101" charset="-122"/>
                <a:sym typeface="+mn-ea"/>
              </a:rPr>
              <a:t>你觉得</a:t>
            </a:r>
            <a:r>
              <a:rPr lang="en-US" altLang="zh-CN" sz="3200" b="1" dirty="0" smtClean="0">
                <a:latin typeface="黑体" panose="02010600030101010101" charset="-122"/>
                <a:ea typeface="黑体" panose="02010600030101010101" charset="-122"/>
                <a:cs typeface="黑体" panose="02010600030101010101" charset="-122"/>
                <a:sym typeface="+mn-ea"/>
              </a:rPr>
              <a:t>“</a:t>
            </a:r>
            <a:r>
              <a:rPr lang="zh-CN" altLang="en-US" sz="3200" b="1" dirty="0" smtClean="0">
                <a:latin typeface="黑体" panose="02010600030101010101" charset="-122"/>
                <a:ea typeface="黑体" panose="02010600030101010101" charset="-122"/>
                <a:cs typeface="黑体" panose="02010600030101010101" charset="-122"/>
                <a:sym typeface="+mn-ea"/>
              </a:rPr>
              <a:t>熏</a:t>
            </a:r>
            <a:r>
              <a:rPr lang="en-US" altLang="zh-CN" sz="3200" b="1" dirty="0" smtClean="0">
                <a:latin typeface="黑体" panose="02010600030101010101" charset="-122"/>
                <a:ea typeface="黑体" panose="02010600030101010101" charset="-122"/>
                <a:cs typeface="黑体" panose="02010600030101010101" charset="-122"/>
                <a:sym typeface="+mn-ea"/>
              </a:rPr>
              <a:t>”“</a:t>
            </a:r>
            <a:r>
              <a:rPr lang="zh-CN" altLang="en-US" sz="3200" b="1" dirty="0" smtClean="0">
                <a:latin typeface="黑体" panose="02010600030101010101" charset="-122"/>
                <a:ea typeface="黑体" panose="02010600030101010101" charset="-122"/>
                <a:cs typeface="黑体" panose="02010600030101010101" charset="-122"/>
                <a:sym typeface="+mn-ea"/>
              </a:rPr>
              <a:t>醉</a:t>
            </a:r>
            <a:r>
              <a:rPr lang="en-US" altLang="zh-CN" sz="3200" b="1" dirty="0" smtClean="0">
                <a:latin typeface="黑体" panose="02010600030101010101" charset="-122"/>
                <a:ea typeface="黑体" panose="02010600030101010101" charset="-122"/>
                <a:cs typeface="黑体" panose="02010600030101010101" charset="-122"/>
                <a:sym typeface="+mn-ea"/>
              </a:rPr>
              <a:t>”</a:t>
            </a:r>
            <a:r>
              <a:rPr lang="zh-CN" altLang="en-US" sz="3200" b="1" dirty="0" smtClean="0">
                <a:latin typeface="黑体" panose="02010600030101010101" charset="-122"/>
                <a:ea typeface="黑体" panose="02010600030101010101" charset="-122"/>
                <a:cs typeface="黑体" panose="02010600030101010101" charset="-122"/>
                <a:sym typeface="+mn-ea"/>
              </a:rPr>
              <a:t>好在哪里</a:t>
            </a:r>
            <a:r>
              <a:rPr lang="en-US" altLang="zh-CN" sz="3200" b="1" dirty="0" smtClean="0">
                <a:latin typeface="黑体" panose="02010600030101010101" charset="-122"/>
                <a:ea typeface="黑体" panose="02010600030101010101" charset="-122"/>
                <a:cs typeface="黑体" panose="02010600030101010101" charset="-122"/>
                <a:sym typeface="+mn-ea"/>
              </a:rPr>
              <a:t>?</a:t>
            </a:r>
            <a:endParaRPr lang="en-US" altLang="zh-CN" sz="3200" b="1" dirty="0" smtClean="0">
              <a:latin typeface="黑体" panose="02010600030101010101" charset="-122"/>
              <a:ea typeface="黑体" panose="02010600030101010101" charset="-122"/>
              <a:cs typeface="黑体" panose="02010600030101010101" charset="-122"/>
              <a:sym typeface="+mn-ea"/>
            </a:endParaRPr>
          </a:p>
        </p:txBody>
      </p:sp>
      <p:sp>
        <p:nvSpPr>
          <p:cNvPr id="5" name="文本框 4"/>
          <p:cNvSpPr txBox="1"/>
          <p:nvPr/>
        </p:nvSpPr>
        <p:spPr>
          <a:xfrm>
            <a:off x="775970" y="2966085"/>
            <a:ext cx="7444740" cy="1383665"/>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诗中“熏”“醉”两字用得精妙无比，把那些纵情声色、祸国殃民的达官显贵的精神状态刻画得惟妙惟肖，跃然纸上。</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51" name="文本框 6"/>
          <p:cNvSpPr txBox="1">
            <a:spLocks noChangeArrowheads="1"/>
          </p:cNvSpPr>
          <p:nvPr/>
        </p:nvSpPr>
        <p:spPr bwMode="auto">
          <a:xfrm>
            <a:off x="2512695" y="1229995"/>
            <a:ext cx="3796665" cy="16687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暖风熏得游人醉，直把杭州作汴州。</a:t>
            </a:r>
            <a:endParaRPr lang="zh-CN" altLang="en-US" sz="40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61102" y="1423281"/>
            <a:ext cx="850943" cy="697101"/>
          </a:xfrm>
          <a:prstGeom prst="rect">
            <a:avLst/>
          </a:prstGeom>
        </p:spPr>
      </p:pic>
      <p:sp>
        <p:nvSpPr>
          <p:cNvPr id="17" name="文本框 10"/>
          <p:cNvSpPr txBox="1"/>
          <p:nvPr/>
        </p:nvSpPr>
        <p:spPr>
          <a:xfrm>
            <a:off x="6115050" y="1628775"/>
            <a:ext cx="158369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5161915" y="2198370"/>
            <a:ext cx="2639695" cy="145034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solidFill>
                  <a:srgbClr val="FF0000"/>
                </a:solidFill>
                <a:latin typeface="楷体" panose="02010609060101010101" pitchFamily="49" charset="-122"/>
                <a:ea typeface="楷体" panose="02010609060101010101" pitchFamily="49" charset="-122"/>
              </a:rPr>
              <a:t>读这首诗，要读出对醉生梦死的达官显贵的讽刺。</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662940" y="481965"/>
            <a:ext cx="7395845" cy="730885"/>
          </a:xfrm>
          <a:prstGeom prst="rect">
            <a:avLst/>
          </a:prstGeom>
          <a:noFill/>
        </p:spPr>
        <p:txBody>
          <a:bodyPr wrap="square" rtlCol="0" anchor="t">
            <a:spAutoFit/>
          </a:bodyPr>
          <a:lstStyle/>
          <a:p>
            <a:pPr>
              <a:lnSpc>
                <a:spcPct val="130000"/>
              </a:lnSpc>
            </a:pPr>
            <a:r>
              <a:rPr lang="zh-CN" altLang="en-US" sz="3200" dirty="0" smtClean="0">
                <a:latin typeface="黑体" panose="02010600030101010101" charset="-122"/>
                <a:ea typeface="黑体" panose="02010600030101010101" charset="-122"/>
              </a:rPr>
              <a:t>让我们带着对诗意的理解再次朗读诗歌。</a:t>
            </a:r>
            <a:endParaRPr lang="zh-CN" altLang="en-US" sz="3200" dirty="0" smtClean="0">
              <a:latin typeface="黑体" panose="02010600030101010101" charset="-122"/>
              <a:ea typeface="黑体" panose="02010600030101010101" charset="-122"/>
            </a:endParaRPr>
          </a:p>
        </p:txBody>
      </p:sp>
      <p:sp>
        <p:nvSpPr>
          <p:cNvPr id="5" name="Rectangle 3"/>
          <p:cNvSpPr>
            <a:spLocks noChangeArrowheads="1"/>
          </p:cNvSpPr>
          <p:nvPr/>
        </p:nvSpPr>
        <p:spPr bwMode="auto">
          <a:xfrm>
            <a:off x="-247490" y="1277314"/>
            <a:ext cx="6259818" cy="2745740"/>
          </a:xfrm>
          <a:prstGeom prst="rect">
            <a:avLst/>
          </a:prstGeom>
          <a:noFill/>
          <a:ln w="9525">
            <a:noFill/>
            <a:miter lim="800000"/>
          </a:ln>
          <a:effectLst/>
        </p:spPr>
        <p:txBody>
          <a:bodyPr wrap="square" lIns="68580" tIns="34290" rIns="68580" bIns="34290" anchor="ctr">
            <a:spAutoFit/>
          </a:bodyPr>
          <a:lstStyle/>
          <a:p>
            <a:pPr algn="ctr"/>
            <a:r>
              <a:rPr lang="zh-CN" altLang="en-US" sz="3000" b="1" dirty="0" smtClean="0">
                <a:latin typeface="宋体" panose="02010600030101010101" pitchFamily="2" charset="-122"/>
                <a:ea typeface="宋体" panose="02010600030101010101" pitchFamily="2" charset="-122"/>
              </a:rPr>
              <a:t>题临安邸</a:t>
            </a:r>
            <a:endParaRPr lang="en-US" altLang="zh-CN" sz="3000" b="1" dirty="0" smtClean="0">
              <a:latin typeface="宋体" panose="02010600030101010101" pitchFamily="2" charset="-122"/>
              <a:ea typeface="宋体" panose="02010600030101010101" pitchFamily="2" charset="-122"/>
            </a:endParaRPr>
          </a:p>
          <a:p>
            <a:pPr algn="ct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宋</a:t>
            </a: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林升</a:t>
            </a:r>
            <a:endParaRPr lang="en-US" altLang="zh-CN"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山外青山楼外楼，</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西湖歌舞几时休。</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暖风熏得游人醉，</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直把杭州作汴州。</a:t>
            </a:r>
            <a:endParaRPr lang="zh-CN" altLang="en-US" sz="3000" b="1" dirty="0" smtClean="0">
              <a:latin typeface="楷体" panose="02010609060101010101" pitchFamily="49" charset="-122"/>
              <a:ea typeface="楷体" panose="02010609060101010101" pitchFamily="49" charset="-122"/>
            </a:endParaRPr>
          </a:p>
        </p:txBody>
      </p:sp>
      <p:sp>
        <p:nvSpPr>
          <p:cNvPr id="10" name="文本框 6"/>
          <p:cNvSpPr txBox="1">
            <a:spLocks noChangeArrowheads="1"/>
          </p:cNvSpPr>
          <p:nvPr/>
        </p:nvSpPr>
        <p:spPr bwMode="auto">
          <a:xfrm>
            <a:off x="2525709" y="2120842"/>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2" name="文本框 8"/>
          <p:cNvSpPr txBox="1">
            <a:spLocks noChangeArrowheads="1"/>
          </p:cNvSpPr>
          <p:nvPr/>
        </p:nvSpPr>
        <p:spPr bwMode="auto">
          <a:xfrm>
            <a:off x="2482211" y="2580319"/>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3" name="文本框 9"/>
          <p:cNvSpPr txBox="1">
            <a:spLocks noChangeArrowheads="1"/>
          </p:cNvSpPr>
          <p:nvPr/>
        </p:nvSpPr>
        <p:spPr bwMode="auto">
          <a:xfrm>
            <a:off x="2553649" y="3008947"/>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5" name="文本框 11"/>
          <p:cNvSpPr txBox="1">
            <a:spLocks noChangeArrowheads="1"/>
          </p:cNvSpPr>
          <p:nvPr/>
        </p:nvSpPr>
        <p:spPr bwMode="auto">
          <a:xfrm>
            <a:off x="2522166" y="347816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4" name="文本框 6"/>
          <p:cNvSpPr txBox="1">
            <a:spLocks noChangeArrowheads="1"/>
          </p:cNvSpPr>
          <p:nvPr/>
        </p:nvSpPr>
        <p:spPr bwMode="auto">
          <a:xfrm>
            <a:off x="1734780" y="2135338"/>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6" name="文本框 6"/>
          <p:cNvSpPr txBox="1">
            <a:spLocks noChangeArrowheads="1"/>
          </p:cNvSpPr>
          <p:nvPr/>
        </p:nvSpPr>
        <p:spPr bwMode="auto">
          <a:xfrm>
            <a:off x="1729444" y="2574638"/>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2" name="文本框 6"/>
          <p:cNvSpPr txBox="1">
            <a:spLocks noChangeArrowheads="1"/>
          </p:cNvSpPr>
          <p:nvPr/>
        </p:nvSpPr>
        <p:spPr bwMode="auto">
          <a:xfrm>
            <a:off x="1736348" y="304733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9" name="文本框 6"/>
          <p:cNvSpPr txBox="1">
            <a:spLocks noChangeArrowheads="1"/>
          </p:cNvSpPr>
          <p:nvPr/>
        </p:nvSpPr>
        <p:spPr bwMode="auto">
          <a:xfrm>
            <a:off x="1732052" y="3462245"/>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t="7813" b="7813"/>
          <a:stretch>
            <a:fillRect/>
          </a:stretch>
        </p:blipFill>
        <p:spPr>
          <a:xfrm>
            <a:off x="-5080" y="2540"/>
            <a:ext cx="9118600" cy="5129530"/>
          </a:xfrm>
          <a:prstGeom prst="rect">
            <a:avLst/>
          </a:prstGeom>
        </p:spPr>
      </p:pic>
      <p:sp>
        <p:nvSpPr>
          <p:cNvPr id="11" name="TextBox 48"/>
          <p:cNvSpPr txBox="1"/>
          <p:nvPr/>
        </p:nvSpPr>
        <p:spPr>
          <a:xfrm>
            <a:off x="2864465" y="1458265"/>
            <a:ext cx="3810000" cy="1176020"/>
          </a:xfrm>
          <a:prstGeom prst="rect">
            <a:avLst/>
          </a:prstGeom>
          <a:noFill/>
          <a:effectLst>
            <a:softEdge rad="31750"/>
          </a:effectLst>
        </p:spPr>
        <p:txBody>
          <a:bodyPr wrap="none" lIns="68580" tIns="34290" rIns="68580" bIns="34290" rtlCol="0">
            <a:spAutoFit/>
          </a:bodyPr>
          <a:lstStyle/>
          <a:p>
            <a:r>
              <a:rPr lang="zh-CN" altLang="en-US" sz="7200" b="1" dirty="0" smtClean="0">
                <a:ln w="19050">
                  <a:solidFill>
                    <a:srgbClr val="1F497D">
                      <a:tint val="1000"/>
                    </a:srgbClr>
                  </a:solidFill>
                  <a:prstDash val="solid"/>
                </a:ln>
                <a:solidFill>
                  <a:srgbClr val="FF0000"/>
                </a:solidFill>
                <a:effectLst>
                  <a:glow rad="228600">
                    <a:srgbClr val="FFBF53">
                      <a:satMod val="175000"/>
                      <a:alpha val="40000"/>
                    </a:srgbClr>
                  </a:glow>
                  <a:outerShdw blurRad="38100" dist="38100" dir="2700000" algn="tl">
                    <a:srgbClr val="000000">
                      <a:alpha val="43137"/>
                    </a:srgbClr>
                  </a:outerShdw>
                  <a:reflection blurRad="6350" stA="60000" endA="900" endPos="60000" dist="29997" dir="5400000" sy="-100000" algn="bl" rotWithShape="0"/>
                </a:effectLst>
                <a:latin typeface="黑体" panose="02010600030101010101" charset="-122"/>
                <a:ea typeface="黑体" panose="02010600030101010101" charset="-122"/>
              </a:rPr>
              <a:t>己亥杂诗</a:t>
            </a:r>
            <a:endParaRPr lang="zh-CN" altLang="en-US" sz="7200" b="1" dirty="0" smtClean="0">
              <a:ln w="19050">
                <a:solidFill>
                  <a:srgbClr val="1F497D">
                    <a:tint val="1000"/>
                  </a:srgbClr>
                </a:solidFill>
                <a:prstDash val="solid"/>
              </a:ln>
              <a:solidFill>
                <a:srgbClr val="FF0000"/>
              </a:solidFill>
              <a:effectLst>
                <a:glow rad="228600">
                  <a:srgbClr val="FFBF53">
                    <a:satMod val="175000"/>
                    <a:alpha val="40000"/>
                  </a:srgbClr>
                </a:glow>
                <a:outerShdw blurRad="38100" dist="38100" dir="2700000" algn="tl">
                  <a:srgbClr val="000000">
                    <a:alpha val="43137"/>
                  </a:srgbClr>
                </a:outerShdw>
                <a:reflection blurRad="6350" stA="60000" endA="900" endPos="60000" dist="29997" dir="5400000" sy="-100000" algn="bl" rotWithShape="0"/>
              </a:effectLst>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587660" y="1410664"/>
            <a:ext cx="6259818" cy="1822450"/>
          </a:xfrm>
          <a:prstGeom prst="rect">
            <a:avLst/>
          </a:prstGeom>
          <a:noFill/>
          <a:ln w="9525">
            <a:noFill/>
            <a:miter lim="800000"/>
          </a:ln>
          <a:effectLst/>
        </p:spPr>
        <p:txBody>
          <a:bodyPr wrap="square" lIns="68580" tIns="34290" rIns="68580" bIns="34290" anchor="ctr">
            <a:spAutoFit/>
          </a:bodyPr>
          <a:lstStyle/>
          <a:p>
            <a:pPr algn="ctr"/>
            <a:r>
              <a:rPr lang="zh-CN" altLang="en-US" sz="3000" b="1" dirty="0" smtClean="0">
                <a:latin typeface="楷体" panose="02010609060101010101" pitchFamily="49" charset="-122"/>
                <a:ea typeface="楷体" panose="02010609060101010101" pitchFamily="49" charset="-122"/>
              </a:rPr>
              <a:t>己亥杂诗</a:t>
            </a:r>
            <a:endParaRPr lang="en-US" altLang="zh-CN" sz="3000" b="1" dirty="0" smtClean="0">
              <a:latin typeface="楷体" panose="02010609060101010101" pitchFamily="49" charset="-122"/>
              <a:ea typeface="楷体" panose="02010609060101010101" pitchFamily="49" charset="-122"/>
            </a:endParaRPr>
          </a:p>
          <a:p>
            <a:pPr algn="ct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清</a:t>
            </a:r>
            <a:r>
              <a:rPr lang="en-US" altLang="zh-CN" sz="24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龚自珍</a:t>
            </a:r>
            <a:endParaRPr lang="en-US" altLang="zh-CN"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九州生气恃风雷，万马齐喑究可哀。</a:t>
            </a:r>
            <a:endParaRPr lang="zh-CN" altLang="en-US" sz="3000" b="1" dirty="0" smtClean="0">
              <a:latin typeface="楷体" panose="02010609060101010101" pitchFamily="49" charset="-122"/>
              <a:ea typeface="楷体" panose="02010609060101010101" pitchFamily="49" charset="-122"/>
            </a:endParaRPr>
          </a:p>
          <a:p>
            <a:pPr algn="ctr"/>
            <a:r>
              <a:rPr lang="zh-CN" altLang="en-US" sz="3000" b="1" dirty="0" smtClean="0">
                <a:latin typeface="楷体" panose="02010609060101010101" pitchFamily="49" charset="-122"/>
                <a:ea typeface="楷体" panose="02010609060101010101" pitchFamily="49" charset="-122"/>
              </a:rPr>
              <a:t>我劝天公重抖擞，不拘一格降人才。</a:t>
            </a:r>
            <a:endParaRPr lang="zh-CN" altLang="en-US" sz="3000" b="1" dirty="0" smtClean="0">
              <a:latin typeface="楷体" panose="02010609060101010101" pitchFamily="49" charset="-122"/>
              <a:ea typeface="楷体" panose="02010609060101010101" pitchFamily="49" charset="-122"/>
            </a:endParaRPr>
          </a:p>
        </p:txBody>
      </p:sp>
      <p:sp>
        <p:nvSpPr>
          <p:cNvPr id="10" name="文本框 6"/>
          <p:cNvSpPr txBox="1">
            <a:spLocks noChangeArrowheads="1"/>
          </p:cNvSpPr>
          <p:nvPr/>
        </p:nvSpPr>
        <p:spPr bwMode="auto">
          <a:xfrm>
            <a:off x="2834319" y="2241492"/>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2" name="文本框 8"/>
          <p:cNvSpPr txBox="1">
            <a:spLocks noChangeArrowheads="1"/>
          </p:cNvSpPr>
          <p:nvPr/>
        </p:nvSpPr>
        <p:spPr bwMode="auto">
          <a:xfrm>
            <a:off x="5901051" y="225329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3" name="文本框 9"/>
          <p:cNvSpPr txBox="1">
            <a:spLocks noChangeArrowheads="1"/>
          </p:cNvSpPr>
          <p:nvPr/>
        </p:nvSpPr>
        <p:spPr bwMode="auto">
          <a:xfrm>
            <a:off x="2854004" y="2688907"/>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5" name="文本框 11"/>
          <p:cNvSpPr txBox="1">
            <a:spLocks noChangeArrowheads="1"/>
          </p:cNvSpPr>
          <p:nvPr/>
        </p:nvSpPr>
        <p:spPr bwMode="auto">
          <a:xfrm>
            <a:off x="5949261" y="2702829"/>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4" name="文本框 6"/>
          <p:cNvSpPr txBox="1">
            <a:spLocks noChangeArrowheads="1"/>
          </p:cNvSpPr>
          <p:nvPr/>
        </p:nvSpPr>
        <p:spPr bwMode="auto">
          <a:xfrm>
            <a:off x="2036405" y="2253448"/>
            <a:ext cx="712812" cy="53022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6" name="文本框 6"/>
          <p:cNvSpPr txBox="1">
            <a:spLocks noChangeArrowheads="1"/>
          </p:cNvSpPr>
          <p:nvPr/>
        </p:nvSpPr>
        <p:spPr bwMode="auto">
          <a:xfrm>
            <a:off x="5148284" y="2247613"/>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7" name="文本框 6"/>
          <p:cNvSpPr txBox="1">
            <a:spLocks noChangeArrowheads="1"/>
          </p:cNvSpPr>
          <p:nvPr/>
        </p:nvSpPr>
        <p:spPr bwMode="auto">
          <a:xfrm>
            <a:off x="2036703" y="2727294"/>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
        <p:nvSpPr>
          <p:cNvPr id="19" name="文本框 6"/>
          <p:cNvSpPr txBox="1">
            <a:spLocks noChangeArrowheads="1"/>
          </p:cNvSpPr>
          <p:nvPr/>
        </p:nvSpPr>
        <p:spPr bwMode="auto">
          <a:xfrm>
            <a:off x="5159147" y="2686910"/>
            <a:ext cx="712812" cy="530915"/>
          </a:xfrm>
          <a:prstGeom prst="rect">
            <a:avLst/>
          </a:prstGeom>
          <a:noFill/>
          <a:ln w="9525">
            <a:noFill/>
            <a:miter lim="800000"/>
          </a:ln>
        </p:spPr>
        <p:txBody>
          <a:bodyPr wrap="square" lIns="68580" tIns="34290" rIns="68580" bIns="34290">
            <a:spAutoFit/>
          </a:bodyPr>
          <a:lstStyle/>
          <a:p>
            <a:pPr algn="ctr" eaLnBrk="1" hangingPunct="1"/>
            <a:r>
              <a:rPr lang="zh-CN" altLang="en-US" sz="3000" b="1" dirty="0">
                <a:solidFill>
                  <a:srgbClr val="FF0000"/>
                </a:solidFill>
                <a:latin typeface="楷体" panose="02010609060101010101" pitchFamily="49" charset="-122"/>
                <a:ea typeface="楷体" panose="02010609060101010101" pitchFamily="49" charset="-122"/>
              </a:rPr>
              <a:t>／</a:t>
            </a:r>
            <a:endParaRPr lang="zh-CN" altLang="en-US" sz="3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P spid="14" grpId="0"/>
      <p:bldP spid="16" grpId="0"/>
      <p:bldP spid="17" grpId="0"/>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02068" y="499731"/>
            <a:ext cx="1998482" cy="608330"/>
          </a:xfrm>
          <a:prstGeom prst="rect">
            <a:avLst/>
          </a:prstGeom>
          <a:solidFill>
            <a:schemeClr val="accent3">
              <a:lumMod val="40000"/>
              <a:lumOff val="60000"/>
            </a:schemeClr>
          </a:solidFill>
          <a:ln w="38100" cap="rnd">
            <a:solidFill>
              <a:srgbClr val="FF0000"/>
            </a:solidFill>
          </a:ln>
          <a:effectLst/>
        </p:spPr>
        <p:txBody>
          <a:bodyPr wrap="square" lIns="68580" tIns="34290" rIns="68580" bIns="34290">
            <a:spAutoFit/>
          </a:bodyPr>
          <a:lstStyle/>
          <a:p>
            <a:pPr>
              <a:lnSpc>
                <a:spcPct val="130000"/>
              </a:lnSpc>
            </a:pPr>
            <a:r>
              <a:rPr lang="zh-CN" altLang="en-US" sz="2700" b="1" dirty="0" smtClean="0">
                <a:latin typeface="楷体" panose="02010609060101010101" pitchFamily="49" charset="-122"/>
                <a:ea typeface="楷体" panose="02010609060101010101" pitchFamily="49" charset="-122"/>
                <a:sym typeface="+mn-ea"/>
              </a:rPr>
              <a:t>一起解诗题</a:t>
            </a:r>
            <a:endParaRPr lang="zh-CN" altLang="en-US" sz="2700" b="1" dirty="0">
              <a:latin typeface="楷体" panose="02010609060101010101" pitchFamily="49" charset="-122"/>
              <a:ea typeface="楷体" panose="02010609060101010101" pitchFamily="49" charset="-122"/>
              <a:sym typeface="+mn-ea"/>
            </a:endParaRPr>
          </a:p>
        </p:txBody>
      </p:sp>
      <p:sp>
        <p:nvSpPr>
          <p:cNvPr id="12" name="TextBox 11"/>
          <p:cNvSpPr txBox="1"/>
          <p:nvPr/>
        </p:nvSpPr>
        <p:spPr>
          <a:xfrm>
            <a:off x="4530090" y="2484755"/>
            <a:ext cx="1645285" cy="583565"/>
          </a:xfrm>
          <a:prstGeom prst="rect">
            <a:avLst/>
          </a:prstGeom>
          <a:solidFill>
            <a:schemeClr val="accent6">
              <a:lumMod val="60000"/>
              <a:lumOff val="4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组诗。</a:t>
            </a:r>
            <a:endParaRPr lang="zh-CN" altLang="en-US" sz="3200" b="1" dirty="0">
              <a:latin typeface="宋体" panose="02010600030101010101" pitchFamily="2" charset="-122"/>
              <a:ea typeface="宋体" panose="02010600030101010101" pitchFamily="2" charset="-122"/>
            </a:endParaRPr>
          </a:p>
        </p:txBody>
      </p:sp>
      <p:sp>
        <p:nvSpPr>
          <p:cNvPr id="2" name="文本框 1"/>
          <p:cNvSpPr txBox="1"/>
          <p:nvPr/>
        </p:nvSpPr>
        <p:spPr>
          <a:xfrm>
            <a:off x="3119120" y="1348105"/>
            <a:ext cx="2631440" cy="829945"/>
          </a:xfrm>
          <a:prstGeom prst="rect">
            <a:avLst/>
          </a:prstGeom>
          <a:noFill/>
        </p:spPr>
        <p:txBody>
          <a:bodyPr wrap="none" rtlCol="0">
            <a:spAutoFit/>
          </a:bodyPr>
          <a:lstStyle/>
          <a:p>
            <a:pPr algn="l"/>
            <a:r>
              <a:rPr lang="zh-CN" altLang="en-US" sz="4800" b="1" dirty="0" smtClean="0">
                <a:solidFill>
                  <a:srgbClr val="FF0000"/>
                </a:solidFill>
                <a:latin typeface="宋体" panose="02010600030101010101" pitchFamily="2" charset="-122"/>
                <a:ea typeface="宋体" panose="02010600030101010101" pitchFamily="2" charset="-122"/>
                <a:sym typeface="+mn-ea"/>
              </a:rPr>
              <a:t>己亥杂诗</a:t>
            </a:r>
            <a:endParaRPr lang="zh-CN" altLang="en-US" sz="4800" b="1" dirty="0" smtClean="0">
              <a:solidFill>
                <a:srgbClr val="FF0000"/>
              </a:solidFill>
              <a:latin typeface="宋体" panose="02010600030101010101" pitchFamily="2" charset="-122"/>
              <a:ea typeface="宋体" panose="02010600030101010101" pitchFamily="2" charset="-122"/>
              <a:sym typeface="+mn-ea"/>
            </a:endParaRPr>
          </a:p>
        </p:txBody>
      </p:sp>
      <p:cxnSp>
        <p:nvCxnSpPr>
          <p:cNvPr id="4" name="直接连接符 3"/>
          <p:cNvCxnSpPr/>
          <p:nvPr/>
        </p:nvCxnSpPr>
        <p:spPr>
          <a:xfrm>
            <a:off x="4427855" y="2067560"/>
            <a:ext cx="1224280" cy="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3010535" y="1333500"/>
            <a:ext cx="1522095" cy="792480"/>
          </a:xfrm>
          <a:prstGeom prst="ellipse">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1"/>
          <p:cNvSpPr txBox="1"/>
          <p:nvPr/>
        </p:nvSpPr>
        <p:spPr>
          <a:xfrm>
            <a:off x="2432050" y="2487930"/>
            <a:ext cx="1816735" cy="583565"/>
          </a:xfrm>
          <a:prstGeom prst="rect">
            <a:avLst/>
          </a:prstGeom>
          <a:solidFill>
            <a:schemeClr val="accent2">
              <a:lumMod val="20000"/>
              <a:lumOff val="8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己亥年。</a:t>
            </a:r>
            <a:endParaRPr lang="zh-CN" altLang="en-US" sz="3200" b="1" dirty="0">
              <a:latin typeface="宋体" panose="02010600030101010101" pitchFamily="2" charset="-122"/>
              <a:ea typeface="宋体" panose="02010600030101010101" pitchFamily="2" charset="-122"/>
            </a:endParaRPr>
          </a:p>
        </p:txBody>
      </p:sp>
      <p:sp>
        <p:nvSpPr>
          <p:cNvPr id="7" name="下箭头 6"/>
          <p:cNvSpPr/>
          <p:nvPr/>
        </p:nvSpPr>
        <p:spPr>
          <a:xfrm rot="1080000">
            <a:off x="3870325" y="2125980"/>
            <a:ext cx="75565" cy="359410"/>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8" name="下箭头 7"/>
          <p:cNvSpPr/>
          <p:nvPr/>
        </p:nvSpPr>
        <p:spPr>
          <a:xfrm>
            <a:off x="4944110" y="2122805"/>
            <a:ext cx="75565" cy="359410"/>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9" name="TextBox 11"/>
          <p:cNvSpPr txBox="1"/>
          <p:nvPr/>
        </p:nvSpPr>
        <p:spPr>
          <a:xfrm>
            <a:off x="2413635" y="3422650"/>
            <a:ext cx="4042410" cy="583565"/>
          </a:xfrm>
          <a:prstGeom prst="rect">
            <a:avLst/>
          </a:prstGeom>
          <a:solidFill>
            <a:schemeClr val="tx2">
              <a:lumMod val="20000"/>
              <a:lumOff val="80000"/>
            </a:schemeClr>
          </a:solid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写于己亥年的组诗。</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 grpId="0"/>
      <p:bldP spid="5" grpId="0" bldLvl="0" animBg="1"/>
      <p:bldP spid="6" grpId="0" bldLvl="0" animBg="1"/>
      <p:bldP spid="7" grpId="0" bldLvl="0" animBg="1"/>
      <p:bldP spid="8" grpId="0" bldLvl="0" animBg="1"/>
      <p:bldP spid="9"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1246505" y="2418715"/>
            <a:ext cx="3091815" cy="645160"/>
          </a:xfrm>
          <a:prstGeom prst="rect">
            <a:avLst/>
          </a:prstGeom>
          <a:noFill/>
        </p:spPr>
        <p:txBody>
          <a:bodyPr wrap="square" rtlCol="0">
            <a:spAutoFit/>
          </a:bodyPr>
          <a:lstStyle/>
          <a:p>
            <a:r>
              <a:rPr lang="en-US" altLang="zh-CN" sz="3600" b="1">
                <a:solidFill>
                  <a:srgbClr val="0000FF"/>
                </a:solidFill>
                <a:latin typeface="楷体" panose="02010609060101010101" pitchFamily="49" charset="-122"/>
                <a:ea typeface="楷体" panose="02010609060101010101" pitchFamily="49" charset="-122"/>
              </a:rPr>
              <a:t>~~~~~~</a:t>
            </a:r>
            <a:endParaRPr lang="en-US" altLang="zh-CN" sz="3600" b="1">
              <a:solidFill>
                <a:srgbClr val="0000FF"/>
              </a:solidFill>
              <a:latin typeface="楷体" panose="02010609060101010101" pitchFamily="49" charset="-122"/>
              <a:ea typeface="楷体" panose="02010609060101010101" pitchFamily="49" charset="-122"/>
            </a:endParaRPr>
          </a:p>
        </p:txBody>
      </p:sp>
      <p:sp>
        <p:nvSpPr>
          <p:cNvPr id="23" name="文本框 22"/>
          <p:cNvSpPr txBox="1"/>
          <p:nvPr/>
        </p:nvSpPr>
        <p:spPr>
          <a:xfrm>
            <a:off x="3026410" y="1773555"/>
            <a:ext cx="3091815" cy="645160"/>
          </a:xfrm>
          <a:prstGeom prst="rect">
            <a:avLst/>
          </a:prstGeom>
          <a:noFill/>
        </p:spPr>
        <p:txBody>
          <a:bodyPr wrap="square" rtlCol="0">
            <a:spAutoFit/>
          </a:bodyPr>
          <a:lstStyle/>
          <a:p>
            <a:r>
              <a:rPr lang="en-US" altLang="zh-CN" sz="3600" b="1">
                <a:solidFill>
                  <a:srgbClr val="0000FF"/>
                </a:solidFill>
                <a:latin typeface="楷体" panose="02010609060101010101" pitchFamily="49" charset="-122"/>
                <a:ea typeface="楷体" panose="02010609060101010101" pitchFamily="49" charset="-122"/>
              </a:rPr>
              <a:t>~~~</a:t>
            </a:r>
            <a:endParaRPr lang="en-US" altLang="zh-CN" sz="3600" b="1">
              <a:solidFill>
                <a:srgbClr val="0000FF"/>
              </a:solidFill>
              <a:latin typeface="楷体" panose="02010609060101010101" pitchFamily="49" charset="-122"/>
              <a:ea typeface="楷体" panose="02010609060101010101" pitchFamily="49" charset="-122"/>
            </a:endParaRPr>
          </a:p>
        </p:txBody>
      </p:sp>
      <p:sp>
        <p:nvSpPr>
          <p:cNvPr id="20" name="矩形 19"/>
          <p:cNvSpPr/>
          <p:nvPr/>
        </p:nvSpPr>
        <p:spPr>
          <a:xfrm>
            <a:off x="2034540" y="1533525"/>
            <a:ext cx="704215" cy="37782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矩形 20"/>
          <p:cNvSpPr/>
          <p:nvPr/>
        </p:nvSpPr>
        <p:spPr>
          <a:xfrm>
            <a:off x="2743200" y="2070100"/>
            <a:ext cx="354330" cy="37782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 name="文本框 3"/>
          <p:cNvSpPr txBox="1"/>
          <p:nvPr/>
        </p:nvSpPr>
        <p:spPr>
          <a:xfrm>
            <a:off x="4858385" y="1773555"/>
            <a:ext cx="3337560" cy="1198880"/>
          </a:xfrm>
          <a:prstGeom prst="rect">
            <a:avLst/>
          </a:prstGeom>
          <a:solidFill>
            <a:schemeClr val="accent6">
              <a:lumMod val="60000"/>
              <a:lumOff val="40000"/>
            </a:schemeClr>
          </a:solidFill>
        </p:spPr>
        <p:txBody>
          <a:bodyPr wrap="square" rtlCol="0" anchor="t">
            <a:spAutoFit/>
          </a:bodyPr>
          <a:lstStyle/>
          <a:p>
            <a:r>
              <a:rPr lang="en-US" altLang="zh-CN" sz="2400">
                <a:latin typeface="黑体" panose="02010600030101010101" charset="-122"/>
                <a:ea typeface="黑体" panose="02010600030101010101" charset="-122"/>
                <a:cs typeface="黑体" panose="02010600030101010101" charset="-122"/>
              </a:rPr>
              <a:t>   “哀”，</a:t>
            </a:r>
            <a:r>
              <a:rPr lang="zh-CN" altLang="en-US" sz="2400">
                <a:latin typeface="黑体" panose="02010600030101010101" charset="-122"/>
                <a:ea typeface="黑体" panose="02010600030101010101" charset="-122"/>
                <a:cs typeface="黑体" panose="02010600030101010101" charset="-122"/>
              </a:rPr>
              <a:t>悲哀。</a:t>
            </a:r>
            <a:r>
              <a:rPr lang="en-US" altLang="zh-CN" sz="2400">
                <a:latin typeface="黑体" panose="02010600030101010101" charset="-122"/>
                <a:ea typeface="黑体" panose="02010600030101010101" charset="-122"/>
                <a:cs typeface="黑体" panose="02010600030101010101" charset="-122"/>
              </a:rPr>
              <a:t>表明诗人痛惜之情与爱国之心。</a:t>
            </a:r>
            <a:endParaRPr lang="en-US" altLang="zh-CN" sz="2400">
              <a:latin typeface="黑体" panose="02010600030101010101" charset="-122"/>
              <a:ea typeface="黑体" panose="02010600030101010101" charset="-122"/>
              <a:cs typeface="黑体" panose="02010600030101010101" charset="-122"/>
            </a:endParaRPr>
          </a:p>
        </p:txBody>
      </p:sp>
      <p:sp>
        <p:nvSpPr>
          <p:cNvPr id="3" name="矩形 2"/>
          <p:cNvSpPr/>
          <p:nvPr/>
        </p:nvSpPr>
        <p:spPr>
          <a:xfrm>
            <a:off x="2738755" y="1510665"/>
            <a:ext cx="358775" cy="422910"/>
          </a:xfrm>
          <a:prstGeom prst="rect">
            <a:avLst/>
          </a:prstGeom>
          <a:solidFill>
            <a:srgbClr val="FFC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文本框 5"/>
          <p:cNvSpPr txBox="1"/>
          <p:nvPr/>
        </p:nvSpPr>
        <p:spPr>
          <a:xfrm>
            <a:off x="508000" y="481965"/>
            <a:ext cx="2027555" cy="368300"/>
          </a:xfrm>
          <a:prstGeom prst="rect">
            <a:avLst/>
          </a:prstGeom>
          <a:solidFill>
            <a:schemeClr val="accent6">
              <a:lumMod val="60000"/>
              <a:lumOff val="40000"/>
            </a:schemeClr>
          </a:solidFill>
        </p:spPr>
        <p:txBody>
          <a:bodyPr wrap="square" rtlCol="0" anchor="t">
            <a:spAutoFit/>
          </a:bodyPr>
          <a:lstStyle/>
          <a:p>
            <a:r>
              <a:rPr lang="zh-CN" altLang="en-US" sz="1800"/>
              <a:t>朝气蓬勃的局面。</a:t>
            </a:r>
            <a:endParaRPr lang="zh-CN" altLang="en-US" sz="1800"/>
          </a:p>
        </p:txBody>
      </p:sp>
      <p:sp>
        <p:nvSpPr>
          <p:cNvPr id="7" name="下箭头 6"/>
          <p:cNvSpPr/>
          <p:nvPr/>
        </p:nvSpPr>
        <p:spPr>
          <a:xfrm rot="10800000">
            <a:off x="2237105" y="945515"/>
            <a:ext cx="298450" cy="488315"/>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矩形 7"/>
          <p:cNvSpPr/>
          <p:nvPr/>
        </p:nvSpPr>
        <p:spPr>
          <a:xfrm>
            <a:off x="3481705" y="2070100"/>
            <a:ext cx="319405" cy="42672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文本框 8"/>
          <p:cNvSpPr txBox="1"/>
          <p:nvPr/>
        </p:nvSpPr>
        <p:spPr>
          <a:xfrm>
            <a:off x="3801110" y="833120"/>
            <a:ext cx="1369695" cy="645160"/>
          </a:xfrm>
          <a:prstGeom prst="rect">
            <a:avLst/>
          </a:prstGeom>
          <a:solidFill>
            <a:schemeClr val="accent6">
              <a:lumMod val="60000"/>
              <a:lumOff val="40000"/>
            </a:schemeClr>
          </a:solidFill>
        </p:spPr>
        <p:txBody>
          <a:bodyPr wrap="square" rtlCol="0" anchor="t">
            <a:spAutoFit/>
          </a:bodyPr>
          <a:lstStyle/>
          <a:p>
            <a:r>
              <a:rPr lang="zh-CN" altLang="en-US" sz="1800">
                <a:sym typeface="+mn-ea"/>
              </a:rPr>
              <a:t>比喻尖锐猛烈的改革。</a:t>
            </a:r>
            <a:endParaRPr lang="zh-CN" altLang="en-US" sz="1800"/>
          </a:p>
        </p:txBody>
      </p:sp>
      <p:sp>
        <p:nvSpPr>
          <p:cNvPr id="10" name="下箭头 9"/>
          <p:cNvSpPr/>
          <p:nvPr/>
        </p:nvSpPr>
        <p:spPr>
          <a:xfrm rot="10800000">
            <a:off x="2831465" y="901700"/>
            <a:ext cx="266065" cy="57658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1" name="下箭头 10"/>
          <p:cNvSpPr/>
          <p:nvPr/>
        </p:nvSpPr>
        <p:spPr>
          <a:xfrm>
            <a:off x="2784475" y="2559685"/>
            <a:ext cx="205105" cy="32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2" name="文本框 11"/>
          <p:cNvSpPr txBox="1"/>
          <p:nvPr/>
        </p:nvSpPr>
        <p:spPr>
          <a:xfrm>
            <a:off x="2508250" y="2972435"/>
            <a:ext cx="824865" cy="368300"/>
          </a:xfrm>
          <a:prstGeom prst="rect">
            <a:avLst/>
          </a:prstGeom>
          <a:solidFill>
            <a:schemeClr val="accent6">
              <a:lumMod val="60000"/>
              <a:lumOff val="40000"/>
            </a:schemeClr>
          </a:solidFill>
        </p:spPr>
        <p:txBody>
          <a:bodyPr wrap="square" rtlCol="0" anchor="t">
            <a:spAutoFit/>
          </a:bodyPr>
          <a:lstStyle/>
          <a:p>
            <a:r>
              <a:rPr lang="zh-CN" altLang="en-US" sz="1800"/>
              <a:t>终究。</a:t>
            </a:r>
            <a:endParaRPr lang="zh-CN" altLang="en-US" sz="1800"/>
          </a:p>
        </p:txBody>
      </p:sp>
      <p:sp>
        <p:nvSpPr>
          <p:cNvPr id="13" name="下箭头 12"/>
          <p:cNvSpPr/>
          <p:nvPr/>
        </p:nvSpPr>
        <p:spPr>
          <a:xfrm rot="16200000" flipH="1">
            <a:off x="4163060" y="1990090"/>
            <a:ext cx="365125" cy="525145"/>
          </a:xfrm>
          <a:prstGeom prst="downArrow">
            <a:avLst>
              <a:gd name="adj1" fmla="val 50000"/>
              <a:gd name="adj2" fmla="val 5654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4" name="爆炸形 1 13"/>
          <p:cNvSpPr/>
          <p:nvPr/>
        </p:nvSpPr>
        <p:spPr>
          <a:xfrm>
            <a:off x="6606540" y="481965"/>
            <a:ext cx="1730375" cy="1081405"/>
          </a:xfrm>
          <a:prstGeom prst="irregularSeal1">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比喻</a:t>
            </a:r>
            <a:endParaRPr lang="zh-CN" altLang="en-US" sz="2800"/>
          </a:p>
        </p:txBody>
      </p:sp>
      <p:sp>
        <p:nvSpPr>
          <p:cNvPr id="16" name="文本框 15"/>
          <p:cNvSpPr txBox="1"/>
          <p:nvPr/>
        </p:nvSpPr>
        <p:spPr>
          <a:xfrm>
            <a:off x="2738755" y="481965"/>
            <a:ext cx="833755" cy="368300"/>
          </a:xfrm>
          <a:prstGeom prst="rect">
            <a:avLst/>
          </a:prstGeom>
          <a:solidFill>
            <a:schemeClr val="accent6">
              <a:lumMod val="60000"/>
              <a:lumOff val="40000"/>
            </a:schemeClr>
          </a:solidFill>
        </p:spPr>
        <p:txBody>
          <a:bodyPr wrap="square" rtlCol="0" anchor="t">
            <a:spAutoFit/>
          </a:bodyPr>
          <a:lstStyle/>
          <a:p>
            <a:r>
              <a:rPr lang="zh-CN" altLang="en-US" sz="1800"/>
              <a:t>依靠。</a:t>
            </a:r>
            <a:endParaRPr lang="zh-CN" altLang="en-US" sz="1800"/>
          </a:p>
        </p:txBody>
      </p:sp>
      <p:grpSp>
        <p:nvGrpSpPr>
          <p:cNvPr id="18" name="组合 17"/>
          <p:cNvGrpSpPr/>
          <p:nvPr/>
        </p:nvGrpSpPr>
        <p:grpSpPr>
          <a:xfrm>
            <a:off x="5064224" y="3224090"/>
            <a:ext cx="3016691" cy="830783"/>
            <a:chOff x="5187" y="3966"/>
            <a:chExt cx="6580" cy="805"/>
          </a:xfrm>
        </p:grpSpPr>
        <p:sp>
          <p:nvSpPr>
            <p:cNvPr id="19" name="圆角矩形 18"/>
            <p:cNvSpPr/>
            <p:nvPr/>
          </p:nvSpPr>
          <p:spPr>
            <a:xfrm>
              <a:off x="5187" y="3979"/>
              <a:ext cx="6580" cy="79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2" name="文本框 21"/>
            <p:cNvSpPr txBox="1"/>
            <p:nvPr/>
          </p:nvSpPr>
          <p:spPr>
            <a:xfrm>
              <a:off x="5613" y="3966"/>
              <a:ext cx="6154" cy="804"/>
            </a:xfrm>
            <a:prstGeom prst="rect">
              <a:avLst/>
            </a:prstGeom>
            <a:noFill/>
          </p:spPr>
          <p:txBody>
            <a:bodyPr wrap="square" rtlCol="0" anchor="t">
              <a:spAutoFit/>
            </a:bodyPr>
            <a:lstStyle/>
            <a:p>
              <a:r>
                <a:rPr lang="zh-CN" altLang="en-US" sz="2400">
                  <a:latin typeface="黑体" panose="02010600030101010101" charset="-122"/>
                  <a:ea typeface="黑体" panose="02010600030101010101" charset="-122"/>
                </a:rPr>
                <a:t>写出了诗人对当时中国形势的看法。</a:t>
              </a:r>
              <a:endParaRPr lang="zh-CN" altLang="en-US" sz="2400">
                <a:latin typeface="黑体" panose="02010600030101010101" charset="-122"/>
                <a:ea typeface="黑体" panose="02010600030101010101" charset="-122"/>
              </a:endParaRPr>
            </a:p>
          </p:txBody>
        </p:sp>
      </p:grpSp>
      <p:sp>
        <p:nvSpPr>
          <p:cNvPr id="24" name="文本框 23"/>
          <p:cNvSpPr txBox="1"/>
          <p:nvPr/>
        </p:nvSpPr>
        <p:spPr>
          <a:xfrm>
            <a:off x="459105" y="2695575"/>
            <a:ext cx="1575435" cy="645160"/>
          </a:xfrm>
          <a:prstGeom prst="rect">
            <a:avLst/>
          </a:prstGeom>
          <a:solidFill>
            <a:schemeClr val="accent6">
              <a:lumMod val="60000"/>
              <a:lumOff val="40000"/>
            </a:schemeClr>
          </a:solidFill>
        </p:spPr>
        <p:txBody>
          <a:bodyPr wrap="square" rtlCol="0" anchor="t">
            <a:spAutoFit/>
          </a:bodyPr>
          <a:lstStyle/>
          <a:p>
            <a:r>
              <a:rPr lang="zh-CN" altLang="en-US" sz="1800">
                <a:sym typeface="+mn-ea"/>
              </a:rPr>
              <a:t>死气沉沉的社会现状。</a:t>
            </a:r>
            <a:endParaRPr lang="zh-CN" altLang="en-US" sz="1800"/>
          </a:p>
        </p:txBody>
      </p:sp>
      <p:sp>
        <p:nvSpPr>
          <p:cNvPr id="15" name="文本框 6"/>
          <p:cNvSpPr txBox="1">
            <a:spLocks noChangeArrowheads="1"/>
          </p:cNvSpPr>
          <p:nvPr/>
        </p:nvSpPr>
        <p:spPr bwMode="auto">
          <a:xfrm>
            <a:off x="1246438" y="1371720"/>
            <a:ext cx="3184905" cy="11880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2800" b="1" dirty="0" smtClean="0">
                <a:solidFill>
                  <a:schemeClr val="tx1"/>
                </a:solidFill>
                <a:latin typeface="楷体" panose="02010609060101010101" pitchFamily="49" charset="-122"/>
                <a:ea typeface="楷体" panose="02010609060101010101" pitchFamily="49" charset="-122"/>
              </a:rPr>
              <a:t>九州生气恃风雷</a:t>
            </a:r>
            <a:r>
              <a:rPr sz="2800" b="1" dirty="0" smtClean="0">
                <a:solidFill>
                  <a:schemeClr val="tx1"/>
                </a:solidFill>
                <a:latin typeface="楷体" panose="02010609060101010101" pitchFamily="49" charset="-122"/>
                <a:ea typeface="楷体" panose="02010609060101010101" pitchFamily="49" charset="-122"/>
              </a:rPr>
              <a:t>，</a:t>
            </a:r>
            <a:r>
              <a:rPr lang="zh-CN" sz="2800" b="1" dirty="0" smtClean="0">
                <a:solidFill>
                  <a:schemeClr val="tx1"/>
                </a:solidFill>
                <a:latin typeface="楷体" panose="02010609060101010101" pitchFamily="49" charset="-122"/>
                <a:ea typeface="楷体" panose="02010609060101010101" pitchFamily="49" charset="-122"/>
              </a:rPr>
              <a:t>万马齐喑究可哀</a:t>
            </a:r>
            <a:r>
              <a:rPr lang="zh-CN" altLang="en-US" sz="2800" b="1" dirty="0" smtClean="0">
                <a:solidFill>
                  <a:prstClr val="black"/>
                </a:solidFill>
                <a:latin typeface="楷体" panose="02010609060101010101" pitchFamily="49" charset="-122"/>
                <a:ea typeface="楷体" panose="02010609060101010101" pitchFamily="49" charset="-122"/>
              </a:rPr>
              <a:t>。</a:t>
            </a:r>
            <a:endParaRPr lang="zh-CN" altLang="en-US" sz="2800" b="1" dirty="0" smtClean="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ssolv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ssolv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dissolv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dissolv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dissolv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dissolve">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dissolve">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dissolv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dissolve">
                                      <p:cBhvr>
                                        <p:cTn id="77" dur="500"/>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dissolve">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dissolve">
                                      <p:cBhvr>
                                        <p:cTn id="87" dur="500"/>
                                        <p:tgtEl>
                                          <p:spTgt spid="4"/>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dissolve">
                                      <p:cBhvr>
                                        <p:cTn id="9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3" grpId="0"/>
      <p:bldP spid="20" grpId="0" animBg="1"/>
      <p:bldP spid="21" grpId="0" animBg="1"/>
      <p:bldP spid="4" grpId="0" animBg="1"/>
      <p:bldP spid="3"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2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56735" y="1432560"/>
            <a:ext cx="4485640" cy="1791970"/>
          </a:xfrm>
          <a:prstGeom prst="rect">
            <a:avLst/>
          </a:prstGeom>
          <a:solidFill>
            <a:schemeClr val="accent6">
              <a:lumMod val="60000"/>
              <a:lumOff val="40000"/>
            </a:schemeClr>
          </a:solidFill>
        </p:spPr>
        <p:txBody>
          <a:bodyPr wrap="square" lIns="68580" tIns="34290" rIns="68580" bIns="34290">
            <a:spAutoFit/>
          </a:bodyPr>
          <a:lstStyle/>
          <a:p>
            <a:r>
              <a:rPr lang="zh-CN" altLang="en-US" sz="2800" b="1" dirty="0" smtClean="0">
                <a:solidFill>
                  <a:srgbClr val="FF0000"/>
                </a:solidFill>
                <a:latin typeface="仿宋" panose="02010609060101010101" charset="-122"/>
                <a:ea typeface="仿宋" panose="02010609060101010101" charset="-122"/>
                <a:cs typeface="仿宋" panose="02010609060101010101" charset="-122"/>
              </a:rPr>
              <a:t>    只有依靠风雷激荡般的巨大力量才能使中国大地焕发勃勃生机，然而社会政局毫无生气终究是一种悲哀。</a:t>
            </a:r>
            <a:r>
              <a:rPr lang="zh-CN" altLang="en-US" sz="2800" b="1" dirty="0" smtClean="0">
                <a:latin typeface="仿宋" panose="02010609060101010101" charset="-122"/>
                <a:ea typeface="仿宋" panose="02010609060101010101" charset="-122"/>
                <a:cs typeface="仿宋" panose="02010609060101010101" charset="-122"/>
              </a:rPr>
              <a:t>。</a:t>
            </a:r>
            <a:endParaRPr lang="zh-CN" altLang="en-US" sz="2800" b="1" dirty="0" smtClean="0">
              <a:solidFill>
                <a:srgbClr val="0000FF"/>
              </a:solidFill>
              <a:latin typeface="仿宋" panose="02010609060101010101" charset="-122"/>
              <a:ea typeface="仿宋" panose="02010609060101010101" charset="-122"/>
              <a:cs typeface="仿宋" panose="02010609060101010101" charset="-122"/>
            </a:endParaRPr>
          </a:p>
        </p:txBody>
      </p:sp>
      <p:pic>
        <p:nvPicPr>
          <p:cNvPr id="7" name="图片 6"/>
          <p:cNvPicPr>
            <a:picLocks noChangeAspect="1"/>
          </p:cNvPicPr>
          <p:nvPr/>
        </p:nvPicPr>
        <p:blipFill>
          <a:blip r:embed="rId1"/>
          <a:srcRect b="42739"/>
          <a:stretch>
            <a:fillRect/>
          </a:stretch>
        </p:blipFill>
        <p:spPr>
          <a:xfrm>
            <a:off x="412750" y="851535"/>
            <a:ext cx="3531235" cy="2954655"/>
          </a:xfrm>
          <a:prstGeom prst="rect">
            <a:avLst/>
          </a:prstGeom>
          <a:effectLst>
            <a:softEdge rad="63500"/>
          </a:effectLst>
        </p:spPr>
      </p:pic>
      <p:sp>
        <p:nvSpPr>
          <p:cNvPr id="33" name="矩形 32"/>
          <p:cNvSpPr/>
          <p:nvPr/>
        </p:nvSpPr>
        <p:spPr>
          <a:xfrm>
            <a:off x="4356544" y="851844"/>
            <a:ext cx="781941" cy="549381"/>
          </a:xfrm>
          <a:prstGeom prst="rect">
            <a:avLst/>
          </a:prstGeom>
        </p:spPr>
        <p:txBody>
          <a:bodyPr wrap="square" lIns="68580" tIns="34290" rIns="68580" bIns="34290">
            <a:spAutoFit/>
          </a:bodyPr>
          <a:lstStyle/>
          <a:p>
            <a:pPr>
              <a:lnSpc>
                <a:spcPct val="130000"/>
              </a:lnSpc>
            </a:pPr>
            <a:r>
              <a:rPr lang="zh-CN" altLang="en-US" sz="2400" b="1" dirty="0" smtClean="0">
                <a:solidFill>
                  <a:srgbClr val="00B0F0"/>
                </a:solidFill>
                <a:latin typeface="+mn-ea"/>
                <a:sym typeface="+mn-ea"/>
              </a:rPr>
              <a:t>诗意：</a:t>
            </a:r>
            <a:endParaRPr lang="zh-CN" altLang="en-US" sz="2400" b="1" dirty="0">
              <a:solidFill>
                <a:srgbClr val="00B0F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amond(in)">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6"/>
          <p:cNvSpPr txBox="1">
            <a:spLocks noChangeArrowheads="1"/>
          </p:cNvSpPr>
          <p:nvPr/>
        </p:nvSpPr>
        <p:spPr bwMode="auto">
          <a:xfrm>
            <a:off x="1935413" y="1587620"/>
            <a:ext cx="3184905" cy="11880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2800" b="1" dirty="0" smtClean="0">
                <a:solidFill>
                  <a:schemeClr val="tx1"/>
                </a:solidFill>
                <a:latin typeface="楷体" panose="02010609060101010101" pitchFamily="49" charset="-122"/>
                <a:ea typeface="楷体" panose="02010609060101010101" pitchFamily="49" charset="-122"/>
              </a:rPr>
              <a:t>我劝天公重抖擞</a:t>
            </a:r>
            <a:r>
              <a:rPr sz="2800" b="1" dirty="0" smtClean="0">
                <a:solidFill>
                  <a:schemeClr val="tx1"/>
                </a:solidFill>
                <a:latin typeface="楷体" panose="02010609060101010101" pitchFamily="49" charset="-122"/>
                <a:ea typeface="楷体" panose="02010609060101010101" pitchFamily="49" charset="-122"/>
              </a:rPr>
              <a:t>，</a:t>
            </a:r>
            <a:r>
              <a:rPr lang="zh-CN" sz="2800" b="1" dirty="0" smtClean="0">
                <a:solidFill>
                  <a:schemeClr val="tx1"/>
                </a:solidFill>
                <a:latin typeface="楷体" panose="02010609060101010101" pitchFamily="49" charset="-122"/>
                <a:ea typeface="楷体" panose="02010609060101010101" pitchFamily="49" charset="-122"/>
              </a:rPr>
              <a:t>不拘一格降人才</a:t>
            </a:r>
            <a:r>
              <a:rPr lang="zh-CN" altLang="en-US" sz="2800" b="1" dirty="0" smtClean="0">
                <a:solidFill>
                  <a:prstClr val="black"/>
                </a:solidFill>
                <a:latin typeface="楷体" panose="02010609060101010101" pitchFamily="49" charset="-122"/>
                <a:ea typeface="楷体" panose="02010609060101010101" pitchFamily="49" charset="-122"/>
              </a:rPr>
              <a:t>。</a:t>
            </a:r>
            <a:endParaRPr lang="zh-CN" altLang="en-US" sz="2800" b="1" dirty="0" smtClean="0">
              <a:solidFill>
                <a:prstClr val="black"/>
              </a:solidFill>
              <a:latin typeface="楷体" panose="02010609060101010101" pitchFamily="49" charset="-122"/>
              <a:ea typeface="楷体" panose="02010609060101010101" pitchFamily="49" charset="-122"/>
            </a:endParaRPr>
          </a:p>
        </p:txBody>
      </p:sp>
      <p:sp>
        <p:nvSpPr>
          <p:cNvPr id="20" name="矩形 19"/>
          <p:cNvSpPr/>
          <p:nvPr/>
        </p:nvSpPr>
        <p:spPr>
          <a:xfrm>
            <a:off x="2723515" y="1749425"/>
            <a:ext cx="704215" cy="37782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矩形 20"/>
          <p:cNvSpPr/>
          <p:nvPr/>
        </p:nvSpPr>
        <p:spPr>
          <a:xfrm>
            <a:off x="2033905" y="2310765"/>
            <a:ext cx="1393190" cy="37782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2" name="线形标注 1 31">
            <a:hlinkClick r:id="rId1" action="ppaction://hlinkfile"/>
          </p:cNvPr>
          <p:cNvSpPr/>
          <p:nvPr/>
        </p:nvSpPr>
        <p:spPr>
          <a:xfrm>
            <a:off x="5575300" y="1161415"/>
            <a:ext cx="2647315" cy="630555"/>
          </a:xfrm>
          <a:prstGeom prst="borderCallout1">
            <a:avLst>
              <a:gd name="adj1" fmla="val 1334"/>
              <a:gd name="adj2" fmla="val 36792"/>
              <a:gd name="adj3" fmla="val -78"/>
              <a:gd name="adj4" fmla="val 36723"/>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smtClean="0">
                <a:solidFill>
                  <a:srgbClr val="FF0000"/>
                </a:solidFill>
                <a:latin typeface="黑体" panose="02010600030101010101" charset="-122"/>
                <a:ea typeface="黑体" panose="02010600030101010101" charset="-122"/>
              </a:rPr>
              <a:t>清朝八股取士制度</a:t>
            </a:r>
            <a:endParaRPr lang="zh-CN" altLang="en-US" sz="2400" b="1" dirty="0">
              <a:solidFill>
                <a:srgbClr val="FF0000"/>
              </a:solidFill>
              <a:latin typeface="黑体" panose="02010600030101010101" charset="-122"/>
              <a:ea typeface="黑体" panose="02010600030101010101" charset="-122"/>
            </a:endParaRPr>
          </a:p>
        </p:txBody>
      </p:sp>
      <p:sp>
        <p:nvSpPr>
          <p:cNvPr id="2" name="矩形 1"/>
          <p:cNvSpPr/>
          <p:nvPr/>
        </p:nvSpPr>
        <p:spPr>
          <a:xfrm>
            <a:off x="3785870" y="1749425"/>
            <a:ext cx="704215" cy="37782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文本框 5"/>
          <p:cNvSpPr txBox="1"/>
          <p:nvPr/>
        </p:nvSpPr>
        <p:spPr>
          <a:xfrm>
            <a:off x="1196975" y="697865"/>
            <a:ext cx="2027555" cy="368300"/>
          </a:xfrm>
          <a:prstGeom prst="rect">
            <a:avLst/>
          </a:prstGeom>
          <a:solidFill>
            <a:schemeClr val="accent6">
              <a:lumMod val="60000"/>
              <a:lumOff val="40000"/>
            </a:schemeClr>
          </a:solidFill>
        </p:spPr>
        <p:txBody>
          <a:bodyPr wrap="square" rtlCol="0" anchor="t">
            <a:spAutoFit/>
          </a:bodyPr>
          <a:lstStyle/>
          <a:p>
            <a:r>
              <a:rPr lang="zh-CN" altLang="en-US" sz="1800"/>
              <a:t>自然界的统治者。</a:t>
            </a:r>
            <a:endParaRPr lang="zh-CN" altLang="en-US" sz="1800"/>
          </a:p>
        </p:txBody>
      </p:sp>
      <p:sp>
        <p:nvSpPr>
          <p:cNvPr id="7" name="下箭头 6"/>
          <p:cNvSpPr/>
          <p:nvPr/>
        </p:nvSpPr>
        <p:spPr>
          <a:xfrm rot="10800000">
            <a:off x="2926080" y="1161415"/>
            <a:ext cx="298450" cy="488315"/>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9" name="文本框 8"/>
          <p:cNvSpPr txBox="1"/>
          <p:nvPr/>
        </p:nvSpPr>
        <p:spPr>
          <a:xfrm>
            <a:off x="3907790" y="697865"/>
            <a:ext cx="844550" cy="368300"/>
          </a:xfrm>
          <a:prstGeom prst="rect">
            <a:avLst/>
          </a:prstGeom>
          <a:solidFill>
            <a:schemeClr val="accent6">
              <a:lumMod val="60000"/>
              <a:lumOff val="40000"/>
            </a:schemeClr>
          </a:solidFill>
        </p:spPr>
        <p:txBody>
          <a:bodyPr wrap="square" rtlCol="0" anchor="t">
            <a:spAutoFit/>
          </a:bodyPr>
          <a:lstStyle/>
          <a:p>
            <a:r>
              <a:rPr lang="zh-CN" altLang="en-US" sz="1800"/>
              <a:t>振作。</a:t>
            </a:r>
            <a:endParaRPr lang="zh-CN" altLang="en-US" sz="1800"/>
          </a:p>
        </p:txBody>
      </p:sp>
      <p:sp>
        <p:nvSpPr>
          <p:cNvPr id="10" name="下箭头 9"/>
          <p:cNvSpPr/>
          <p:nvPr/>
        </p:nvSpPr>
        <p:spPr>
          <a:xfrm rot="10800000">
            <a:off x="4022090" y="1116965"/>
            <a:ext cx="266065" cy="57658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1" name="下箭头 10"/>
          <p:cNvSpPr/>
          <p:nvPr/>
        </p:nvSpPr>
        <p:spPr>
          <a:xfrm>
            <a:off x="2628265" y="2775585"/>
            <a:ext cx="205105" cy="32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2" name="文本框 11"/>
          <p:cNvSpPr txBox="1"/>
          <p:nvPr/>
        </p:nvSpPr>
        <p:spPr>
          <a:xfrm>
            <a:off x="2318385" y="3188335"/>
            <a:ext cx="2624455" cy="368300"/>
          </a:xfrm>
          <a:prstGeom prst="rect">
            <a:avLst/>
          </a:prstGeom>
          <a:solidFill>
            <a:schemeClr val="accent6">
              <a:lumMod val="60000"/>
              <a:lumOff val="40000"/>
            </a:schemeClr>
          </a:solidFill>
        </p:spPr>
        <p:txBody>
          <a:bodyPr wrap="square" rtlCol="0" anchor="t">
            <a:spAutoFit/>
          </a:bodyPr>
          <a:lstStyle/>
          <a:p>
            <a:r>
              <a:rPr lang="zh-CN" altLang="en-US" sz="1800"/>
              <a:t>不限于一种规格和方式。</a:t>
            </a:r>
            <a:endParaRPr lang="zh-CN" altLang="en-US" sz="1800"/>
          </a:p>
        </p:txBody>
      </p:sp>
      <p:grpSp>
        <p:nvGrpSpPr>
          <p:cNvPr id="18" name="组合 17"/>
          <p:cNvGrpSpPr/>
          <p:nvPr/>
        </p:nvGrpSpPr>
        <p:grpSpPr>
          <a:xfrm>
            <a:off x="6924485" y="1665907"/>
            <a:ext cx="899592" cy="869742"/>
            <a:chOff x="511730" y="276025"/>
            <a:chExt cx="1047745" cy="1080120"/>
          </a:xfrm>
        </p:grpSpPr>
        <p:pic>
          <p:nvPicPr>
            <p:cNvPr id="22" name="图片 21"/>
            <p:cNvPicPr>
              <a:picLocks noChangeAspect="1"/>
            </p:cNvPicPr>
            <p:nvPr/>
          </p:nvPicPr>
          <p:blipFill>
            <a:blip r:embed="rId2" cstate="print">
              <a:clrChange>
                <a:clrFrom>
                  <a:srgbClr val="F6F6F6">
                    <a:alpha val="100000"/>
                  </a:srgbClr>
                </a:clrFrom>
                <a:clrTo>
                  <a:srgbClr val="F6F6F6">
                    <a:alpha val="100000"/>
                    <a:alpha val="0"/>
                  </a:srgbClr>
                </a:clrTo>
              </a:clrChange>
            </a:blip>
            <a:stretch>
              <a:fillRect/>
            </a:stretch>
          </p:blipFill>
          <p:spPr>
            <a:xfrm>
              <a:off x="511730" y="276025"/>
              <a:ext cx="1047745" cy="1080120"/>
            </a:xfrm>
            <a:prstGeom prst="rect">
              <a:avLst/>
            </a:prstGeom>
          </p:spPr>
        </p:pic>
        <p:sp>
          <p:nvSpPr>
            <p:cNvPr id="28" name="矩形 27"/>
            <p:cNvSpPr/>
            <p:nvPr/>
          </p:nvSpPr>
          <p:spPr>
            <a:xfrm>
              <a:off x="665511" y="725025"/>
              <a:ext cx="852237" cy="466850"/>
            </a:xfrm>
            <a:prstGeom prst="rect">
              <a:avLst/>
            </a:prstGeom>
          </p:spPr>
          <p:txBody>
            <a:bodyPr wrap="square" lIns="68580" tIns="34290" rIns="68580" bIns="34290">
              <a:spAutoFit/>
            </a:bodyPr>
            <a:lstStyle/>
            <a:p>
              <a:r>
                <a:rPr lang="zh-CN" altLang="en-US" sz="2000" b="1" dirty="0" err="1">
                  <a:solidFill>
                    <a:srgbClr val="0000FF"/>
                  </a:solidFill>
                  <a:latin typeface="楷体" panose="02010609060101010101" pitchFamily="49" charset="-122"/>
                  <a:ea typeface="楷体" panose="02010609060101010101" pitchFamily="49" charset="-122"/>
                </a:rPr>
                <a:t>点它</a:t>
              </a:r>
              <a:endParaRPr lang="zh-CN" altLang="en-US" sz="2000" b="1" dirty="0" err="1">
                <a:solidFill>
                  <a:srgbClr val="0000FF"/>
                </a:solidFill>
                <a:latin typeface="楷体" panose="02010609060101010101" pitchFamily="49" charset="-122"/>
                <a:ea typeface="楷体" panose="02010609060101010101" pitchFamily="49" charset="-122"/>
              </a:endParaRPr>
            </a:p>
          </p:txBody>
        </p:sp>
      </p:grpSp>
      <p:sp>
        <p:nvSpPr>
          <p:cNvPr id="16" name="文本框 15"/>
          <p:cNvSpPr txBox="1"/>
          <p:nvPr/>
        </p:nvSpPr>
        <p:spPr>
          <a:xfrm>
            <a:off x="1196975" y="1116965"/>
            <a:ext cx="1035685" cy="645160"/>
          </a:xfrm>
          <a:prstGeom prst="rect">
            <a:avLst/>
          </a:prstGeom>
          <a:solidFill>
            <a:schemeClr val="accent6">
              <a:lumMod val="60000"/>
              <a:lumOff val="40000"/>
            </a:schemeClr>
          </a:solidFill>
        </p:spPr>
        <p:txBody>
          <a:bodyPr wrap="square" rtlCol="0" anchor="t">
            <a:spAutoFit/>
          </a:bodyPr>
          <a:lstStyle/>
          <a:p>
            <a:r>
              <a:rPr lang="zh-CN" altLang="en-US" sz="1800"/>
              <a:t>暗指当政者。</a:t>
            </a:r>
            <a:endParaRPr lang="zh-CN" altLang="en-US" sz="1800"/>
          </a:p>
        </p:txBody>
      </p:sp>
      <p:grpSp>
        <p:nvGrpSpPr>
          <p:cNvPr id="17" name="组合 16"/>
          <p:cNvGrpSpPr/>
          <p:nvPr/>
        </p:nvGrpSpPr>
        <p:grpSpPr>
          <a:xfrm>
            <a:off x="5292725" y="3019425"/>
            <a:ext cx="3016885" cy="565150"/>
            <a:chOff x="5187" y="3979"/>
            <a:chExt cx="6580" cy="792"/>
          </a:xfrm>
        </p:grpSpPr>
        <p:sp>
          <p:nvSpPr>
            <p:cNvPr id="19" name="圆角矩形 18"/>
            <p:cNvSpPr/>
            <p:nvPr/>
          </p:nvSpPr>
          <p:spPr>
            <a:xfrm>
              <a:off x="5187" y="3979"/>
              <a:ext cx="6580" cy="79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3" name="文本框 22"/>
            <p:cNvSpPr txBox="1"/>
            <p:nvPr/>
          </p:nvSpPr>
          <p:spPr>
            <a:xfrm>
              <a:off x="5613" y="4087"/>
              <a:ext cx="6154" cy="645"/>
            </a:xfrm>
            <a:prstGeom prst="rect">
              <a:avLst/>
            </a:prstGeom>
            <a:noFill/>
          </p:spPr>
          <p:txBody>
            <a:bodyPr wrap="square" rtlCol="0" anchor="t">
              <a:spAutoFit/>
            </a:bodyPr>
            <a:lstStyle/>
            <a:p>
              <a:r>
                <a:rPr lang="en-US" altLang="zh-CN" sz="2400">
                  <a:latin typeface="黑体" panose="02010600030101010101" charset="-122"/>
                  <a:ea typeface="黑体" panose="02010600030101010101" charset="-122"/>
                </a:rPr>
                <a:t>  </a:t>
              </a:r>
              <a:r>
                <a:rPr lang="zh-CN" altLang="en-US" sz="2400">
                  <a:latin typeface="黑体" panose="02010600030101010101" charset="-122"/>
                  <a:ea typeface="黑体" panose="02010600030101010101" charset="-122"/>
                </a:rPr>
                <a:t>期待人才辈出。</a:t>
              </a:r>
              <a:endParaRPr lang="zh-CN" altLang="en-US" sz="2400">
                <a:latin typeface="黑体" panose="02010600030101010101" charset="-122"/>
                <a:ea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ssolv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dissolv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dissolv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ssolv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dissolv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dissolve">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dissolve">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32" grpId="0" bldLvl="0" animBg="1"/>
      <p:bldP spid="2" grpId="0" animBg="1"/>
      <p:bldP spid="6" grpId="0" animBg="1"/>
      <p:bldP spid="7" grpId="0" animBg="1"/>
      <p:bldP spid="9" grpId="0" animBg="1"/>
      <p:bldP spid="10" grpId="0" animBg="1"/>
      <p:bldP spid="11" grpId="0" animBg="1"/>
      <p:bldP spid="12"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64305" y="802640"/>
            <a:ext cx="3929380" cy="2306955"/>
          </a:xfrm>
          <a:prstGeom prst="rect">
            <a:avLst/>
          </a:prstGeom>
        </p:spPr>
        <p:txBody>
          <a:bodyPr wrap="square">
            <a:spAutoFit/>
          </a:bodyPr>
          <a:lstStyle/>
          <a:p>
            <a:r>
              <a:rPr lang="zh-CN" altLang="en-US" sz="3200" b="1" dirty="0">
                <a:solidFill>
                  <a:srgbClr val="1D41D5"/>
                </a:solidFill>
                <a:latin typeface="楷体" panose="02010609060101010101" pitchFamily="49" charset="-122"/>
                <a:ea typeface="楷体" panose="02010609060101010101" pitchFamily="49" charset="-122"/>
              </a:rPr>
              <a:t>龚自珍</a:t>
            </a:r>
            <a:r>
              <a:rPr lang="zh-CN" altLang="en-US" sz="2800" b="1" dirty="0">
                <a:latin typeface="楷体" panose="02010609060101010101" pitchFamily="49" charset="-122"/>
                <a:ea typeface="楷体" panose="02010609060101010101" pitchFamily="49" charset="-122"/>
              </a:rPr>
              <a:t>  号定庵。近代思想家、文学家。由于力主改革弊政，受当局排挤，</a:t>
            </a:r>
            <a:r>
              <a:rPr lang="en-US" altLang="zh-CN" sz="2800" b="1" dirty="0">
                <a:latin typeface="楷体" panose="02010609060101010101" pitchFamily="49" charset="-122"/>
                <a:ea typeface="楷体" panose="02010609060101010101" pitchFamily="49" charset="-122"/>
              </a:rPr>
              <a:t>48</a:t>
            </a:r>
            <a:r>
              <a:rPr lang="zh-CN" altLang="en-US" sz="2800" b="1" dirty="0">
                <a:latin typeface="楷体" panose="02010609060101010101" pitchFamily="49" charset="-122"/>
                <a:ea typeface="楷体" panose="02010609060101010101" pitchFamily="49" charset="-122"/>
              </a:rPr>
              <a:t>岁愤然辞官南归。有</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龚定庵全集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pic>
        <p:nvPicPr>
          <p:cNvPr id="7" name="Picture 3" descr="龚像"/>
          <p:cNvPicPr>
            <a:picLocks noChangeAspect="1" noChangeArrowheads="1"/>
          </p:cNvPicPr>
          <p:nvPr/>
        </p:nvPicPr>
        <p:blipFill>
          <a:blip r:embed="rId1" cstate="print"/>
          <a:srcRect/>
          <a:stretch>
            <a:fillRect/>
          </a:stretch>
        </p:blipFill>
        <p:spPr bwMode="auto">
          <a:xfrm>
            <a:off x="1177603" y="479827"/>
            <a:ext cx="2164918" cy="2952328"/>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56735" y="1432560"/>
            <a:ext cx="4485640" cy="1360805"/>
          </a:xfrm>
          <a:prstGeom prst="rect">
            <a:avLst/>
          </a:prstGeom>
          <a:solidFill>
            <a:schemeClr val="accent6">
              <a:lumMod val="60000"/>
              <a:lumOff val="40000"/>
            </a:schemeClr>
          </a:solidFill>
        </p:spPr>
        <p:txBody>
          <a:bodyPr wrap="square" lIns="68580" tIns="34290" rIns="68580" bIns="34290">
            <a:spAutoFit/>
          </a:bodyPr>
          <a:lstStyle/>
          <a:p>
            <a:r>
              <a:rPr lang="zh-CN" altLang="en-US" sz="2800" b="1" dirty="0" smtClean="0">
                <a:solidFill>
                  <a:srgbClr val="FF0000"/>
                </a:solidFill>
                <a:latin typeface="仿宋" panose="02010609060101010101" charset="-122"/>
                <a:ea typeface="仿宋" panose="02010609060101010101" charset="-122"/>
                <a:cs typeface="仿宋" panose="02010609060101010101" charset="-122"/>
              </a:rPr>
              <a:t>    </a:t>
            </a:r>
            <a:r>
              <a:rPr lang="zh-CN" altLang="en-US" sz="2800" b="1" dirty="0" smtClean="0">
                <a:latin typeface="仿宋" panose="02010609060101010101" charset="-122"/>
                <a:ea typeface="仿宋" panose="02010609060101010101" charset="-122"/>
                <a:cs typeface="仿宋" panose="02010609060101010101" charset="-122"/>
              </a:rPr>
              <a:t>我奉劝上天要重新振作精神，不要拘泥一定规格以降下更多的人才。</a:t>
            </a:r>
            <a:endParaRPr lang="zh-CN" altLang="en-US" sz="2800" b="1" dirty="0" smtClean="0">
              <a:latin typeface="仿宋" panose="02010609060101010101" charset="-122"/>
              <a:ea typeface="仿宋" panose="02010609060101010101" charset="-122"/>
              <a:cs typeface="仿宋" panose="02010609060101010101" charset="-122"/>
            </a:endParaRPr>
          </a:p>
        </p:txBody>
      </p:sp>
      <p:pic>
        <p:nvPicPr>
          <p:cNvPr id="7" name="图片 6"/>
          <p:cNvPicPr>
            <a:picLocks noChangeAspect="1"/>
          </p:cNvPicPr>
          <p:nvPr/>
        </p:nvPicPr>
        <p:blipFill>
          <a:blip r:embed="rId1"/>
          <a:srcRect b="42739"/>
          <a:stretch>
            <a:fillRect/>
          </a:stretch>
        </p:blipFill>
        <p:spPr>
          <a:xfrm>
            <a:off x="412750" y="851535"/>
            <a:ext cx="3531235" cy="2954655"/>
          </a:xfrm>
          <a:prstGeom prst="rect">
            <a:avLst/>
          </a:prstGeom>
          <a:effectLst>
            <a:softEdge rad="63500"/>
          </a:effectLst>
        </p:spPr>
      </p:pic>
      <p:sp>
        <p:nvSpPr>
          <p:cNvPr id="33" name="矩形 32"/>
          <p:cNvSpPr/>
          <p:nvPr/>
        </p:nvSpPr>
        <p:spPr>
          <a:xfrm>
            <a:off x="4356544" y="851844"/>
            <a:ext cx="781941" cy="549381"/>
          </a:xfrm>
          <a:prstGeom prst="rect">
            <a:avLst/>
          </a:prstGeom>
        </p:spPr>
        <p:txBody>
          <a:bodyPr wrap="square" lIns="68580" tIns="34290" rIns="68580" bIns="34290">
            <a:spAutoFit/>
          </a:bodyPr>
          <a:lstStyle/>
          <a:p>
            <a:pPr>
              <a:lnSpc>
                <a:spcPct val="130000"/>
              </a:lnSpc>
            </a:pPr>
            <a:r>
              <a:rPr lang="zh-CN" altLang="en-US" sz="2400" b="1" dirty="0" smtClean="0">
                <a:solidFill>
                  <a:srgbClr val="00B0F0"/>
                </a:solidFill>
                <a:latin typeface="+mn-ea"/>
                <a:sym typeface="+mn-ea"/>
              </a:rPr>
              <a:t>诗意：</a:t>
            </a:r>
            <a:endParaRPr lang="zh-CN" altLang="en-US" sz="2400" b="1" dirty="0">
              <a:solidFill>
                <a:srgbClr val="00B0F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1315" y="591185"/>
            <a:ext cx="5367655" cy="521970"/>
          </a:xfrm>
          <a:prstGeom prst="rect">
            <a:avLst/>
          </a:prstGeom>
          <a:noFill/>
        </p:spPr>
        <p:txBody>
          <a:bodyPr wrap="none" rtlCol="0">
            <a:spAutoFit/>
          </a:bodyPr>
          <a:lstStyle/>
          <a:p>
            <a:pPr algn="l"/>
            <a:r>
              <a:rPr lang="zh-CN" sz="2800" b="1" dirty="0" smtClean="0">
                <a:latin typeface="黑体" panose="02010600030101010101" charset="-122"/>
                <a:ea typeface="黑体" panose="02010600030101010101" charset="-122"/>
                <a:cs typeface="黑体" panose="02010600030101010101" charset="-122"/>
                <a:sym typeface="+mn-ea"/>
              </a:rPr>
              <a:t>这首诗歌表达了作者怎样的感情</a:t>
            </a:r>
            <a:r>
              <a:rPr lang="en-US" altLang="zh-CN" sz="2800" b="1" dirty="0" smtClean="0">
                <a:latin typeface="黑体" panose="02010600030101010101" charset="-122"/>
                <a:ea typeface="黑体" panose="02010600030101010101" charset="-122"/>
                <a:cs typeface="黑体" panose="02010600030101010101" charset="-122"/>
                <a:sym typeface="+mn-ea"/>
              </a:rPr>
              <a:t>?</a:t>
            </a:r>
            <a:endParaRPr lang="en-US" altLang="zh-CN" sz="2800" b="1" dirty="0" smtClean="0">
              <a:latin typeface="黑体" panose="02010600030101010101" charset="-122"/>
              <a:ea typeface="黑体" panose="02010600030101010101" charset="-122"/>
              <a:cs typeface="黑体" panose="02010600030101010101" charset="-122"/>
              <a:sym typeface="+mn-ea"/>
            </a:endParaRPr>
          </a:p>
        </p:txBody>
      </p:sp>
      <p:sp>
        <p:nvSpPr>
          <p:cNvPr id="4" name="文本框 3"/>
          <p:cNvSpPr txBox="1"/>
          <p:nvPr/>
        </p:nvSpPr>
        <p:spPr>
          <a:xfrm>
            <a:off x="1040130" y="1551940"/>
            <a:ext cx="6816090" cy="1814830"/>
          </a:xfrm>
          <a:prstGeom prst="rect">
            <a:avLst/>
          </a:prstGeom>
          <a:solidFill>
            <a:schemeClr val="accent6">
              <a:lumMod val="60000"/>
              <a:lumOff val="40000"/>
            </a:schemeClr>
          </a:solidFill>
        </p:spPr>
        <p:txBody>
          <a:bodyPr wrap="square" rtlCol="0">
            <a:spAutoFit/>
          </a:bodyPr>
          <a:lstStyle/>
          <a:p>
            <a:pPr algn="l"/>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这首诗以向天公祈祷的口吻，呼唤着风雷般的变革，以打破清王朝束缚思想、扼杀人才造成的死气沉沉的局面，表达了作者解放人才，变革社会，振兴国家的愿望。</a:t>
            </a:r>
            <a:endPar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1570" y="1294765"/>
            <a:ext cx="6880225" cy="2676525"/>
          </a:xfrm>
          <a:prstGeom prst="rect">
            <a:avLst/>
          </a:prstGeom>
          <a:noFill/>
          <a:ln w="9525">
            <a:solidFill>
              <a:schemeClr val="accent1"/>
            </a:solidFill>
          </a:ln>
        </p:spPr>
        <p:txBody>
          <a:bodyPr wrap="square">
            <a:spAutoFit/>
          </a:bodyPr>
          <a:lstStyle/>
          <a:p>
            <a:pPr indent="0"/>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创景抒情”，即创造一种景象来抒发自己的感情。这样的表达方法与我们常见的“借景抒情”“触景生情”既相通又相异。龚自珍创造出了一个万马齐喑，渴求风雷激荡的情景，来抒发自己的感情。这展现了他极高的艺术造诣。</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309880" y="478155"/>
            <a:ext cx="6082665" cy="521970"/>
          </a:xfrm>
          <a:prstGeom prst="rect">
            <a:avLst/>
          </a:prstGeom>
          <a:noFill/>
        </p:spPr>
        <p:txBody>
          <a:bodyPr wrap="none" rtlCol="0">
            <a:spAutoFit/>
          </a:bodyPr>
          <a:lstStyle/>
          <a:p>
            <a:pPr algn="l"/>
            <a:r>
              <a:rPr lang="zh-CN" sz="2800" b="1" dirty="0" smtClean="0">
                <a:latin typeface="黑体" panose="02010600030101010101" charset="-122"/>
                <a:ea typeface="黑体" panose="02010600030101010101" charset="-122"/>
                <a:cs typeface="黑体" panose="02010600030101010101" charset="-122"/>
                <a:sym typeface="+mn-ea"/>
              </a:rPr>
              <a:t>这首诗歌在抒情手法上有什么特点呢</a:t>
            </a:r>
            <a:r>
              <a:rPr lang="en-US" altLang="zh-CN" sz="2800" b="1" dirty="0" smtClean="0">
                <a:latin typeface="黑体" panose="02010600030101010101" charset="-122"/>
                <a:ea typeface="黑体" panose="02010600030101010101" charset="-122"/>
                <a:cs typeface="黑体" panose="02010600030101010101" charset="-122"/>
                <a:sym typeface="+mn-ea"/>
              </a:rPr>
              <a:t>?</a:t>
            </a:r>
            <a:endParaRPr lang="en-US" altLang="zh-CN" sz="2800" b="1" dirty="0" smtClean="0">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826770" y="1339533"/>
            <a:ext cx="4755515" cy="2861310"/>
          </a:xfrm>
          <a:prstGeom prst="rect">
            <a:avLst/>
          </a:prstGeom>
          <a:noFill/>
          <a:ln w="9525">
            <a:noFill/>
            <a:miter lim="800000"/>
          </a:ln>
          <a:effectLst/>
        </p:spPr>
        <p:txBody>
          <a:bodyPr vert="horz" wrap="square" lIns="91440" tIns="45720" rIns="91440" bIns="45720" numCol="1" anchor="ctr" anchorCtr="0" compatLnSpc="1">
            <a:spAutoFit/>
          </a:bodyPr>
          <a:lstStyle/>
          <a:p>
            <a:pPr algn="l"/>
            <a:r>
              <a:rPr lang="en-US" altLang="zh-CN" sz="3200" b="1" dirty="0" smtClean="0">
                <a:latin typeface="宋体" panose="02010600030101010101" pitchFamily="2" charset="-122"/>
                <a:ea typeface="宋体" panose="02010600030101010101" pitchFamily="2" charset="-122"/>
                <a:sym typeface="+mn-ea"/>
              </a:rPr>
              <a:t>   </a:t>
            </a:r>
            <a:r>
              <a:rPr lang="zh-CN" altLang="en-US" sz="3200" b="1" dirty="0" smtClean="0">
                <a:latin typeface="宋体" panose="02010600030101010101" pitchFamily="2" charset="-122"/>
                <a:ea typeface="宋体" panose="02010600030101010101" pitchFamily="2" charset="-122"/>
                <a:sym typeface="+mn-ea"/>
              </a:rPr>
              <a:t>己亥杂诗</a:t>
            </a:r>
            <a:endParaRPr lang="zh-CN" altLang="en-US" sz="3200" b="1" dirty="0" smtClean="0">
              <a:latin typeface="宋体" panose="02010600030101010101" pitchFamily="2" charset="-122"/>
              <a:ea typeface="宋体" panose="02010600030101010101" pitchFamily="2" charset="-122"/>
            </a:endParaRPr>
          </a:p>
          <a:p>
            <a:pPr algn="ct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清</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龚自珍</a:t>
            </a:r>
            <a:endPar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九州</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生气</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恃风雷</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万马</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齐喑</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究可哀</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我劝</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天公</a:t>
            </a:r>
            <a:r>
              <a:rPr kumimoji="0" lang="en-US" alt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重抖擞</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l" defTabSz="914400" rtl="0" fontAlgn="base">
              <a:lnSpc>
                <a:spcPct val="100000"/>
              </a:lnSpc>
              <a:spcBef>
                <a:spcPct val="0"/>
              </a:spcBef>
              <a:spcAft>
                <a:spcPct val="0"/>
              </a:spcAft>
              <a:buClrTx/>
              <a:buSzTx/>
              <a:buFontTx/>
              <a:buNone/>
            </a:pPr>
            <a:r>
              <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不拘</a:t>
            </a:r>
            <a:r>
              <a:rPr kumimoji="0" lang="en-US" alt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r>
              <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一格</a:t>
            </a:r>
            <a:r>
              <a:rPr kumimoji="0" lang="en-US" alt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r>
              <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降人才。</a:t>
            </a:r>
            <a:endPar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61102" y="1423281"/>
            <a:ext cx="850943" cy="697101"/>
          </a:xfrm>
          <a:prstGeom prst="rect">
            <a:avLst/>
          </a:prstGeom>
        </p:spPr>
      </p:pic>
      <p:sp>
        <p:nvSpPr>
          <p:cNvPr id="17" name="文本框 10"/>
          <p:cNvSpPr txBox="1"/>
          <p:nvPr/>
        </p:nvSpPr>
        <p:spPr>
          <a:xfrm>
            <a:off x="6115050" y="1628775"/>
            <a:ext cx="158369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5161915" y="2198370"/>
            <a:ext cx="2670175" cy="160401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solidFill>
                  <a:srgbClr val="FF0000"/>
                </a:solidFill>
                <a:latin typeface="楷体" panose="02010609060101010101" pitchFamily="49" charset="-122"/>
                <a:ea typeface="楷体" panose="02010609060101010101" pitchFamily="49" charset="-122"/>
              </a:rPr>
              <a:t>读这首诗，要读出诗人希望社会变革和期待人才辈出的强烈愿望。</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662940" y="481965"/>
            <a:ext cx="7395845" cy="730885"/>
          </a:xfrm>
          <a:prstGeom prst="rect">
            <a:avLst/>
          </a:prstGeom>
          <a:noFill/>
        </p:spPr>
        <p:txBody>
          <a:bodyPr wrap="square" rtlCol="0" anchor="t">
            <a:spAutoFit/>
          </a:bodyPr>
          <a:lstStyle/>
          <a:p>
            <a:pPr>
              <a:lnSpc>
                <a:spcPct val="130000"/>
              </a:lnSpc>
            </a:pPr>
            <a:r>
              <a:rPr lang="zh-CN" altLang="en-US" sz="3200" dirty="0" smtClean="0">
                <a:latin typeface="黑体" panose="02010600030101010101" charset="-122"/>
                <a:ea typeface="黑体" panose="02010600030101010101" charset="-122"/>
              </a:rPr>
              <a:t>让我们带着对诗意的理解再次朗读诗歌。</a:t>
            </a:r>
            <a:endParaRPr lang="zh-CN" altLang="en-US" sz="3200" dirty="0" smtClean="0">
              <a:latin typeface="黑体" panose="02010600030101010101" charset="-122"/>
              <a:ea typeface="黑体" panose="0201060003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9" name="圆角矩形 18"/>
          <p:cNvSpPr/>
          <p:nvPr/>
        </p:nvSpPr>
        <p:spPr>
          <a:xfrm>
            <a:off x="1035999" y="1166281"/>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23"/>
          <p:cNvSpPr txBox="1"/>
          <p:nvPr/>
        </p:nvSpPr>
        <p:spPr>
          <a:xfrm>
            <a:off x="2114742" y="1794406"/>
            <a:ext cx="553998" cy="1454244"/>
          </a:xfrm>
          <a:prstGeom prst="rect">
            <a:avLst/>
          </a:prstGeom>
          <a:noFill/>
        </p:spPr>
        <p:txBody>
          <a:bodyPr vert="eaVert" wrap="none" lIns="68580" tIns="34290" rIns="68580" bIns="34290" rtlCol="0">
            <a:spAutoFit/>
          </a:bodyPr>
          <a:lstStyle/>
          <a:p>
            <a:r>
              <a:rPr lang="zh-CN" altLang="en-US" sz="2700" dirty="0"/>
              <a:t>题临安邸</a:t>
            </a:r>
            <a:endParaRPr lang="zh-CN" altLang="en-US" sz="2700" dirty="0"/>
          </a:p>
        </p:txBody>
      </p:sp>
      <p:sp>
        <p:nvSpPr>
          <p:cNvPr id="27" name="TextBox 26"/>
          <p:cNvSpPr txBox="1"/>
          <p:nvPr/>
        </p:nvSpPr>
        <p:spPr>
          <a:xfrm>
            <a:off x="2956560" y="1322705"/>
            <a:ext cx="2332990" cy="483870"/>
          </a:xfrm>
          <a:prstGeom prst="rect">
            <a:avLst/>
          </a:prstGeom>
          <a:noFill/>
        </p:spPr>
        <p:txBody>
          <a:bodyPr wrap="square" lIns="68580" tIns="34290" rIns="68580" bIns="34290" rtlCol="0">
            <a:spAutoFit/>
          </a:bodyPr>
          <a:lstStyle/>
          <a:p>
            <a:r>
              <a:rPr lang="zh-CN" altLang="en-US" sz="2700" dirty="0" smtClean="0"/>
              <a:t>青山        楼</a:t>
            </a:r>
            <a:endParaRPr lang="zh-CN" altLang="en-US" sz="2700" dirty="0"/>
          </a:p>
        </p:txBody>
      </p:sp>
      <p:sp>
        <p:nvSpPr>
          <p:cNvPr id="28" name="TextBox 27"/>
          <p:cNvSpPr txBox="1"/>
          <p:nvPr/>
        </p:nvSpPr>
        <p:spPr>
          <a:xfrm>
            <a:off x="4306347" y="2478405"/>
            <a:ext cx="830997" cy="484748"/>
          </a:xfrm>
          <a:prstGeom prst="rect">
            <a:avLst/>
          </a:prstGeom>
          <a:noFill/>
        </p:spPr>
        <p:txBody>
          <a:bodyPr wrap="none" lIns="68580" tIns="34290" rIns="68580" bIns="34290" rtlCol="0">
            <a:spAutoFit/>
          </a:bodyPr>
          <a:lstStyle/>
          <a:p>
            <a:r>
              <a:rPr lang="zh-CN" altLang="en-US" sz="2700" dirty="0" smtClean="0"/>
              <a:t>游人</a:t>
            </a:r>
            <a:endParaRPr lang="zh-CN" altLang="en-US" sz="2700" dirty="0"/>
          </a:p>
        </p:txBody>
      </p:sp>
      <p:sp>
        <p:nvSpPr>
          <p:cNvPr id="31" name="TextBox 30"/>
          <p:cNvSpPr txBox="1"/>
          <p:nvPr/>
        </p:nvSpPr>
        <p:spPr>
          <a:xfrm>
            <a:off x="5871210" y="1715413"/>
            <a:ext cx="552450" cy="1886292"/>
          </a:xfrm>
          <a:prstGeom prst="rect">
            <a:avLst/>
          </a:prstGeom>
          <a:noFill/>
        </p:spPr>
        <p:txBody>
          <a:bodyPr vert="eaVert" wrap="square" lIns="68580" tIns="34290" rIns="68580" bIns="34290" rtlCol="0">
            <a:spAutoFit/>
          </a:bodyPr>
          <a:lstStyle/>
          <a:p>
            <a:r>
              <a:rPr lang="zh-CN" altLang="en-US" sz="2700" dirty="0"/>
              <a:t>辛辣讽刺</a:t>
            </a:r>
            <a:endParaRPr lang="zh-CN" altLang="en-US" sz="2700" dirty="0"/>
          </a:p>
        </p:txBody>
      </p:sp>
      <p:sp>
        <p:nvSpPr>
          <p:cNvPr id="17" name="TextBox 16"/>
          <p:cNvSpPr txBox="1"/>
          <p:nvPr/>
        </p:nvSpPr>
        <p:spPr>
          <a:xfrm>
            <a:off x="3028727" y="1994669"/>
            <a:ext cx="2108835" cy="483870"/>
          </a:xfrm>
          <a:prstGeom prst="rect">
            <a:avLst/>
          </a:prstGeom>
          <a:noFill/>
        </p:spPr>
        <p:txBody>
          <a:bodyPr wrap="none" lIns="68580" tIns="34290" rIns="68580" bIns="34290" rtlCol="0">
            <a:spAutoFit/>
          </a:bodyPr>
          <a:lstStyle/>
          <a:p>
            <a:r>
              <a:rPr lang="zh-CN" altLang="en-US" sz="2700" dirty="0" smtClean="0"/>
              <a:t>西湖       歌舞</a:t>
            </a:r>
            <a:endParaRPr lang="zh-CN" altLang="en-US" sz="2700" dirty="0"/>
          </a:p>
        </p:txBody>
      </p:sp>
      <p:sp>
        <p:nvSpPr>
          <p:cNvPr id="20" name="TextBox 19"/>
          <p:cNvSpPr txBox="1"/>
          <p:nvPr/>
        </p:nvSpPr>
        <p:spPr>
          <a:xfrm>
            <a:off x="3029094" y="2478544"/>
            <a:ext cx="830997" cy="484748"/>
          </a:xfrm>
          <a:prstGeom prst="rect">
            <a:avLst/>
          </a:prstGeom>
          <a:noFill/>
        </p:spPr>
        <p:txBody>
          <a:bodyPr wrap="none" lIns="68580" tIns="34290" rIns="68580" bIns="34290" rtlCol="0">
            <a:spAutoFit/>
          </a:bodyPr>
          <a:lstStyle/>
          <a:p>
            <a:r>
              <a:rPr lang="zh-CN" altLang="en-US" sz="2700" dirty="0" smtClean="0"/>
              <a:t>暖风</a:t>
            </a:r>
            <a:endParaRPr lang="zh-CN" altLang="en-US" sz="2700" dirty="0"/>
          </a:p>
        </p:txBody>
      </p:sp>
      <p:sp>
        <p:nvSpPr>
          <p:cNvPr id="22" name="TextBox 21"/>
          <p:cNvSpPr txBox="1"/>
          <p:nvPr/>
        </p:nvSpPr>
        <p:spPr>
          <a:xfrm>
            <a:off x="3028950" y="3117215"/>
            <a:ext cx="2352040" cy="483870"/>
          </a:xfrm>
          <a:prstGeom prst="rect">
            <a:avLst/>
          </a:prstGeom>
          <a:noFill/>
        </p:spPr>
        <p:txBody>
          <a:bodyPr wrap="square" lIns="68580" tIns="34290" rIns="68580" bIns="34290" rtlCol="0">
            <a:spAutoFit/>
          </a:bodyPr>
          <a:lstStyle/>
          <a:p>
            <a:r>
              <a:rPr lang="zh-CN" altLang="en-US" sz="2700" dirty="0" smtClean="0"/>
              <a:t>杭州       汴州</a:t>
            </a:r>
            <a:endParaRPr lang="zh-CN" altLang="en-US" sz="2700" dirty="0"/>
          </a:p>
        </p:txBody>
      </p:sp>
      <p:sp>
        <p:nvSpPr>
          <p:cNvPr id="34" name="左大括号 33"/>
          <p:cNvSpPr/>
          <p:nvPr/>
        </p:nvSpPr>
        <p:spPr>
          <a:xfrm>
            <a:off x="2668434" y="1441212"/>
            <a:ext cx="288032" cy="21602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右大括号 35"/>
          <p:cNvSpPr/>
          <p:nvPr/>
        </p:nvSpPr>
        <p:spPr>
          <a:xfrm>
            <a:off x="5381228" y="1621041"/>
            <a:ext cx="216024" cy="1800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linds(horizontal)">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17" grpId="0"/>
      <p:bldP spid="20" grpId="0"/>
      <p:bldP spid="22" grpId="0"/>
      <p:bldP spid="36"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7444740" y="184075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9" name="圆角矩形 18"/>
          <p:cNvSpPr/>
          <p:nvPr/>
        </p:nvSpPr>
        <p:spPr>
          <a:xfrm>
            <a:off x="1035364" y="945554"/>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23"/>
          <p:cNvSpPr txBox="1"/>
          <p:nvPr/>
        </p:nvSpPr>
        <p:spPr>
          <a:xfrm>
            <a:off x="1339895" y="1624975"/>
            <a:ext cx="553998" cy="1454244"/>
          </a:xfrm>
          <a:prstGeom prst="rect">
            <a:avLst/>
          </a:prstGeom>
          <a:noFill/>
        </p:spPr>
        <p:txBody>
          <a:bodyPr vert="eaVert" wrap="none" lIns="68580" tIns="34290" rIns="68580" bIns="34290" rtlCol="0">
            <a:spAutoFit/>
          </a:bodyPr>
          <a:lstStyle/>
          <a:p>
            <a:r>
              <a:rPr lang="zh-CN" altLang="en-US" sz="2700" dirty="0"/>
              <a:t>己亥杂诗</a:t>
            </a:r>
            <a:endParaRPr lang="zh-CN" altLang="en-US" sz="2700" dirty="0"/>
          </a:p>
        </p:txBody>
      </p:sp>
      <p:sp>
        <p:nvSpPr>
          <p:cNvPr id="27" name="TextBox 26"/>
          <p:cNvSpPr txBox="1"/>
          <p:nvPr/>
        </p:nvSpPr>
        <p:spPr>
          <a:xfrm>
            <a:off x="2385621" y="1264935"/>
            <a:ext cx="830997" cy="484748"/>
          </a:xfrm>
          <a:prstGeom prst="rect">
            <a:avLst/>
          </a:prstGeom>
          <a:noFill/>
        </p:spPr>
        <p:txBody>
          <a:bodyPr wrap="none" lIns="68580" tIns="34290" rIns="68580" bIns="34290" rtlCol="0">
            <a:spAutoFit/>
          </a:bodyPr>
          <a:lstStyle/>
          <a:p>
            <a:r>
              <a:rPr lang="zh-CN" altLang="en-US" sz="2700" dirty="0" smtClean="0"/>
              <a:t>九州</a:t>
            </a:r>
            <a:endParaRPr lang="zh-CN" altLang="en-US" sz="2700" dirty="0"/>
          </a:p>
        </p:txBody>
      </p:sp>
      <p:sp>
        <p:nvSpPr>
          <p:cNvPr id="28" name="TextBox 27"/>
          <p:cNvSpPr txBox="1"/>
          <p:nvPr/>
        </p:nvSpPr>
        <p:spPr>
          <a:xfrm>
            <a:off x="2385621" y="1840999"/>
            <a:ext cx="1523494" cy="484748"/>
          </a:xfrm>
          <a:prstGeom prst="rect">
            <a:avLst/>
          </a:prstGeom>
          <a:noFill/>
        </p:spPr>
        <p:txBody>
          <a:bodyPr wrap="none" lIns="68580" tIns="34290" rIns="68580" bIns="34290" rtlCol="0">
            <a:spAutoFit/>
          </a:bodyPr>
          <a:lstStyle/>
          <a:p>
            <a:r>
              <a:rPr lang="zh-CN" altLang="en-US" sz="2700" dirty="0" smtClean="0"/>
              <a:t>万马齐喑</a:t>
            </a:r>
            <a:endParaRPr lang="zh-CN" altLang="en-US" sz="2700" dirty="0"/>
          </a:p>
        </p:txBody>
      </p:sp>
      <p:sp>
        <p:nvSpPr>
          <p:cNvPr id="17" name="TextBox 16"/>
          <p:cNvSpPr txBox="1"/>
          <p:nvPr/>
        </p:nvSpPr>
        <p:spPr>
          <a:xfrm>
            <a:off x="4156368" y="1356375"/>
            <a:ext cx="830997" cy="484748"/>
          </a:xfrm>
          <a:prstGeom prst="rect">
            <a:avLst/>
          </a:prstGeom>
          <a:noFill/>
        </p:spPr>
        <p:txBody>
          <a:bodyPr wrap="none" lIns="68580" tIns="34290" rIns="68580" bIns="34290" rtlCol="0">
            <a:spAutoFit/>
          </a:bodyPr>
          <a:lstStyle/>
          <a:p>
            <a:r>
              <a:rPr lang="zh-CN" altLang="en-US" sz="2700" dirty="0" smtClean="0"/>
              <a:t>风雷</a:t>
            </a:r>
            <a:endParaRPr lang="zh-CN" altLang="en-US" sz="2700" dirty="0"/>
          </a:p>
        </p:txBody>
      </p:sp>
      <p:sp>
        <p:nvSpPr>
          <p:cNvPr id="20" name="TextBox 19"/>
          <p:cNvSpPr txBox="1"/>
          <p:nvPr/>
        </p:nvSpPr>
        <p:spPr>
          <a:xfrm>
            <a:off x="4535830" y="1840999"/>
            <a:ext cx="484748" cy="484748"/>
          </a:xfrm>
          <a:prstGeom prst="rect">
            <a:avLst/>
          </a:prstGeom>
          <a:noFill/>
        </p:spPr>
        <p:txBody>
          <a:bodyPr wrap="none" lIns="68580" tIns="34290" rIns="68580" bIns="34290" rtlCol="0">
            <a:spAutoFit/>
          </a:bodyPr>
          <a:lstStyle/>
          <a:p>
            <a:r>
              <a:rPr lang="zh-CN" altLang="en-US" sz="2700" dirty="0" smtClean="0"/>
              <a:t>哀</a:t>
            </a:r>
            <a:endParaRPr lang="zh-CN" altLang="en-US" sz="2700" dirty="0"/>
          </a:p>
        </p:txBody>
      </p:sp>
      <p:sp>
        <p:nvSpPr>
          <p:cNvPr id="21" name="TextBox 20"/>
          <p:cNvSpPr txBox="1"/>
          <p:nvPr/>
        </p:nvSpPr>
        <p:spPr>
          <a:xfrm>
            <a:off x="2313484" y="2489071"/>
            <a:ext cx="830997" cy="484748"/>
          </a:xfrm>
          <a:prstGeom prst="rect">
            <a:avLst/>
          </a:prstGeom>
          <a:noFill/>
        </p:spPr>
        <p:txBody>
          <a:bodyPr wrap="none" lIns="68580" tIns="34290" rIns="68580" bIns="34290" rtlCol="0">
            <a:spAutoFit/>
          </a:bodyPr>
          <a:lstStyle/>
          <a:p>
            <a:r>
              <a:rPr lang="zh-CN" altLang="en-US" sz="2700" dirty="0" smtClean="0"/>
              <a:t>天公</a:t>
            </a:r>
            <a:endParaRPr lang="zh-CN" altLang="en-US" sz="2700" dirty="0"/>
          </a:p>
        </p:txBody>
      </p:sp>
      <p:sp>
        <p:nvSpPr>
          <p:cNvPr id="22" name="TextBox 21"/>
          <p:cNvSpPr txBox="1"/>
          <p:nvPr/>
        </p:nvSpPr>
        <p:spPr>
          <a:xfrm>
            <a:off x="3455710" y="2489071"/>
            <a:ext cx="830997" cy="484748"/>
          </a:xfrm>
          <a:prstGeom prst="rect">
            <a:avLst/>
          </a:prstGeom>
          <a:noFill/>
        </p:spPr>
        <p:txBody>
          <a:bodyPr wrap="none" lIns="68580" tIns="34290" rIns="68580" bIns="34290" rtlCol="0">
            <a:spAutoFit/>
          </a:bodyPr>
          <a:lstStyle/>
          <a:p>
            <a:r>
              <a:rPr lang="zh-CN" altLang="en-US" sz="2700" dirty="0" smtClean="0"/>
              <a:t>朝廷</a:t>
            </a:r>
            <a:endParaRPr lang="zh-CN" altLang="en-US" sz="2700" dirty="0"/>
          </a:p>
        </p:txBody>
      </p:sp>
      <p:sp>
        <p:nvSpPr>
          <p:cNvPr id="23" name="TextBox 22"/>
          <p:cNvSpPr txBox="1"/>
          <p:nvPr/>
        </p:nvSpPr>
        <p:spPr>
          <a:xfrm>
            <a:off x="4555138" y="2489071"/>
            <a:ext cx="484748" cy="484748"/>
          </a:xfrm>
          <a:prstGeom prst="rect">
            <a:avLst/>
          </a:prstGeom>
          <a:noFill/>
        </p:spPr>
        <p:txBody>
          <a:bodyPr wrap="none" lIns="68580" tIns="34290" rIns="68580" bIns="34290" rtlCol="0">
            <a:spAutoFit/>
          </a:bodyPr>
          <a:lstStyle/>
          <a:p>
            <a:r>
              <a:rPr lang="zh-CN" altLang="en-US" sz="2700" dirty="0" smtClean="0"/>
              <a:t>变</a:t>
            </a:r>
            <a:endParaRPr lang="zh-CN" altLang="en-US" sz="2700" dirty="0"/>
          </a:p>
        </p:txBody>
      </p:sp>
      <p:sp>
        <p:nvSpPr>
          <p:cNvPr id="32" name="TextBox 31"/>
          <p:cNvSpPr txBox="1"/>
          <p:nvPr/>
        </p:nvSpPr>
        <p:spPr>
          <a:xfrm>
            <a:off x="2313484" y="2993385"/>
            <a:ext cx="830997" cy="484748"/>
          </a:xfrm>
          <a:prstGeom prst="rect">
            <a:avLst/>
          </a:prstGeom>
          <a:noFill/>
        </p:spPr>
        <p:txBody>
          <a:bodyPr wrap="none" lIns="68580" tIns="34290" rIns="68580" bIns="34290" rtlCol="0">
            <a:spAutoFit/>
          </a:bodyPr>
          <a:lstStyle/>
          <a:p>
            <a:r>
              <a:rPr lang="zh-CN" altLang="en-US" sz="2700" dirty="0" smtClean="0"/>
              <a:t>人才</a:t>
            </a:r>
            <a:endParaRPr lang="zh-CN" altLang="en-US" sz="2700" dirty="0"/>
          </a:p>
        </p:txBody>
      </p:sp>
      <p:sp>
        <p:nvSpPr>
          <p:cNvPr id="33" name="TextBox 32"/>
          <p:cNvSpPr txBox="1"/>
          <p:nvPr/>
        </p:nvSpPr>
        <p:spPr>
          <a:xfrm>
            <a:off x="3455407" y="2993127"/>
            <a:ext cx="1523494" cy="484748"/>
          </a:xfrm>
          <a:prstGeom prst="rect">
            <a:avLst/>
          </a:prstGeom>
          <a:noFill/>
        </p:spPr>
        <p:txBody>
          <a:bodyPr wrap="none" lIns="68580" tIns="34290" rIns="68580" bIns="34290" rtlCol="0">
            <a:spAutoFit/>
          </a:bodyPr>
          <a:lstStyle/>
          <a:p>
            <a:r>
              <a:rPr lang="zh-CN" altLang="en-US" sz="2700" dirty="0" smtClean="0"/>
              <a:t>不拘一格</a:t>
            </a:r>
            <a:endParaRPr lang="zh-CN" altLang="en-US" sz="2700" dirty="0"/>
          </a:p>
        </p:txBody>
      </p:sp>
      <p:sp>
        <p:nvSpPr>
          <p:cNvPr id="34" name="左大括号 33"/>
          <p:cNvSpPr/>
          <p:nvPr/>
        </p:nvSpPr>
        <p:spPr>
          <a:xfrm>
            <a:off x="2059975" y="1264935"/>
            <a:ext cx="144016" cy="21602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左大括号 34"/>
          <p:cNvSpPr/>
          <p:nvPr/>
        </p:nvSpPr>
        <p:spPr>
          <a:xfrm flipH="1">
            <a:off x="5444351" y="1264935"/>
            <a:ext cx="288032" cy="21602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文本框 1"/>
          <p:cNvSpPr txBox="1"/>
          <p:nvPr/>
        </p:nvSpPr>
        <p:spPr>
          <a:xfrm>
            <a:off x="5993765" y="2022475"/>
            <a:ext cx="1795145" cy="829945"/>
          </a:xfrm>
          <a:prstGeom prst="rect">
            <a:avLst/>
          </a:prstGeom>
          <a:noFill/>
        </p:spPr>
        <p:txBody>
          <a:bodyPr wrap="square" rtlCol="0">
            <a:spAutoFit/>
          </a:bodyPr>
          <a:lstStyle/>
          <a:p>
            <a:r>
              <a:rPr lang="zh-CN" altLang="en-US" sz="2400"/>
              <a:t>渴望变革</a:t>
            </a:r>
            <a:endParaRPr lang="zh-CN" altLang="en-US" sz="2400"/>
          </a:p>
          <a:p>
            <a:r>
              <a:rPr lang="zh-CN" altLang="en-US" sz="2400"/>
              <a:t>呼唤人才</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dissolve">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17" grpId="0"/>
      <p:bldP spid="20" grpId="0"/>
      <p:bldP spid="21" grpId="0"/>
      <p:bldP spid="22" grpId="0"/>
      <p:bldP spid="23" grpId="0"/>
      <p:bldP spid="32" grpId="0"/>
      <p:bldP spid="33"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3965" y="973455"/>
            <a:ext cx="6656705" cy="1562735"/>
          </a:xfrm>
          <a:prstGeom prst="rect">
            <a:avLst/>
          </a:prstGeom>
          <a:noFill/>
          <a:ln>
            <a:noFill/>
          </a:ln>
        </p:spPr>
        <p:txBody>
          <a:bodyPr wrap="square" lIns="68580" tIns="34290" rIns="68580" bIns="34290" rtlCol="0" anchor="t">
            <a:spAutoFit/>
          </a:bodyPr>
          <a:lstStyle/>
          <a:p>
            <a:pPr algn="just" fontAlgn="auto">
              <a:lnSpc>
                <a:spcPct val="120000"/>
              </a:lnSpc>
            </a:pPr>
            <a:r>
              <a:rPr lang="zh-CN" altLang="en-US" sz="2700" b="1" dirty="0" smtClean="0">
                <a:latin typeface="楷体" panose="02010609060101010101" pitchFamily="49" charset="-122"/>
                <a:ea typeface="楷体" panose="02010609060101010101" pitchFamily="49" charset="-122"/>
              </a:rPr>
              <a:t>    </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题临安邸</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是一首讽刺诗，它入木三分地讽刺了</a:t>
            </a:r>
            <a:r>
              <a:rPr lang="zh-CN" altLang="en-US" sz="2700" b="1" u="sng"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a:t>
            </a:r>
            <a:r>
              <a:rPr lang="zh-CN" altLang="en-US" sz="2700" b="1" u="sng"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的当权者。</a:t>
            </a:r>
            <a:endParaRPr lang="zh-CN" altLang="en-US" sz="2700" b="1" dirty="0" smtClean="0">
              <a:latin typeface="楷体" panose="02010609060101010101" pitchFamily="49" charset="-122"/>
              <a:ea typeface="楷体" panose="02010609060101010101" pitchFamily="49" charset="-122"/>
            </a:endParaRPr>
          </a:p>
        </p:txBody>
      </p:sp>
      <p:sp>
        <p:nvSpPr>
          <p:cNvPr id="5" name="矩形 4"/>
          <p:cNvSpPr/>
          <p:nvPr/>
        </p:nvSpPr>
        <p:spPr>
          <a:xfrm>
            <a:off x="3442970" y="1513205"/>
            <a:ext cx="1571625" cy="483870"/>
          </a:xfrm>
          <a:prstGeom prst="rect">
            <a:avLst/>
          </a:prstGeom>
        </p:spPr>
        <p:txBody>
          <a:bodyPr wrap="square" lIns="68580" tIns="34290" rIns="68580" bIns="34290">
            <a:spAutoFit/>
          </a:bodyPr>
          <a:lstStyle/>
          <a:p>
            <a:r>
              <a:rPr lang="zh-CN" altLang="en-US" sz="2700" b="1" dirty="0">
                <a:solidFill>
                  <a:srgbClr val="FF0000"/>
                </a:solidFill>
                <a:latin typeface="楷体" panose="02010609060101010101" pitchFamily="49" charset="-122"/>
                <a:ea typeface="楷体" panose="02010609060101010101" pitchFamily="49" charset="-122"/>
              </a:rPr>
              <a:t>醉生梦死</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6" name="文本框 5"/>
          <p:cNvSpPr txBox="1"/>
          <p:nvPr/>
        </p:nvSpPr>
        <p:spPr>
          <a:xfrm>
            <a:off x="5201285" y="1513205"/>
            <a:ext cx="1562100" cy="506730"/>
          </a:xfrm>
          <a:prstGeom prst="rect">
            <a:avLst/>
          </a:prstGeom>
          <a:noFill/>
        </p:spPr>
        <p:txBody>
          <a:bodyPr wrap="none" rtlCol="0">
            <a:spAutoFit/>
          </a:bodyPr>
          <a:lstStyle/>
          <a:p>
            <a:pPr algn="l"/>
            <a:r>
              <a:rPr lang="zh-CN" altLang="en-US" sz="2700" b="1" dirty="0" smtClean="0">
                <a:solidFill>
                  <a:srgbClr val="FF0000"/>
                </a:solidFill>
                <a:latin typeface="楷体" panose="02010609060101010101" pitchFamily="49" charset="-122"/>
                <a:ea typeface="楷体" panose="02010609060101010101" pitchFamily="49" charset="-122"/>
                <a:sym typeface="+mn-ea"/>
              </a:rPr>
              <a:t>苟且偷安</a:t>
            </a:r>
            <a:endParaRPr lang="zh-CN" altLang="en-US" sz="2700" b="1" dirty="0" smtClean="0">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1433195" y="2536190"/>
            <a:ext cx="6538595" cy="1064895"/>
          </a:xfrm>
          <a:prstGeom prst="rect">
            <a:avLst/>
          </a:prstGeom>
          <a:noFill/>
          <a:ln>
            <a:noFill/>
          </a:ln>
        </p:spPr>
        <p:txBody>
          <a:bodyPr wrap="square" lIns="68580" tIns="34290" rIns="68580" bIns="34290" rtlCol="0" anchor="t">
            <a:spAutoFit/>
          </a:bodyPr>
          <a:lstStyle/>
          <a:p>
            <a:pPr>
              <a:lnSpc>
                <a:spcPct val="120000"/>
              </a:lnSpc>
            </a:pPr>
            <a:r>
              <a:rPr lang="zh-CN" altLang="en-US" sz="2700" b="1" dirty="0" smtClean="0">
                <a:latin typeface="楷体" panose="02010609060101010101" pitchFamily="49" charset="-122"/>
                <a:ea typeface="楷体" panose="02010609060101010101" pitchFamily="49" charset="-122"/>
              </a:rPr>
              <a:t>   </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己亥杂诗</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通过创设情境，表达了作者期盼</a:t>
            </a:r>
            <a:r>
              <a:rPr lang="en-US" altLang="zh-CN" sz="2700" b="1" dirty="0" smtClean="0">
                <a:latin typeface="楷体" panose="02010609060101010101" pitchFamily="49" charset="-122"/>
                <a:ea typeface="楷体" panose="02010609060101010101" pitchFamily="49" charset="-122"/>
              </a:rPr>
              <a:t>_________</a:t>
            </a:r>
            <a:r>
              <a:rPr lang="zh-CN" altLang="en-US" sz="2700" b="1" dirty="0" smtClean="0">
                <a:latin typeface="楷体" panose="02010609060101010101" pitchFamily="49" charset="-122"/>
                <a:ea typeface="楷体" panose="02010609060101010101" pitchFamily="49" charset="-122"/>
              </a:rPr>
              <a:t>，呼唤</a:t>
            </a:r>
            <a:r>
              <a:rPr lang="en-US" altLang="zh-CN" sz="2700" b="1" dirty="0" smtClean="0">
                <a:latin typeface="楷体" panose="02010609060101010101" pitchFamily="49" charset="-122"/>
                <a:ea typeface="楷体" panose="02010609060101010101" pitchFamily="49" charset="-122"/>
              </a:rPr>
              <a:t>________</a:t>
            </a:r>
            <a:r>
              <a:rPr lang="zh-CN" altLang="en-US" sz="2700" b="1" dirty="0" smtClean="0">
                <a:latin typeface="楷体" panose="02010609060101010101" pitchFamily="49" charset="-122"/>
                <a:ea typeface="楷体" panose="02010609060101010101" pitchFamily="49" charset="-122"/>
              </a:rPr>
              <a:t>的心情。</a:t>
            </a:r>
            <a:endParaRPr lang="zh-CN" altLang="en-US" sz="2700" b="1" dirty="0">
              <a:latin typeface="楷体" panose="02010609060101010101" pitchFamily="49" charset="-122"/>
              <a:ea typeface="楷体" panose="02010609060101010101" pitchFamily="49" charset="-122"/>
            </a:endParaRPr>
          </a:p>
        </p:txBody>
      </p:sp>
      <p:sp>
        <p:nvSpPr>
          <p:cNvPr id="8" name="矩形 7"/>
          <p:cNvSpPr/>
          <p:nvPr/>
        </p:nvSpPr>
        <p:spPr>
          <a:xfrm>
            <a:off x="5328285" y="3034665"/>
            <a:ext cx="908685" cy="483870"/>
          </a:xfrm>
          <a:prstGeom prst="rect">
            <a:avLst/>
          </a:prstGeom>
        </p:spPr>
        <p:txBody>
          <a:bodyPr wrap="square" lIns="68580" tIns="34290" rIns="68580" bIns="34290">
            <a:spAutoFit/>
          </a:bodyPr>
          <a:lstStyle/>
          <a:p>
            <a:r>
              <a:rPr lang="zh-CN" altLang="en-US" sz="2700" b="1" dirty="0">
                <a:solidFill>
                  <a:srgbClr val="FF0000"/>
                </a:solidFill>
                <a:latin typeface="楷体" panose="02010609060101010101" pitchFamily="49" charset="-122"/>
                <a:ea typeface="楷体" panose="02010609060101010101" pitchFamily="49" charset="-122"/>
              </a:rPr>
              <a:t>人才</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2557780" y="3117215"/>
            <a:ext cx="1978660" cy="483870"/>
          </a:xfrm>
          <a:prstGeom prst="rect">
            <a:avLst/>
          </a:prstGeom>
        </p:spPr>
        <p:txBody>
          <a:bodyPr wrap="square" lIns="68580" tIns="34290" rIns="68580" bIns="34290">
            <a:spAutoFit/>
          </a:bodyPr>
          <a:lstStyle/>
          <a:p>
            <a:r>
              <a:rPr lang="zh-CN" altLang="en-US" sz="2700" b="1" dirty="0">
                <a:solidFill>
                  <a:srgbClr val="FF0000"/>
                </a:solidFill>
                <a:latin typeface="楷体" panose="02010609060101010101" pitchFamily="49" charset="-122"/>
                <a:ea typeface="楷体" panose="02010609060101010101" pitchFamily="49" charset="-122"/>
              </a:rPr>
              <a:t>社会变革</a:t>
            </a:r>
            <a:endParaRPr lang="zh-CN" altLang="en-US" sz="2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4320" y="1094105"/>
            <a:ext cx="4751705" cy="3353435"/>
          </a:xfrm>
          <a:prstGeom prst="rect">
            <a:avLst/>
          </a:prstGeom>
        </p:spPr>
        <p:txBody>
          <a:bodyPr wrap="square">
            <a:spAutoFit/>
          </a:bodyPr>
          <a:lstStyle/>
          <a:p>
            <a:pPr fontAlgn="auto">
              <a:lnSpc>
                <a:spcPct val="100000"/>
              </a:lnSpc>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秋夜将晓出篱门迎凉有感</a:t>
            </a:r>
            <a:r>
              <a:rPr lang="en-US" altLang="zh-CN" sz="2400" b="1" dirty="0" smtClean="0">
                <a:latin typeface="宋体" panose="02010600030101010101" pitchFamily="2" charset="-122"/>
                <a:ea typeface="宋体" panose="02010600030101010101" pitchFamily="2" charset="-122"/>
                <a:sym typeface="+mn-ea"/>
              </a:rPr>
              <a:t>》</a:t>
            </a:r>
            <a:r>
              <a:rPr lang="en-US" altLang="zh-CN" sz="2400" b="1" dirty="0" smtClean="0">
                <a:latin typeface="楷体" panose="02010609060101010101" pitchFamily="49" charset="-122"/>
                <a:ea typeface="楷体" panose="02010609060101010101" pitchFamily="49" charset="-122"/>
                <a:sym typeface="+mn-ea"/>
              </a:rPr>
              <a:t> </a:t>
            </a:r>
            <a:endParaRPr lang="en-US" altLang="zh-CN" sz="2400" b="1" dirty="0" smtClean="0">
              <a:latin typeface="楷体" panose="02010609060101010101" pitchFamily="49" charset="-122"/>
              <a:ea typeface="楷体" panose="02010609060101010101" pitchFamily="49" charset="-122"/>
              <a:sym typeface="+mn-ea"/>
            </a:endParaRPr>
          </a:p>
          <a:p>
            <a:pPr fontAlgn="auto">
              <a:lnSpc>
                <a:spcPct val="100000"/>
              </a:lnSpc>
            </a:pPr>
            <a:r>
              <a:rPr lang="en-US" altLang="zh-CN" sz="2400" b="1" dirty="0" smtClean="0">
                <a:latin typeface="楷体" panose="02010609060101010101" pitchFamily="49" charset="-122"/>
                <a:ea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sym typeface="+mn-ea"/>
              </a:rPr>
              <a:t>陆游</a:t>
            </a:r>
            <a:endParaRPr lang="zh-CN" altLang="en-US" sz="24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     三万里河东人海</a:t>
            </a:r>
            <a:r>
              <a:rPr lang="en-US" altLang="zh-CN" sz="3200" b="1" dirty="0" smtClean="0">
                <a:latin typeface="楷体" panose="02010609060101010101" pitchFamily="49" charset="-122"/>
                <a:ea typeface="楷体" panose="02010609060101010101" pitchFamily="49" charset="-122"/>
                <a:sym typeface="+mn-ea"/>
              </a:rPr>
              <a:t>,</a:t>
            </a:r>
            <a:endParaRPr lang="en-US" altLang="zh-CN" sz="32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     五千仍岳上摩天。</a:t>
            </a:r>
            <a:endParaRPr lang="zh-CN" altLang="en-US" sz="32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     遗民泪尽胡尘里</a:t>
            </a:r>
            <a:r>
              <a:rPr lang="en-US" altLang="zh-CN" sz="3200" b="1" dirty="0" smtClean="0">
                <a:latin typeface="楷体" panose="02010609060101010101" pitchFamily="49" charset="-122"/>
                <a:ea typeface="楷体" panose="02010609060101010101" pitchFamily="49" charset="-122"/>
                <a:sym typeface="+mn-ea"/>
              </a:rPr>
              <a:t>,</a:t>
            </a:r>
            <a:endParaRPr lang="en-US" altLang="zh-CN" sz="32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     南望王师又一年。</a:t>
            </a:r>
            <a:endParaRPr lang="en-US" altLang="zh-CN" sz="2400" b="1" dirty="0" smtClean="0">
              <a:latin typeface="楷体" panose="02010609060101010101" pitchFamily="49" charset="-122"/>
              <a:ea typeface="楷体" panose="02010609060101010101" pitchFamily="49" charset="-122"/>
              <a:sym typeface="+mn-ea"/>
            </a:endParaRPr>
          </a:p>
          <a:p>
            <a:pPr>
              <a:lnSpc>
                <a:spcPct val="150000"/>
              </a:lnSpc>
            </a:pPr>
            <a:endParaRPr lang="en-US" altLang="zh-CN" sz="2400" b="1" dirty="0" smtClean="0">
              <a:latin typeface="楷体" panose="02010609060101010101" pitchFamily="49" charset="-122"/>
              <a:ea typeface="楷体" panose="02010609060101010101" pitchFamily="49" charset="-122"/>
              <a:sym typeface="+mn-ea"/>
            </a:endParaRPr>
          </a:p>
        </p:txBody>
      </p:sp>
      <p:sp>
        <p:nvSpPr>
          <p:cNvPr id="6" name="文本框 14"/>
          <p:cNvSpPr txBox="1"/>
          <p:nvPr/>
        </p:nvSpPr>
        <p:spPr>
          <a:xfrm>
            <a:off x="624428" y="339755"/>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1"/>
          <a:stretch>
            <a:fillRect/>
          </a:stretch>
        </p:blipFill>
        <p:spPr>
          <a:xfrm>
            <a:off x="5742305" y="1094105"/>
            <a:ext cx="1819275" cy="2952750"/>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38140" y="824865"/>
            <a:ext cx="3432810" cy="2922905"/>
          </a:xfrm>
          <a:prstGeom prst="rect">
            <a:avLst/>
          </a:prstGeom>
        </p:spPr>
        <p:txBody>
          <a:bodyPr wrap="square">
            <a:spAutoFit/>
          </a:bodyPr>
          <a:lstStyle/>
          <a:p>
            <a:pPr fontAlgn="auto">
              <a:lnSpc>
                <a:spcPct val="100000"/>
              </a:lnSpc>
            </a:pPr>
            <a:r>
              <a:rPr lang="en-US" altLang="zh-CN" sz="28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sym typeface="+mn-ea"/>
              </a:rPr>
              <a:t>己亥杂诗</a:t>
            </a:r>
            <a:r>
              <a:rPr lang="en-US" altLang="zh-CN" sz="28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smtClean="0">
                <a:latin typeface="宋体" panose="02010600030101010101" pitchFamily="2" charset="-122"/>
                <a:ea typeface="宋体" panose="02010600030101010101" pitchFamily="2" charset="-122"/>
                <a:cs typeface="宋体" panose="02010600030101010101" pitchFamily="2" charset="-122"/>
                <a:sym typeface="+mn-ea"/>
              </a:rPr>
              <a:t>其五</a:t>
            </a:r>
            <a:endParaRPr lang="zh-CN" altLang="en-US" sz="2800" b="1" dirty="0" smtClean="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28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龚自珍</a:t>
            </a:r>
            <a:r>
              <a:rPr lang="zh-CN" altLang="en-US" sz="2400" b="1" dirty="0" smtClean="0">
                <a:latin typeface="楷体" panose="02010609060101010101" pitchFamily="49" charset="-122"/>
                <a:ea typeface="楷体" panose="02010609060101010101" pitchFamily="49" charset="-122"/>
                <a:sym typeface="+mn-ea"/>
              </a:rPr>
              <a:t> </a:t>
            </a:r>
            <a:endParaRPr lang="zh-CN" altLang="en-US" sz="2400" b="1" dirty="0" smtClean="0">
              <a:latin typeface="楷体" panose="02010609060101010101" pitchFamily="49" charset="-122"/>
              <a:ea typeface="楷体" panose="02010609060101010101" pitchFamily="49" charset="-122"/>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浩荡离愁白日斜，</a:t>
            </a:r>
            <a:endParaRPr lang="zh-CN" altLang="en-US" sz="32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吟鞭东指即天涯。</a:t>
            </a:r>
            <a:br>
              <a:rPr lang="zh-CN" altLang="en-US" sz="3200" b="1" dirty="0" smtClean="0">
                <a:latin typeface="楷体" panose="02010609060101010101" pitchFamily="49" charset="-122"/>
                <a:ea typeface="楷体" panose="02010609060101010101" pitchFamily="49" charset="-122"/>
                <a:sym typeface="+mn-ea"/>
              </a:rPr>
            </a:br>
            <a:r>
              <a:rPr lang="zh-CN" altLang="en-US" sz="3200" b="1" dirty="0" smtClean="0">
                <a:latin typeface="楷体" panose="02010609060101010101" pitchFamily="49" charset="-122"/>
                <a:ea typeface="楷体" panose="02010609060101010101" pitchFamily="49" charset="-122"/>
                <a:sym typeface="+mn-ea"/>
              </a:rPr>
              <a:t>落红不是无情物，</a:t>
            </a:r>
            <a:endParaRPr lang="zh-CN" altLang="en-US" sz="3200" b="1" dirty="0" smtClean="0">
              <a:latin typeface="楷体" panose="02010609060101010101" pitchFamily="49" charset="-122"/>
              <a:ea typeface="楷体" panose="02010609060101010101" pitchFamily="49" charset="-122"/>
              <a:sym typeface="+mn-ea"/>
            </a:endParaRPr>
          </a:p>
          <a:p>
            <a:pPr fontAlgn="auto">
              <a:lnSpc>
                <a:spcPct val="100000"/>
              </a:lnSpc>
            </a:pPr>
            <a:r>
              <a:rPr lang="zh-CN" altLang="en-US" sz="3200" b="1" dirty="0" smtClean="0">
                <a:latin typeface="楷体" panose="02010609060101010101" pitchFamily="49" charset="-122"/>
                <a:ea typeface="楷体" panose="02010609060101010101" pitchFamily="49" charset="-122"/>
                <a:sym typeface="+mn-ea"/>
              </a:rPr>
              <a:t>化作春泥更护花。</a:t>
            </a:r>
            <a:endParaRPr lang="zh-CN" altLang="en-US" sz="3200" b="1" dirty="0" smtClean="0">
              <a:latin typeface="楷体" panose="02010609060101010101" pitchFamily="49" charset="-122"/>
              <a:ea typeface="楷体" panose="02010609060101010101" pitchFamily="49" charset="-122"/>
              <a:sym typeface="+mn-ea"/>
            </a:endParaRPr>
          </a:p>
        </p:txBody>
      </p:sp>
      <p:pic>
        <p:nvPicPr>
          <p:cNvPr id="3" name="图片 2"/>
          <p:cNvPicPr>
            <a:picLocks noChangeAspect="1"/>
          </p:cNvPicPr>
          <p:nvPr/>
        </p:nvPicPr>
        <p:blipFill>
          <a:blip r:embed="rId1"/>
          <a:stretch>
            <a:fillRect/>
          </a:stretch>
        </p:blipFill>
        <p:spPr>
          <a:xfrm>
            <a:off x="937260" y="1092200"/>
            <a:ext cx="4244975" cy="2388235"/>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4205" y="1160780"/>
            <a:ext cx="8238490" cy="3316605"/>
          </a:xfrm>
          <a:prstGeom prst="rect">
            <a:avLst/>
          </a:prstGeom>
        </p:spPr>
        <p:txBody>
          <a:bodyPr wrap="square" lIns="68580" tIns="34290" rIns="68580" bIns="34290">
            <a:spAutoFit/>
          </a:bodyPr>
          <a:lstStyle/>
          <a:p>
            <a:pPr>
              <a:lnSpc>
                <a:spcPct val="120000"/>
              </a:lnSpc>
            </a:pPr>
            <a:r>
              <a:rPr lang="zh-CN" altLang="en-US" sz="3200" dirty="0" smtClean="0">
                <a:latin typeface="黑体" panose="02010600030101010101" charset="-122"/>
                <a:ea typeface="黑体" panose="02010600030101010101" charset="-122"/>
              </a:rPr>
              <a:t>一、下面的理解不正确的是（    ）</a:t>
            </a:r>
            <a:r>
              <a:rPr sz="3200" dirty="0" smtClean="0">
                <a:latin typeface="黑体" panose="02010600030101010101" charset="-122"/>
                <a:ea typeface="黑体" panose="02010600030101010101" charset="-122"/>
              </a:rPr>
              <a:t>。</a:t>
            </a:r>
            <a:endParaRPr sz="3200" dirty="0" smtClean="0">
              <a:latin typeface="黑体" panose="02010600030101010101" charset="-122"/>
              <a:ea typeface="黑体" panose="02010600030101010101" charset="-122"/>
            </a:endParaRPr>
          </a:p>
          <a:p>
            <a:pPr>
              <a:lnSpc>
                <a:spcPct val="120000"/>
              </a:lnSpc>
            </a:pPr>
            <a:endParaRPr kumimoji="1" lang="en-US" altLang="zh-CN" sz="3200" b="1" dirty="0">
              <a:latin typeface="黑体" panose="02010600030101010101" charset="-122"/>
              <a:ea typeface="黑体" panose="02010600030101010101" charset="-122"/>
            </a:endParaRPr>
          </a:p>
          <a:p>
            <a:pPr>
              <a:lnSpc>
                <a:spcPct val="120000"/>
              </a:lnSpc>
            </a:pPr>
            <a:r>
              <a:rPr kumimoji="1" lang="en-US" altLang="zh-CN" sz="2800" b="1" dirty="0">
                <a:latin typeface="楷体" panose="02010609060101010101" pitchFamily="49" charset="-122"/>
                <a:ea typeface="楷体" panose="02010609060101010101" pitchFamily="49" charset="-122"/>
                <a:cs typeface="楷体" panose="02010609060101010101" pitchFamily="49" charset="-122"/>
              </a:rPr>
              <a:t>A.</a:t>
            </a:r>
            <a:r>
              <a:rPr kumimoji="1" lang="zh-CN" altLang="en-US" sz="2800" b="1" dirty="0">
                <a:latin typeface="楷体" panose="02010609060101010101" pitchFamily="49" charset="-122"/>
                <a:ea typeface="楷体" panose="02010609060101010101" pitchFamily="49" charset="-122"/>
                <a:cs typeface="楷体" panose="02010609060101010101" pitchFamily="49" charset="-122"/>
              </a:rPr>
              <a:t>陆游的《示儿》，是写给后代看的遗嘱。</a:t>
            </a:r>
            <a:endParaRPr kumimoji="1"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kumimoji="1" lang="en-US" altLang="zh-CN" sz="2800" b="1" dirty="0">
                <a:latin typeface="楷体" panose="02010609060101010101" pitchFamily="49" charset="-122"/>
                <a:ea typeface="楷体" panose="02010609060101010101" pitchFamily="49" charset="-122"/>
                <a:cs typeface="楷体" panose="02010609060101010101" pitchFamily="49" charset="-122"/>
              </a:rPr>
              <a:t>B.</a:t>
            </a:r>
            <a:r>
              <a:rPr kumimoji="1" lang="zh-CN" altLang="en-US" sz="2800" b="1" dirty="0">
                <a:latin typeface="楷体" panose="02010609060101010101" pitchFamily="49" charset="-122"/>
                <a:ea typeface="楷体" panose="02010609060101010101" pitchFamily="49" charset="-122"/>
                <a:cs typeface="楷体" panose="02010609060101010101" pitchFamily="49" charset="-122"/>
              </a:rPr>
              <a:t>《题临安邸》的作者，深情地歌颂了临安风光。</a:t>
            </a:r>
            <a:endParaRPr kumimoji="1"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kumimoji="1" lang="en-US" altLang="zh-CN" sz="2800" b="1" dirty="0">
                <a:latin typeface="楷体" panose="02010609060101010101" pitchFamily="49" charset="-122"/>
                <a:ea typeface="楷体" panose="02010609060101010101" pitchFamily="49" charset="-122"/>
                <a:cs typeface="楷体" panose="02010609060101010101" pitchFamily="49" charset="-122"/>
              </a:rPr>
              <a:t>C.</a:t>
            </a:r>
            <a:r>
              <a:rPr kumimoji="1" lang="zh-CN" altLang="en-US" sz="2800" b="1" dirty="0">
                <a:latin typeface="楷体" panose="02010609060101010101" pitchFamily="49" charset="-122"/>
                <a:ea typeface="楷体" panose="02010609060101010101" pitchFamily="49" charset="-122"/>
                <a:cs typeface="楷体" panose="02010609060101010101" pitchFamily="49" charset="-122"/>
              </a:rPr>
              <a:t>《己亥杂诗》是中的</a:t>
            </a:r>
            <a:r>
              <a:rPr kumimoji="1" lang="en-US" altLang="zh-CN" sz="2800" b="1" dirty="0">
                <a:latin typeface="楷体" panose="02010609060101010101" pitchFamily="49" charset="-122"/>
                <a:ea typeface="楷体" panose="02010609060101010101" pitchFamily="49" charset="-122"/>
                <a:cs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cs typeface="楷体" panose="02010609060101010101" pitchFamily="49" charset="-122"/>
              </a:rPr>
              <a:t>恃风雷</a:t>
            </a:r>
            <a:r>
              <a:rPr kumimoji="1" lang="en-US" altLang="zh-CN" sz="2800" b="1" dirty="0">
                <a:latin typeface="楷体" panose="02010609060101010101" pitchFamily="49" charset="-122"/>
                <a:ea typeface="楷体" panose="02010609060101010101" pitchFamily="49" charset="-122"/>
                <a:cs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cs typeface="楷体" panose="02010609060101010101" pitchFamily="49" charset="-122"/>
              </a:rPr>
              <a:t>，说明作者害怕社会变革。</a:t>
            </a:r>
            <a:endParaRPr kumimoji="1"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21" name="矩形 20"/>
          <p:cNvSpPr/>
          <p:nvPr/>
        </p:nvSpPr>
        <p:spPr>
          <a:xfrm>
            <a:off x="6150300" y="1254432"/>
            <a:ext cx="362585" cy="521970"/>
          </a:xfrm>
          <a:prstGeom prst="rect">
            <a:avLst/>
          </a:prstGeom>
        </p:spPr>
        <p:txBody>
          <a:bodyPr wrap="none">
            <a:spAutoFit/>
          </a:bodyPr>
          <a:lstStyle/>
          <a:p>
            <a:r>
              <a:rPr lang="en-US" altLang="zh-CN" sz="2800" b="1" dirty="0">
                <a:solidFill>
                  <a:srgbClr val="FF0000"/>
                </a:solidFill>
                <a:latin typeface="黑体" panose="02010600030101010101" charset="-122"/>
                <a:ea typeface="黑体" panose="02010600030101010101" charset="-122"/>
              </a:rPr>
              <a:t>A</a:t>
            </a:r>
            <a:endParaRPr lang="en-US" altLang="zh-CN" sz="2800" b="1" dirty="0">
              <a:solidFill>
                <a:srgbClr val="FF0000"/>
              </a:solidFill>
              <a:latin typeface="黑体" panose="02010600030101010101" charset="-122"/>
              <a:ea typeface="黑体" panose="02010600030101010101" charset="-122"/>
            </a:endParaRPr>
          </a:p>
        </p:txBody>
      </p:sp>
      <p:sp>
        <p:nvSpPr>
          <p:cNvPr id="10"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4" name="TextBox 11"/>
          <p:cNvSpPr txBox="1"/>
          <p:nvPr/>
        </p:nvSpPr>
        <p:spPr>
          <a:xfrm>
            <a:off x="4760689" y="1716551"/>
            <a:ext cx="1512365" cy="699135"/>
          </a:xfrm>
          <a:prstGeom prst="rect">
            <a:avLst/>
          </a:prstGeom>
          <a:noFill/>
          <a:ln w="9525">
            <a:noFill/>
          </a:ln>
        </p:spPr>
        <p:txBody>
          <a:bodyPr wrap="square" lIns="68580" tIns="34290" rIns="68580" bIns="34290">
            <a:spAutoFit/>
          </a:bodyPr>
          <a:lstStyle/>
          <a:p>
            <a:pPr>
              <a:spcBef>
                <a:spcPct val="50000"/>
              </a:spcBef>
            </a:pPr>
            <a:r>
              <a:rPr kumimoji="1" lang="zh-CN" altLang="en-US" sz="4100" b="1" dirty="0">
                <a:solidFill>
                  <a:srgbClr val="FF0000"/>
                </a:solidFill>
                <a:latin typeface="楷体" panose="02010609060101010101" pitchFamily="49" charset="-122"/>
                <a:ea typeface="楷体" panose="02010609060101010101" pitchFamily="49" charset="-122"/>
              </a:rPr>
              <a:t>熏</a:t>
            </a:r>
            <a:r>
              <a:rPr kumimoji="1" lang="zh-CN" altLang="en-US" sz="4100" b="1" dirty="0">
                <a:solidFill>
                  <a:schemeClr val="tx1"/>
                </a:solidFill>
                <a:latin typeface="楷体" panose="02010609060101010101" pitchFamily="49" charset="-122"/>
                <a:ea typeface="楷体" panose="02010609060101010101" pitchFamily="49" charset="-122"/>
              </a:rPr>
              <a:t>香</a:t>
            </a:r>
            <a:endParaRPr kumimoji="1" lang="zh-CN" altLang="en-US" sz="4100" b="1" dirty="0">
              <a:solidFill>
                <a:schemeClr val="tx1"/>
              </a:solidFill>
              <a:latin typeface="楷体" panose="02010609060101010101" pitchFamily="49" charset="-122"/>
              <a:ea typeface="楷体" panose="02010609060101010101" pitchFamily="49" charset="-122"/>
            </a:endParaRPr>
          </a:p>
        </p:txBody>
      </p:sp>
      <p:sp>
        <p:nvSpPr>
          <p:cNvPr id="57" name="Text Box 5"/>
          <p:cNvSpPr txBox="1">
            <a:spLocks noChangeArrowheads="1"/>
          </p:cNvSpPr>
          <p:nvPr/>
        </p:nvSpPr>
        <p:spPr bwMode="auto">
          <a:xfrm>
            <a:off x="3120195" y="1757826"/>
            <a:ext cx="1524198" cy="69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100" b="1" dirty="0" smtClean="0">
                <a:solidFill>
                  <a:srgbClr val="FF0000"/>
                </a:solidFill>
                <a:latin typeface="楷体" panose="02010609060101010101" pitchFamily="49" charset="-122"/>
                <a:ea typeface="楷体" panose="02010609060101010101" pitchFamily="49" charset="-122"/>
              </a:rPr>
              <a:t>乃</a:t>
            </a:r>
            <a:r>
              <a:rPr lang="zh-CN" altLang="en-US" sz="4100" b="1" dirty="0" smtClean="0">
                <a:solidFill>
                  <a:schemeClr val="tx1"/>
                </a:solidFill>
                <a:latin typeface="楷体" panose="02010609060101010101" pitchFamily="49" charset="-122"/>
                <a:ea typeface="楷体" panose="02010609060101010101" pitchFamily="49" charset="-122"/>
              </a:rPr>
              <a:t>父</a:t>
            </a:r>
            <a:endParaRPr lang="zh-CN" altLang="en-US" sz="4100" b="1" dirty="0" smtClean="0">
              <a:solidFill>
                <a:schemeClr val="tx1"/>
              </a:solidFill>
              <a:latin typeface="楷体" panose="02010609060101010101" pitchFamily="49" charset="-122"/>
              <a:ea typeface="楷体" panose="02010609060101010101" pitchFamily="49" charset="-122"/>
            </a:endParaRPr>
          </a:p>
        </p:txBody>
      </p:sp>
      <p:sp>
        <p:nvSpPr>
          <p:cNvPr id="22" name="文本框 14">
            <a:hlinkClick r:id="rId1" action="ppaction://hlinkfile"/>
          </p:cNvPr>
          <p:cNvSpPr txBox="1"/>
          <p:nvPr/>
        </p:nvSpPr>
        <p:spPr>
          <a:xfrm>
            <a:off x="653668" y="422325"/>
            <a:ext cx="4033837" cy="561692"/>
          </a:xfrm>
          <a:prstGeom prst="rect">
            <a:avLst/>
          </a:prstGeom>
          <a:noFill/>
        </p:spPr>
        <p:txBody>
          <a:bodyPr wrap="square" lIns="68573" tIns="34286" rIns="68573" bIns="34286"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26" name="TextBox 11"/>
          <p:cNvSpPr txBox="1">
            <a:spLocks noChangeArrowheads="1"/>
          </p:cNvSpPr>
          <p:nvPr/>
        </p:nvSpPr>
        <p:spPr bwMode="auto">
          <a:xfrm>
            <a:off x="361785" y="122355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6" rIns="68573" bIns="34286">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8" name="矩形 27"/>
          <p:cNvSpPr/>
          <p:nvPr/>
        </p:nvSpPr>
        <p:spPr>
          <a:xfrm>
            <a:off x="1380775" y="129560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kumimoji="1" lang="zh-CN" altLang="en-US"/>
          </a:p>
        </p:txBody>
      </p:sp>
      <p:sp>
        <p:nvSpPr>
          <p:cNvPr id="29" name="矩形 28"/>
          <p:cNvSpPr/>
          <p:nvPr/>
        </p:nvSpPr>
        <p:spPr>
          <a:xfrm>
            <a:off x="382153" y="129560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kumimoji="1" lang="zh-CN" altLang="en-US"/>
          </a:p>
        </p:txBody>
      </p:sp>
      <p:sp>
        <p:nvSpPr>
          <p:cNvPr id="31" name="TextBox 11"/>
          <p:cNvSpPr txBox="1">
            <a:spLocks noChangeArrowheads="1"/>
          </p:cNvSpPr>
          <p:nvPr/>
        </p:nvSpPr>
        <p:spPr bwMode="auto">
          <a:xfrm>
            <a:off x="3130659" y="1276249"/>
            <a:ext cx="1080261"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a:latin typeface="黑体" panose="02010600030101010101" charset="-122"/>
                <a:ea typeface="黑体" panose="02010600030101010101" charset="-122"/>
                <a:cs typeface="汉语拼音" panose="000B0604020202020204" pitchFamily="34" charset="0"/>
              </a:rPr>
              <a:t>nǎi</a:t>
            </a:r>
            <a:endParaRPr lang="en-US" altLang="zh-CN" sz="2700" b="1" dirty="0">
              <a:latin typeface="黑体" panose="02010600030101010101" charset="-122"/>
              <a:ea typeface="黑体" panose="02010600030101010101" charset="-122"/>
              <a:cs typeface="汉语拼音" panose="000B0604020202020204" pitchFamily="34" charset="0"/>
            </a:endParaRPr>
          </a:p>
        </p:txBody>
      </p:sp>
      <p:sp>
        <p:nvSpPr>
          <p:cNvPr id="33" name="TextBox 11"/>
          <p:cNvSpPr txBox="1">
            <a:spLocks noChangeArrowheads="1"/>
          </p:cNvSpPr>
          <p:nvPr/>
        </p:nvSpPr>
        <p:spPr bwMode="auto">
          <a:xfrm>
            <a:off x="4697274" y="1215621"/>
            <a:ext cx="1080261"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黑体" panose="02010600030101010101" charset="-122"/>
                <a:ea typeface="黑体" panose="02010600030101010101" charset="-122"/>
                <a:cs typeface="汉语拼音" panose="000B0604020202020204" pitchFamily="34" charset="0"/>
              </a:rPr>
              <a:t>xūn</a:t>
            </a:r>
            <a:endParaRPr lang="zh-CN" altLang="en-US" sz="2700" b="1" dirty="0">
              <a:latin typeface="黑体" panose="02010600030101010101" charset="-122"/>
              <a:ea typeface="黑体" panose="02010600030101010101" charset="-122"/>
              <a:cs typeface="汉语拼音" panose="000B0604020202020204" pitchFamily="34" charset="0"/>
            </a:endParaRPr>
          </a:p>
        </p:txBody>
      </p:sp>
      <p:sp>
        <p:nvSpPr>
          <p:cNvPr id="34" name="矩形 33"/>
          <p:cNvSpPr/>
          <p:nvPr/>
        </p:nvSpPr>
        <p:spPr>
          <a:xfrm>
            <a:off x="3789523" y="1861261"/>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
        <p:nvSpPr>
          <p:cNvPr id="37" name="矩形 36"/>
          <p:cNvSpPr/>
          <p:nvPr/>
        </p:nvSpPr>
        <p:spPr>
          <a:xfrm>
            <a:off x="5363753" y="1788871"/>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
        <p:nvSpPr>
          <p:cNvPr id="27" name="TextBox 11"/>
          <p:cNvSpPr txBox="1"/>
          <p:nvPr/>
        </p:nvSpPr>
        <p:spPr>
          <a:xfrm>
            <a:off x="6549590" y="1738395"/>
            <a:ext cx="1512365" cy="699135"/>
          </a:xfrm>
          <a:prstGeom prst="rect">
            <a:avLst/>
          </a:prstGeom>
          <a:noFill/>
          <a:ln w="9525">
            <a:noFill/>
          </a:ln>
        </p:spPr>
        <p:txBody>
          <a:bodyPr wrap="square" lIns="68580" tIns="34290" rIns="68580" bIns="34290">
            <a:spAutoFit/>
          </a:bodyPr>
          <a:lstStyle/>
          <a:p>
            <a:pPr>
              <a:spcBef>
                <a:spcPct val="50000"/>
              </a:spcBef>
            </a:pPr>
            <a:r>
              <a:rPr kumimoji="1" lang="zh-CN" altLang="en-US" sz="4100" b="1" dirty="0" smtClean="0">
                <a:solidFill>
                  <a:schemeClr val="tx1"/>
                </a:solidFill>
                <a:latin typeface="楷体" panose="02010609060101010101" pitchFamily="49" charset="-122"/>
                <a:ea typeface="楷体" panose="02010609060101010101" pitchFamily="49" charset="-122"/>
              </a:rPr>
              <a:t>己</a:t>
            </a:r>
            <a:r>
              <a:rPr kumimoji="1" lang="zh-CN" altLang="en-US" sz="4100" b="1" dirty="0" smtClean="0">
                <a:solidFill>
                  <a:srgbClr val="FF0000"/>
                </a:solidFill>
                <a:latin typeface="楷体" panose="02010609060101010101" pitchFamily="49" charset="-122"/>
                <a:ea typeface="楷体" panose="02010609060101010101" pitchFamily="49" charset="-122"/>
              </a:rPr>
              <a:t>亥</a:t>
            </a:r>
            <a:endParaRPr kumimoji="1" lang="zh-CN" altLang="en-US" sz="4100" b="1" dirty="0" smtClean="0">
              <a:solidFill>
                <a:srgbClr val="FF0000"/>
              </a:solidFill>
              <a:latin typeface="楷体" panose="02010609060101010101" pitchFamily="49" charset="-122"/>
              <a:ea typeface="楷体" panose="02010609060101010101" pitchFamily="49" charset="-122"/>
            </a:endParaRPr>
          </a:p>
        </p:txBody>
      </p:sp>
      <p:sp>
        <p:nvSpPr>
          <p:cNvPr id="32" name="TextBox 11"/>
          <p:cNvSpPr txBox="1">
            <a:spLocks noChangeArrowheads="1"/>
          </p:cNvSpPr>
          <p:nvPr/>
        </p:nvSpPr>
        <p:spPr bwMode="auto">
          <a:xfrm>
            <a:off x="7135118" y="1178720"/>
            <a:ext cx="1080261"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黑体" panose="02010600030101010101" charset="-122"/>
                <a:ea typeface="黑体" panose="02010600030101010101" charset="-122"/>
                <a:cs typeface="汉语拼音" panose="000B0604020202020204" pitchFamily="34" charset="0"/>
              </a:rPr>
              <a:t>hài</a:t>
            </a:r>
            <a:endParaRPr lang="zh-CN" altLang="en-US" sz="2700" b="1" dirty="0">
              <a:latin typeface="黑体" panose="02010600030101010101" charset="-122"/>
              <a:ea typeface="黑体" panose="02010600030101010101" charset="-122"/>
              <a:cs typeface="汉语拼音" panose="000B0604020202020204" pitchFamily="34" charset="0"/>
            </a:endParaRPr>
          </a:p>
        </p:txBody>
      </p:sp>
      <p:sp>
        <p:nvSpPr>
          <p:cNvPr id="39" name="TextBox 11"/>
          <p:cNvSpPr txBox="1"/>
          <p:nvPr/>
        </p:nvSpPr>
        <p:spPr>
          <a:xfrm>
            <a:off x="3743960" y="3109595"/>
            <a:ext cx="2529205" cy="699135"/>
          </a:xfrm>
          <a:prstGeom prst="rect">
            <a:avLst/>
          </a:prstGeom>
          <a:noFill/>
          <a:ln w="9525">
            <a:noFill/>
          </a:ln>
        </p:spPr>
        <p:txBody>
          <a:bodyPr wrap="square" lIns="68580" tIns="34290" rIns="68580" bIns="34290">
            <a:spAutoFit/>
          </a:bodyPr>
          <a:lstStyle/>
          <a:p>
            <a:pPr>
              <a:spcBef>
                <a:spcPct val="50000"/>
              </a:spcBef>
            </a:pPr>
            <a:r>
              <a:rPr kumimoji="1" lang="zh-CN" altLang="en-US" sz="4100" b="1" dirty="0">
                <a:solidFill>
                  <a:schemeClr val="tx1"/>
                </a:solidFill>
                <a:latin typeface="楷体" panose="02010609060101010101" pitchFamily="49" charset="-122"/>
                <a:ea typeface="楷体" panose="02010609060101010101" pitchFamily="49" charset="-122"/>
              </a:rPr>
              <a:t>万马齐</a:t>
            </a:r>
            <a:r>
              <a:rPr kumimoji="1" lang="zh-CN" altLang="en-US" sz="4100" b="1" dirty="0">
                <a:solidFill>
                  <a:srgbClr val="FF0000"/>
                </a:solidFill>
                <a:latin typeface="楷体" panose="02010609060101010101" pitchFamily="49" charset="-122"/>
                <a:ea typeface="楷体" panose="02010609060101010101" pitchFamily="49" charset="-122"/>
              </a:rPr>
              <a:t>喑</a:t>
            </a:r>
            <a:endParaRPr kumimoji="1" lang="zh-CN" altLang="en-US" sz="4100" b="1" dirty="0">
              <a:solidFill>
                <a:srgbClr val="FF0000"/>
              </a:solidFill>
              <a:latin typeface="楷体" panose="02010609060101010101" pitchFamily="49" charset="-122"/>
              <a:ea typeface="楷体" panose="02010609060101010101" pitchFamily="49" charset="-122"/>
            </a:endParaRPr>
          </a:p>
        </p:txBody>
      </p:sp>
      <p:sp>
        <p:nvSpPr>
          <p:cNvPr id="40" name="TextBox 11"/>
          <p:cNvSpPr txBox="1">
            <a:spLocks noChangeArrowheads="1"/>
          </p:cNvSpPr>
          <p:nvPr/>
        </p:nvSpPr>
        <p:spPr bwMode="auto">
          <a:xfrm>
            <a:off x="5264297" y="2625928"/>
            <a:ext cx="1133846"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黑体" panose="02010600030101010101" charset="-122"/>
                <a:ea typeface="黑体" panose="02010600030101010101" charset="-122"/>
                <a:cs typeface="汉语拼音" panose="000B0604020202020204" pitchFamily="34" charset="0"/>
              </a:rPr>
              <a:t>yīn</a:t>
            </a:r>
            <a:endParaRPr lang="zh-CN" altLang="en-US" sz="2700" b="1" dirty="0">
              <a:latin typeface="黑体" panose="02010600030101010101" charset="-122"/>
              <a:ea typeface="黑体" panose="02010600030101010101" charset="-122"/>
              <a:cs typeface="汉语拼音" panose="000B0604020202020204" pitchFamily="34" charset="0"/>
            </a:endParaRPr>
          </a:p>
        </p:txBody>
      </p:sp>
      <p:sp>
        <p:nvSpPr>
          <p:cNvPr id="41" name="矩形 40"/>
          <p:cNvSpPr/>
          <p:nvPr/>
        </p:nvSpPr>
        <p:spPr>
          <a:xfrm>
            <a:off x="3750310" y="3181985"/>
            <a:ext cx="1653540" cy="5543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
        <p:nvSpPr>
          <p:cNvPr id="38" name="矩形 37"/>
          <p:cNvSpPr/>
          <p:nvPr/>
        </p:nvSpPr>
        <p:spPr>
          <a:xfrm>
            <a:off x="6620566" y="181697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
        <p:nvSpPr>
          <p:cNvPr id="6" name="TextBox 11"/>
          <p:cNvSpPr txBox="1"/>
          <p:nvPr/>
        </p:nvSpPr>
        <p:spPr>
          <a:xfrm>
            <a:off x="6539478" y="3120595"/>
            <a:ext cx="1512365" cy="699135"/>
          </a:xfrm>
          <a:prstGeom prst="rect">
            <a:avLst/>
          </a:prstGeom>
          <a:noFill/>
          <a:ln w="9525">
            <a:noFill/>
          </a:ln>
        </p:spPr>
        <p:txBody>
          <a:bodyPr wrap="square" lIns="68580" tIns="34290" rIns="68580" bIns="34290">
            <a:spAutoFit/>
          </a:bodyPr>
          <a:lstStyle/>
          <a:p>
            <a:pPr>
              <a:spcBef>
                <a:spcPct val="50000"/>
              </a:spcBef>
            </a:pPr>
            <a:r>
              <a:rPr kumimoji="1" lang="zh-CN" altLang="en-US" sz="4100" b="1" dirty="0">
                <a:solidFill>
                  <a:schemeClr val="tx1"/>
                </a:solidFill>
                <a:latin typeface="楷体" panose="02010609060101010101" pitchFamily="49" charset="-122"/>
                <a:ea typeface="楷体" panose="02010609060101010101" pitchFamily="49" charset="-122"/>
              </a:rPr>
              <a:t>抖</a:t>
            </a:r>
            <a:r>
              <a:rPr kumimoji="1" lang="zh-CN" altLang="en-US" sz="4100" b="1" dirty="0">
                <a:solidFill>
                  <a:srgbClr val="FF0000"/>
                </a:solidFill>
                <a:latin typeface="楷体" panose="02010609060101010101" pitchFamily="49" charset="-122"/>
                <a:ea typeface="楷体" panose="02010609060101010101" pitchFamily="49" charset="-122"/>
              </a:rPr>
              <a:t>擞</a:t>
            </a:r>
            <a:endParaRPr kumimoji="1" lang="zh-CN" altLang="en-US" sz="4100" b="1" dirty="0">
              <a:solidFill>
                <a:srgbClr val="FF0000"/>
              </a:solidFill>
              <a:latin typeface="楷体" panose="02010609060101010101" pitchFamily="49" charset="-122"/>
              <a:ea typeface="楷体" panose="02010609060101010101" pitchFamily="49" charset="-122"/>
            </a:endParaRPr>
          </a:p>
        </p:txBody>
      </p:sp>
      <p:sp>
        <p:nvSpPr>
          <p:cNvPr id="7" name="TextBox 11"/>
          <p:cNvSpPr txBox="1">
            <a:spLocks noChangeArrowheads="1"/>
          </p:cNvSpPr>
          <p:nvPr/>
        </p:nvSpPr>
        <p:spPr bwMode="auto">
          <a:xfrm>
            <a:off x="7051675" y="2564130"/>
            <a:ext cx="101028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a:latin typeface="黑体" panose="02010600030101010101" charset="-122"/>
                <a:ea typeface="黑体" panose="02010600030101010101" charset="-122"/>
                <a:cs typeface="汉语拼音" panose="000B0604020202020204" pitchFamily="34" charset="0"/>
              </a:rPr>
              <a:t>sǒu</a:t>
            </a:r>
            <a:endParaRPr lang="en-US" altLang="zh-CN" sz="2700" b="1" dirty="0">
              <a:latin typeface="黑体" panose="02010600030101010101" charset="-122"/>
              <a:ea typeface="黑体" panose="02010600030101010101" charset="-122"/>
              <a:cs typeface="汉语拼音" panose="000B0604020202020204" pitchFamily="34" charset="0"/>
            </a:endParaRPr>
          </a:p>
        </p:txBody>
      </p:sp>
      <p:sp>
        <p:nvSpPr>
          <p:cNvPr id="8" name="矩形 7"/>
          <p:cNvSpPr/>
          <p:nvPr/>
        </p:nvSpPr>
        <p:spPr>
          <a:xfrm>
            <a:off x="6462395" y="3069590"/>
            <a:ext cx="703580" cy="65659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
        <p:nvSpPr>
          <p:cNvPr id="3" name="Text Box 5"/>
          <p:cNvSpPr txBox="1">
            <a:spLocks noChangeArrowheads="1"/>
          </p:cNvSpPr>
          <p:nvPr/>
        </p:nvSpPr>
        <p:spPr bwMode="auto">
          <a:xfrm>
            <a:off x="1483360" y="3152775"/>
            <a:ext cx="2448560" cy="69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100" b="1" dirty="0" smtClean="0">
                <a:solidFill>
                  <a:srgbClr val="FF0000"/>
                </a:solidFill>
                <a:latin typeface="楷体" panose="02010609060101010101" pitchFamily="49" charset="-122"/>
                <a:ea typeface="楷体" panose="02010609060101010101" pitchFamily="49" charset="-122"/>
              </a:rPr>
              <a:t>恃</a:t>
            </a:r>
            <a:r>
              <a:rPr lang="zh-CN" altLang="en-US" sz="4100" b="1" dirty="0" smtClean="0">
                <a:solidFill>
                  <a:schemeClr val="tx1"/>
                </a:solidFill>
                <a:latin typeface="楷体" panose="02010609060101010101" pitchFamily="49" charset="-122"/>
                <a:ea typeface="楷体" panose="02010609060101010101" pitchFamily="49" charset="-122"/>
              </a:rPr>
              <a:t>宠而骄</a:t>
            </a:r>
            <a:endParaRPr lang="zh-CN" altLang="en-US" sz="4100" b="1" dirty="0" smtClean="0">
              <a:solidFill>
                <a:schemeClr val="tx1"/>
              </a:solidFill>
              <a:latin typeface="楷体" panose="02010609060101010101" pitchFamily="49" charset="-122"/>
              <a:ea typeface="楷体" panose="02010609060101010101" pitchFamily="49" charset="-122"/>
            </a:endParaRPr>
          </a:p>
        </p:txBody>
      </p:sp>
      <p:sp>
        <p:nvSpPr>
          <p:cNvPr id="5" name="TextBox 11"/>
          <p:cNvSpPr txBox="1">
            <a:spLocks noChangeArrowheads="1"/>
          </p:cNvSpPr>
          <p:nvPr/>
        </p:nvSpPr>
        <p:spPr bwMode="auto">
          <a:xfrm>
            <a:off x="1493520" y="2668905"/>
            <a:ext cx="108013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黑体" panose="02010600030101010101" charset="-122"/>
                <a:ea typeface="黑体" panose="02010600030101010101" charset="-122"/>
                <a:cs typeface="汉语拼音" panose="000B0604020202020204" pitchFamily="34" charset="0"/>
                <a:sym typeface="+mn-ea"/>
              </a:rPr>
              <a:t>shì</a:t>
            </a:r>
            <a:endParaRPr lang="zh-CN" altLang="en-US" sz="2700" b="1" dirty="0">
              <a:latin typeface="黑体" panose="02010600030101010101" charset="-122"/>
              <a:ea typeface="黑体" panose="02010600030101010101" charset="-122"/>
              <a:cs typeface="汉语拼音" panose="000B0604020202020204" pitchFamily="34" charset="0"/>
            </a:endParaRPr>
          </a:p>
        </p:txBody>
      </p:sp>
      <p:sp>
        <p:nvSpPr>
          <p:cNvPr id="10" name="矩形 9"/>
          <p:cNvSpPr/>
          <p:nvPr/>
        </p:nvSpPr>
        <p:spPr>
          <a:xfrm>
            <a:off x="2148840" y="3181985"/>
            <a:ext cx="1640840" cy="5543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dissolv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37"/>
                                        </p:tgtEl>
                                      </p:cBhvr>
                                    </p:animEffect>
                                    <p:set>
                                      <p:cBhvr>
                                        <p:cTn id="22" dur="1" fill="hold">
                                          <p:stCondLst>
                                            <p:cond delay="499"/>
                                          </p:stCondLst>
                                        </p:cTn>
                                        <p:tgtEl>
                                          <p:spTgt spid="3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dissolv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38"/>
                                        </p:tgtEl>
                                      </p:cBhvr>
                                    </p:animEffect>
                                    <p:set>
                                      <p:cBhvr>
                                        <p:cTn id="32" dur="1" fill="hold">
                                          <p:stCondLst>
                                            <p:cond delay="499"/>
                                          </p:stCondLst>
                                        </p:cTn>
                                        <p:tgtEl>
                                          <p:spTgt spid="3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ssolv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dissolv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41"/>
                                        </p:tgtEl>
                                      </p:cBhvr>
                                    </p:animEffect>
                                    <p:set>
                                      <p:cBhvr>
                                        <p:cTn id="52" dur="1" fill="hold">
                                          <p:stCondLst>
                                            <p:cond delay="499"/>
                                          </p:stCondLst>
                                        </p:cTn>
                                        <p:tgtEl>
                                          <p:spTgt spid="4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dissolve">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1" nodeType="clickEffect">
                                  <p:stCondLst>
                                    <p:cond delay="0"/>
                                  </p:stCondLst>
                                  <p:childTnLst>
                                    <p:animEffect transition="out" filter="dissolve">
                                      <p:cBhvr>
                                        <p:cTn id="66" dur="500"/>
                                        <p:tgtEl>
                                          <p:spTgt spid="31"/>
                                        </p:tgtEl>
                                      </p:cBhvr>
                                    </p:animEffect>
                                    <p:set>
                                      <p:cBhvr>
                                        <p:cTn id="67" dur="1" fill="hold">
                                          <p:stCondLst>
                                            <p:cond delay="499"/>
                                          </p:stCondLst>
                                        </p:cTn>
                                        <p:tgtEl>
                                          <p:spTgt spid="31"/>
                                        </p:tgtEl>
                                        <p:attrNameLst>
                                          <p:attrName>style.visibility</p:attrName>
                                        </p:attrNameLst>
                                      </p:cBhvr>
                                      <p:to>
                                        <p:strVal val="hidden"/>
                                      </p:to>
                                    </p:set>
                                  </p:childTnLst>
                                </p:cTn>
                              </p:par>
                              <p:par>
                                <p:cTn id="68" presetID="9" presetClass="exit" presetSubtype="0" fill="hold" grpId="1" nodeType="withEffect">
                                  <p:stCondLst>
                                    <p:cond delay="0"/>
                                  </p:stCondLst>
                                  <p:childTnLst>
                                    <p:animEffect transition="out" filter="dissolve">
                                      <p:cBhvr>
                                        <p:cTn id="69" dur="500"/>
                                        <p:tgtEl>
                                          <p:spTgt spid="33"/>
                                        </p:tgtEl>
                                      </p:cBhvr>
                                    </p:animEffect>
                                    <p:set>
                                      <p:cBhvr>
                                        <p:cTn id="70" dur="1" fill="hold">
                                          <p:stCondLst>
                                            <p:cond delay="499"/>
                                          </p:stCondLst>
                                        </p:cTn>
                                        <p:tgtEl>
                                          <p:spTgt spid="33"/>
                                        </p:tgtEl>
                                        <p:attrNameLst>
                                          <p:attrName>style.visibility</p:attrName>
                                        </p:attrNameLst>
                                      </p:cBhvr>
                                      <p:to>
                                        <p:strVal val="hidden"/>
                                      </p:to>
                                    </p:set>
                                  </p:childTnLst>
                                </p:cTn>
                              </p:par>
                              <p:par>
                                <p:cTn id="71" presetID="9" presetClass="exit" presetSubtype="0" fill="hold" grpId="1" nodeType="withEffect">
                                  <p:stCondLst>
                                    <p:cond delay="0"/>
                                  </p:stCondLst>
                                  <p:childTnLst>
                                    <p:animEffect transition="out" filter="dissolve">
                                      <p:cBhvr>
                                        <p:cTn id="72" dur="500"/>
                                        <p:tgtEl>
                                          <p:spTgt spid="32"/>
                                        </p:tgtEl>
                                      </p:cBhvr>
                                    </p:animEffect>
                                    <p:set>
                                      <p:cBhvr>
                                        <p:cTn id="73" dur="1" fill="hold">
                                          <p:stCondLst>
                                            <p:cond delay="499"/>
                                          </p:stCondLst>
                                        </p:cTn>
                                        <p:tgtEl>
                                          <p:spTgt spid="32"/>
                                        </p:tgtEl>
                                        <p:attrNameLst>
                                          <p:attrName>style.visibility</p:attrName>
                                        </p:attrNameLst>
                                      </p:cBhvr>
                                      <p:to>
                                        <p:strVal val="hidden"/>
                                      </p:to>
                                    </p:set>
                                  </p:childTnLst>
                                </p:cTn>
                              </p:par>
                              <p:par>
                                <p:cTn id="74" presetID="9" presetClass="exit" presetSubtype="0" fill="hold" grpId="1" nodeType="withEffect">
                                  <p:stCondLst>
                                    <p:cond delay="0"/>
                                  </p:stCondLst>
                                  <p:childTnLst>
                                    <p:animEffect transition="out" filter="dissolve">
                                      <p:cBhvr>
                                        <p:cTn id="75" dur="500"/>
                                        <p:tgtEl>
                                          <p:spTgt spid="40"/>
                                        </p:tgtEl>
                                      </p:cBhvr>
                                    </p:animEffect>
                                    <p:set>
                                      <p:cBhvr>
                                        <p:cTn id="76" dur="1" fill="hold">
                                          <p:stCondLst>
                                            <p:cond delay="499"/>
                                          </p:stCondLst>
                                        </p:cTn>
                                        <p:tgtEl>
                                          <p:spTgt spid="40"/>
                                        </p:tgtEl>
                                        <p:attrNameLst>
                                          <p:attrName>style.visibility</p:attrName>
                                        </p:attrNameLst>
                                      </p:cBhvr>
                                      <p:to>
                                        <p:strVal val="hidden"/>
                                      </p:to>
                                    </p:set>
                                  </p:childTnLst>
                                </p:cTn>
                              </p:par>
                              <p:par>
                                <p:cTn id="77" presetID="9" presetClass="exit" presetSubtype="0" fill="hold" grpId="1" nodeType="withEffect">
                                  <p:stCondLst>
                                    <p:cond delay="0"/>
                                  </p:stCondLst>
                                  <p:childTnLst>
                                    <p:animEffect transition="out" filter="dissolve">
                                      <p:cBhvr>
                                        <p:cTn id="78" dur="500"/>
                                        <p:tgtEl>
                                          <p:spTgt spid="7"/>
                                        </p:tgtEl>
                                      </p:cBhvr>
                                    </p:animEffect>
                                    <p:set>
                                      <p:cBhvr>
                                        <p:cTn id="79" dur="1" fill="hold">
                                          <p:stCondLst>
                                            <p:cond delay="499"/>
                                          </p:stCondLst>
                                        </p:cTn>
                                        <p:tgtEl>
                                          <p:spTgt spid="7"/>
                                        </p:tgtEl>
                                        <p:attrNameLst>
                                          <p:attrName>style.visibility</p:attrName>
                                        </p:attrNameLst>
                                      </p:cBhvr>
                                      <p:to>
                                        <p:strVal val="hidden"/>
                                      </p:to>
                                    </p:set>
                                  </p:childTnLst>
                                </p:cTn>
                              </p:par>
                              <p:par>
                                <p:cTn id="80" presetID="9" presetClass="exit" presetSubtype="0" fill="hold" grpId="1" nodeType="withEffect">
                                  <p:stCondLst>
                                    <p:cond delay="0"/>
                                  </p:stCondLst>
                                  <p:childTnLst>
                                    <p:animEffect transition="out" filter="dissolve">
                                      <p:cBhvr>
                                        <p:cTn id="81" dur="500"/>
                                        <p:tgtEl>
                                          <p:spTgt spid="5"/>
                                        </p:tgtEl>
                                      </p:cBhvr>
                                    </p:animEffect>
                                    <p:set>
                                      <p:cBhvr>
                                        <p:cTn id="8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3" grpId="0"/>
      <p:bldP spid="33" grpId="1"/>
      <p:bldP spid="34" grpId="0" animBg="1"/>
      <p:bldP spid="37" grpId="0" animBg="1"/>
      <p:bldP spid="32" grpId="0"/>
      <p:bldP spid="32" grpId="1"/>
      <p:bldP spid="40" grpId="0"/>
      <p:bldP spid="40" grpId="1"/>
      <p:bldP spid="41" grpId="0" animBg="1"/>
      <p:bldP spid="38" grpId="0" animBg="1"/>
      <p:bldP spid="7" grpId="0"/>
      <p:bldP spid="7" grpId="1"/>
      <p:bldP spid="8" grpId="0" bldLvl="0" animBg="1"/>
      <p:bldP spid="5" grpId="0"/>
      <p:bldP spid="5" grpId="1"/>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827465" y="771507"/>
            <a:ext cx="8208912" cy="560705"/>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黑体" panose="02010600030101010101" charset="-122"/>
                <a:ea typeface="黑体" panose="02010600030101010101" charset="-122"/>
                <a:cs typeface="Times New Roman" panose="02020603050405020304" charset="0"/>
              </a:rPr>
              <a:t>二、你从《题临安邸》中学到了什么？</a:t>
            </a:r>
            <a:endParaRPr lang="zh-CN" altLang="en-US" sz="3200" b="1" dirty="0">
              <a:solidFill>
                <a:srgbClr val="000000"/>
              </a:solidFill>
              <a:latin typeface="黑体" panose="02010600030101010101" charset="-122"/>
              <a:ea typeface="黑体" panose="02010600030101010101" charset="-122"/>
              <a:cs typeface="Times New Roman" panose="02020603050405020304" charset="0"/>
            </a:endParaRPr>
          </a:p>
        </p:txBody>
      </p:sp>
      <p:sp>
        <p:nvSpPr>
          <p:cNvPr id="15" name="文本框 3"/>
          <p:cNvSpPr txBox="1"/>
          <p:nvPr/>
        </p:nvSpPr>
        <p:spPr>
          <a:xfrm>
            <a:off x="1259632" y="1882155"/>
            <a:ext cx="1944394"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居安思危</a:t>
            </a:r>
            <a:endParaRPr lang="zh-CN" altLang="en-US" sz="2400" dirty="0">
              <a:solidFill>
                <a:srgbClr val="875000"/>
              </a:solidFill>
            </a:endParaRPr>
          </a:p>
        </p:txBody>
      </p:sp>
      <p:sp>
        <p:nvSpPr>
          <p:cNvPr id="16" name="文本框 4"/>
          <p:cNvSpPr txBox="1"/>
          <p:nvPr/>
        </p:nvSpPr>
        <p:spPr>
          <a:xfrm>
            <a:off x="1259632" y="3291830"/>
            <a:ext cx="4074450"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不能苟且偷生，醉生梦死。</a:t>
            </a:r>
            <a:endParaRPr lang="zh-CN" altLang="en-US" sz="2400" dirty="0">
              <a:solidFill>
                <a:srgbClr val="875000"/>
              </a:solidFill>
            </a:endParaRPr>
          </a:p>
        </p:txBody>
      </p:sp>
      <p:sp>
        <p:nvSpPr>
          <p:cNvPr id="17" name="文本框 5"/>
          <p:cNvSpPr txBox="1"/>
          <p:nvPr/>
        </p:nvSpPr>
        <p:spPr>
          <a:xfrm>
            <a:off x="1272158" y="2659917"/>
            <a:ext cx="1524516"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忧患意识</a:t>
            </a:r>
            <a:endParaRPr lang="en-US" altLang="zh-CN" sz="2400" dirty="0">
              <a:solidFill>
                <a:srgbClr val="875000"/>
              </a:solidFill>
            </a:endParaRPr>
          </a:p>
        </p:txBody>
      </p:sp>
      <p:sp>
        <p:nvSpPr>
          <p:cNvPr id="18" name="文本框 6"/>
          <p:cNvSpPr txBox="1"/>
          <p:nvPr/>
        </p:nvSpPr>
        <p:spPr>
          <a:xfrm>
            <a:off x="3759627" y="2392814"/>
            <a:ext cx="1624630"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戒奢以俭</a:t>
            </a:r>
            <a:endParaRPr lang="zh-CN" altLang="en-US" sz="2400" dirty="0">
              <a:solidFill>
                <a:srgbClr val="875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15" grpId="0" bldLvl="0" animBg="1"/>
      <p:bldP spid="16" grpId="0" bldLvl="0" animBg="1"/>
      <p:bldP spid="17" grpId="0" bldLvl="0" animBg="1"/>
      <p:bldP spid="18"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251520" y="483853"/>
            <a:ext cx="8208912" cy="1053465"/>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黑体" panose="02010600030101010101" charset="-122"/>
                <a:ea typeface="黑体" panose="02010600030101010101" charset="-122"/>
                <a:cs typeface="Times New Roman" panose="02020603050405020304" charset="0"/>
              </a:rPr>
              <a:t>三、假如你是清朝的统治者，你看到这首《己亥杂诗》后你会怎么做？</a:t>
            </a:r>
            <a:endParaRPr lang="zh-CN" altLang="en-US" sz="3200" b="1" dirty="0">
              <a:solidFill>
                <a:srgbClr val="000000"/>
              </a:solidFill>
              <a:latin typeface="黑体" panose="02010600030101010101" charset="-122"/>
              <a:ea typeface="黑体" panose="02010600030101010101" charset="-122"/>
              <a:cs typeface="Times New Roman" panose="02020603050405020304" charset="0"/>
            </a:endParaRPr>
          </a:p>
        </p:txBody>
      </p:sp>
      <p:sp>
        <p:nvSpPr>
          <p:cNvPr id="15" name="文本框 3"/>
          <p:cNvSpPr txBox="1"/>
          <p:nvPr/>
        </p:nvSpPr>
        <p:spPr>
          <a:xfrm>
            <a:off x="1272158" y="1998500"/>
            <a:ext cx="2507932"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兴办教育事业</a:t>
            </a:r>
            <a:endParaRPr lang="zh-CN" altLang="en-US" sz="2400" dirty="0">
              <a:solidFill>
                <a:srgbClr val="875000"/>
              </a:solidFill>
            </a:endParaRPr>
          </a:p>
        </p:txBody>
      </p:sp>
      <p:sp>
        <p:nvSpPr>
          <p:cNvPr id="16" name="文本框 4"/>
          <p:cNvSpPr txBox="1"/>
          <p:nvPr/>
        </p:nvSpPr>
        <p:spPr>
          <a:xfrm>
            <a:off x="3490510" y="2997076"/>
            <a:ext cx="4074450"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不拘一格重用人才</a:t>
            </a:r>
            <a:endParaRPr lang="zh-CN" altLang="en-US" sz="2400" dirty="0">
              <a:solidFill>
                <a:srgbClr val="875000"/>
              </a:solidFill>
            </a:endParaRPr>
          </a:p>
        </p:txBody>
      </p:sp>
      <p:sp>
        <p:nvSpPr>
          <p:cNvPr id="17" name="文本框 5"/>
          <p:cNvSpPr txBox="1"/>
          <p:nvPr/>
        </p:nvSpPr>
        <p:spPr>
          <a:xfrm>
            <a:off x="1272158" y="3069084"/>
            <a:ext cx="1524516"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积极纳谏</a:t>
            </a:r>
            <a:endParaRPr lang="en-US" altLang="zh-CN" sz="2400" dirty="0">
              <a:solidFill>
                <a:srgbClr val="875000"/>
              </a:solidFill>
            </a:endParaRPr>
          </a:p>
        </p:txBody>
      </p:sp>
      <p:sp>
        <p:nvSpPr>
          <p:cNvPr id="18" name="文本框 6"/>
          <p:cNvSpPr txBox="1"/>
          <p:nvPr/>
        </p:nvSpPr>
        <p:spPr>
          <a:xfrm>
            <a:off x="4500170" y="1998500"/>
            <a:ext cx="1624630"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a:solidFill>
                  <a:srgbClr val="875000"/>
                </a:solidFill>
              </a:rPr>
              <a:t>培养人才</a:t>
            </a:r>
            <a:endParaRPr lang="zh-CN" altLang="en-US" sz="2400" dirty="0">
              <a:solidFill>
                <a:srgbClr val="875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15" grpId="0" bldLvl="0" animBg="1"/>
      <p:bldP spid="16" grpId="0" bldLvl="0" animBg="1"/>
      <p:bldP spid="17" grpId="0" bldLvl="0" animBg="1"/>
      <p:bldP spid="1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994410" y="2305685"/>
            <a:ext cx="614045" cy="810260"/>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Rectangle 2"/>
          <p:cNvSpPr>
            <a:spLocks noChangeArrowheads="1"/>
          </p:cNvSpPr>
          <p:nvPr/>
        </p:nvSpPr>
        <p:spPr bwMode="auto">
          <a:xfrm>
            <a:off x="994858" y="2375375"/>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0030101010101" charset="-122"/>
                <a:ea typeface="黑体" panose="02010600030101010101" charset="-122"/>
              </a:rPr>
              <a:t>降</a:t>
            </a:r>
            <a:endParaRPr lang="zh-CN" altLang="en-US" sz="4100" dirty="0">
              <a:solidFill>
                <a:srgbClr val="FF0000"/>
              </a:solidFill>
              <a:latin typeface="黑体" panose="02010600030101010101" charset="-122"/>
              <a:ea typeface="黑体" panose="02010600030101010101" charset="-122"/>
            </a:endParaRPr>
          </a:p>
        </p:txBody>
      </p:sp>
      <p:grpSp>
        <p:nvGrpSpPr>
          <p:cNvPr id="2" name="组合 1"/>
          <p:cNvGrpSpPr/>
          <p:nvPr/>
        </p:nvGrpSpPr>
        <p:grpSpPr>
          <a:xfrm>
            <a:off x="3825836" y="431959"/>
            <a:ext cx="1901816" cy="559118"/>
            <a:chOff x="3825836" y="431959"/>
            <a:chExt cx="1901816" cy="559118"/>
          </a:xfrm>
        </p:grpSpPr>
        <p:grpSp>
          <p:nvGrpSpPr>
            <p:cNvPr id="13" name="组合 12"/>
            <p:cNvGrpSpPr/>
            <p:nvPr/>
          </p:nvGrpSpPr>
          <p:grpSpPr>
            <a:xfrm>
              <a:off x="3825836" y="558307"/>
              <a:ext cx="252472" cy="280353"/>
              <a:chOff x="908050" y="5313363"/>
              <a:chExt cx="955675" cy="1152525"/>
            </a:xfrm>
          </p:grpSpPr>
          <p:sp>
            <p:nvSpPr>
              <p:cNvPr id="1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2" name="TextBox 11"/>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grpSp>
      <p:sp>
        <p:nvSpPr>
          <p:cNvPr id="23" name="矩形 22"/>
          <p:cNvSpPr/>
          <p:nvPr/>
        </p:nvSpPr>
        <p:spPr>
          <a:xfrm>
            <a:off x="1847850" y="1851025"/>
            <a:ext cx="6287770" cy="560705"/>
          </a:xfrm>
          <a:prstGeom prst="rect">
            <a:avLst/>
          </a:prstGeom>
          <a:solidFill>
            <a:schemeClr val="accent6">
              <a:lumMod val="20000"/>
              <a:lumOff val="80000"/>
            </a:schemeClr>
          </a:solidFill>
        </p:spPr>
        <p:txBody>
          <a:bodyPr wrap="squar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不拘一格</a:t>
            </a:r>
            <a:r>
              <a:rPr lang="zh-CN" altLang="en-US" sz="3200" b="1" dirty="0">
                <a:solidFill>
                  <a:srgbClr val="FF0000"/>
                </a:solidFill>
                <a:latin typeface="华文楷体" panose="02010600040101010101" pitchFamily="2" charset="-122"/>
                <a:ea typeface="华文楷体" panose="02010600040101010101" pitchFamily="2" charset="-122"/>
              </a:rPr>
              <a:t>降</a:t>
            </a:r>
            <a:r>
              <a:rPr lang="zh-CN" altLang="en-US" sz="3200" b="1" dirty="0">
                <a:latin typeface="华文楷体" panose="02010600040101010101" pitchFamily="2" charset="-122"/>
                <a:ea typeface="华文楷体" panose="02010600040101010101" pitchFamily="2" charset="-122"/>
              </a:rPr>
              <a:t>人才。</a:t>
            </a:r>
            <a:endParaRPr lang="zh-CN" altLang="en-US" sz="3200" b="1" dirty="0">
              <a:latin typeface="华文楷体" panose="02010600040101010101" pitchFamily="2" charset="-122"/>
              <a:ea typeface="华文楷体" panose="02010600040101010101" pitchFamily="2" charset="-122"/>
            </a:endParaRPr>
          </a:p>
        </p:txBody>
      </p:sp>
      <p:sp>
        <p:nvSpPr>
          <p:cNvPr id="32" name="矩形 31"/>
          <p:cNvSpPr/>
          <p:nvPr/>
        </p:nvSpPr>
        <p:spPr>
          <a:xfrm>
            <a:off x="3362310" y="1364744"/>
            <a:ext cx="1080120" cy="483870"/>
          </a:xfrm>
          <a:prstGeom prst="rect">
            <a:avLst/>
          </a:prstGeom>
        </p:spPr>
        <p:txBody>
          <a:bodyPr wrap="square" lIns="68580" tIns="34290" rIns="68580" bIns="34290">
            <a:spAutoFit/>
          </a:bodyPr>
          <a:lstStyle/>
          <a:p>
            <a:r>
              <a:rPr lang="en-US" altLang="zh-CN" sz="2700" b="1" dirty="0" err="1" smtClean="0">
                <a:solidFill>
                  <a:srgbClr val="FF0000"/>
                </a:solidFill>
                <a:latin typeface="黑体" panose="02010600030101010101" charset="-122"/>
                <a:ea typeface="黑体" panose="02010600030101010101" charset="-122"/>
                <a:sym typeface="+mn-ea"/>
              </a:rPr>
              <a:t>jiàng</a:t>
            </a:r>
            <a:endParaRPr lang="en-US" altLang="zh-CN" sz="2700" b="1" dirty="0" err="1" smtClean="0">
              <a:solidFill>
                <a:srgbClr val="FF0000"/>
              </a:solidFill>
              <a:latin typeface="黑体" panose="02010600030101010101" charset="-122"/>
              <a:ea typeface="黑体" panose="02010600030101010101" charset="-122"/>
              <a:sym typeface="+mn-ea"/>
            </a:endParaRPr>
          </a:p>
        </p:txBody>
      </p:sp>
      <p:sp>
        <p:nvSpPr>
          <p:cNvPr id="51" name="矩形 50"/>
          <p:cNvSpPr/>
          <p:nvPr/>
        </p:nvSpPr>
        <p:spPr>
          <a:xfrm>
            <a:off x="1826181" y="2952909"/>
            <a:ext cx="6308752" cy="560705"/>
          </a:xfrm>
          <a:prstGeom prst="rect">
            <a:avLst/>
          </a:prstGeom>
          <a:solidFill>
            <a:srgbClr val="FDFEC3"/>
          </a:solidFill>
        </p:spPr>
        <p:txBody>
          <a:bodyPr wrap="square" lIns="68580" tIns="34290" rIns="68580" bIns="34290">
            <a:spAutoFit/>
          </a:bodyPr>
          <a:lstStyle/>
          <a:p>
            <a:r>
              <a:rPr lang="zh-CN" altLang="en-US" sz="3200" b="1" dirty="0" smtClean="0">
                <a:latin typeface="华文楷体" panose="02010600040101010101" pitchFamily="2" charset="-122"/>
                <a:ea typeface="华文楷体" panose="02010600040101010101" pitchFamily="2" charset="-122"/>
                <a:sym typeface="+mn-ea"/>
              </a:rPr>
              <a:t>投</a:t>
            </a:r>
            <a:r>
              <a:rPr lang="zh-CN" altLang="en-US" sz="3200" b="1" dirty="0" smtClean="0">
                <a:solidFill>
                  <a:srgbClr val="FF0000"/>
                </a:solidFill>
                <a:latin typeface="华文楷体" panose="02010600040101010101" pitchFamily="2" charset="-122"/>
                <a:ea typeface="华文楷体" panose="02010600040101010101" pitchFamily="2" charset="-122"/>
                <a:sym typeface="+mn-ea"/>
              </a:rPr>
              <a:t>降</a:t>
            </a:r>
            <a:r>
              <a:rPr lang="zh-CN" altLang="en-US" sz="3200" b="1" dirty="0" smtClean="0">
                <a:latin typeface="华文楷体" panose="02010600040101010101" pitchFamily="2" charset="-122"/>
                <a:ea typeface="华文楷体" panose="02010600040101010101" pitchFamily="2" charset="-122"/>
                <a:sym typeface="+mn-ea"/>
              </a:rPr>
              <a:t>派是没有好下场的。</a:t>
            </a:r>
            <a:endParaRPr lang="zh-CN" altLang="en-US" sz="3200" b="1" dirty="0" smtClean="0">
              <a:latin typeface="华文楷体" panose="02010600040101010101" pitchFamily="2" charset="-122"/>
              <a:ea typeface="华文楷体" panose="02010600040101010101" pitchFamily="2" charset="-122"/>
              <a:sym typeface="+mn-ea"/>
            </a:endParaRPr>
          </a:p>
        </p:txBody>
      </p:sp>
      <p:sp>
        <p:nvSpPr>
          <p:cNvPr id="52" name="矩形 51"/>
          <p:cNvSpPr/>
          <p:nvPr/>
        </p:nvSpPr>
        <p:spPr>
          <a:xfrm>
            <a:off x="2236587" y="2481110"/>
            <a:ext cx="1003935" cy="483870"/>
          </a:xfrm>
          <a:prstGeom prst="rect">
            <a:avLst/>
          </a:prstGeom>
        </p:spPr>
        <p:txBody>
          <a:bodyPr wrap="none" lIns="68580" tIns="34290" rIns="68580" bIns="34290">
            <a:spAutoFit/>
          </a:bodyPr>
          <a:lstStyle/>
          <a:p>
            <a:pPr algn="l"/>
            <a:r>
              <a:rPr lang="en-US" sz="2700" b="1" dirty="0">
                <a:solidFill>
                  <a:srgbClr val="FF0000"/>
                </a:solidFill>
                <a:latin typeface="黑体" panose="02010600030101010101" charset="-122"/>
                <a:ea typeface="黑体" panose="02010600030101010101" charset="-122"/>
              </a:rPr>
              <a:t>xiáng</a:t>
            </a:r>
            <a:endParaRPr lang="en-US" sz="2700" b="1" dirty="0">
              <a:solidFill>
                <a:srgbClr val="FF0000"/>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up)">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up)">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up)">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3" grpId="0" bldLvl="0" animBg="1"/>
      <p:bldP spid="32" grpId="0"/>
      <p:bldP spid="51" grpId="0" bldLvl="0" animBg="1"/>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7"/>
          <p:cNvGrpSpPr/>
          <p:nvPr/>
        </p:nvGrpSpPr>
        <p:grpSpPr>
          <a:xfrm>
            <a:off x="1960245" y="1363980"/>
            <a:ext cx="1130300" cy="1157605"/>
            <a:chOff x="2437" y="2032"/>
            <a:chExt cx="1244" cy="1264"/>
          </a:xfrm>
        </p:grpSpPr>
        <p:sp>
          <p:nvSpPr>
            <p:cNvPr id="4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4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4" name="文本框 64"/>
          <p:cNvSpPr txBox="1"/>
          <p:nvPr/>
        </p:nvSpPr>
        <p:spPr>
          <a:xfrm>
            <a:off x="2008756" y="1316194"/>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祭</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45" name="组合 7"/>
          <p:cNvGrpSpPr/>
          <p:nvPr/>
        </p:nvGrpSpPr>
        <p:grpSpPr>
          <a:xfrm>
            <a:off x="3406775" y="1344930"/>
            <a:ext cx="1196340" cy="1176655"/>
            <a:chOff x="2437" y="2032"/>
            <a:chExt cx="1244" cy="1264"/>
          </a:xfrm>
        </p:grpSpPr>
        <p:sp>
          <p:nvSpPr>
            <p:cNvPr id="4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4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9" name="文本框 64"/>
          <p:cNvSpPr txBox="1"/>
          <p:nvPr/>
        </p:nvSpPr>
        <p:spPr>
          <a:xfrm>
            <a:off x="3521121" y="1316194"/>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乃</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50" name="组合 7"/>
          <p:cNvGrpSpPr/>
          <p:nvPr/>
        </p:nvGrpSpPr>
        <p:grpSpPr>
          <a:xfrm>
            <a:off x="5062220" y="1323340"/>
            <a:ext cx="1161415" cy="1198245"/>
            <a:chOff x="2437" y="2032"/>
            <a:chExt cx="1244" cy="1264"/>
          </a:xfrm>
        </p:grpSpPr>
        <p:sp>
          <p:nvSpPr>
            <p:cNvPr id="5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5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54" name="文本框 64"/>
          <p:cNvSpPr txBox="1"/>
          <p:nvPr/>
        </p:nvSpPr>
        <p:spPr>
          <a:xfrm>
            <a:off x="5141512" y="1316194"/>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熏</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71" name="组合 7"/>
          <p:cNvGrpSpPr/>
          <p:nvPr/>
        </p:nvGrpSpPr>
        <p:grpSpPr>
          <a:xfrm>
            <a:off x="944880" y="3219450"/>
            <a:ext cx="1082040" cy="1061720"/>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6" name="文本框 64"/>
          <p:cNvSpPr txBox="1"/>
          <p:nvPr/>
        </p:nvSpPr>
        <p:spPr>
          <a:xfrm>
            <a:off x="971948" y="3137851"/>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杭</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80" name="TextBox 11">
            <a:hlinkClick r:id="rId1" action="ppaction://hlinkfile"/>
          </p:cNvPr>
          <p:cNvSpPr txBox="1">
            <a:spLocks noChangeArrowheads="1"/>
          </p:cNvSpPr>
          <p:nvPr/>
        </p:nvSpPr>
        <p:spPr bwMode="auto">
          <a:xfrm>
            <a:off x="337820" y="429260"/>
            <a:ext cx="958850" cy="35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0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0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1256969" y="517414"/>
            <a:ext cx="251383" cy="354253"/>
          </a:xfrm>
          <a:prstGeom prst="rect">
            <a:avLst/>
          </a:prstGeom>
        </p:spPr>
      </p:pic>
      <p:sp>
        <p:nvSpPr>
          <p:cNvPr id="82" name="矩形 81"/>
          <p:cNvSpPr/>
          <p:nvPr/>
        </p:nvSpPr>
        <p:spPr>
          <a:xfrm>
            <a:off x="1159028" y="483045"/>
            <a:ext cx="27004" cy="243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
        <p:nvSpPr>
          <p:cNvPr id="83" name="矩形 82"/>
          <p:cNvSpPr/>
          <p:nvPr/>
        </p:nvSpPr>
        <p:spPr>
          <a:xfrm>
            <a:off x="353282" y="491325"/>
            <a:ext cx="27004" cy="243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grpSp>
        <p:nvGrpSpPr>
          <p:cNvPr id="110" name="组合 7"/>
          <p:cNvGrpSpPr/>
          <p:nvPr/>
        </p:nvGrpSpPr>
        <p:grpSpPr>
          <a:xfrm>
            <a:off x="2201545" y="3219450"/>
            <a:ext cx="1056640" cy="1061720"/>
            <a:chOff x="2437" y="2032"/>
            <a:chExt cx="1244" cy="1264"/>
          </a:xfrm>
        </p:grpSpPr>
        <p:sp>
          <p:nvSpPr>
            <p:cNvPr id="11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4" name="文本框 64"/>
          <p:cNvSpPr txBox="1"/>
          <p:nvPr/>
        </p:nvSpPr>
        <p:spPr>
          <a:xfrm>
            <a:off x="2238214" y="3137851"/>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亥</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115" name="组合 7"/>
          <p:cNvGrpSpPr/>
          <p:nvPr/>
        </p:nvGrpSpPr>
        <p:grpSpPr>
          <a:xfrm>
            <a:off x="3533140" y="3219450"/>
            <a:ext cx="1122045" cy="1061720"/>
            <a:chOff x="2437" y="2032"/>
            <a:chExt cx="1244" cy="1264"/>
          </a:xfrm>
        </p:grpSpPr>
        <p:sp>
          <p:nvSpPr>
            <p:cNvPr id="11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9" name="文本框 64"/>
          <p:cNvSpPr txBox="1"/>
          <p:nvPr/>
        </p:nvSpPr>
        <p:spPr>
          <a:xfrm>
            <a:off x="3580435" y="3137851"/>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恃</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120" name="组合 7"/>
          <p:cNvGrpSpPr/>
          <p:nvPr/>
        </p:nvGrpSpPr>
        <p:grpSpPr>
          <a:xfrm>
            <a:off x="6630670" y="3220720"/>
            <a:ext cx="1089025" cy="1061720"/>
            <a:chOff x="2437" y="2032"/>
            <a:chExt cx="1244" cy="1264"/>
          </a:xfrm>
        </p:grpSpPr>
        <p:sp>
          <p:nvSpPr>
            <p:cNvPr id="12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2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4" name="文本框 64"/>
          <p:cNvSpPr txBox="1"/>
          <p:nvPr/>
        </p:nvSpPr>
        <p:spPr>
          <a:xfrm>
            <a:off x="6677974" y="3139121"/>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拘</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30" name="TextBox 11"/>
          <p:cNvSpPr txBox="1">
            <a:spLocks noChangeArrowheads="1"/>
          </p:cNvSpPr>
          <p:nvPr/>
        </p:nvSpPr>
        <p:spPr bwMode="auto">
          <a:xfrm>
            <a:off x="2226945" y="818515"/>
            <a:ext cx="57594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黑体" panose="02010600030101010101" charset="-122"/>
                <a:ea typeface="黑体" panose="02010600030101010101" charset="-122"/>
                <a:cs typeface="汉语拼音" panose="000B0604020202020204" pitchFamily="34" charset="0"/>
                <a:sym typeface="+mn-ea"/>
              </a:rPr>
              <a:t>jì</a:t>
            </a:r>
            <a:endParaRPr lang="en-US" altLang="zh-CN" sz="2800" b="1" dirty="0" err="1" smtClean="0">
              <a:latin typeface="黑体" panose="02010600030101010101" charset="-122"/>
              <a:ea typeface="黑体" panose="02010600030101010101" charset="-122"/>
              <a:cs typeface="汉语拼音" panose="000B0604020202020204" pitchFamily="34" charset="0"/>
              <a:sym typeface="+mn-ea"/>
            </a:endParaRPr>
          </a:p>
        </p:txBody>
      </p:sp>
      <p:sp>
        <p:nvSpPr>
          <p:cNvPr id="31" name="TextBox 11"/>
          <p:cNvSpPr txBox="1">
            <a:spLocks noChangeArrowheads="1"/>
          </p:cNvSpPr>
          <p:nvPr/>
        </p:nvSpPr>
        <p:spPr bwMode="auto">
          <a:xfrm>
            <a:off x="3644374" y="787299"/>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黑体" panose="02010600030101010101" charset="-122"/>
                <a:ea typeface="黑体" panose="02010600030101010101" charset="-122"/>
                <a:cs typeface="汉语拼音" panose="000B0604020202020204" pitchFamily="34" charset="0"/>
              </a:rPr>
              <a:t>nǎi</a:t>
            </a:r>
            <a:endParaRPr lang="en-US" altLang="zh-CN" sz="2800" b="1" dirty="0">
              <a:latin typeface="黑体" panose="02010600030101010101" charset="-122"/>
              <a:ea typeface="黑体" panose="02010600030101010101" charset="-122"/>
              <a:cs typeface="汉语拼音" panose="000B0604020202020204" pitchFamily="34" charset="0"/>
            </a:endParaRPr>
          </a:p>
        </p:txBody>
      </p:sp>
      <p:sp>
        <p:nvSpPr>
          <p:cNvPr id="33" name="TextBox 11"/>
          <p:cNvSpPr txBox="1">
            <a:spLocks noChangeArrowheads="1"/>
          </p:cNvSpPr>
          <p:nvPr/>
        </p:nvSpPr>
        <p:spPr bwMode="auto">
          <a:xfrm>
            <a:off x="5210989" y="726671"/>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黑体" panose="02010600030101010101" charset="-122"/>
                <a:ea typeface="黑体" panose="02010600030101010101" charset="-122"/>
                <a:cs typeface="汉语拼音" panose="000B0604020202020204" pitchFamily="34" charset="0"/>
              </a:rPr>
              <a:t>xūn</a:t>
            </a:r>
            <a:endParaRPr lang="en-US" altLang="zh-CN" sz="2800" b="1" dirty="0" err="1" smtClean="0">
              <a:latin typeface="黑体" panose="02010600030101010101" charset="-122"/>
              <a:ea typeface="黑体" panose="02010600030101010101" charset="-122"/>
              <a:cs typeface="汉语拼音" panose="000B0604020202020204" pitchFamily="34" charset="0"/>
            </a:endParaRPr>
          </a:p>
        </p:txBody>
      </p:sp>
      <p:sp>
        <p:nvSpPr>
          <p:cNvPr id="32" name="TextBox 11"/>
          <p:cNvSpPr txBox="1">
            <a:spLocks noChangeArrowheads="1"/>
          </p:cNvSpPr>
          <p:nvPr/>
        </p:nvSpPr>
        <p:spPr bwMode="auto">
          <a:xfrm>
            <a:off x="2441198" y="2735740"/>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黑体" panose="02010600030101010101" charset="-122"/>
                <a:ea typeface="黑体" panose="02010600030101010101" charset="-122"/>
                <a:cs typeface="汉语拼音" panose="000B0604020202020204" pitchFamily="34" charset="0"/>
              </a:rPr>
              <a:t>hài</a:t>
            </a:r>
            <a:endParaRPr lang="en-US" altLang="zh-CN" sz="2800" b="1" dirty="0" err="1" smtClean="0">
              <a:latin typeface="黑体" panose="02010600030101010101" charset="-122"/>
              <a:ea typeface="黑体" panose="02010600030101010101" charset="-122"/>
              <a:cs typeface="汉语拼音" panose="000B0604020202020204" pitchFamily="34" charset="0"/>
            </a:endParaRPr>
          </a:p>
        </p:txBody>
      </p:sp>
      <p:sp>
        <p:nvSpPr>
          <p:cNvPr id="5" name="TextBox 11"/>
          <p:cNvSpPr txBox="1">
            <a:spLocks noChangeArrowheads="1"/>
          </p:cNvSpPr>
          <p:nvPr/>
        </p:nvSpPr>
        <p:spPr bwMode="auto">
          <a:xfrm>
            <a:off x="3785870" y="2735580"/>
            <a:ext cx="108013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黑体" panose="02010600030101010101" charset="-122"/>
                <a:ea typeface="黑体" panose="02010600030101010101" charset="-122"/>
                <a:cs typeface="汉语拼音" panose="000B0604020202020204" pitchFamily="34" charset="0"/>
                <a:sym typeface="+mn-ea"/>
              </a:rPr>
              <a:t>shì</a:t>
            </a:r>
            <a:endParaRPr lang="en-US" altLang="zh-CN" sz="2800" b="1" dirty="0" err="1" smtClean="0">
              <a:latin typeface="黑体" panose="02010600030101010101" charset="-122"/>
              <a:ea typeface="黑体" panose="02010600030101010101" charset="-122"/>
              <a:cs typeface="汉语拼音" panose="000B0604020202020204" pitchFamily="34" charset="0"/>
              <a:sym typeface="+mn-ea"/>
            </a:endParaRPr>
          </a:p>
        </p:txBody>
      </p:sp>
      <p:sp>
        <p:nvSpPr>
          <p:cNvPr id="4" name="TextBox 11"/>
          <p:cNvSpPr txBox="1">
            <a:spLocks noChangeArrowheads="1"/>
          </p:cNvSpPr>
          <p:nvPr/>
        </p:nvSpPr>
        <p:spPr bwMode="auto">
          <a:xfrm>
            <a:off x="1061343" y="2653825"/>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黑体" panose="02010600030101010101" charset="-122"/>
                <a:ea typeface="黑体" panose="02010600030101010101" charset="-122"/>
                <a:cs typeface="汉语拼音" panose="000B0604020202020204" pitchFamily="34" charset="0"/>
              </a:rPr>
              <a:t>háng</a:t>
            </a:r>
            <a:endParaRPr lang="en-US" altLang="zh-CN" sz="2800" b="1" dirty="0" err="1" smtClean="0">
              <a:latin typeface="黑体" panose="02010600030101010101" charset="-122"/>
              <a:ea typeface="黑体" panose="02010600030101010101" charset="-122"/>
              <a:cs typeface="汉语拼音" panose="000B0604020202020204" pitchFamily="34" charset="0"/>
            </a:endParaRPr>
          </a:p>
        </p:txBody>
      </p:sp>
      <p:sp>
        <p:nvSpPr>
          <p:cNvPr id="6" name="TextBox 11"/>
          <p:cNvSpPr txBox="1">
            <a:spLocks noChangeArrowheads="1"/>
          </p:cNvSpPr>
          <p:nvPr/>
        </p:nvSpPr>
        <p:spPr bwMode="auto">
          <a:xfrm>
            <a:off x="6787515" y="2736850"/>
            <a:ext cx="108013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黑体" panose="02010600030101010101" charset="-122"/>
                <a:ea typeface="黑体" panose="02010600030101010101" charset="-122"/>
                <a:cs typeface="汉语拼音" panose="000B0604020202020204" pitchFamily="34" charset="0"/>
              </a:rPr>
              <a:t>jū</a:t>
            </a:r>
            <a:endParaRPr lang="en-US" altLang="zh-CN" sz="2800" b="1" dirty="0">
              <a:latin typeface="黑体" panose="02010600030101010101" charset="-122"/>
              <a:ea typeface="黑体" panose="02010600030101010101" charset="-122"/>
              <a:cs typeface="汉语拼音" panose="000B0604020202020204" pitchFamily="34" charset="0"/>
            </a:endParaRPr>
          </a:p>
        </p:txBody>
      </p:sp>
      <p:grpSp>
        <p:nvGrpSpPr>
          <p:cNvPr id="2" name="组合 7"/>
          <p:cNvGrpSpPr/>
          <p:nvPr/>
        </p:nvGrpSpPr>
        <p:grpSpPr>
          <a:xfrm>
            <a:off x="5015230" y="3188970"/>
            <a:ext cx="1089025" cy="1061720"/>
            <a:chOff x="2437" y="2032"/>
            <a:chExt cx="1244" cy="1264"/>
          </a:xfrm>
        </p:grpSpPr>
        <p:sp>
          <p:nvSpPr>
            <p:cNvPr id="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9" name="文本框 64"/>
          <p:cNvSpPr txBox="1"/>
          <p:nvPr/>
        </p:nvSpPr>
        <p:spPr>
          <a:xfrm>
            <a:off x="5062534" y="3107371"/>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哀</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10" name="TextBox 11"/>
          <p:cNvSpPr txBox="1">
            <a:spLocks noChangeArrowheads="1"/>
          </p:cNvSpPr>
          <p:nvPr/>
        </p:nvSpPr>
        <p:spPr bwMode="auto">
          <a:xfrm>
            <a:off x="5342255" y="2706370"/>
            <a:ext cx="108013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黑体" panose="02010600030101010101" charset="-122"/>
                <a:ea typeface="黑体" panose="02010600030101010101" charset="-122"/>
                <a:cs typeface="汉语拼音" panose="000B0604020202020204" pitchFamily="34" charset="0"/>
              </a:rPr>
              <a:t>āi</a:t>
            </a:r>
            <a:endParaRPr lang="en-US" altLang="zh-CN" sz="2800" b="1" dirty="0">
              <a:latin typeface="黑体" panose="02010600030101010101" charset="-122"/>
              <a:ea typeface="黑体" panose="02010600030101010101" charset="-122"/>
              <a:cs typeface="汉语拼音" panose="00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dissolve">
                                      <p:cBhvr>
                                        <p:cTn id="13" dur="500"/>
                                        <p:tgtEl>
                                          <p:spTgt spid="3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500"/>
                                        <p:tgtEl>
                                          <p:spTgt spid="3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ssolv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grpId="1" nodeType="clickEffect">
                                  <p:stCondLst>
                                    <p:cond delay="0"/>
                                  </p:stCondLst>
                                  <p:childTnLst>
                                    <p:animEffect transition="out" filter="dissolve">
                                      <p:cBhvr>
                                        <p:cTn id="32" dur="500"/>
                                        <p:tgtEl>
                                          <p:spTgt spid="30"/>
                                        </p:tgtEl>
                                      </p:cBhvr>
                                    </p:animEffect>
                                    <p:set>
                                      <p:cBhvr>
                                        <p:cTn id="33" dur="1" fill="hold">
                                          <p:stCondLst>
                                            <p:cond delay="499"/>
                                          </p:stCondLst>
                                        </p:cTn>
                                        <p:tgtEl>
                                          <p:spTgt spid="30"/>
                                        </p:tgtEl>
                                        <p:attrNameLst>
                                          <p:attrName>style.visibility</p:attrName>
                                        </p:attrNameLst>
                                      </p:cBhvr>
                                      <p:to>
                                        <p:strVal val="hidden"/>
                                      </p:to>
                                    </p:set>
                                  </p:childTnLst>
                                </p:cTn>
                              </p:par>
                              <p:par>
                                <p:cTn id="34" presetID="9" presetClass="exit" presetSubtype="0" fill="hold" grpId="1" nodeType="withEffect">
                                  <p:stCondLst>
                                    <p:cond delay="0"/>
                                  </p:stCondLst>
                                  <p:childTnLst>
                                    <p:animEffect transition="out" filter="dissolve">
                                      <p:cBhvr>
                                        <p:cTn id="35" dur="500"/>
                                        <p:tgtEl>
                                          <p:spTgt spid="31"/>
                                        </p:tgtEl>
                                      </p:cBhvr>
                                    </p:animEffect>
                                    <p:set>
                                      <p:cBhvr>
                                        <p:cTn id="36" dur="1" fill="hold">
                                          <p:stCondLst>
                                            <p:cond delay="499"/>
                                          </p:stCondLst>
                                        </p:cTn>
                                        <p:tgtEl>
                                          <p:spTgt spid="31"/>
                                        </p:tgtEl>
                                        <p:attrNameLst>
                                          <p:attrName>style.visibility</p:attrName>
                                        </p:attrNameLst>
                                      </p:cBhvr>
                                      <p:to>
                                        <p:strVal val="hidden"/>
                                      </p:to>
                                    </p:set>
                                  </p:childTnLst>
                                </p:cTn>
                              </p:par>
                              <p:par>
                                <p:cTn id="37" presetID="9" presetClass="exit" presetSubtype="0" fill="hold" grpId="1" nodeType="withEffect">
                                  <p:stCondLst>
                                    <p:cond delay="0"/>
                                  </p:stCondLst>
                                  <p:childTnLst>
                                    <p:animEffect transition="out" filter="dissolve">
                                      <p:cBhvr>
                                        <p:cTn id="38" dur="500"/>
                                        <p:tgtEl>
                                          <p:spTgt spid="33"/>
                                        </p:tgtEl>
                                      </p:cBhvr>
                                    </p:animEffect>
                                    <p:set>
                                      <p:cBhvr>
                                        <p:cTn id="39" dur="1" fill="hold">
                                          <p:stCondLst>
                                            <p:cond delay="499"/>
                                          </p:stCondLst>
                                        </p:cTn>
                                        <p:tgtEl>
                                          <p:spTgt spid="33"/>
                                        </p:tgtEl>
                                        <p:attrNameLst>
                                          <p:attrName>style.visibility</p:attrName>
                                        </p:attrNameLst>
                                      </p:cBhvr>
                                      <p:to>
                                        <p:strVal val="hidden"/>
                                      </p:to>
                                    </p:set>
                                  </p:childTnLst>
                                </p:cTn>
                              </p:par>
                              <p:par>
                                <p:cTn id="40" presetID="9" presetClass="exit" presetSubtype="0" fill="hold" grpId="1" nodeType="withEffect">
                                  <p:stCondLst>
                                    <p:cond delay="0"/>
                                  </p:stCondLst>
                                  <p:childTnLst>
                                    <p:animEffect transition="out" filter="dissolv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9" presetClass="exit" presetSubtype="0" fill="hold" grpId="1" nodeType="withEffect">
                                  <p:stCondLst>
                                    <p:cond delay="0"/>
                                  </p:stCondLst>
                                  <p:childTnLst>
                                    <p:animEffect transition="out" filter="dissolve">
                                      <p:cBhvr>
                                        <p:cTn id="44" dur="500"/>
                                        <p:tgtEl>
                                          <p:spTgt spid="32"/>
                                        </p:tgtEl>
                                      </p:cBhvr>
                                    </p:animEffect>
                                    <p:set>
                                      <p:cBhvr>
                                        <p:cTn id="45" dur="1" fill="hold">
                                          <p:stCondLst>
                                            <p:cond delay="499"/>
                                          </p:stCondLst>
                                        </p:cTn>
                                        <p:tgtEl>
                                          <p:spTgt spid="32"/>
                                        </p:tgtEl>
                                        <p:attrNameLst>
                                          <p:attrName>style.visibility</p:attrName>
                                        </p:attrNameLst>
                                      </p:cBhvr>
                                      <p:to>
                                        <p:strVal val="hidden"/>
                                      </p:to>
                                    </p:set>
                                  </p:childTnLst>
                                </p:cTn>
                              </p:par>
                              <p:par>
                                <p:cTn id="46" presetID="9" presetClass="exit" presetSubtype="0" fill="hold" grpId="1" nodeType="withEffect">
                                  <p:stCondLst>
                                    <p:cond delay="0"/>
                                  </p:stCondLst>
                                  <p:childTnLst>
                                    <p:animEffect transition="out" filter="dissolv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9" presetClass="exit" presetSubtype="0" fill="hold" grpId="1" nodeType="withEffect">
                                  <p:stCondLst>
                                    <p:cond delay="0"/>
                                  </p:stCondLst>
                                  <p:childTnLst>
                                    <p:animEffect transition="out" filter="dissolv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9" presetClass="exit" presetSubtype="0" fill="hold" grpId="1" nodeType="withEffect">
                                  <p:stCondLst>
                                    <p:cond delay="0"/>
                                  </p:stCondLst>
                                  <p:childTnLst>
                                    <p:animEffect transition="out" filter="dissolv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1" grpId="0"/>
      <p:bldP spid="31" grpId="1"/>
      <p:bldP spid="33" grpId="0"/>
      <p:bldP spid="33" grpId="1"/>
      <p:bldP spid="32" grpId="0"/>
      <p:bldP spid="32" grpId="1"/>
      <p:bldP spid="5" grpId="0"/>
      <p:bldP spid="5" grpId="1"/>
      <p:bldP spid="4" grpId="0"/>
      <p:bldP spid="4" grpId="1"/>
      <p:bldP spid="6" grpId="0"/>
      <p:bldP spid="6"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21539" y="1329612"/>
            <a:ext cx="2996726" cy="2456583"/>
          </a:xfrm>
          <a:prstGeom prst="rect">
            <a:avLst/>
          </a:prstGeom>
        </p:spPr>
      </p:pic>
      <p:cxnSp>
        <p:nvCxnSpPr>
          <p:cNvPr id="84" name="直线连接符 75"/>
          <p:cNvCxnSpPr/>
          <p:nvPr/>
        </p:nvCxnSpPr>
        <p:spPr>
          <a:xfrm>
            <a:off x="6418987"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4970" y="1358900"/>
            <a:ext cx="2930525" cy="2505075"/>
          </a:xfrm>
          <a:prstGeom prst="rect">
            <a:avLst/>
          </a:prstGeom>
        </p:spPr>
      </p:pic>
      <p:sp>
        <p:nvSpPr>
          <p:cNvPr id="87" name="文本框 64"/>
          <p:cNvSpPr txBox="1"/>
          <p:nvPr/>
        </p:nvSpPr>
        <p:spPr>
          <a:xfrm>
            <a:off x="1061433" y="1851671"/>
            <a:ext cx="1800200" cy="438581"/>
          </a:xfrm>
          <a:prstGeom prst="rect">
            <a:avLst/>
          </a:prstGeom>
          <a:noFill/>
          <a:ln w="9525">
            <a:noFill/>
          </a:ln>
        </p:spPr>
        <p:txBody>
          <a:bodyPr wrap="square" lIns="68573" tIns="34286" rIns="68573" bIns="34286">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6" name="文本框 64"/>
          <p:cNvSpPr txBox="1"/>
          <p:nvPr/>
        </p:nvSpPr>
        <p:spPr>
          <a:xfrm>
            <a:off x="6659473" y="1851671"/>
            <a:ext cx="1728192" cy="438581"/>
          </a:xfrm>
          <a:prstGeom prst="rect">
            <a:avLst/>
          </a:prstGeom>
          <a:noFill/>
          <a:ln w="9525">
            <a:noFill/>
          </a:ln>
        </p:spPr>
        <p:txBody>
          <a:bodyPr wrap="square" lIns="68573" tIns="34286" rIns="68573" bIns="34286">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495438" y="118766"/>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6" rIns="68573" bIns="34286">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cxnSp>
        <p:nvCxnSpPr>
          <p:cNvPr id="135" name="直线连接符 5"/>
          <p:cNvCxnSpPr/>
          <p:nvPr/>
        </p:nvCxnSpPr>
        <p:spPr>
          <a:xfrm>
            <a:off x="812985"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1540" y="1485900"/>
            <a:ext cx="2414270" cy="1849755"/>
          </a:xfrm>
          <a:prstGeom prst="rect">
            <a:avLst/>
          </a:prstGeom>
        </p:spPr>
      </p:pic>
      <p:sp>
        <p:nvSpPr>
          <p:cNvPr id="4" name="文本框 64"/>
          <p:cNvSpPr txBox="1"/>
          <p:nvPr/>
        </p:nvSpPr>
        <p:spPr>
          <a:xfrm>
            <a:off x="4098003" y="1981211"/>
            <a:ext cx="1800200" cy="436245"/>
          </a:xfrm>
          <a:prstGeom prst="rect">
            <a:avLst/>
          </a:prstGeom>
          <a:noFill/>
          <a:ln w="9525">
            <a:noFill/>
          </a:ln>
        </p:spPr>
        <p:txBody>
          <a:bodyPr wrap="square" lIns="68573" tIns="34286" rIns="68573" bIns="34286">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独体字</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cxnSp>
        <p:nvCxnSpPr>
          <p:cNvPr id="10" name="直线连接符 5"/>
          <p:cNvCxnSpPr/>
          <p:nvPr/>
        </p:nvCxnSpPr>
        <p:spPr>
          <a:xfrm flipV="1">
            <a:off x="3635375" y="2417445"/>
            <a:ext cx="1977390" cy="1079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4" name="文本框 64"/>
          <p:cNvSpPr txBox="1"/>
          <p:nvPr/>
        </p:nvSpPr>
        <p:spPr>
          <a:xfrm>
            <a:off x="395221" y="694529"/>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祭</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49" name="文本框 64"/>
          <p:cNvSpPr txBox="1"/>
          <p:nvPr/>
        </p:nvSpPr>
        <p:spPr>
          <a:xfrm>
            <a:off x="1061766" y="694529"/>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乃</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76" name="文本框 64"/>
          <p:cNvSpPr txBox="1"/>
          <p:nvPr/>
        </p:nvSpPr>
        <p:spPr>
          <a:xfrm>
            <a:off x="2577228" y="695006"/>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杭</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5" name="文本框 64"/>
          <p:cNvSpPr txBox="1"/>
          <p:nvPr/>
        </p:nvSpPr>
        <p:spPr>
          <a:xfrm>
            <a:off x="3350099" y="695006"/>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亥</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6" name="文本框 64"/>
          <p:cNvSpPr txBox="1"/>
          <p:nvPr/>
        </p:nvSpPr>
        <p:spPr>
          <a:xfrm>
            <a:off x="4098595" y="695006"/>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恃</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7" name="文本框 64"/>
          <p:cNvSpPr txBox="1"/>
          <p:nvPr/>
        </p:nvSpPr>
        <p:spPr>
          <a:xfrm>
            <a:off x="5777544" y="695006"/>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拘</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54" name="文本框 64"/>
          <p:cNvSpPr txBox="1"/>
          <p:nvPr/>
        </p:nvSpPr>
        <p:spPr>
          <a:xfrm>
            <a:off x="1809667" y="694529"/>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熏</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8" name="文本框 64"/>
          <p:cNvSpPr txBox="1"/>
          <p:nvPr/>
        </p:nvSpPr>
        <p:spPr>
          <a:xfrm>
            <a:off x="4846634" y="695006"/>
            <a:ext cx="747726" cy="560705"/>
          </a:xfrm>
          <a:prstGeom prst="rect">
            <a:avLst/>
          </a:prstGeom>
          <a:noFill/>
          <a:ln w="9525">
            <a:noFill/>
          </a:ln>
        </p:spPr>
        <p:txBody>
          <a:bodyPr wrap="square" lIns="68580" tIns="34290" rIns="68580" bIns="34290">
            <a:spAutoFit/>
          </a:bodyPr>
          <a:lstStyle/>
          <a:p>
            <a:pPr eaLnBrk="1" hangingPunct="1"/>
            <a:r>
              <a:rPr lang="zh-CN" altLang="en-US" sz="3200" b="1" dirty="0" smtClean="0">
                <a:solidFill>
                  <a:schemeClr val="tx1"/>
                </a:solidFill>
                <a:latin typeface="楷体" panose="02010609060101010101" pitchFamily="49" charset="-122"/>
                <a:ea typeface="楷体" panose="02010609060101010101" pitchFamily="49" charset="-122"/>
              </a:rPr>
              <a:t>哀</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000 0.000000 L 0.647569 0.366914 " pathEditMode="relative" rAng="0" ptsTypes="">
                                      <p:cBhvr>
                                        <p:cTn id="6" dur="2000" fill="hold"/>
                                        <p:tgtEl>
                                          <p:spTgt spid="44"/>
                                        </p:tgtEl>
                                        <p:attrNameLst>
                                          <p:attrName>ppt_x</p:attrName>
                                          <p:attrName>ppt_y</p:attrName>
                                        </p:attrNameLst>
                                      </p:cBhvr>
                                      <p:rCtr x="32400" y="18300"/>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00000 0.000000 L 0.315000 0.364074 " pathEditMode="relative" ptsTypes="">
                                      <p:cBhvr>
                                        <p:cTn id="10" dur="2000" fill="hold"/>
                                        <p:tgtEl>
                                          <p:spTgt spid="49"/>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00000 0.000000 L 0.559167 0.378025 " pathEditMode="relative" ptsTypes="">
                                      <p:cBhvr>
                                        <p:cTn id="14" dur="2000" fill="hold"/>
                                        <p:tgtEl>
                                          <p:spTgt spid="54"/>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00000 0.000000 L -0.181111 0.364074 " pathEditMode="relative" ptsTypes="">
                                      <p:cBhvr>
                                        <p:cTn id="18" dur="2000" fill="hold"/>
                                        <p:tgtEl>
                                          <p:spTgt spid="76"/>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00000 0.000000 L 0.126042 0.364074 " pathEditMode="relative" ptsTypes="">
                                      <p:cBhvr>
                                        <p:cTn id="22" dur="2000" fill="hold"/>
                                        <p:tgtEl>
                                          <p:spTgt spid="5"/>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00000 0.000000 L -0.275625 0.364074 " pathEditMode="relative" ptsTypes="">
                                      <p:cBhvr>
                                        <p:cTn id="26" dur="2000" fill="hold"/>
                                        <p:tgtEl>
                                          <p:spTgt spid="6"/>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00000 0.000000 L -0.433125 0.464568 " pathEditMode="relative" rAng="0" ptsTypes="">
                                      <p:cBhvr>
                                        <p:cTn id="30" dur="2000" fill="hold"/>
                                        <p:tgtEl>
                                          <p:spTgt spid="8"/>
                                        </p:tgtEl>
                                        <p:attrNameLst>
                                          <p:attrName>ppt_x</p:attrName>
                                          <p:attrName>ppt_y</p:attrName>
                                        </p:attrNameLst>
                                      </p:cBhvr>
                                      <p:rCtr x="-14900" y="18200"/>
                                    </p:animMotion>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0.000000 0.000000 L -0.464028 0.450617 " pathEditMode="relative" rAng="0" ptsTypes="">
                                      <p:cBhvr>
                                        <p:cTn id="34" dur="2000" fill="hold"/>
                                        <p:tgtEl>
                                          <p:spTgt spid="7"/>
                                        </p:tgtEl>
                                        <p:attrNameLst>
                                          <p:attrName>ppt_x</p:attrName>
                                          <p:attrName>ppt_y</p:attrName>
                                        </p:attrNameLst>
                                      </p:cBhvr>
                                      <p:rCtr x="-14900" y="182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6" grpId="0"/>
      <p:bldP spid="5" grpId="0"/>
      <p:bldP spid="54" grpId="0"/>
    </p:bldLst>
  </p:timing>
</p:sld>
</file>

<file path=ppt/tags/tag1.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BEAUTIFY_FLAG" val="#wm#"/>
  <p:tag name="KSO_WM_TEMPLATE_CATEGORY" val="custom"/>
  <p:tag name="KSO_WM_TEMPLATE_INDEX" val="20184553"/>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4.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3336</Words>
  <Application>WPS 演示</Application>
  <PresentationFormat>全屏显示(16:9)</PresentationFormat>
  <Paragraphs>639</Paragraphs>
  <Slides>61</Slides>
  <Notes>21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61</vt:i4>
      </vt:variant>
    </vt:vector>
  </HeadingPairs>
  <TitlesOfParts>
    <vt:vector size="76" baseType="lpstr">
      <vt:lpstr>Arial</vt:lpstr>
      <vt:lpstr>宋体</vt:lpstr>
      <vt:lpstr>Wingdings</vt:lpstr>
      <vt:lpstr>Heiti SC Light</vt:lpstr>
      <vt:lpstr>楷体</vt:lpstr>
      <vt:lpstr>黑体</vt:lpstr>
      <vt:lpstr>Calibri</vt:lpstr>
      <vt:lpstr>幼圆</vt:lpstr>
      <vt:lpstr>汉语拼音</vt:lpstr>
      <vt:lpstr>华文楷体</vt:lpstr>
      <vt:lpstr>Times New Roman</vt:lpstr>
      <vt:lpstr>微软雅黑</vt:lpstr>
      <vt:lpstr>Kaiti SC</vt:lpstr>
      <vt:lpstr>仿宋</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关注公众号：小学备课网 获得更多免费资料喔</Company>
  <LinksUpToDate>false</LinksUpToDate>
  <SharedDoc>false</SharedDoc>
  <HyperlinksChanged>false</HyperlinksChanged>
  <AppVersion>14.0000</AppVersion>
  <Manager>关注公众号：小学备课网 获得更多免费资料喔</Manager>
  <HyperlinkBase>关注公众号：小学备课网 获得更多免费资料喔</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关注公众号：小学备课网 获得更多免费资料喔</dc:title>
  <dc:creator>关注公众号：小学备课网 获得更多免费资料喔</dc:creator>
  <cp:keywords>关注公众号：小学备课网 获得更多免费资料喔</cp:keywords>
  <dc:description>关注公众号：小学备课网 获得更多免费资料喔</dc:description>
  <dc:subject>关注公众号：小学备课网 获得更多免费资料喔</dc:subject>
  <cp:category>关注公众号：小学备课网 获得更多免费资料喔</cp:category>
  <cp:lastModifiedBy>帅锅锅</cp:lastModifiedBy>
  <cp:revision>166</cp:revision>
  <dcterms:created xsi:type="dcterms:W3CDTF">2017-03-17T02:28:00Z</dcterms:created>
  <dcterms:modified xsi:type="dcterms:W3CDTF">2019-07-26T02:41:20Z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