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63" r:id="rId3"/>
    <p:sldId id="264" r:id="rId4"/>
    <p:sldId id="353" r:id="rId5"/>
    <p:sldId id="267" r:id="rId6"/>
    <p:sldId id="354" r:id="rId7"/>
    <p:sldId id="355" r:id="rId8"/>
    <p:sldId id="356" r:id="rId9"/>
    <p:sldId id="352" r:id="rId10"/>
    <p:sldId id="357" r:id="rId11"/>
    <p:sldId id="265" r:id="rId12"/>
    <p:sldId id="358" r:id="rId13"/>
    <p:sldId id="359" r:id="rId14"/>
    <p:sldId id="360" r:id="rId15"/>
    <p:sldId id="266" r:id="rId16"/>
    <p:sldId id="361" r:id="rId17"/>
    <p:sldId id="362" r:id="rId18"/>
    <p:sldId id="363" r:id="rId19"/>
    <p:sldId id="364" r:id="rId20"/>
    <p:sldId id="365" r:id="rId21"/>
    <p:sldId id="36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书</a:t>
            </a:r>
            <a:r>
              <a:rPr lang="en-US" altLang="zh-CN" dirty="0"/>
              <a:t>,</a:t>
            </a:r>
            <a:r>
              <a:rPr lang="zh-CN" altLang="zh-CN" dirty="0"/>
              <a:t>知识的大厦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书可以让你观兴替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识规律。第二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就揭开了自然的帷幕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从理论的精义、科学的智能中直观人类、天体与宇宙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书可以让你览宏观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察微观。第三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就打开了数学、物理、化学的世界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沿着科学巨人的足迹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揭开自然之谜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书可以让你探复杂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观永恒。第四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可以和历代伟人巨匠对话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从中懂得人生的价值与生活的真谛。第五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就拿到了观人识社会的钥匙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百味人生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尽在书卷之中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书可以让你陶冶情操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净化心灵。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演讲者用一连串精练的词句赞美书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是对前面所讲的内容的收束和概括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加深听众印象。结尾用一个反问句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强调了演讲的主旨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余味悠长。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565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32032"/>
              </p:ext>
            </p:extLst>
          </p:nvPr>
        </p:nvGraphicFramePr>
        <p:xfrm>
          <a:off x="422275" y="1336675"/>
          <a:ext cx="8112125" cy="5721350"/>
        </p:xfrm>
        <a:graphic>
          <a:graphicData uri="http://schemas.openxmlformats.org/presentationml/2006/ole">
            <p:oleObj spid="_x0000_s6158" name="文档" r:id="rId5" imgW="4726771" imgH="33161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5706649"/>
              </p:ext>
            </p:extLst>
          </p:nvPr>
        </p:nvGraphicFramePr>
        <p:xfrm>
          <a:off x="467544" y="1340768"/>
          <a:ext cx="8128000" cy="5829693"/>
        </p:xfrm>
        <a:graphic>
          <a:graphicData uri="http://schemas.openxmlformats.org/presentationml/2006/ole">
            <p:oleObj spid="_x0000_s7182" name="文档" r:id="rId5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568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747649"/>
              </p:ext>
            </p:extLst>
          </p:nvPr>
        </p:nvGraphicFramePr>
        <p:xfrm>
          <a:off x="465786" y="1556792"/>
          <a:ext cx="7702550" cy="5697538"/>
        </p:xfrm>
        <a:graphic>
          <a:graphicData uri="http://schemas.openxmlformats.org/presentationml/2006/ole">
            <p:oleObj spid="_x0000_s8205" name="文档" r:id="rId5" imgW="6664473" imgH="49415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214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5514403"/>
              </p:ext>
            </p:extLst>
          </p:nvPr>
        </p:nvGraphicFramePr>
        <p:xfrm>
          <a:off x="449221" y="1916832"/>
          <a:ext cx="8128000" cy="4322238"/>
        </p:xfrm>
        <a:graphic>
          <a:graphicData uri="http://schemas.openxmlformats.org/presentationml/2006/ole">
            <p:oleObj spid="_x0000_s9229" name="文档" r:id="rId5" imgW="3998108" imgH="21262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4399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某校开展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名著导读、我喜爱的作品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三位同学交流了各自的看法。请仿照甲同学的表述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将乙、丙同学的发言补写完整。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我喜欢有丰富知识的作品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这样的作品能开阔我们的视野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增长我们的见识。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我喜欢有深刻思想的作品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我喜欢有审美情趣的作品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318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属于仿写。注意试题中给出的加点的词语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两个方面给出的回答。第一句是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启迪、启发、提醒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智慧、心智、思考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丰富、提升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底蕴、境界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方面解答。第二句可以按照第一句的方法思考。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启迪我们的智慧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提升我们的境界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陶冶我们的情操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净化我们的心灵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76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下面语段中画线处的句子语序不当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请为之调整。然后反复诵读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体会其磅礴的气势。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大事难事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逆境顺境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是喜是怒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看涵养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有舍有得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是成是败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看坚持。心小了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所有的小事就大了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所有的大事就小了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看淡世间沧桑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内心安然无恙。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容天下之物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爱天下之善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论天下之事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观天下之理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应天下之变。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有为有不为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知足知不足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锐气藏于胸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和气浮于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才气见于事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义气施于人。走正确的路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放无心的手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结有道之朋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断无义之友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饮清净之茶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戒色花之酒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开方便之门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闭是非之口。凡事顺其自然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遇事处之泰然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得意之时淡然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失意之时坦然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艰辛曲折必然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历尽沧桑悟然。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00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0292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容天下之物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爱天下之善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论天下之事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观天下之理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应天下之变。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下面是一篇题为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的演讲词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知识的大厦》一文一样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中间几段文字采用了排比段。熟读全文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体会其中排比段的使用是怎样增强文章气势的。然后以此为演讲稿在班内进行演讲。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16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218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把微笑送给自己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李含冰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有一首歌唱道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岁月在晨昏中悄悄流去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身上的伤痛需要擦洗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放慢一点奔波的脚步吧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就要为匆匆奔波的脚步减压。我们曾为自己的一份平常生活而自卑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为自己没有高贵的社会地位而自轻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在心灵的库房里堆满沮丧和叹息。其实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我们已经为创造美好的人生尽了最大的努力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至于生活给我们多少回报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让我们扮演一个什么样的角色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那都是生活本身的事情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有时并不能完全由我们自己作决定。我们可以赞美他人的成功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羡慕他人的富有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但绝不可以轻视自己的平凡。平凡也有平凡的价值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平凡不是什么过错。人生没有一个固定的公式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每个人都可以找到属于自己的那份称心答案。只要自己对自己满意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那就是一种幸福和快乐。也许我们看不到他人的敬慕目光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但我们可以为自己鼓掌喝彩。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30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分钟演讲小题目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书</a:t>
            </a:r>
            <a:r>
              <a:rPr lang="en-US" altLang="zh-CN" sz="2400" dirty="0"/>
              <a:t>,</a:t>
            </a:r>
            <a:r>
              <a:rPr lang="zh-CN" altLang="zh-CN" sz="2400" dirty="0"/>
              <a:t>我最亲密的朋友</a:t>
            </a:r>
            <a:r>
              <a:rPr lang="en-US" altLang="zh-CN" sz="2400" dirty="0"/>
              <a:t>”</a:t>
            </a:r>
            <a:r>
              <a:rPr lang="zh-CN" altLang="zh-CN" sz="2400" dirty="0"/>
              <a:t>为题</a:t>
            </a:r>
            <a:r>
              <a:rPr lang="en-US" altLang="zh-CN" sz="2400" dirty="0"/>
              <a:t>,</a:t>
            </a:r>
            <a:r>
              <a:rPr lang="zh-CN" altLang="zh-CN" sz="2400" dirty="0"/>
              <a:t>准备演讲稿</a:t>
            </a:r>
            <a:r>
              <a:rPr lang="en-US" altLang="zh-CN" sz="2400" dirty="0"/>
              <a:t>,</a:t>
            </a:r>
            <a:r>
              <a:rPr lang="zh-CN" altLang="zh-CN" sz="2400" dirty="0"/>
              <a:t>并在学习本课前向全班同学做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就要为自己擦洗伤痛。人生之舟在生活的大海上航行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没有哪一只小船不与风浪碰撞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船身都是伤痕累累。睿智的水手不是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望伤兴叹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而是及时修补船身继续远航。在生命之旅中我们须有这样一种风度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失败和挫折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不过只是一个记忆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只是一个名词而已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不会增加生命的负重。带着伤痕把胜利的大旗插上成功的高地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在硝烟中露出自豪的笑容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才是人生的又一份精彩。大风可以吹落碎石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却永远吹不倒崇高的大山。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58112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就不要有太多的心情透支。我们需要学会过滤自己的心境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善于给自己的心情放假。不停地奔波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让我们的笑声带有几分苦涩。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34348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822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要经常打扫心灵的库房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把昨日的烦恼清扫出去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腾出心灵的空间来存放更多的今天的快乐。人生有时就是活一种心情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心情质量也是生命的质量。巨石无法压垮的身躯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有时会被叹息拧弯。一个人没有一份好心情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物质上再富有也是一种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就要给自己一份从容。面对争奇斗艳的鲜花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我们会欣赏但不会陶醉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面对袭来的风雨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我们会应对但不会逃避。虽然我们不能停下奔波的脚步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但我们会掌握脚步的节奏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无论是在成功的大门外徘徊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还是站在风光的领奖台上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我们都会挥一挥手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继续坦然前行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生命的脚步多了几分稳健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那也是一份动人的美丽。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3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0189811"/>
              </p:ext>
            </p:extLst>
          </p:nvPr>
        </p:nvGraphicFramePr>
        <p:xfrm>
          <a:off x="1145583" y="1527232"/>
          <a:ext cx="6717355" cy="1901768"/>
        </p:xfrm>
        <a:graphic>
          <a:graphicData uri="http://schemas.openxmlformats.org/presentationml/2006/ole">
            <p:oleObj spid="_x0000_s1040" name="文档" r:id="rId6" imgW="3836183" imgH="108597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477648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景克宁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(1922—2006),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山西运城人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著名学者、演讲家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曾受聘为清华大学、首都师范大学等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所高校兼职教授。演讲是他传授知识的主要途径。他的足迹遍及了大江南北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他的声音传遍了祖国东西。在全国各地演讲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听众达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万人次。他的演讲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集《美在呼唤》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《青年启示录》和代表他自己人生思考与演讲艺术最高境界的集大成之作《真善美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旗帜》等书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在社会上都引起了强烈反响。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81193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他也因此获得了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八大著名演讲艺术家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的光荣称号。景克宁一生与书结伴而行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生活中不能一日无书。他说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书是一个最有耐心、最令人愉快的良伴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它绝不会在患难时背弃你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它对你永远是那样亲切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它教导你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使你从中得到乐趣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年纪大了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它又时时安慰你、鼓舞你。本篇文章就是围绕这一主题的众多演讲词中的一篇。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6824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3421201"/>
              </p:ext>
            </p:extLst>
          </p:nvPr>
        </p:nvGraphicFramePr>
        <p:xfrm>
          <a:off x="476230" y="1340768"/>
          <a:ext cx="8128000" cy="5829693"/>
        </p:xfrm>
        <a:graphic>
          <a:graphicData uri="http://schemas.openxmlformats.org/presentationml/2006/ole">
            <p:oleObj spid="_x0000_s2062" name="文档" r:id="rId6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8324906"/>
              </p:ext>
            </p:extLst>
          </p:nvPr>
        </p:nvGraphicFramePr>
        <p:xfrm>
          <a:off x="476230" y="1916832"/>
          <a:ext cx="8128000" cy="4625664"/>
        </p:xfrm>
        <a:graphic>
          <a:graphicData uri="http://schemas.openxmlformats.org/presentationml/2006/ole">
            <p:oleObj spid="_x0000_s3086" name="文档" r:id="rId6" imgW="3998108" imgH="22744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96898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0755256"/>
              </p:ext>
            </p:extLst>
          </p:nvPr>
        </p:nvGraphicFramePr>
        <p:xfrm>
          <a:off x="442106" y="1412776"/>
          <a:ext cx="7970837" cy="5721350"/>
        </p:xfrm>
        <a:graphic>
          <a:graphicData uri="http://schemas.openxmlformats.org/presentationml/2006/ole">
            <p:oleObj spid="_x0000_s4110" name="文档" r:id="rId6" imgW="7718785" imgH="55483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50249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2105728"/>
              </p:ext>
            </p:extLst>
          </p:nvPr>
        </p:nvGraphicFramePr>
        <p:xfrm>
          <a:off x="476230" y="2780928"/>
          <a:ext cx="8128000" cy="2818007"/>
        </p:xfrm>
        <a:graphic>
          <a:graphicData uri="http://schemas.openxmlformats.org/presentationml/2006/ole">
            <p:oleObj spid="_x0000_s5134" name="文档" r:id="rId6" imgW="3998108" imgH="13862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35210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6805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巧用排比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层层推进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这篇演讲词的突出特色是巧用排比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形成层层递进的气势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从而增强演讲的说服力。演讲者一开始从书与知识的关系入手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说明行与知、实践与读书相结合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是求知、成才的途径。然后通过对自然科学知识和社会科学知识的解析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说明包罗万象的知识都记载在书中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进而引出了本文的中心论点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书是知识的金字塔、知识的大厦、知识的王国。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接下来演讲者用五个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引出五个排比段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从不同侧面论证中心论点。第一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就打开了世界的大门、历史的通路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大千世界尽收眼底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中外古今醒然可观。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280</TotalTime>
  <Words>1720</Words>
  <Application>Microsoft Office PowerPoint</Application>
  <Paragraphs>77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书,知识的大厦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2015-04-23T00:36:31Z</dcterms:created>
  <dcterms:modified xsi:type="dcterms:W3CDTF">2018-11-09T05:00:29Z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