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63" r:id="rId3"/>
    <p:sldId id="264" r:id="rId4"/>
    <p:sldId id="319" r:id="rId5"/>
    <p:sldId id="306" r:id="rId6"/>
    <p:sldId id="321" r:id="rId7"/>
    <p:sldId id="322" r:id="rId8"/>
    <p:sldId id="320" r:id="rId9"/>
    <p:sldId id="265" r:id="rId10"/>
    <p:sldId id="323" r:id="rId11"/>
    <p:sldId id="324" r:id="rId12"/>
    <p:sldId id="325" r:id="rId13"/>
    <p:sldId id="326" r:id="rId14"/>
    <p:sldId id="327" r:id="rId15"/>
    <p:sldId id="328" r:id="rId16"/>
    <p:sldId id="317" r:id="rId17"/>
    <p:sldId id="318" r:id="rId18"/>
    <p:sldId id="329"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kern="1200" dirty="0" smtClean="0">
                <a:solidFill>
                  <a:schemeClr val="tx1"/>
                </a:solidFill>
                <a:effectLst/>
                <a:latin typeface="黑体" panose="02010600030101010101" pitchFamily="2" charset="-122"/>
                <a:ea typeface="黑体" panose="02010600030101010101" pitchFamily="2" charset="-122"/>
                <a:cs typeface="+mj-cs"/>
              </a:rPr>
              <a:t>2</a:t>
            </a:r>
            <a:r>
              <a:rPr lang="en-US" altLang="zh-CN" sz="1600" kern="1200" dirty="0" smtClean="0">
                <a:solidFill>
                  <a:schemeClr val="tx1"/>
                </a:solidFill>
                <a:effectLst/>
                <a:latin typeface="黑体" panose="02010600030101010101" pitchFamily="2" charset="-122"/>
                <a:ea typeface="黑体" panose="02010600030101010101" pitchFamily="2" charset="-122"/>
                <a:cs typeface="+mj-cs"/>
              </a:rPr>
              <a:t>.</a:t>
            </a:r>
            <a:r>
              <a:rPr lang="zh-CN" altLang="zh-CN" sz="1600" kern="1200" dirty="0" smtClean="0">
                <a:solidFill>
                  <a:schemeClr val="tx1"/>
                </a:solidFill>
                <a:effectLst/>
                <a:latin typeface="黑体" panose="02010600030101010101" pitchFamily="2" charset="-122"/>
                <a:ea typeface="黑体" panose="02010600030101010101" pitchFamily="2" charset="-122"/>
                <a:cs typeface="+mj-cs"/>
              </a:rPr>
              <a:t>寂　寞</a:t>
            </a:r>
            <a:endParaRPr lang="zh-CN" altLang="zh-CN" sz="1600" kern="1200" dirty="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oleObject" Target="../embeddings/oleObject1.bin"/><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Document2.docx"/><Relationship Id="rId5" Type="http://schemas.openxmlformats.org/officeDocument/2006/relationships/oleObject" Target="../embeddings/oleObject2.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en-US" altLang="zh-CN" dirty="0"/>
              <a:t>.</a:t>
            </a:r>
            <a:r>
              <a:rPr lang="zh-CN" altLang="zh-CN" dirty="0"/>
              <a:t>寂　寞</a:t>
            </a: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对一个死者来说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任何觉醒的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或者复活的景象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都使一切时间与地点变得无足轻重。可能发生这种情形的地方都是一样的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对我们的感官是有不可言喻的欢乐的。可是我们大部分人只让外表上的、很短暂的事情成为我们所从事的工作。事实上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这些是使我们分心的原因。最接近万物的乃是创造一切的一股力量。其次靠近我们的宇宙法则在不停地发生作用。再其次靠近我们的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不是我们雇用的匠人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虽然我们欢喜和他们谈谈说说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而是那个大匠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我们自己就是他创造的作品。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梭罗眼中的自然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不仅是与人平等相待的朋友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创造一切的一股力量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靠近我们的宇宙法则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。这与我国道家哲学有相通之处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地法天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天法道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道法自然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理解成万物的本原和法则。而他把自然万物作为朋友的思想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与我国古人的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侣鱼虾而友麋鹿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也是一致的。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9487775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3285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神鬼之为德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其盛矣乎。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视之而弗见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听之而弗闻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体物而不可遗。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使天下之人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斋明盛服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以承祭祀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如在其左右。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我们是一个实验的材料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但我对这个实验很感兴趣。在这样的情况下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难道我们不能够有一会儿离开我们的充满了是非的社会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只让我们自己的思想来鼓舞我们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孔子说得好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德不孤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必有邻。</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5139514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是超验主义的自然观。在他看来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自然界的一切事物都是平等的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人也是自然中的一员。这样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自然界的事物也就成了人类最为亲近、最接近于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每一支小小松针都富于同情心地胀大起来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成了我的朋友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寂寞得跟生活在大草原上一样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的瓦尔登湖畔的林中生活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是一个完全属于他的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这个世界的核心是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从没有被任何人类的邻舍污染过的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。生活在这样一个环境里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便不会使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单纯而勇敢的人产生庸俗的伤感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也不会有什么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病态的想象力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欢喜若狂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08239112"/>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真正勤学的学生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在剑桥学院最拥挤的蜂房内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寂寞得像沙漠上的一个托钵僧一样。农夫可以一整天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独个儿在田地上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在森林中工作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耕地或砍伐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却不觉得寂寞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可是到晚上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却不能独自在室内沉思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而必须到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看得见他那里的人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的地方去消遣一下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照他的想法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是用以补偿他一天的寂寞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为什么学生们能整日整夜坐在室内不觉得无聊与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可是他不明白虽然学生在室内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却在他的田地上工作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在他的森林中采伐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像农夫在田地或森林中一样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过后学生也要找消遣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也要社交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尽管那形式可能更加凝练些。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梭罗的审美态度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来源于对大自然的认同与皈依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获得一种超然的心境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而不必在意人际交往的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若干条规则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与自然为伴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健全、宁静、满足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全身心便始终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浸润着喜悦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7455046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我在我的房屋中有许多伴侣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特别在早上还没有人来访问我的时候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我不比四月的雨或正月的融雪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或新屋中的第一只蜘蛛更孤独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一系列的对比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表现出作者的满足感。作者把自然界中的万事万物赋予生命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大自然是我们的精神家园。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在冬天的长夜里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雪狂飘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风在森林中号叫的时候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看样子要比她的孩子活得还长久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是不寂寞的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也有交往的人群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原先的主人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他们告诉了我很多的东西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最关键的是他们与大自然的亲近感感染了我。他们是大自然的忠实守候者。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2386645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742"/>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大自然的不可描写的纯洁和恩惠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他们永远提供这么多的康健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这么多的快乐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对我们人类这样地同情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如果有人为了正当的原因悲痛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那大自然也会受到感动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太阳黯淡了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风像活人一样悲叹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云端里落下泪雨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树木到仲夏脱下叶子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披上丧服。难道我不该与土地息息相通吗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我自己不也是一部分绿叶与青菜的泥土吗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以审美的眼光来看待大自然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就会感到处处都是自己的朋友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就会感受到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大自然的不可描写的纯洁和恩惠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他们永远提供这么多的康健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作者不由自主地发出了这样的呐喊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难道我不该与土地息息相通吗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我自己不也是一部分绿叶与青菜的泥土吗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8984692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79509"/>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文章题目为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但作者在大自然的怀抱中真的感到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你对他的观点有什么看法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瓦尔登湖畔的寂寞并不是那种可怕的闭塞和孤独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而是一种安闲、一种宁静、一种远离尘嚣的超然。作者在山林湖泊之间独自思索着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大自然的不可描写的纯洁和恩惠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他们永远提供这么多的康健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对我们人类这样地同情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如果有人为了正当的原因悲痛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那大自然也会受到感动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太阳黯淡了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风像活人一样悲叹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云端里落下泪雨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树木到仲夏脱下叶子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披上丧服。难道我不该与土地息息相通吗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我自己不也是一部分绿叶与青菜的泥土吗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是一种令人神往的寂寞。对于整天在喧嚣和拥挤中忙忙碌碌的现代城市人来说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这样的寂寞实在是难能可贵的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梭罗的生活在外人看来是孤独的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但是他却不觉得寂寞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在任何大自然的事物中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都能找出最甜蜜温柔、最天真和鼓舞人的伴侣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。梭罗认为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寂寞是有益于健康的。一个在思想着、工作着的人总是单独的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但单独并非寂寞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因为他是自由的、独立的自我。梭罗的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生活并非完全与世隔绝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建立在一种孤寂而真实的心灵体验之上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是一种超然的智慧与思索的结晶。文章文字精美流利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形象地描绘了大自然的优美景色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叙写了瓦尔登湖边原始朴素的生活。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395536" y="1268760"/>
            <a:ext cx="8384480"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十分精辟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有启发性。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梭罗是一个有责任感的社会批评家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他的目的是揭露时代的弊端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指出人们将生活变得越来越复杂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最终会导致生命的衰落。相对来讲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原始社会的人类生活较之现代更加幸福和充实。可是我们应该注意到梭罗在瓦尔登湖边的林中独自生活了仅仅两年多一点的时间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这只占他生命的百分之五的光阴。而且在这段时间里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来来往往的访客从未间断。他自己也经常到村里探望家人和朋友。更重要的是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当他离开瓦尔登湖以后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还曾一再反对别人模仿他的行为。用他的话说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他自己之所以到瓦尔登湖生活了一段时间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那完全是他个人的志趣爱好。如果说一个人向往简朴的生活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只要心诚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在哪儿都可以做得到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无论是在纽约、伦敦、孟买或东京。心中有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瓦尔登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生活将会变得更有意义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瓦尔登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的真谛。梭罗本人回到康科德后继续过着简朴的生活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从事写作直至去世。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99488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孤独是一个水池里只有一条鱼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寂寞是水池里什么也没有。孤独是在很多人的地方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身边却没有人陪伴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寂寞是在很多人陪伴的时候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也只能沉默。本文我们将一起体会属于梭罗的寂寞。学习本文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可结合我国古代道家哲学和隐逸思想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把握梭罗的自然观。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2862062"/>
              </p:ext>
            </p:extLst>
          </p:nvPr>
        </p:nvGraphicFramePr>
        <p:xfrm>
          <a:off x="508000" y="1303107"/>
          <a:ext cx="8128000" cy="1643751"/>
        </p:xfrm>
        <a:graphic>
          <a:graphicData uri="http://schemas.openxmlformats.org/presentationml/2006/ole">
            <mc:AlternateContent xmlns:mc="http://schemas.openxmlformats.org/markup-compatibility/2006">
              <mc:Choice xmlns:v="urn:schemas-microsoft-com:vml" Requires="v">
                <p:oleObj spid="_x0000_s1028" name="Document" r:id="rId6" imgW="3838193" imgH="776825" progId="Word.Document.12">
                  <p:embed/>
                </p:oleObj>
              </mc:Choice>
              <mc:Fallback>
                <p:oleObj name="Document" r:id="rId6" imgW="3838193" imgH="776825" progId="Word.Document.12">
                  <p:embed/>
                  <p:pic>
                    <p:nvPicPr>
                      <p:cNvPr id="0" name=""/>
                      <p:cNvPicPr/>
                      <p:nvPr/>
                    </p:nvPicPr>
                    <p:blipFill>
                      <a:blip r:embed="rId7"/>
                      <a:stretch>
                        <a:fillRect/>
                      </a:stretch>
                    </p:blipFill>
                    <p:spPr>
                      <a:xfrm>
                        <a:off x="508000" y="1303107"/>
                        <a:ext cx="8128000" cy="1643751"/>
                      </a:xfrm>
                      <a:prstGeom prst="rect">
                        <a:avLst/>
                      </a:prstGeom>
                    </p:spPr>
                  </p:pic>
                </p:oleObj>
              </mc:Fallback>
            </mc:AlternateContent>
          </a:graphicData>
        </a:graphic>
      </p:graphicFrame>
      <p:sp>
        <p:nvSpPr>
          <p:cNvPr id="3" name="矩形 2"/>
          <p:cNvSpPr>
            <a:spLocks noChangeAspect="1"/>
          </p:cNvSpPr>
          <p:nvPr/>
        </p:nvSpPr>
        <p:spPr>
          <a:xfrm>
            <a:off x="508000" y="3212976"/>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梭罗</a:t>
            </a:r>
            <a:r>
              <a:rPr lang="en-US" altLang="zh-CN" sz="2200" dirty="0">
                <a:solidFill>
                  <a:srgbClr val="000000"/>
                </a:solidFill>
                <a:latin typeface="Times New Roman" panose="02020603050405020304" pitchFamily="18" charset="0"/>
                <a:cs typeface="Times New Roman" panose="02020603050405020304" pitchFamily="18" charset="0"/>
              </a:rPr>
              <a:t>(1817—1862),</a:t>
            </a:r>
            <a:r>
              <a:rPr lang="zh-CN" altLang="zh-CN" sz="2200" dirty="0">
                <a:solidFill>
                  <a:srgbClr val="000000"/>
                </a:solidFill>
                <a:latin typeface="Times New Roman" panose="02020603050405020304" pitchFamily="18" charset="0"/>
                <a:cs typeface="Times New Roman" panose="02020603050405020304" pitchFamily="18" charset="0"/>
              </a:rPr>
              <a:t>美国作家、思想家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著名散文集《瓦尔登湖》和论文《论公民的不服从权利》的作者。</a:t>
            </a:r>
            <a:r>
              <a:rPr lang="en-US" altLang="zh-CN" sz="2200" dirty="0">
                <a:solidFill>
                  <a:srgbClr val="000000"/>
                </a:solidFill>
                <a:latin typeface="Times New Roman" panose="02020603050405020304" pitchFamily="18" charset="0"/>
                <a:cs typeface="Times New Roman" panose="02020603050405020304" pitchFamily="18" charset="0"/>
              </a:rPr>
              <a:t>1845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梭罗开始了一项为期两年的实验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他移居到离家乡康科德城不远的优美的瓦尔登湖畔的次生林里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尝试过一种简单的隐居生活。《瓦尔登湖》</a:t>
            </a:r>
            <a:r>
              <a:rPr lang="en-US" altLang="zh-CN" sz="2200" dirty="0">
                <a:solidFill>
                  <a:srgbClr val="000000"/>
                </a:solidFill>
                <a:latin typeface="Times New Roman" panose="02020603050405020304" pitchFamily="18" charset="0"/>
                <a:cs typeface="Times New Roman" panose="02020603050405020304" pitchFamily="18" charset="0"/>
              </a:rPr>
              <a:t>(1854)</a:t>
            </a:r>
            <a:r>
              <a:rPr lang="zh-CN" altLang="zh-CN" sz="2200" dirty="0">
                <a:solidFill>
                  <a:srgbClr val="000000"/>
                </a:solidFill>
                <a:latin typeface="Times New Roman" panose="02020603050405020304" pitchFamily="18" charset="0"/>
                <a:cs typeface="Times New Roman" panose="02020603050405020304" pitchFamily="18" charset="0"/>
              </a:rPr>
              <a:t>记录了梭罗独自一人在瓦尔登湖畔自食其力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过一种原始简朴但又诗意盎然的生活的情景及所思所悟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其中对工业文明的反省常常令人拍案叫绝。</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在任何大自然的事物中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都能找出最甜蜜温柔、最天真和鼓舞人的伴侣。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梭罗认为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寂寞是有益于健康的。一个在思想着、工作着的人总是单独的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但单独并非寂寞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因为他是自由的、独立的自我。梭罗的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生活并非完全与世隔绝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建立在一种孤寂而真实的心灵体验之上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是一种超然的智慧与思索的结晶。文章文字精美流利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形象地描绘了大自然的优美景色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叙写了瓦尔登湖边原始朴素的生活。文章说理透彻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精辟深入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充满了哲理的火花。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19171511"/>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46894442"/>
              </p:ext>
            </p:extLst>
          </p:nvPr>
        </p:nvGraphicFramePr>
        <p:xfrm>
          <a:off x="611560" y="1772816"/>
          <a:ext cx="8128000" cy="4665701"/>
        </p:xfrm>
        <a:graphic>
          <a:graphicData uri="http://schemas.openxmlformats.org/presentationml/2006/ole">
            <mc:AlternateContent xmlns:mc="http://schemas.openxmlformats.org/markup-compatibility/2006">
              <mc:Choice xmlns:v="urn:schemas-microsoft-com:vml" Requires="v">
                <p:oleObj spid="_x0000_s2052" name="Document" r:id="rId6" imgW="3838193" imgH="2203462" progId="Word.Document.12">
                  <p:embed/>
                </p:oleObj>
              </mc:Choice>
              <mc:Fallback>
                <p:oleObj name="Document" r:id="rId6" imgW="3838193" imgH="2203462" progId="Word.Document.12">
                  <p:embed/>
                  <p:pic>
                    <p:nvPicPr>
                      <p:cNvPr id="0" name=""/>
                      <p:cNvPicPr/>
                      <p:nvPr/>
                    </p:nvPicPr>
                    <p:blipFill>
                      <a:blip r:embed="rId7"/>
                      <a:stretch>
                        <a:fillRect/>
                      </a:stretch>
                    </p:blipFill>
                    <p:spPr>
                      <a:xfrm>
                        <a:off x="611560" y="1772816"/>
                        <a:ext cx="8128000" cy="4665701"/>
                      </a:xfrm>
                      <a:prstGeom prst="rect">
                        <a:avLst/>
                      </a:prstGeom>
                    </p:spPr>
                  </p:pic>
                </p:oleObj>
              </mc:Fallback>
            </mc:AlternateContent>
          </a:graphicData>
        </a:graphic>
      </p:graphicFrame>
      <p:sp>
        <p:nvSpPr>
          <p:cNvPr id="5" name="矩形 4"/>
          <p:cNvSpPr/>
          <p:nvPr/>
        </p:nvSpPr>
        <p:spPr>
          <a:xfrm>
            <a:off x="1763688" y="2067540"/>
            <a:ext cx="36004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忧悒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忧愁不安。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体物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体察万物。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哀恸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极度哀伤。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愤世嫉俗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对不合理的社会和习俗表示愤恨憎恶。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无足轻重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无关紧要。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生死攸关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关系到人的生存和死亡。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凤毛麟角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比喻稀少而可贵的人或事物。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94573657"/>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偶然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偶尔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不常进入森林的人常把森林中的小玩意儿一路上拿在手里玩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把它们留下了。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研究发现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喜欢运动的人患病率、死亡率均为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偶尔</a:t>
            </a:r>
            <a:r>
              <a:rPr lang="zh-CN" altLang="zh-CN" sz="2200" dirty="0">
                <a:solidFill>
                  <a:srgbClr val="000000"/>
                </a:solidFill>
                <a:latin typeface="Times New Roman" panose="02020603050405020304" pitchFamily="18" charset="0"/>
                <a:cs typeface="Times New Roman" panose="02020603050405020304" pitchFamily="18" charset="0"/>
              </a:rPr>
              <a:t>锻炼的人的一半。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两者都指不经常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指次数少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除了指次数少外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还有不是必然的意思。</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10618010"/>
      </p:ext>
    </p:extLst>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9750"/>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安静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宁静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是什么药使我们健全、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宁静</a:t>
            </a:r>
            <a:r>
              <a:rPr lang="zh-CN" altLang="zh-CN" sz="2200" dirty="0">
                <a:solidFill>
                  <a:srgbClr val="000000"/>
                </a:solidFill>
                <a:latin typeface="Times New Roman" panose="02020603050405020304" pitchFamily="18" charset="0"/>
                <a:cs typeface="Times New Roman" panose="02020603050405020304" pitchFamily="18" charset="0"/>
              </a:rPr>
              <a:t>、满足呢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许多家长昨晚通过本报发出呼吁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希望中高考前的夜晚能尽量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安静</a:t>
            </a:r>
            <a:r>
              <a:rPr lang="zh-CN" altLang="zh-CN" sz="2200" dirty="0">
                <a:solidFill>
                  <a:srgbClr val="000000"/>
                </a:solidFill>
                <a:latin typeface="Times New Roman" panose="02020603050405020304" pitchFamily="18" charset="0"/>
                <a:cs typeface="Times New Roman" panose="02020603050405020304" pitchFamily="18" charset="0"/>
              </a:rPr>
              <a:t>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二者都指没有吵闹和喧哗。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有使安稳平静下来的意思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它有一个由喧闹到安静下来的过程。而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一般多指环境或心情平和安静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它描述的是一种很安静的状态或气氛。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的一种情境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除了指环境外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更多的时候是指一种心情上的安宁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是人们追求的不受外界干扰的有质量的生活境界。而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多指环境没有声音或吵闹。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的使用范围要比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大一些。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13384652"/>
      </p:ext>
    </p:extLst>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0529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等我回到家里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发现已有访客来过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他们还留下了名片呢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不是一束花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便是一个常春树的花环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或用铅笔写在黄色的胡桃叶或者木片上的一个名字。</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访客的到来瞒不过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锐利的眼睛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因为大自然中的这些趣味给了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怎么能够寂寞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最接近我的邻居在一英里外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看不到什么房子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除非登上那半里之外的小山山顶去瞭望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才能望见一点儿房屋。我的地平线全给森林包围起来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专供我自个享受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极目远望只能望见那在湖的一端经过的铁路和在湖的另一端沿着山林的公路边上的篱笆。大体说来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我居住的地方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寂寞得跟生活在大草原上一样。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极写空间大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是为了说明在这样大的空间内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有许多的花草树木、鸟兽虫鱼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与自己相伴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的天地多么大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的朋友何其多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258</TotalTime>
  <Words>2477</Words>
  <Application>Microsoft Office PowerPoint</Application>
  <PresentationFormat>全屏显示(4:3)</PresentationFormat>
  <Paragraphs>87</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0"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2.寂　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34</cp:revision>
  <dcterms:created xsi:type="dcterms:W3CDTF">2016-04-22T00:11:50Z</dcterms:created>
  <dcterms:modified xsi:type="dcterms:W3CDTF">2016-07-13T09:03:02Z</dcterms:modified>
</cp:coreProperties>
</file>