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2"/>
  </p:notesMasterIdLst>
  <p:sldIdLst>
    <p:sldId id="271" r:id="rId4"/>
    <p:sldId id="272" r:id="rId5"/>
    <p:sldId id="273" r:id="rId6"/>
    <p:sldId id="274" r:id="rId7"/>
    <p:sldId id="267" r:id="rId8"/>
    <p:sldId id="304" r:id="rId9"/>
    <p:sldId id="305" r:id="rId10"/>
    <p:sldId id="275" r:id="rId11"/>
    <p:sldId id="280" r:id="rId13"/>
    <p:sldId id="289" r:id="rId14"/>
    <p:sldId id="298" r:id="rId15"/>
    <p:sldId id="277" r:id="rId16"/>
    <p:sldId id="299" r:id="rId17"/>
    <p:sldId id="300" r:id="rId18"/>
    <p:sldId id="301" r:id="rId19"/>
    <p:sldId id="307" r:id="rId20"/>
    <p:sldId id="308" r:id="rId21"/>
    <p:sldId id="309" r:id="rId22"/>
    <p:sldId id="303" r:id="rId23"/>
    <p:sldId id="310" r:id="rId24"/>
    <p:sldId id="270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81"/>
    <p:restoredTop sz="94675"/>
  </p:normalViewPr>
  <p:slideViewPr>
    <p:cSldViewPr showGuides="1"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en-US" altLang="zh-CN" dirty="0">
                <a:solidFill>
                  <a:srgbClr val="4A452A"/>
                </a:solidFill>
              </a:rPr>
              <a:t>PPT</a:t>
            </a:r>
            <a:r>
              <a:rPr lang="zh-CN" altLang="en-US" dirty="0">
                <a:solidFill>
                  <a:srgbClr val="4A452A"/>
                </a:solidFill>
              </a:rPr>
              <a:t>模板：</a:t>
            </a:r>
            <a:r>
              <a:rPr lang="en-US" altLang="zh-CN" dirty="0">
                <a:solidFill>
                  <a:srgbClr val="4A452A"/>
                </a:solidFill>
                <a:hlinkClick r:id="rId3"/>
              </a:rPr>
              <a:t>www.1ppt.com/moban/</a:t>
            </a:r>
            <a:r>
              <a:rPr lang="en-US" altLang="zh-CN" dirty="0">
                <a:solidFill>
                  <a:srgbClr val="4A452A"/>
                </a:solidFill>
              </a:rPr>
              <a:t>                  PPT</a:t>
            </a:r>
            <a:r>
              <a:rPr lang="zh-CN" altLang="en-US" dirty="0">
                <a:solidFill>
                  <a:srgbClr val="4A452A"/>
                </a:solidFill>
              </a:rPr>
              <a:t>素材：</a:t>
            </a:r>
            <a:r>
              <a:rPr lang="en-US" altLang="zh-CN" dirty="0">
                <a:solidFill>
                  <a:srgbClr val="4A452A"/>
                </a:solidFill>
                <a:hlinkClick r:id="rId4"/>
              </a:rPr>
              <a:t>www.1ppt.com/sucai/</a:t>
            </a:r>
            <a:endParaRPr lang="en-US" altLang="zh-CN" dirty="0">
              <a:solidFill>
                <a:srgbClr val="4A452A"/>
              </a:solidFill>
            </a:endParaRPr>
          </a:p>
          <a:p>
            <a:pPr lvl="0" eaLnBrk="1" hangingPunct="1"/>
            <a:r>
              <a:rPr lang="en-US" altLang="zh-CN" dirty="0">
                <a:solidFill>
                  <a:srgbClr val="4A452A"/>
                </a:solidFill>
              </a:rPr>
              <a:t>PPT</a:t>
            </a:r>
            <a:r>
              <a:rPr lang="zh-CN" altLang="en-US" dirty="0">
                <a:solidFill>
                  <a:srgbClr val="4A452A"/>
                </a:solidFill>
              </a:rPr>
              <a:t>背景：</a:t>
            </a:r>
            <a:r>
              <a:rPr lang="en-US" altLang="zh-CN" dirty="0">
                <a:solidFill>
                  <a:srgbClr val="4A452A"/>
                </a:solidFill>
                <a:hlinkClick r:id="rId5"/>
              </a:rPr>
              <a:t>www.1ppt.com/beijing/</a:t>
            </a:r>
            <a:r>
              <a:rPr lang="en-US" altLang="zh-CN" dirty="0">
                <a:solidFill>
                  <a:srgbClr val="4A452A"/>
                </a:solidFill>
              </a:rPr>
              <a:t>                   PPT</a:t>
            </a:r>
            <a:r>
              <a:rPr lang="zh-CN" altLang="en-US" dirty="0">
                <a:solidFill>
                  <a:srgbClr val="4A452A"/>
                </a:solidFill>
              </a:rPr>
              <a:t>图表：</a:t>
            </a:r>
            <a:r>
              <a:rPr lang="en-US" altLang="zh-CN" dirty="0">
                <a:solidFill>
                  <a:srgbClr val="4A452A"/>
                </a:solidFill>
                <a:hlinkClick r:id="rId6"/>
              </a:rPr>
              <a:t>www.1ppt.com/tubiao/</a:t>
            </a:r>
            <a:r>
              <a:rPr lang="en-US" altLang="zh-CN" dirty="0">
                <a:solidFill>
                  <a:srgbClr val="4A452A"/>
                </a:solidFill>
              </a:rPr>
              <a:t>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 eaLnBrk="1" hangingPunct="1"/>
            <a:r>
              <a:rPr lang="en-US" altLang="zh-CN" dirty="0">
                <a:solidFill>
                  <a:srgbClr val="4A452A"/>
                </a:solidFill>
              </a:rPr>
              <a:t>PPT</a:t>
            </a:r>
            <a:r>
              <a:rPr lang="zh-CN" altLang="en-US" dirty="0">
                <a:solidFill>
                  <a:srgbClr val="4A452A"/>
                </a:solidFill>
              </a:rPr>
              <a:t>下载：</a:t>
            </a:r>
            <a:r>
              <a:rPr lang="en-US" altLang="zh-CN" dirty="0">
                <a:solidFill>
                  <a:srgbClr val="4A452A"/>
                </a:solidFill>
                <a:hlinkClick r:id="rId7"/>
              </a:rPr>
              <a:t>www.1ppt.com/xiazai/</a:t>
            </a:r>
            <a:r>
              <a:rPr lang="en-US" altLang="zh-CN" dirty="0">
                <a:solidFill>
                  <a:srgbClr val="4A452A"/>
                </a:solidFill>
              </a:rPr>
              <a:t>                     PPT</a:t>
            </a:r>
            <a:r>
              <a:rPr lang="zh-CN" altLang="en-US" dirty="0">
                <a:solidFill>
                  <a:srgbClr val="4A452A"/>
                </a:solidFill>
              </a:rPr>
              <a:t>教程： </a:t>
            </a:r>
            <a:r>
              <a:rPr lang="en-US" altLang="zh-CN" dirty="0">
                <a:solidFill>
                  <a:srgbClr val="4A452A"/>
                </a:solidFill>
                <a:hlinkClick r:id="rId8"/>
              </a:rPr>
              <a:t>www.1ppt.com/powerpoint/</a:t>
            </a:r>
            <a:r>
              <a:rPr lang="en-US" altLang="zh-CN" dirty="0">
                <a:solidFill>
                  <a:srgbClr val="4A452A"/>
                </a:solidFill>
              </a:rPr>
              <a:t>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 eaLnBrk="1" hangingPunct="1"/>
            <a:r>
              <a:rPr lang="zh-CN" altLang="en-US" dirty="0">
                <a:solidFill>
                  <a:srgbClr val="4A452A"/>
                </a:solidFill>
              </a:rPr>
              <a:t>资料下载：</a:t>
            </a:r>
            <a:r>
              <a:rPr lang="en-US" altLang="zh-CN" dirty="0">
                <a:solidFill>
                  <a:srgbClr val="4A452A"/>
                </a:solidFill>
                <a:hlinkClick r:id="rId9"/>
              </a:rPr>
              <a:t>www.1ppt.com/ziliao/</a:t>
            </a:r>
            <a:r>
              <a:rPr lang="en-US" altLang="zh-CN" dirty="0">
                <a:solidFill>
                  <a:srgbClr val="4A452A"/>
                </a:solidFill>
              </a:rPr>
              <a:t>                   </a:t>
            </a:r>
            <a:r>
              <a:rPr lang="zh-CN" altLang="en-US" dirty="0">
                <a:solidFill>
                  <a:srgbClr val="4A452A"/>
                </a:solidFill>
              </a:rPr>
              <a:t>范文下载：</a:t>
            </a:r>
            <a:r>
              <a:rPr lang="en-US" altLang="zh-CN" dirty="0">
                <a:solidFill>
                  <a:srgbClr val="4A452A"/>
                </a:solidFill>
                <a:hlinkClick r:id="rId10"/>
              </a:rPr>
              <a:t>www.1ppt.com/fanwen/</a:t>
            </a:r>
            <a:r>
              <a:rPr lang="en-US" altLang="zh-CN" dirty="0">
                <a:solidFill>
                  <a:srgbClr val="4A452A"/>
                </a:solidFill>
              </a:rPr>
              <a:t>       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 eaLnBrk="1" hangingPunct="1"/>
            <a:r>
              <a:rPr lang="zh-CN" altLang="en-US" dirty="0">
                <a:solidFill>
                  <a:srgbClr val="4A452A"/>
                </a:solidFill>
              </a:rPr>
              <a:t>试卷下载：</a:t>
            </a:r>
            <a:r>
              <a:rPr lang="en-US" altLang="zh-CN" dirty="0">
                <a:solidFill>
                  <a:srgbClr val="4A452A"/>
                </a:solidFill>
                <a:hlinkClick r:id="rId11"/>
              </a:rPr>
              <a:t>www.1ppt.com/shiti/</a:t>
            </a:r>
            <a:r>
              <a:rPr lang="en-US" altLang="zh-CN" dirty="0">
                <a:solidFill>
                  <a:srgbClr val="4A452A"/>
                </a:solidFill>
              </a:rPr>
              <a:t>                     </a:t>
            </a:r>
            <a:r>
              <a:rPr lang="zh-CN" altLang="en-US" dirty="0">
                <a:solidFill>
                  <a:srgbClr val="4A452A"/>
                </a:solidFill>
              </a:rPr>
              <a:t>教案下载：</a:t>
            </a:r>
            <a:r>
              <a:rPr lang="en-US" altLang="zh-CN" dirty="0">
                <a:solidFill>
                  <a:srgbClr val="4A452A"/>
                </a:solidFill>
                <a:hlinkClick r:id="rId12"/>
              </a:rPr>
              <a:t>www.1ppt.com/jiaoan/</a:t>
            </a:r>
            <a:r>
              <a:rPr lang="en-US" altLang="zh-CN" dirty="0">
                <a:solidFill>
                  <a:srgbClr val="4A452A"/>
                </a:solidFill>
              </a:rPr>
              <a:t>         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 eaLnBrk="1" hangingPunct="1"/>
            <a:r>
              <a:rPr lang="en-US" altLang="zh-CN" dirty="0">
                <a:solidFill>
                  <a:srgbClr val="4A452A"/>
                </a:solidFill>
              </a:rPr>
              <a:t>PPT</a:t>
            </a:r>
            <a:r>
              <a:rPr lang="zh-CN" altLang="en-US" dirty="0">
                <a:solidFill>
                  <a:srgbClr val="4A452A"/>
                </a:solidFill>
              </a:rPr>
              <a:t>论坛：</a:t>
            </a:r>
            <a:r>
              <a:rPr lang="en-US" altLang="zh-CN" dirty="0">
                <a:solidFill>
                  <a:srgbClr val="4A452A"/>
                </a:solidFill>
                <a:hlinkClick r:id="rId13"/>
              </a:rPr>
              <a:t>www.1ppt.cn</a:t>
            </a:r>
            <a:r>
              <a:rPr lang="en-US" altLang="zh-CN" dirty="0">
                <a:solidFill>
                  <a:srgbClr val="4A452A"/>
                </a:solidFill>
              </a:rPr>
              <a:t>                                      PPT</a:t>
            </a:r>
            <a:r>
              <a:rPr lang="zh-CN" altLang="en-US" dirty="0">
                <a:solidFill>
                  <a:srgbClr val="4A452A"/>
                </a:solidFill>
              </a:rPr>
              <a:t>课件：</a:t>
            </a:r>
            <a:r>
              <a:rPr lang="en-US" altLang="zh-CN" dirty="0">
                <a:solidFill>
                  <a:srgbClr val="4A452A"/>
                </a:solidFill>
                <a:hlinkClick r:id="rId14"/>
              </a:rPr>
              <a:t>www.1ppt.com/kejian/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 eaLnBrk="1" hangingPunct="1"/>
            <a:r>
              <a:rPr lang="zh-CN" altLang="en-US" dirty="0">
                <a:solidFill>
                  <a:srgbClr val="4A452A"/>
                </a:solidFill>
              </a:rPr>
              <a:t>语文课件：</a:t>
            </a:r>
            <a:r>
              <a:rPr lang="en-US" altLang="zh-CN" dirty="0">
                <a:solidFill>
                  <a:srgbClr val="4A452A"/>
                </a:solidFill>
                <a:hlinkClick r:id="rId15"/>
              </a:rPr>
              <a:t>www.1ppt.com/kejian/yuwen/</a:t>
            </a:r>
            <a:r>
              <a:rPr lang="en-US" altLang="zh-CN" dirty="0">
                <a:solidFill>
                  <a:srgbClr val="4A452A"/>
                </a:solidFill>
              </a:rPr>
              <a:t>    </a:t>
            </a:r>
            <a:r>
              <a:rPr lang="zh-CN" altLang="en-US" dirty="0">
                <a:solidFill>
                  <a:srgbClr val="4A452A"/>
                </a:solidFill>
              </a:rPr>
              <a:t>数学课件：</a:t>
            </a:r>
            <a:r>
              <a:rPr lang="en-US" altLang="zh-CN" dirty="0">
                <a:solidFill>
                  <a:srgbClr val="4A452A"/>
                </a:solidFill>
                <a:hlinkClick r:id="rId16"/>
              </a:rPr>
              <a:t>www.1ppt.com/kejian/shuxue/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 eaLnBrk="1" hangingPunct="1"/>
            <a:r>
              <a:rPr lang="zh-CN" altLang="en-US" dirty="0">
                <a:solidFill>
                  <a:srgbClr val="4A452A"/>
                </a:solidFill>
              </a:rPr>
              <a:t>英语课件：</a:t>
            </a:r>
            <a:r>
              <a:rPr lang="en-US" altLang="zh-CN" dirty="0">
                <a:solidFill>
                  <a:srgbClr val="4A452A"/>
                </a:solidFill>
                <a:hlinkClick r:id="rId17"/>
              </a:rPr>
              <a:t>www.1ppt.com/kejian/yingyu/</a:t>
            </a:r>
            <a:r>
              <a:rPr lang="en-US" altLang="zh-CN" dirty="0">
                <a:solidFill>
                  <a:srgbClr val="4A452A"/>
                </a:solidFill>
              </a:rPr>
              <a:t>    </a:t>
            </a:r>
            <a:r>
              <a:rPr lang="zh-CN" altLang="en-US" dirty="0">
                <a:solidFill>
                  <a:srgbClr val="4A452A"/>
                </a:solidFill>
              </a:rPr>
              <a:t>美术课件：</a:t>
            </a:r>
            <a:r>
              <a:rPr lang="en-US" altLang="zh-CN" dirty="0">
                <a:solidFill>
                  <a:srgbClr val="4A452A"/>
                </a:solidFill>
                <a:hlinkClick r:id="rId18"/>
              </a:rPr>
              <a:t>www.1ppt.com/kejian/meishu/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 eaLnBrk="1" hangingPunct="1"/>
            <a:r>
              <a:rPr lang="zh-CN" altLang="en-US" dirty="0">
                <a:solidFill>
                  <a:srgbClr val="4A452A"/>
                </a:solidFill>
              </a:rPr>
              <a:t>科学课件：</a:t>
            </a:r>
            <a:r>
              <a:rPr lang="en-US" altLang="zh-CN" dirty="0">
                <a:solidFill>
                  <a:srgbClr val="4A452A"/>
                </a:solidFill>
                <a:hlinkClick r:id="rId19"/>
              </a:rPr>
              <a:t>www.1ppt.com/kejian/kexue/</a:t>
            </a:r>
            <a:r>
              <a:rPr lang="en-US" altLang="zh-CN" dirty="0">
                <a:solidFill>
                  <a:srgbClr val="4A452A"/>
                </a:solidFill>
              </a:rPr>
              <a:t>     </a:t>
            </a:r>
            <a:r>
              <a:rPr lang="zh-CN" altLang="en-US" dirty="0">
                <a:solidFill>
                  <a:srgbClr val="4A452A"/>
                </a:solidFill>
              </a:rPr>
              <a:t>物理课件：</a:t>
            </a:r>
            <a:r>
              <a:rPr lang="en-US" altLang="zh-CN" dirty="0">
                <a:solidFill>
                  <a:srgbClr val="4A452A"/>
                </a:solidFill>
                <a:hlinkClick r:id="rId20"/>
              </a:rPr>
              <a:t>www.1ppt.com/kejian/wuli/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 eaLnBrk="1" hangingPunct="1"/>
            <a:r>
              <a:rPr lang="zh-CN" altLang="en-US" dirty="0">
                <a:solidFill>
                  <a:srgbClr val="4A452A"/>
                </a:solidFill>
              </a:rPr>
              <a:t>化学课件：</a:t>
            </a:r>
            <a:r>
              <a:rPr lang="en-US" altLang="zh-CN" dirty="0">
                <a:solidFill>
                  <a:srgbClr val="4A452A"/>
                </a:solidFill>
                <a:hlinkClick r:id="rId21"/>
              </a:rPr>
              <a:t>www.1ppt.com/kejian/huaxue/</a:t>
            </a:r>
            <a:r>
              <a:rPr lang="en-US" altLang="zh-CN" dirty="0">
                <a:solidFill>
                  <a:srgbClr val="4A452A"/>
                </a:solidFill>
              </a:rPr>
              <a:t>  </a:t>
            </a:r>
            <a:r>
              <a:rPr lang="zh-CN" altLang="en-US" dirty="0">
                <a:solidFill>
                  <a:srgbClr val="4A452A"/>
                </a:solidFill>
              </a:rPr>
              <a:t>生物课件：</a:t>
            </a:r>
            <a:r>
              <a:rPr lang="en-US" altLang="zh-CN" dirty="0">
                <a:solidFill>
                  <a:srgbClr val="4A452A"/>
                </a:solidFill>
                <a:hlinkClick r:id="rId22"/>
              </a:rPr>
              <a:t>www.1ppt.com/kejian/shengwu/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 eaLnBrk="1" hangingPunct="1"/>
            <a:r>
              <a:rPr lang="zh-CN" altLang="en-US" dirty="0">
                <a:solidFill>
                  <a:srgbClr val="4A452A"/>
                </a:solidFill>
              </a:rPr>
              <a:t>地理课件：</a:t>
            </a:r>
            <a:r>
              <a:rPr lang="en-US" altLang="zh-CN" dirty="0">
                <a:solidFill>
                  <a:srgbClr val="4A452A"/>
                </a:solidFill>
                <a:hlinkClick r:id="rId23"/>
              </a:rPr>
              <a:t>www.1ppt.com/kejian/dili/</a:t>
            </a:r>
            <a:r>
              <a:rPr lang="en-US" altLang="zh-CN" dirty="0">
                <a:solidFill>
                  <a:srgbClr val="4A452A"/>
                </a:solidFill>
              </a:rPr>
              <a:t>          </a:t>
            </a:r>
            <a:r>
              <a:rPr lang="zh-CN" altLang="en-US" dirty="0">
                <a:solidFill>
                  <a:srgbClr val="4A452A"/>
                </a:solidFill>
              </a:rPr>
              <a:t>历史课件：</a:t>
            </a:r>
            <a:r>
              <a:rPr lang="en-US" altLang="zh-CN" dirty="0">
                <a:solidFill>
                  <a:srgbClr val="4A452A"/>
                </a:solidFill>
                <a:hlinkClick r:id="rId24"/>
              </a:rPr>
              <a:t>www.1ppt.com/kejian/lishi/</a:t>
            </a:r>
            <a:r>
              <a:rPr lang="en-US" altLang="zh-CN" dirty="0">
                <a:solidFill>
                  <a:srgbClr val="4A452A"/>
                </a:solidFill>
              </a:rPr>
              <a:t>  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 eaLnBrk="1" hangingPunct="1"/>
            <a:r>
              <a:rPr lang="en-US" altLang="zh-CN" dirty="0">
                <a:solidFill>
                  <a:srgbClr val="4A452A"/>
                </a:solidFill>
              </a:rPr>
              <a:t>  </a:t>
            </a:r>
            <a:endParaRPr lang="zh-CN" altLang="en-US" dirty="0">
              <a:solidFill>
                <a:srgbClr val="4A452A"/>
              </a:solidFill>
            </a:endParaRPr>
          </a:p>
          <a:p>
            <a:pPr lvl="0" eaLnBrk="1" hangingPunct="1"/>
            <a:endParaRPr lang="zh-CN" altLang="en-US" dirty="0"/>
          </a:p>
        </p:txBody>
      </p:sp>
      <p:sp>
        <p:nvSpPr>
          <p:cNvPr id="122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5362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r>
              <a:rPr lang="en-US" altLang="zh-CN" dirty="0">
                <a:solidFill>
                  <a:srgbClr val="4A452A"/>
                </a:solidFill>
              </a:rPr>
              <a:t>PPT</a:t>
            </a:r>
            <a:r>
              <a:rPr lang="zh-CN" altLang="en-US" dirty="0">
                <a:solidFill>
                  <a:srgbClr val="4A452A"/>
                </a:solidFill>
              </a:rPr>
              <a:t>模板：</a:t>
            </a:r>
            <a:r>
              <a:rPr lang="en-US" altLang="zh-CN" dirty="0">
                <a:solidFill>
                  <a:srgbClr val="4A452A"/>
                </a:solidFill>
                <a:hlinkClick r:id="rId3"/>
              </a:rPr>
              <a:t>www.1ppt.com/moban/</a:t>
            </a:r>
            <a:r>
              <a:rPr lang="en-US" altLang="zh-CN" dirty="0">
                <a:solidFill>
                  <a:srgbClr val="4A452A"/>
                </a:solidFill>
              </a:rPr>
              <a:t>                  PPT</a:t>
            </a:r>
            <a:r>
              <a:rPr lang="zh-CN" altLang="en-US" dirty="0">
                <a:solidFill>
                  <a:srgbClr val="4A452A"/>
                </a:solidFill>
              </a:rPr>
              <a:t>素材：</a:t>
            </a:r>
            <a:r>
              <a:rPr lang="en-US" altLang="zh-CN" dirty="0">
                <a:solidFill>
                  <a:srgbClr val="4A452A"/>
                </a:solidFill>
                <a:hlinkClick r:id="rId4"/>
              </a:rPr>
              <a:t>www.1ppt.com/sucai/</a:t>
            </a:r>
            <a:endParaRPr lang="en-US" altLang="zh-CN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r>
              <a:rPr lang="en-US" altLang="zh-CN" dirty="0">
                <a:solidFill>
                  <a:srgbClr val="4A452A"/>
                </a:solidFill>
              </a:rPr>
              <a:t>PPT</a:t>
            </a:r>
            <a:r>
              <a:rPr lang="zh-CN" altLang="en-US" dirty="0">
                <a:solidFill>
                  <a:srgbClr val="4A452A"/>
                </a:solidFill>
              </a:rPr>
              <a:t>背景：</a:t>
            </a:r>
            <a:r>
              <a:rPr lang="en-US" altLang="zh-CN" dirty="0">
                <a:solidFill>
                  <a:srgbClr val="4A452A"/>
                </a:solidFill>
                <a:hlinkClick r:id="rId5"/>
              </a:rPr>
              <a:t>www.1ppt.com/beijing/</a:t>
            </a:r>
            <a:r>
              <a:rPr lang="en-US" altLang="zh-CN" dirty="0">
                <a:solidFill>
                  <a:srgbClr val="4A452A"/>
                </a:solidFill>
              </a:rPr>
              <a:t>                   PPT</a:t>
            </a:r>
            <a:r>
              <a:rPr lang="zh-CN" altLang="en-US" dirty="0">
                <a:solidFill>
                  <a:srgbClr val="4A452A"/>
                </a:solidFill>
              </a:rPr>
              <a:t>图表：</a:t>
            </a:r>
            <a:r>
              <a:rPr lang="en-US" altLang="zh-CN" dirty="0">
                <a:solidFill>
                  <a:srgbClr val="4A452A"/>
                </a:solidFill>
                <a:hlinkClick r:id="rId6"/>
              </a:rPr>
              <a:t>www.1ppt.com/tubiao/</a:t>
            </a:r>
            <a:r>
              <a:rPr lang="en-US" altLang="zh-CN" dirty="0">
                <a:solidFill>
                  <a:srgbClr val="4A452A"/>
                </a:solidFill>
              </a:rPr>
              <a:t>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r>
              <a:rPr lang="en-US" altLang="zh-CN" dirty="0">
                <a:solidFill>
                  <a:srgbClr val="4A452A"/>
                </a:solidFill>
              </a:rPr>
              <a:t>PPT</a:t>
            </a:r>
            <a:r>
              <a:rPr lang="zh-CN" altLang="en-US" dirty="0">
                <a:solidFill>
                  <a:srgbClr val="4A452A"/>
                </a:solidFill>
              </a:rPr>
              <a:t>下载：</a:t>
            </a:r>
            <a:r>
              <a:rPr lang="en-US" altLang="zh-CN" dirty="0">
                <a:solidFill>
                  <a:srgbClr val="4A452A"/>
                </a:solidFill>
                <a:hlinkClick r:id="rId7"/>
              </a:rPr>
              <a:t>www.1ppt.com/xiazai/</a:t>
            </a:r>
            <a:r>
              <a:rPr lang="en-US" altLang="zh-CN" dirty="0">
                <a:solidFill>
                  <a:srgbClr val="4A452A"/>
                </a:solidFill>
              </a:rPr>
              <a:t>                     PPT</a:t>
            </a:r>
            <a:r>
              <a:rPr lang="zh-CN" altLang="en-US" dirty="0">
                <a:solidFill>
                  <a:srgbClr val="4A452A"/>
                </a:solidFill>
              </a:rPr>
              <a:t>教程： </a:t>
            </a:r>
            <a:r>
              <a:rPr lang="en-US" altLang="zh-CN" dirty="0">
                <a:solidFill>
                  <a:srgbClr val="4A452A"/>
                </a:solidFill>
                <a:hlinkClick r:id="rId8"/>
              </a:rPr>
              <a:t>www.1ppt.com/powerpoint/</a:t>
            </a:r>
            <a:r>
              <a:rPr lang="en-US" altLang="zh-CN" dirty="0">
                <a:solidFill>
                  <a:srgbClr val="4A452A"/>
                </a:solidFill>
              </a:rPr>
              <a:t>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r>
              <a:rPr lang="zh-CN" altLang="en-US" dirty="0">
                <a:solidFill>
                  <a:srgbClr val="4A452A"/>
                </a:solidFill>
              </a:rPr>
              <a:t>资料下载：</a:t>
            </a:r>
            <a:r>
              <a:rPr lang="en-US" altLang="zh-CN" dirty="0">
                <a:solidFill>
                  <a:srgbClr val="4A452A"/>
                </a:solidFill>
                <a:hlinkClick r:id="rId9"/>
              </a:rPr>
              <a:t>www.1ppt.com/ziliao/</a:t>
            </a:r>
            <a:r>
              <a:rPr lang="en-US" altLang="zh-CN" dirty="0">
                <a:solidFill>
                  <a:srgbClr val="4A452A"/>
                </a:solidFill>
              </a:rPr>
              <a:t>                   </a:t>
            </a:r>
            <a:r>
              <a:rPr lang="zh-CN" altLang="en-US" dirty="0">
                <a:solidFill>
                  <a:srgbClr val="4A452A"/>
                </a:solidFill>
              </a:rPr>
              <a:t>范文下载：</a:t>
            </a:r>
            <a:r>
              <a:rPr lang="en-US" altLang="zh-CN" dirty="0">
                <a:solidFill>
                  <a:srgbClr val="4A452A"/>
                </a:solidFill>
                <a:hlinkClick r:id="rId10"/>
              </a:rPr>
              <a:t>www.1ppt.com/fanwen/</a:t>
            </a:r>
            <a:r>
              <a:rPr lang="en-US" altLang="zh-CN" dirty="0">
                <a:solidFill>
                  <a:srgbClr val="4A452A"/>
                </a:solidFill>
              </a:rPr>
              <a:t>       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r>
              <a:rPr lang="zh-CN" altLang="en-US" dirty="0">
                <a:solidFill>
                  <a:srgbClr val="4A452A"/>
                </a:solidFill>
              </a:rPr>
              <a:t>试卷下载：</a:t>
            </a:r>
            <a:r>
              <a:rPr lang="en-US" altLang="zh-CN" dirty="0">
                <a:solidFill>
                  <a:srgbClr val="4A452A"/>
                </a:solidFill>
                <a:hlinkClick r:id="rId11"/>
              </a:rPr>
              <a:t>www.1ppt.com/shiti/</a:t>
            </a:r>
            <a:r>
              <a:rPr lang="en-US" altLang="zh-CN" dirty="0">
                <a:solidFill>
                  <a:srgbClr val="4A452A"/>
                </a:solidFill>
              </a:rPr>
              <a:t>                     </a:t>
            </a:r>
            <a:r>
              <a:rPr lang="zh-CN" altLang="en-US" dirty="0">
                <a:solidFill>
                  <a:srgbClr val="4A452A"/>
                </a:solidFill>
              </a:rPr>
              <a:t>教案下载：</a:t>
            </a:r>
            <a:r>
              <a:rPr lang="en-US" altLang="zh-CN" dirty="0">
                <a:solidFill>
                  <a:srgbClr val="4A452A"/>
                </a:solidFill>
                <a:hlinkClick r:id="rId12"/>
              </a:rPr>
              <a:t>www.1ppt.com/jiaoan/</a:t>
            </a:r>
            <a:r>
              <a:rPr lang="en-US" altLang="zh-CN" dirty="0">
                <a:solidFill>
                  <a:srgbClr val="4A452A"/>
                </a:solidFill>
              </a:rPr>
              <a:t>         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r>
              <a:rPr lang="en-US" altLang="zh-CN" dirty="0">
                <a:solidFill>
                  <a:srgbClr val="4A452A"/>
                </a:solidFill>
              </a:rPr>
              <a:t>PPT</a:t>
            </a:r>
            <a:r>
              <a:rPr lang="zh-CN" altLang="en-US" dirty="0">
                <a:solidFill>
                  <a:srgbClr val="4A452A"/>
                </a:solidFill>
              </a:rPr>
              <a:t>论坛：</a:t>
            </a:r>
            <a:r>
              <a:rPr lang="en-US" altLang="zh-CN" dirty="0">
                <a:solidFill>
                  <a:srgbClr val="4A452A"/>
                </a:solidFill>
                <a:hlinkClick r:id="rId13"/>
              </a:rPr>
              <a:t>www.1ppt.cn</a:t>
            </a:r>
            <a:r>
              <a:rPr lang="en-US" altLang="zh-CN" dirty="0">
                <a:solidFill>
                  <a:srgbClr val="4A452A"/>
                </a:solidFill>
              </a:rPr>
              <a:t>                                      PPT</a:t>
            </a:r>
            <a:r>
              <a:rPr lang="zh-CN" altLang="en-US" dirty="0">
                <a:solidFill>
                  <a:srgbClr val="4A452A"/>
                </a:solidFill>
              </a:rPr>
              <a:t>课件：</a:t>
            </a:r>
            <a:r>
              <a:rPr lang="en-US" altLang="zh-CN" dirty="0">
                <a:solidFill>
                  <a:srgbClr val="4A452A"/>
                </a:solidFill>
                <a:hlinkClick r:id="rId14"/>
              </a:rPr>
              <a:t>www.1ppt.com/kejian/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r>
              <a:rPr lang="zh-CN" altLang="en-US" dirty="0">
                <a:solidFill>
                  <a:srgbClr val="4A452A"/>
                </a:solidFill>
              </a:rPr>
              <a:t>语文课件：</a:t>
            </a:r>
            <a:r>
              <a:rPr lang="en-US" altLang="zh-CN" dirty="0">
                <a:solidFill>
                  <a:srgbClr val="4A452A"/>
                </a:solidFill>
                <a:hlinkClick r:id="rId15"/>
              </a:rPr>
              <a:t>www.1ppt.com/kejian/yuwen/</a:t>
            </a:r>
            <a:r>
              <a:rPr lang="en-US" altLang="zh-CN" dirty="0">
                <a:solidFill>
                  <a:srgbClr val="4A452A"/>
                </a:solidFill>
              </a:rPr>
              <a:t>    </a:t>
            </a:r>
            <a:r>
              <a:rPr lang="zh-CN" altLang="en-US" dirty="0">
                <a:solidFill>
                  <a:srgbClr val="4A452A"/>
                </a:solidFill>
              </a:rPr>
              <a:t>数学课件：</a:t>
            </a:r>
            <a:r>
              <a:rPr lang="en-US" altLang="zh-CN" dirty="0">
                <a:solidFill>
                  <a:srgbClr val="4A452A"/>
                </a:solidFill>
                <a:hlinkClick r:id="rId16"/>
              </a:rPr>
              <a:t>www.1ppt.com/kejian/shuxue/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r>
              <a:rPr lang="zh-CN" altLang="en-US" dirty="0">
                <a:solidFill>
                  <a:srgbClr val="4A452A"/>
                </a:solidFill>
              </a:rPr>
              <a:t>英语课件：</a:t>
            </a:r>
            <a:r>
              <a:rPr lang="en-US" altLang="zh-CN" dirty="0">
                <a:solidFill>
                  <a:srgbClr val="4A452A"/>
                </a:solidFill>
                <a:hlinkClick r:id="rId17"/>
              </a:rPr>
              <a:t>www.1ppt.com/kejian/yingyu/</a:t>
            </a:r>
            <a:r>
              <a:rPr lang="en-US" altLang="zh-CN" dirty="0">
                <a:solidFill>
                  <a:srgbClr val="4A452A"/>
                </a:solidFill>
              </a:rPr>
              <a:t>    </a:t>
            </a:r>
            <a:r>
              <a:rPr lang="zh-CN" altLang="en-US" dirty="0">
                <a:solidFill>
                  <a:srgbClr val="4A452A"/>
                </a:solidFill>
              </a:rPr>
              <a:t>美术课件：</a:t>
            </a:r>
            <a:r>
              <a:rPr lang="en-US" altLang="zh-CN" dirty="0">
                <a:solidFill>
                  <a:srgbClr val="4A452A"/>
                </a:solidFill>
                <a:hlinkClick r:id="rId18"/>
              </a:rPr>
              <a:t>www.1ppt.com/kejian/meishu/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r>
              <a:rPr lang="zh-CN" altLang="en-US" dirty="0">
                <a:solidFill>
                  <a:srgbClr val="4A452A"/>
                </a:solidFill>
              </a:rPr>
              <a:t>科学课件：</a:t>
            </a:r>
            <a:r>
              <a:rPr lang="en-US" altLang="zh-CN" dirty="0">
                <a:solidFill>
                  <a:srgbClr val="4A452A"/>
                </a:solidFill>
                <a:hlinkClick r:id="rId19"/>
              </a:rPr>
              <a:t>www.1ppt.com/kejian/kexue/</a:t>
            </a:r>
            <a:r>
              <a:rPr lang="en-US" altLang="zh-CN" dirty="0">
                <a:solidFill>
                  <a:srgbClr val="4A452A"/>
                </a:solidFill>
              </a:rPr>
              <a:t>     </a:t>
            </a:r>
            <a:r>
              <a:rPr lang="zh-CN" altLang="en-US" dirty="0">
                <a:solidFill>
                  <a:srgbClr val="4A452A"/>
                </a:solidFill>
              </a:rPr>
              <a:t>物理课件：</a:t>
            </a:r>
            <a:r>
              <a:rPr lang="en-US" altLang="zh-CN" dirty="0">
                <a:solidFill>
                  <a:srgbClr val="4A452A"/>
                </a:solidFill>
                <a:hlinkClick r:id="rId20"/>
              </a:rPr>
              <a:t>www.1ppt.com/kejian/wuli/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r>
              <a:rPr lang="zh-CN" altLang="en-US" dirty="0">
                <a:solidFill>
                  <a:srgbClr val="4A452A"/>
                </a:solidFill>
              </a:rPr>
              <a:t>化学课件：</a:t>
            </a:r>
            <a:r>
              <a:rPr lang="en-US" altLang="zh-CN" dirty="0">
                <a:solidFill>
                  <a:srgbClr val="4A452A"/>
                </a:solidFill>
                <a:hlinkClick r:id="rId21"/>
              </a:rPr>
              <a:t>www.1ppt.com/kejian/huaxue/</a:t>
            </a:r>
            <a:r>
              <a:rPr lang="en-US" altLang="zh-CN" dirty="0">
                <a:solidFill>
                  <a:srgbClr val="4A452A"/>
                </a:solidFill>
              </a:rPr>
              <a:t>  </a:t>
            </a:r>
            <a:r>
              <a:rPr lang="zh-CN" altLang="en-US" dirty="0">
                <a:solidFill>
                  <a:srgbClr val="4A452A"/>
                </a:solidFill>
              </a:rPr>
              <a:t>生物课件：</a:t>
            </a:r>
            <a:r>
              <a:rPr lang="en-US" altLang="zh-CN" dirty="0">
                <a:solidFill>
                  <a:srgbClr val="4A452A"/>
                </a:solidFill>
                <a:hlinkClick r:id="rId22"/>
              </a:rPr>
              <a:t>www.1ppt.com/kejian/shengwu/</a:t>
            </a:r>
            <a:r>
              <a:rPr lang="en-US" altLang="zh-CN" dirty="0">
                <a:solidFill>
                  <a:srgbClr val="4A452A"/>
                </a:solidFill>
              </a:rPr>
              <a:t> </a:t>
            </a:r>
            <a:endParaRPr lang="en-US" altLang="zh-CN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r>
              <a:rPr lang="zh-CN" altLang="en-US" dirty="0">
                <a:solidFill>
                  <a:srgbClr val="4A452A"/>
                </a:solidFill>
              </a:rPr>
              <a:t>地理课件：</a:t>
            </a:r>
            <a:r>
              <a:rPr lang="en-US" altLang="zh-CN" dirty="0">
                <a:solidFill>
                  <a:srgbClr val="4A452A"/>
                </a:solidFill>
                <a:hlinkClick r:id="rId23"/>
              </a:rPr>
              <a:t>www.1ppt.com/kejian/dili/</a:t>
            </a:r>
            <a:r>
              <a:rPr lang="en-US" altLang="zh-CN" dirty="0">
                <a:solidFill>
                  <a:srgbClr val="4A452A"/>
                </a:solidFill>
              </a:rPr>
              <a:t>          </a:t>
            </a:r>
            <a:r>
              <a:rPr lang="zh-CN" altLang="en-US" dirty="0">
                <a:solidFill>
                  <a:srgbClr val="4A452A"/>
                </a:solidFill>
              </a:rPr>
              <a:t>历史课件：</a:t>
            </a:r>
            <a:r>
              <a:rPr lang="en-US" altLang="zh-CN" dirty="0">
                <a:solidFill>
                  <a:srgbClr val="4A452A"/>
                </a:solidFill>
                <a:hlinkClick r:id="rId24"/>
              </a:rPr>
              <a:t>www.1ppt.com/kejian/lishi/</a:t>
            </a:r>
            <a:r>
              <a:rPr lang="en-US" altLang="zh-CN" dirty="0">
                <a:solidFill>
                  <a:srgbClr val="4A452A"/>
                </a:solidFill>
              </a:rPr>
              <a:t>        </a:t>
            </a:r>
            <a:endParaRPr lang="en-US" altLang="zh-CN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r>
              <a:rPr lang="en-US" altLang="zh-CN" dirty="0">
                <a:solidFill>
                  <a:srgbClr val="4A452A"/>
                </a:solidFill>
              </a:rPr>
              <a:t>  </a:t>
            </a:r>
            <a:endParaRPr lang="zh-CN" altLang="en-US" dirty="0">
              <a:solidFill>
                <a:srgbClr val="4A452A"/>
              </a:solidFill>
            </a:endParaRPr>
          </a:p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2050" name="图片 6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slide" Target="slide1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wmf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wmf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2" descr="背景3"/>
          <p:cNvPicPr>
            <a:picLocks noChangeAspect="1"/>
          </p:cNvPicPr>
          <p:nvPr/>
        </p:nvPicPr>
        <p:blipFill>
          <a:blip r:embed="rId1"/>
          <a:srcRect b="7805"/>
          <a:stretch>
            <a:fillRect/>
          </a:stretch>
        </p:blipFill>
        <p:spPr>
          <a:xfrm>
            <a:off x="0" y="0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Text Box 3"/>
          <p:cNvSpPr txBox="1"/>
          <p:nvPr/>
        </p:nvSpPr>
        <p:spPr>
          <a:xfrm>
            <a:off x="1042988" y="2205038"/>
            <a:ext cx="7651750" cy="283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一物像人又像狗，爬杆上树是能手，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擅长模仿人动作，家里没有山里有。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Text Box 4"/>
          <p:cNvSpPr txBox="1"/>
          <p:nvPr/>
        </p:nvSpPr>
        <p:spPr>
          <a:xfrm>
            <a:off x="4984750" y="5072063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（打一动物）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Text Box 5"/>
          <p:cNvSpPr txBox="1"/>
          <p:nvPr/>
        </p:nvSpPr>
        <p:spPr>
          <a:xfrm>
            <a:off x="2051050" y="692150"/>
            <a:ext cx="3967163" cy="17383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 </a:t>
            </a:r>
            <a:r>
              <a:rPr lang="zh-CN" altLang="en-US" sz="5400" b="1" dirty="0">
                <a:latin typeface="Arial" panose="020B0604020202020204" pitchFamily="34" charset="0"/>
                <a:ea typeface="黑体" panose="02010600030101010101" pitchFamily="2" charset="-122"/>
              </a:rPr>
              <a:t>谜语 一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hecker/>
    <p:sndAc>
      <p:stSnd>
        <p:snd r:embed="rId2" name="chimes.wav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268538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Text Box 3"/>
          <p:cNvSpPr txBox="1"/>
          <p:nvPr/>
        </p:nvSpPr>
        <p:spPr>
          <a:xfrm>
            <a:off x="109538" y="273050"/>
            <a:ext cx="2016125" cy="227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42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领</a:t>
            </a:r>
            <a:endParaRPr lang="zh-CN" altLang="en-US" sz="14200" b="1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339" name="Picture 4" descr="官方logo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70600"/>
            <a:ext cx="1854200" cy="78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0"/>
            <a:ext cx="2268537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Text Box 6"/>
          <p:cNvSpPr txBox="1"/>
          <p:nvPr/>
        </p:nvSpPr>
        <p:spPr>
          <a:xfrm>
            <a:off x="2413000" y="200025"/>
            <a:ext cx="2016125" cy="227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42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争</a:t>
            </a:r>
            <a:endParaRPr lang="zh-CN" altLang="en-US" sz="14200" b="1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342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5463" y="0"/>
            <a:ext cx="2268537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 Box 8"/>
          <p:cNvSpPr txBox="1"/>
          <p:nvPr/>
        </p:nvSpPr>
        <p:spPr>
          <a:xfrm>
            <a:off x="7056438" y="200025"/>
            <a:ext cx="2089150" cy="227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42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伸</a:t>
            </a:r>
            <a:endParaRPr lang="zh-CN" altLang="en-US" sz="14200" b="1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344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0"/>
            <a:ext cx="2268538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5" name="Text Box 10"/>
          <p:cNvSpPr txBox="1"/>
          <p:nvPr/>
        </p:nvSpPr>
        <p:spPr>
          <a:xfrm>
            <a:off x="4718050" y="200025"/>
            <a:ext cx="1908175" cy="227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42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评</a:t>
            </a:r>
            <a:endParaRPr lang="zh-CN" altLang="en-US" sz="14200" b="1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346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4005263"/>
            <a:ext cx="2268538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7" name="Text Box 14"/>
          <p:cNvSpPr txBox="1"/>
          <p:nvPr/>
        </p:nvSpPr>
        <p:spPr>
          <a:xfrm>
            <a:off x="935038" y="4160838"/>
            <a:ext cx="1979612" cy="2255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42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而</a:t>
            </a:r>
            <a:endParaRPr lang="zh-CN" altLang="en-US" sz="14200" b="1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348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8525" y="4005263"/>
            <a:ext cx="2268538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Text Box 16"/>
          <p:cNvSpPr txBox="1"/>
          <p:nvPr/>
        </p:nvSpPr>
        <p:spPr>
          <a:xfrm>
            <a:off x="3582988" y="4160838"/>
            <a:ext cx="1908175" cy="2255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42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胜</a:t>
            </a:r>
            <a:endParaRPr lang="zh-CN" altLang="en-US" sz="14200" b="1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350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0" y="4005263"/>
            <a:ext cx="2268538" cy="256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1" name="Text Box 18"/>
          <p:cNvSpPr txBox="1"/>
          <p:nvPr/>
        </p:nvSpPr>
        <p:spPr>
          <a:xfrm>
            <a:off x="6291263" y="4160838"/>
            <a:ext cx="2089150" cy="2255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42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败</a:t>
            </a:r>
            <a:endParaRPr lang="zh-CN" altLang="en-US" sz="14200" b="1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52" name="Text Box 19"/>
          <p:cNvSpPr txBox="1"/>
          <p:nvPr/>
        </p:nvSpPr>
        <p:spPr>
          <a:xfrm>
            <a:off x="3338513" y="2778125"/>
            <a:ext cx="2952750" cy="1014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Arial" panose="020B0604020202020204" pitchFamily="34" charset="0"/>
                <a:ea typeface="文鼎齿轮体" panose="020B0602010101010101" pitchFamily="33" charset="-122"/>
              </a:rPr>
              <a:t>我会写</a:t>
            </a:r>
            <a:endParaRPr lang="zh-CN" altLang="en-US" sz="6000" b="1" dirty="0">
              <a:latin typeface="Arial" panose="020B0604020202020204" pitchFamily="34" charset="0"/>
              <a:ea typeface="文鼎齿轮体" panose="020B0602010101010101" pitchFamily="33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4" descr="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755650" y="908050"/>
            <a:ext cx="6769100" cy="235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kern="1200" cap="none" spc="0" normalizeH="0" baseline="0" noProof="0" dirty="0" smtClean="0">
                <a:solidFill>
                  <a:srgbClr val="33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认真听老师读课文</a:t>
            </a:r>
            <a:endParaRPr kumimoji="0" lang="zh-CN" altLang="en-US" sz="3600" kern="1200" cap="none" spc="0" normalizeH="0" baseline="0" noProof="0" dirty="0" smtClean="0">
              <a:solidFill>
                <a:srgbClr val="3366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en-US" kern="1200" cap="none" spc="0" normalizeH="0" baseline="0" noProof="0" dirty="0" smtClean="0">
              <a:solidFill>
                <a:srgbClr val="3366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en-US" sz="2800" b="1" kern="1200" cap="none" spc="0" normalizeH="0" baseline="0" noProof="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标出自然段。</a:t>
            </a:r>
            <a:endParaRPr kumimoji="0" lang="zh-CN" altLang="en-US" sz="2800" b="1" kern="1200" cap="none" spc="0" normalizeH="0" baseline="0" noProof="0" dirty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2800" b="1" kern="1200" cap="none" spc="0" normalizeH="0" baseline="0" noProof="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这篇课文讲了一个怎样的故事？</a:t>
            </a:r>
            <a:endParaRPr kumimoji="0" lang="zh-CN" altLang="en-US" sz="2800" b="1" kern="1200" cap="none" spc="0" normalizeH="0" baseline="0" noProof="0" dirty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blinds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algn="l" eaLnBrk="1" hangingPunct="1"/>
            <a:r>
              <a:rPr lang="zh-CN" altLang="en-US" sz="3600" b="1" dirty="0"/>
              <a:t>大声读课文，并说说课文主要讲了一件什么事？</a:t>
            </a:r>
            <a:endParaRPr lang="zh-CN" altLang="en-US" sz="3600" b="1" dirty="0"/>
          </a:p>
        </p:txBody>
      </p:sp>
      <p:sp>
        <p:nvSpPr>
          <p:cNvPr id="17410" name="Rectangle 3"/>
          <p:cNvSpPr>
            <a:spLocks noGrp="1"/>
          </p:cNvSpPr>
          <p:nvPr>
            <p:ph idx="1"/>
          </p:nvPr>
        </p:nvSpPr>
        <p:spPr>
          <a:xfrm>
            <a:off x="0" y="1681163"/>
            <a:ext cx="9144000" cy="3889375"/>
          </a:xfrm>
          <a:ln/>
        </p:spPr>
        <p:txBody>
          <a:bodyPr wrap="square" lIns="91440" tIns="45720" rIns="91440" bIns="45720" anchor="t"/>
          <a:p>
            <a:pPr eaLnBrk="1" hangingPunct="1">
              <a:lnSpc>
                <a:spcPct val="155000"/>
              </a:lnSpc>
              <a:buNone/>
            </a:pPr>
            <a:r>
              <a:rPr lang="zh-CN" altLang="en-US" sz="4000" b="1" dirty="0"/>
              <a:t>         </a:t>
            </a:r>
            <a:r>
              <a:rPr lang="zh-CN" altLang="en-US" sz="3600" b="1" dirty="0"/>
              <a:t>这篇童话讲了（         ）和（        ）比本领， （         ）让他们到（          ）采摘（        ）的果子，猴子和大象互相帮助， （                   ）。</a:t>
            </a:r>
            <a:endParaRPr lang="zh-CN" altLang="en-US" sz="3600" b="1" dirty="0"/>
          </a:p>
        </p:txBody>
      </p:sp>
      <p:sp>
        <p:nvSpPr>
          <p:cNvPr id="26628" name="Text Box 4"/>
          <p:cNvSpPr txBox="1"/>
          <p:nvPr/>
        </p:nvSpPr>
        <p:spPr>
          <a:xfrm>
            <a:off x="4633913" y="1965325"/>
            <a:ext cx="13684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猴子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7042150" y="1965325"/>
            <a:ext cx="13684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大象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0" name="Text Box 6"/>
          <p:cNvSpPr txBox="1"/>
          <p:nvPr/>
        </p:nvSpPr>
        <p:spPr>
          <a:xfrm>
            <a:off x="2397125" y="2838450"/>
            <a:ext cx="15113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小鸟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1" name="Text Box 7"/>
          <p:cNvSpPr txBox="1"/>
          <p:nvPr/>
        </p:nvSpPr>
        <p:spPr>
          <a:xfrm>
            <a:off x="6091238" y="2838450"/>
            <a:ext cx="1871662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河那边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809625" y="3678238"/>
            <a:ext cx="13684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树上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Text Box 9"/>
          <p:cNvSpPr txBox="1"/>
          <p:nvPr/>
        </p:nvSpPr>
        <p:spPr>
          <a:xfrm>
            <a:off x="900113" y="4546600"/>
            <a:ext cx="266382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满载而归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26630" grpId="0"/>
      <p:bldP spid="26631" grpId="0"/>
      <p:bldP spid="26632" grpId="0"/>
      <p:bldP spid="266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5"/>
          <p:cNvSpPr txBox="1"/>
          <p:nvPr/>
        </p:nvSpPr>
        <p:spPr>
          <a:xfrm>
            <a:off x="1042988" y="2636838"/>
            <a:ext cx="4537075" cy="1054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Text Box 7"/>
          <p:cNvSpPr txBox="1"/>
          <p:nvPr/>
        </p:nvSpPr>
        <p:spPr>
          <a:xfrm>
            <a:off x="3125788" y="1628775"/>
            <a:ext cx="540067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自由读</a:t>
            </a: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3~8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自然段：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Text Box 8"/>
          <p:cNvSpPr txBox="1"/>
          <p:nvPr/>
        </p:nvSpPr>
        <p:spPr>
          <a:xfrm>
            <a:off x="2981325" y="2636838"/>
            <a:ext cx="5976938" cy="2441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猴子和大象分别遇到了什么困难？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他们在遇到困难时都说了什么？对方又是怎么回答的呢？用“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——”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划出猴子说的话，用“             ”划出大象说的话。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Freeform 13"/>
          <p:cNvSpPr/>
          <p:nvPr/>
        </p:nvSpPr>
        <p:spPr>
          <a:xfrm>
            <a:off x="6438900" y="4476750"/>
            <a:ext cx="936625" cy="73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3304" y="73025"/>
              </a:cxn>
              <a:cxn ang="0">
                <a:pos x="208904" y="0"/>
              </a:cxn>
              <a:cxn ang="0">
                <a:pos x="312208" y="73025"/>
              </a:cxn>
              <a:cxn ang="0">
                <a:pos x="415513" y="0"/>
              </a:cxn>
              <a:cxn ang="0">
                <a:pos x="521112" y="73025"/>
              </a:cxn>
              <a:cxn ang="0">
                <a:pos x="624417" y="0"/>
              </a:cxn>
              <a:cxn ang="0">
                <a:pos x="727721" y="73025"/>
              </a:cxn>
              <a:cxn ang="0">
                <a:pos x="833321" y="0"/>
              </a:cxn>
              <a:cxn ang="0">
                <a:pos x="936625" y="73025"/>
              </a:cxn>
            </a:cxnLst>
            <a:pathLst>
              <a:path w="408" h="45">
                <a:moveTo>
                  <a:pt x="0" y="0"/>
                </a:moveTo>
                <a:cubicBezTo>
                  <a:pt x="15" y="22"/>
                  <a:pt x="30" y="45"/>
                  <a:pt x="45" y="45"/>
                </a:cubicBezTo>
                <a:cubicBezTo>
                  <a:pt x="60" y="45"/>
                  <a:pt x="76" y="0"/>
                  <a:pt x="91" y="0"/>
                </a:cubicBezTo>
                <a:cubicBezTo>
                  <a:pt x="106" y="0"/>
                  <a:pt x="121" y="45"/>
                  <a:pt x="136" y="45"/>
                </a:cubicBezTo>
                <a:cubicBezTo>
                  <a:pt x="151" y="45"/>
                  <a:pt x="166" y="0"/>
                  <a:pt x="181" y="0"/>
                </a:cubicBezTo>
                <a:cubicBezTo>
                  <a:pt x="196" y="0"/>
                  <a:pt x="212" y="45"/>
                  <a:pt x="227" y="45"/>
                </a:cubicBezTo>
                <a:cubicBezTo>
                  <a:pt x="242" y="45"/>
                  <a:pt x="257" y="0"/>
                  <a:pt x="272" y="0"/>
                </a:cubicBezTo>
                <a:cubicBezTo>
                  <a:pt x="287" y="0"/>
                  <a:pt x="302" y="45"/>
                  <a:pt x="317" y="45"/>
                </a:cubicBezTo>
                <a:cubicBezTo>
                  <a:pt x="332" y="45"/>
                  <a:pt x="348" y="0"/>
                  <a:pt x="363" y="0"/>
                </a:cubicBezTo>
                <a:cubicBezTo>
                  <a:pt x="378" y="0"/>
                  <a:pt x="393" y="22"/>
                  <a:pt x="408" y="45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blinds/>
    <p:sndAc>
      <p:stSnd>
        <p:snd r:embed="rId1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AutoShape 35"/>
          <p:cNvSpPr/>
          <p:nvPr/>
        </p:nvSpPr>
        <p:spPr>
          <a:xfrm>
            <a:off x="2124075" y="5084763"/>
            <a:ext cx="5832475" cy="1079500"/>
          </a:xfrm>
          <a:prstGeom prst="wedgeRoundRectCallout">
            <a:avLst>
              <a:gd name="adj1" fmla="val -49454"/>
              <a:gd name="adj2" fmla="val 54116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58" name="Picture 7" descr="x_2010081820474912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549275"/>
            <a:ext cx="1141412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AutoShape 18"/>
          <p:cNvSpPr/>
          <p:nvPr/>
        </p:nvSpPr>
        <p:spPr>
          <a:xfrm>
            <a:off x="2339975" y="620713"/>
            <a:ext cx="6264275" cy="93662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7" name="Text Box 21"/>
          <p:cNvSpPr txBox="1"/>
          <p:nvPr/>
        </p:nvSpPr>
        <p:spPr>
          <a:xfrm>
            <a:off x="2627313" y="765175"/>
            <a:ext cx="651668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这下完了，我只好空手回去了！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Picture 22" descr="u=2395266412,210308508&amp;fm=5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2205038"/>
            <a:ext cx="1655762" cy="1058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AutoShape 24"/>
          <p:cNvSpPr/>
          <p:nvPr/>
        </p:nvSpPr>
        <p:spPr>
          <a:xfrm rot="10800000">
            <a:off x="971550" y="2060575"/>
            <a:ext cx="5832475" cy="1296988"/>
          </a:xfrm>
          <a:prstGeom prst="wedgeRoundRectCallout">
            <a:avLst>
              <a:gd name="adj1" fmla="val -56671"/>
              <a:gd name="adj2" fmla="val 6676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2" name="Text Box 26"/>
          <p:cNvSpPr txBox="1"/>
          <p:nvPr/>
        </p:nvSpPr>
        <p:spPr>
          <a:xfrm>
            <a:off x="971550" y="2133600"/>
            <a:ext cx="5616575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不要紧，我个子高，力气也大。你跳到我背上，我背你过河。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4" name="Picture 28" descr="x_2010081820474912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5084763"/>
            <a:ext cx="1141413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5" name="Picture 29" descr="u=2395266412,210308508&amp;fm=5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3789363"/>
            <a:ext cx="1655762" cy="1058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6" name="AutoShape 30"/>
          <p:cNvSpPr/>
          <p:nvPr/>
        </p:nvSpPr>
        <p:spPr>
          <a:xfrm rot="10800000">
            <a:off x="827088" y="3644900"/>
            <a:ext cx="5903912" cy="115252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7" name="Text Box 31"/>
          <p:cNvSpPr txBox="1"/>
          <p:nvPr/>
        </p:nvSpPr>
        <p:spPr>
          <a:xfrm rot="-10800000" flipV="1">
            <a:off x="1116013" y="3644900"/>
            <a:ext cx="52578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唉，这么高的树！我只好空手回去了！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49" name="Text Box 33"/>
          <p:cNvSpPr txBox="1"/>
          <p:nvPr/>
        </p:nvSpPr>
        <p:spPr>
          <a:xfrm>
            <a:off x="2195513" y="5084763"/>
            <a:ext cx="561657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别这样说，你不知道我是爬树冠军吗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hlinkClick r:id="rId3" action="ppaction://hlinksldjump"/>
              </a:rPr>
              <a:t>？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blinds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4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49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7" grpId="0"/>
      <p:bldP spid="9242" grpId="0"/>
      <p:bldP spid="9247" grpId="0"/>
      <p:bldP spid="924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4" descr="0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5" descr="未命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549275"/>
            <a:ext cx="4897438" cy="2778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Text Box 6"/>
          <p:cNvSpPr txBox="1"/>
          <p:nvPr/>
        </p:nvSpPr>
        <p:spPr>
          <a:xfrm>
            <a:off x="827088" y="3573463"/>
            <a:ext cx="5616575" cy="210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猴子（   ）上树，（   ）了许多果子（   ）下来。大象（   ）着长鼻子，把果子一个一个（   ）起来。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大象（   ）着猴子，过了河，回到小鸟身边。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Text Box 7"/>
          <p:cNvSpPr txBox="1"/>
          <p:nvPr/>
        </p:nvSpPr>
        <p:spPr>
          <a:xfrm>
            <a:off x="1042988" y="37163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900113" y="3573463"/>
            <a:ext cx="5616575" cy="175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爬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摘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扔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伸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捡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驮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blinds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Text Box 4"/>
          <p:cNvSpPr txBox="1"/>
          <p:nvPr/>
        </p:nvSpPr>
        <p:spPr>
          <a:xfrm>
            <a:off x="179388" y="1196975"/>
            <a:ext cx="878522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说说大象和猴子谁的本领大</a:t>
            </a:r>
            <a:r>
              <a:rPr lang="zh-CN" altLang="en-US" sz="44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44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2530" name="Picture 5" descr="细读感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88913"/>
            <a:ext cx="3024187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6" descr="MCj0429443000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6950" y="5060950"/>
            <a:ext cx="1797050" cy="179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Oval 7"/>
          <p:cNvSpPr/>
          <p:nvPr/>
        </p:nvSpPr>
        <p:spPr>
          <a:xfrm>
            <a:off x="4140200" y="115888"/>
            <a:ext cx="1152525" cy="865187"/>
          </a:xfrm>
          <a:prstGeom prst="ellipse">
            <a:avLst/>
          </a:prstGeom>
          <a:solidFill>
            <a:srgbClr val="FFFF99"/>
          </a:solidFill>
          <a:ln w="38100" cap="flat" cmpd="sng">
            <a:pattFill prst="zigZag">
              <a:fgClr>
                <a:srgbClr val="FFFF66"/>
              </a:fgClr>
              <a:bgClr>
                <a:srgbClr val="CC9900"/>
              </a:bgClr>
            </a:patt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读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Oval 8"/>
          <p:cNvSpPr/>
          <p:nvPr/>
        </p:nvSpPr>
        <p:spPr>
          <a:xfrm>
            <a:off x="5435600" y="115888"/>
            <a:ext cx="1152525" cy="865187"/>
          </a:xfrm>
          <a:prstGeom prst="ellipse">
            <a:avLst/>
          </a:prstGeom>
          <a:solidFill>
            <a:srgbClr val="FFFF99"/>
          </a:solidFill>
          <a:ln w="38100" cap="flat" cmpd="sng">
            <a:pattFill prst="zigZag">
              <a:fgClr>
                <a:srgbClr val="FFFF66"/>
              </a:fgClr>
              <a:bgClr>
                <a:srgbClr val="CC9900"/>
              </a:bgClr>
            </a:patt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说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Text Box 11"/>
          <p:cNvSpPr txBox="1"/>
          <p:nvPr/>
        </p:nvSpPr>
        <p:spPr>
          <a:xfrm>
            <a:off x="0" y="2133600"/>
            <a:ext cx="9113838" cy="3967163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大象个子高，力气也大，但不会爬树。猴子个子小巧，很会爬树，但不会游泳。去河那边摘果子，光凭一个人的本领是不行的，只有互相合作，才能把事情做好。所以他们的本领是无法比较的。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4" descr="细读感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2105025" cy="563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5"/>
          <p:cNvSpPr txBox="1"/>
          <p:nvPr/>
        </p:nvSpPr>
        <p:spPr>
          <a:xfrm>
            <a:off x="0" y="765175"/>
            <a:ext cx="9144000" cy="5091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b="1" dirty="0">
                <a:solidFill>
                  <a:srgbClr val="008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为什么大象和猴子听了小鸟说的话，互相看了看，笑了？</a:t>
            </a:r>
            <a:endParaRPr lang="zh-CN" altLang="en-US" sz="36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因为大象和猴子在摘果子的过程中，已经了解了各自的长处和短处，也明白了只有互相合作、取长补短，才能办好事情的道理。所以他们不再比本领了，而是笑了。</a:t>
            </a:r>
            <a:endParaRPr lang="zh-CN" altLang="en-US" sz="4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3555" name="Picture 4" descr="4890932_135640024785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3663" y="4921250"/>
            <a:ext cx="2232025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charRg st="2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>
                                            <p:txEl>
                                              <p:charRg st="2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>
                                            <p:txEl>
                                              <p:charRg st="28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1143000"/>
          </a:xfrm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b="1" dirty="0"/>
              <a:t>读文有感</a:t>
            </a:r>
            <a:endParaRPr lang="zh-CN" altLang="en-US" b="1" dirty="0"/>
          </a:p>
        </p:txBody>
      </p:sp>
      <p:sp>
        <p:nvSpPr>
          <p:cNvPr id="24579" name="Rectangle 3"/>
          <p:cNvSpPr>
            <a:spLocks noGrp="1"/>
          </p:cNvSpPr>
          <p:nvPr>
            <p:ph idx="1"/>
          </p:nvPr>
        </p:nvSpPr>
        <p:spPr>
          <a:xfrm>
            <a:off x="250825" y="1916113"/>
            <a:ext cx="8229600" cy="2620962"/>
          </a:xfrm>
          <a:ln/>
        </p:spPr>
        <p:txBody>
          <a:bodyPr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4400" b="1" dirty="0">
                <a:solidFill>
                  <a:srgbClr val="008000"/>
                </a:solidFill>
              </a:rPr>
              <a:t>故事告诉我们：</a:t>
            </a:r>
            <a:r>
              <a:rPr lang="zh-CN" altLang="en-US" sz="4400" b="1" dirty="0">
                <a:solidFill>
                  <a:srgbClr val="FF0000"/>
                </a:solidFill>
              </a:rPr>
              <a:t>每个人都有自己的长处，也有自己的短处，只要互相合作，扬长避短，就能把事情办好。</a:t>
            </a:r>
            <a:endParaRPr lang="zh-CN" altLang="en-US" sz="4400" b="1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9" name="Oval 9"/>
          <p:cNvSpPr/>
          <p:nvPr/>
        </p:nvSpPr>
        <p:spPr>
          <a:xfrm>
            <a:off x="6156325" y="908050"/>
            <a:ext cx="504825" cy="5032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Oval 8"/>
          <p:cNvSpPr/>
          <p:nvPr/>
        </p:nvSpPr>
        <p:spPr>
          <a:xfrm>
            <a:off x="5651500" y="908050"/>
            <a:ext cx="504825" cy="5032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Oval 6"/>
          <p:cNvSpPr/>
          <p:nvPr/>
        </p:nvSpPr>
        <p:spPr>
          <a:xfrm>
            <a:off x="2051050" y="908050"/>
            <a:ext cx="504825" cy="5048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1547813" y="836613"/>
            <a:ext cx="5329237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你不知道我是爬树冠军吗？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你知道我是爬树冠军。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AutoShape 5"/>
          <p:cNvSpPr/>
          <p:nvPr/>
        </p:nvSpPr>
        <p:spPr>
          <a:xfrm>
            <a:off x="1258888" y="1052513"/>
            <a:ext cx="288925" cy="936625"/>
          </a:xfrm>
          <a:prstGeom prst="leftBrace">
            <a:avLst>
              <a:gd name="adj1" fmla="val 2699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6732588" y="981075"/>
            <a:ext cx="2232025" cy="1160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反问句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陈述句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7" name="Text Box 12"/>
          <p:cNvSpPr txBox="1"/>
          <p:nvPr/>
        </p:nvSpPr>
        <p:spPr>
          <a:xfrm>
            <a:off x="1187450" y="2852738"/>
            <a:ext cx="5545138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Text Box 13"/>
          <p:cNvSpPr txBox="1"/>
          <p:nvPr/>
        </p:nvSpPr>
        <p:spPr>
          <a:xfrm>
            <a:off x="755650" y="2492375"/>
            <a:ext cx="7416800" cy="1004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练一练：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天不就是井口那么大吗？     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今天就是星期五。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Text Box 14"/>
          <p:cNvSpPr txBox="1"/>
          <p:nvPr/>
        </p:nvSpPr>
        <p:spPr>
          <a:xfrm>
            <a:off x="827088" y="3644900"/>
            <a:ext cx="33845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天就是井口那么大。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5" name="Text Box 15"/>
          <p:cNvSpPr txBox="1"/>
          <p:nvPr/>
        </p:nvSpPr>
        <p:spPr>
          <a:xfrm>
            <a:off x="5148263" y="3644900"/>
            <a:ext cx="33845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今天不就是星期五吗？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11" name="AutoShape 16">
            <a:hlinkClick r:id="rId1" action="ppaction://hlinksldjump"/>
          </p:cNvPr>
          <p:cNvSpPr/>
          <p:nvPr/>
        </p:nvSpPr>
        <p:spPr>
          <a:xfrm>
            <a:off x="7380288" y="5084763"/>
            <a:ext cx="504825" cy="431800"/>
          </a:xfrm>
          <a:prstGeom prst="leftArrow">
            <a:avLst>
              <a:gd name="adj1" fmla="val 50000"/>
              <a:gd name="adj2" fmla="val 2922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blinds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bldLvl="0" animBg="1"/>
      <p:bldP spid="10248" grpId="0" bldLvl="0" animBg="1"/>
      <p:bldP spid="10246" grpId="0" bldLvl="0" animBg="1"/>
      <p:bldP spid="10250" grpId="0"/>
      <p:bldP spid="10253" grpId="0"/>
      <p:bldP spid="10254" grpId="0"/>
      <p:bldP spid="102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2" descr="4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newsflash/>
    <p:sndAc>
      <p:stSnd>
        <p:snd r:embed="rId2" name="chimes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Text Box 4"/>
          <p:cNvSpPr txBox="1"/>
          <p:nvPr/>
        </p:nvSpPr>
        <p:spPr>
          <a:xfrm>
            <a:off x="250825" y="115888"/>
            <a:ext cx="23050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课外拓展</a:t>
            </a: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755650" y="908050"/>
            <a:ext cx="6551613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把猴子和大象的故事讲给别人听。 </a:t>
            </a:r>
            <a:endParaRPr lang="zh-CN" altLang="en-US" sz="3200" b="1" dirty="0">
              <a:solidFill>
                <a:srgbClr val="008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26627" name="Picture 7" descr="猴子和大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781175"/>
            <a:ext cx="8748712" cy="5076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WordArt 2" descr="纸袋"/>
          <p:cNvSpPr/>
          <p:nvPr/>
        </p:nvSpPr>
        <p:spPr>
          <a:xfrm>
            <a:off x="3849688" y="2195513"/>
            <a:ext cx="3292475" cy="1176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1" dir="14049737" sx="125000" sy="125000" algn="tl" rotWithShape="0">
                    <a:srgbClr val="C7DFD3">
                      <a:alpha val="78998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再见！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1" dir="14049737" sx="125000" sy="125000" algn="tl" rotWithShape="0">
                  <a:srgbClr val="C7DFD3">
                    <a:alpha val="78998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7650" name="Picture 3" descr="MCj0428909000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341532">
            <a:off x="6784975" y="4024313"/>
            <a:ext cx="1825625" cy="1787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2" descr="背景3"/>
          <p:cNvPicPr>
            <a:picLocks noChangeAspect="1"/>
          </p:cNvPicPr>
          <p:nvPr/>
        </p:nvPicPr>
        <p:blipFill>
          <a:blip r:embed="rId1"/>
          <a:srcRect b="7991"/>
          <a:stretch>
            <a:fillRect/>
          </a:stretch>
        </p:blipFill>
        <p:spPr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Text Box 3"/>
          <p:cNvSpPr txBox="1"/>
          <p:nvPr/>
        </p:nvSpPr>
        <p:spPr>
          <a:xfrm>
            <a:off x="1619250" y="2708275"/>
            <a:ext cx="5976938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耳朵像扇子，身子像小山，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鼻子长又长，帮人把活干。 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Text Box 4"/>
          <p:cNvSpPr txBox="1"/>
          <p:nvPr/>
        </p:nvSpPr>
        <p:spPr>
          <a:xfrm>
            <a:off x="5003800" y="5229225"/>
            <a:ext cx="2927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（打一动物）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Text Box 5"/>
          <p:cNvSpPr txBox="1"/>
          <p:nvPr/>
        </p:nvSpPr>
        <p:spPr>
          <a:xfrm>
            <a:off x="3276600" y="1125538"/>
            <a:ext cx="20129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黑体" panose="02010600030101010101" pitchFamily="2" charset="-122"/>
              </a:rPr>
              <a:t>谜语二</a:t>
            </a:r>
            <a:endParaRPr lang="zh-CN" altLang="en-US" sz="4800" b="1" dirty="0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comb/>
    <p:sndAc>
      <p:stSnd>
        <p:snd r:embed="rId2" name="chimes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700338" y="2041525"/>
            <a:ext cx="735013" cy="2413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0" name="Picture 2" descr="W0200712062690236972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newsflash/>
    <p:sndAc>
      <p:stSnd>
        <p:snd r:embed="rId2" name="camera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WordArt 2" descr="纸袋"/>
          <p:cNvSpPr/>
          <p:nvPr/>
        </p:nvSpPr>
        <p:spPr>
          <a:xfrm>
            <a:off x="1108075" y="2951163"/>
            <a:ext cx="6927850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8000"/>
                </a:solidFill>
                <a:effectLst>
                  <a:outerShdw dist="563972" dir="14049740" sx="125000" sy="125000" algn="tl" rotWithShape="0">
                    <a:srgbClr val="C7DFD3">
                      <a:alpha val="78998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21.谁的本领大</a:t>
            </a:r>
            <a:endParaRPr lang="zh-CN" altLang="en-US" sz="3600" b="1"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8000"/>
              </a:solidFill>
              <a:effectLst>
                <a:outerShdw dist="563972" dir="14049740" sx="125000" sy="125000" algn="tl" rotWithShape="0">
                  <a:srgbClr val="C7DFD3">
                    <a:alpha val="78998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194" name="Picture 4" descr="MCj042642000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603250"/>
            <a:ext cx="1212850" cy="125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5" descr="MCj03561050000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6038" y="4665663"/>
            <a:ext cx="2246312" cy="1552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 Box 4"/>
          <p:cNvSpPr txBox="1"/>
          <p:nvPr/>
        </p:nvSpPr>
        <p:spPr>
          <a:xfrm>
            <a:off x="684213" y="1628775"/>
            <a:ext cx="7848600" cy="3538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en-US" altLang="zh-CN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认识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16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个生字，其中会写</a:t>
            </a:r>
            <a:r>
              <a:rPr lang="en-US" altLang="zh-CN" sz="2800" b="1" dirty="0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7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个字。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正确、流利地朗读课文。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明白每个人都有自己长处，也有自己的短处，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只要互相合作，扬长避短，就能把事情办好的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道理。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18" name="Text Box 5"/>
          <p:cNvSpPr txBox="1"/>
          <p:nvPr/>
        </p:nvSpPr>
        <p:spPr>
          <a:xfrm>
            <a:off x="684213" y="1052513"/>
            <a:ext cx="22320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教学目标</a:t>
            </a: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2">
                                            <p:txEl>
                                              <p:charRg st="1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2">
                                            <p:txEl>
                                              <p:charRg st="41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56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2">
                                            <p:txEl>
                                              <p:charRg st="56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79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52">
                                            <p:txEl>
                                              <p:charRg st="79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charRg st="102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052">
                                            <p:txEl>
                                              <p:charRg st="102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0" name="Text Box 4"/>
          <p:cNvSpPr txBox="1"/>
          <p:nvPr/>
        </p:nvSpPr>
        <p:spPr>
          <a:xfrm>
            <a:off x="3073400" y="1328738"/>
            <a:ext cx="5786438" cy="3384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重点：</a:t>
            </a: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掌握</a:t>
            </a:r>
            <a:r>
              <a:rPr lang="en-US" altLang="zh-CN" sz="2800" b="1" dirty="0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7</a:t>
            </a:r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个生字的音、形、义，品读课文，理解内容。</a:t>
            </a: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难点：</a:t>
            </a: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体会课文中的蕴涵的道理。</a:t>
            </a:r>
            <a:endParaRPr lang="zh-CN" altLang="en-US" sz="2800" b="1" dirty="0">
              <a:solidFill>
                <a:srgbClr val="008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10242" name="Picture 5" descr="MCj042712900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1675" y="5092700"/>
            <a:ext cx="1808163" cy="1541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5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charRg st="5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0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sz="6000" b="1" dirty="0">
                <a:solidFill>
                  <a:schemeClr val="tx1"/>
                </a:solidFill>
              </a:rPr>
              <a:t>生字学习</a:t>
            </a:r>
            <a:endParaRPr lang="zh-CN" altLang="en-US" sz="6000" b="1" dirty="0">
              <a:solidFill>
                <a:schemeClr val="tx1"/>
              </a:solidFill>
            </a:endParaRPr>
          </a:p>
        </p:txBody>
      </p:sp>
      <p:sp>
        <p:nvSpPr>
          <p:cNvPr id="11266" name="Rectangle 3"/>
          <p:cNvSpPr>
            <a:spLocks noGrp="1"/>
          </p:cNvSpPr>
          <p:nvPr>
            <p:ph sz="half" idx="1"/>
          </p:nvPr>
        </p:nvSpPr>
        <p:spPr>
          <a:xfrm>
            <a:off x="292100" y="1587500"/>
            <a:ext cx="3876675" cy="4173538"/>
          </a:xfrm>
          <a:ln/>
        </p:spPr>
        <p:txBody>
          <a:bodyPr wrap="square" lIns="91440" tIns="45720" rIns="91440" bIns="45720" anchor="t"/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会写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eaLnBrk="1" hangingPunct="1"/>
            <a:endParaRPr lang="zh-CN" altLang="en-US" sz="44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领 争 评 伸</a:t>
            </a:r>
            <a:endParaRPr lang="zh-CN" altLang="en-US" sz="44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eaLnBrk="1" hangingPunct="1"/>
            <a:endParaRPr lang="zh-CN" altLang="en-US" sz="44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eaLnBrk="1" hangingPunct="1"/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而</a:t>
            </a:r>
            <a:r>
              <a:rPr lang="zh-CN" altLang="en-US" sz="44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胜</a:t>
            </a:r>
            <a:r>
              <a:rPr lang="zh-CN" altLang="en-US" sz="44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败</a:t>
            </a:r>
            <a:endParaRPr lang="zh-CN" altLang="en-US" sz="4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267" name="Rectangle 4"/>
          <p:cNvSpPr>
            <a:spLocks noGrp="1"/>
          </p:cNvSpPr>
          <p:nvPr>
            <p:ph sz="half" idx="2"/>
          </p:nvPr>
        </p:nvSpPr>
        <p:spPr>
          <a:xfrm>
            <a:off x="4168775" y="1587500"/>
            <a:ext cx="4802188" cy="4173538"/>
          </a:xfrm>
          <a:ln/>
        </p:spPr>
        <p:txBody>
          <a:bodyPr wrap="square" lIns="91440" tIns="45720" rIns="91440" bIns="45720" anchor="t"/>
          <a:p>
            <a:pPr eaLnBrk="1" hangingPunct="1"/>
            <a:r>
              <a:rPr lang="zh-CN" altLang="en-US" sz="44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会认</a:t>
            </a:r>
            <a:endParaRPr lang="zh-CN" altLang="en-US" sz="44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eaLnBrk="1" hangingPunct="1"/>
            <a:endParaRPr lang="zh-CN" altLang="en-US" sz="44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eaLnBrk="1" hangingPunct="1"/>
            <a:r>
              <a:rPr lang="zh-CN" altLang="en-US" sz="44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判 叹 犯 愁</a:t>
            </a:r>
            <a:endParaRPr lang="zh-CN" altLang="en-US" sz="44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eaLnBrk="1" hangingPunct="1">
              <a:buNone/>
            </a:pPr>
            <a:r>
              <a:rPr lang="zh-CN" altLang="en-US" sz="44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  </a:t>
            </a:r>
            <a:endParaRPr lang="zh-CN" altLang="en-US" sz="44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eaLnBrk="1" hangingPunct="1"/>
            <a:r>
              <a:rPr lang="zh-CN" altLang="en-US" sz="4400" b="1" dirty="0">
                <a:solidFill>
                  <a:srgbClr val="008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卷 冠 驮 载 需</a:t>
            </a:r>
            <a:endParaRPr lang="zh-CN" altLang="en-US" sz="44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eaLnBrk="1" hangingPunct="1"/>
            <a:endParaRPr lang="zh-CN" altLang="en-US" sz="4400" b="1" dirty="0">
              <a:solidFill>
                <a:srgbClr val="008000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eaLnBrk="1" hangingPunct="1"/>
            <a:endParaRPr lang="zh-CN" altLang="en-US" sz="4400" dirty="0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268" name="文本框 3"/>
          <p:cNvSpPr txBox="1"/>
          <p:nvPr/>
        </p:nvSpPr>
        <p:spPr>
          <a:xfrm>
            <a:off x="625475" y="2852738"/>
            <a:ext cx="345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lǐng zhēng píng shēn     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文本框 4"/>
          <p:cNvSpPr txBox="1"/>
          <p:nvPr/>
        </p:nvSpPr>
        <p:spPr>
          <a:xfrm>
            <a:off x="504825" y="4465638"/>
            <a:ext cx="345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ér  shèng bài   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文本框 5"/>
          <p:cNvSpPr txBox="1"/>
          <p:nvPr/>
        </p:nvSpPr>
        <p:spPr>
          <a:xfrm>
            <a:off x="4562475" y="2852738"/>
            <a:ext cx="3451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pàn  tàn   fàn  chóu     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1" name="文本框 6"/>
          <p:cNvSpPr txBox="1"/>
          <p:nvPr/>
        </p:nvSpPr>
        <p:spPr>
          <a:xfrm>
            <a:off x="4457700" y="4465638"/>
            <a:ext cx="42291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juǎn  guàn tuó   zài   xū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 Box 2"/>
          <p:cNvSpPr txBox="1"/>
          <p:nvPr/>
        </p:nvSpPr>
        <p:spPr>
          <a:xfrm>
            <a:off x="0" y="1557338"/>
            <a:ext cx="8820150" cy="247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评判      犯愁       卷起      冠军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捡起         满载而归        需要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Text Box 3"/>
          <p:cNvSpPr txBox="1"/>
          <p:nvPr/>
        </p:nvSpPr>
        <p:spPr>
          <a:xfrm>
            <a:off x="3235325" y="1173163"/>
            <a:ext cx="1655763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chóu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1069975" y="1173163"/>
            <a:ext cx="1727200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pàn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2371725" y="1173163"/>
            <a:ext cx="1727200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fàn 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7010400" y="1173163"/>
            <a:ext cx="1727200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guàn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3" name="Text Box 7"/>
          <p:cNvSpPr txBox="1"/>
          <p:nvPr/>
        </p:nvSpPr>
        <p:spPr>
          <a:xfrm>
            <a:off x="3757613" y="2746375"/>
            <a:ext cx="1008062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zài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4" name="Text Box 8"/>
          <p:cNvSpPr txBox="1"/>
          <p:nvPr/>
        </p:nvSpPr>
        <p:spPr>
          <a:xfrm>
            <a:off x="103188" y="1173163"/>
            <a:ext cx="1476375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píng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5" name="Text Box 9"/>
          <p:cNvSpPr txBox="1"/>
          <p:nvPr/>
        </p:nvSpPr>
        <p:spPr>
          <a:xfrm>
            <a:off x="4675188" y="1173163"/>
            <a:ext cx="1655762" cy="5826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juǎn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6" name="Text Box 10"/>
          <p:cNvSpPr txBox="1"/>
          <p:nvPr/>
        </p:nvSpPr>
        <p:spPr>
          <a:xfrm>
            <a:off x="301625" y="2746375"/>
            <a:ext cx="1763713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jiǎn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7" name="Text Box 11"/>
          <p:cNvSpPr txBox="1"/>
          <p:nvPr/>
        </p:nvSpPr>
        <p:spPr>
          <a:xfrm>
            <a:off x="7010400" y="2746375"/>
            <a:ext cx="865188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xū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8" name="Text Box 12"/>
          <p:cNvSpPr txBox="1"/>
          <p:nvPr/>
        </p:nvSpPr>
        <p:spPr>
          <a:xfrm>
            <a:off x="0" y="5373688"/>
            <a:ext cx="88423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你跳到我的背上，我背你过河。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9" name="Text Box 13"/>
          <p:cNvSpPr txBox="1"/>
          <p:nvPr/>
        </p:nvSpPr>
        <p:spPr>
          <a:xfrm>
            <a:off x="3451225" y="4791075"/>
            <a:ext cx="1223963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bèi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10" name="Text Box 14"/>
          <p:cNvSpPr txBox="1"/>
          <p:nvPr/>
        </p:nvSpPr>
        <p:spPr>
          <a:xfrm>
            <a:off x="5364163" y="4791075"/>
            <a:ext cx="1079500" cy="582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bēi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699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  <p:bldP spid="29702" grpId="0"/>
      <p:bldP spid="29703" grpId="0"/>
      <p:bldP spid="29704" grpId="0"/>
      <p:bldP spid="29705" grpId="0"/>
      <p:bldP spid="29706" grpId="0"/>
      <p:bldP spid="29707" grpId="0"/>
      <p:bldP spid="29708" grpId="0"/>
      <p:bldP spid="29709" grpId="0"/>
      <p:bldP spid="29710" grpId="0"/>
    </p:bldLst>
  </p:timing>
</p:sld>
</file>

<file path=ppt/theme/theme1.xml><?xml version="1.0" encoding="utf-8"?>
<a:theme xmlns:a="http://schemas.openxmlformats.org/drawingml/2006/main" name="0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www.7cxk.com0</Template>
  <TotalTime>0</TotalTime>
  <Words>2350</Words>
  <Paragraphs>198</Paragraphs>
  <Slides>21</Slides>
  <Notes>2</Notes>
  <HiddenSlides>1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黑体</vt:lpstr>
      <vt:lpstr>微软雅黑</vt:lpstr>
      <vt:lpstr>幼圆</vt:lpstr>
      <vt:lpstr>楷体_GB2312</vt:lpstr>
      <vt:lpstr>文鼎齿轮体</vt:lpstr>
      <vt:lpstr>Calibri</vt:lpstr>
      <vt:lpstr>Arial</vt:lpstr>
      <vt:lpstr>Arial Unicode MS</vt:lpstr>
      <vt:lpstr>Calibri Light</vt:lpstr>
      <vt:lpstr>华康少女文字W5(P)</vt:lpstr>
      <vt:lpstr>楷体</vt:lpstr>
      <vt:lpstr>0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7C教育资源网www.7cxk.net</Manager>
  <Company>7C教育资源网www.7cxk.net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dcterms:created xsi:type="dcterms:W3CDTF">2009-01-31T10:27:37Z</dcterms:created>
  <dcterms:modified xsi:type="dcterms:W3CDTF">2019-03-08T04:21:54Z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