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3"/>
  </p:notesMasterIdLst>
  <p:handoutMasterIdLst>
    <p:handoutMasterId r:id="rId44"/>
  </p:handoutMasterIdLst>
  <p:sldIdLst>
    <p:sldId id="1333" r:id="rId2"/>
    <p:sldId id="1326" r:id="rId3"/>
    <p:sldId id="1327" r:id="rId4"/>
    <p:sldId id="1328" r:id="rId5"/>
    <p:sldId id="1403" r:id="rId6"/>
    <p:sldId id="1404" r:id="rId7"/>
    <p:sldId id="1285" r:id="rId8"/>
    <p:sldId id="1356" r:id="rId9"/>
    <p:sldId id="1405" r:id="rId10"/>
    <p:sldId id="1407" r:id="rId11"/>
    <p:sldId id="1361" r:id="rId12"/>
    <p:sldId id="1291" r:id="rId13"/>
    <p:sldId id="1337" r:id="rId14"/>
    <p:sldId id="1339" r:id="rId15"/>
    <p:sldId id="1344" r:id="rId16"/>
    <p:sldId id="1394" r:id="rId17"/>
    <p:sldId id="1408" r:id="rId18"/>
    <p:sldId id="1418" r:id="rId19"/>
    <p:sldId id="1411" r:id="rId20"/>
    <p:sldId id="1409" r:id="rId21"/>
    <p:sldId id="1410" r:id="rId22"/>
    <p:sldId id="1412" r:id="rId23"/>
    <p:sldId id="1414" r:id="rId24"/>
    <p:sldId id="1415" r:id="rId25"/>
    <p:sldId id="1389" r:id="rId26"/>
    <p:sldId id="1417" r:id="rId27"/>
    <p:sldId id="1402" r:id="rId28"/>
    <p:sldId id="1390" r:id="rId29"/>
    <p:sldId id="1347" r:id="rId30"/>
    <p:sldId id="1348" r:id="rId31"/>
    <p:sldId id="1349" r:id="rId32"/>
    <p:sldId id="1419" r:id="rId33"/>
    <p:sldId id="1306" r:id="rId34"/>
    <p:sldId id="1357" r:id="rId35"/>
    <p:sldId id="1358" r:id="rId36"/>
    <p:sldId id="1359" r:id="rId37"/>
    <p:sldId id="1399" r:id="rId38"/>
    <p:sldId id="1117" r:id="rId39"/>
    <p:sldId id="1104" r:id="rId40"/>
    <p:sldId id="1352" r:id="rId41"/>
    <p:sldId id="1105" r:id="rId42"/>
  </p:sldIdLst>
  <p:sldSz cx="9144000" cy="5143500" type="screen16x9"/>
  <p:notesSz cx="6858000" cy="9144000"/>
  <p:defaultTextStyle>
    <a:defPPr>
      <a:defRPr lang="zh-CN"/>
    </a:defPPr>
    <a:lvl1pPr algn="l" defTabSz="685800" rtl="0" fontAlgn="base">
      <a:spcBef>
        <a:spcPct val="0"/>
      </a:spcBef>
      <a:spcAft>
        <a:spcPct val="0"/>
      </a:spcAft>
      <a:defRPr sz="1400" kern="1200">
        <a:solidFill>
          <a:schemeClr val="tx1"/>
        </a:solidFill>
        <a:latin typeface="Arial" charset="0"/>
        <a:ea typeface="宋体" pitchFamily="2" charset="-122"/>
        <a:cs typeface="+mn-cs"/>
      </a:defRPr>
    </a:lvl1pPr>
    <a:lvl2pPr marL="342900" indent="114300" algn="l" defTabSz="685800" rtl="0" fontAlgn="base">
      <a:spcBef>
        <a:spcPct val="0"/>
      </a:spcBef>
      <a:spcAft>
        <a:spcPct val="0"/>
      </a:spcAft>
      <a:defRPr sz="1400" kern="1200">
        <a:solidFill>
          <a:schemeClr val="tx1"/>
        </a:solidFill>
        <a:latin typeface="Arial" charset="0"/>
        <a:ea typeface="宋体" pitchFamily="2" charset="-122"/>
        <a:cs typeface="+mn-cs"/>
      </a:defRPr>
    </a:lvl2pPr>
    <a:lvl3pPr marL="685800" indent="228600" algn="l" defTabSz="685800" rtl="0" fontAlgn="base">
      <a:spcBef>
        <a:spcPct val="0"/>
      </a:spcBef>
      <a:spcAft>
        <a:spcPct val="0"/>
      </a:spcAft>
      <a:defRPr sz="1400" kern="1200">
        <a:solidFill>
          <a:schemeClr val="tx1"/>
        </a:solidFill>
        <a:latin typeface="Arial" charset="0"/>
        <a:ea typeface="宋体" pitchFamily="2" charset="-122"/>
        <a:cs typeface="+mn-cs"/>
      </a:defRPr>
    </a:lvl3pPr>
    <a:lvl4pPr marL="1028700" indent="342900" algn="l" defTabSz="685800" rtl="0" fontAlgn="base">
      <a:spcBef>
        <a:spcPct val="0"/>
      </a:spcBef>
      <a:spcAft>
        <a:spcPct val="0"/>
      </a:spcAft>
      <a:defRPr sz="1400" kern="1200">
        <a:solidFill>
          <a:schemeClr val="tx1"/>
        </a:solidFill>
        <a:latin typeface="Arial" charset="0"/>
        <a:ea typeface="宋体" pitchFamily="2" charset="-122"/>
        <a:cs typeface="+mn-cs"/>
      </a:defRPr>
    </a:lvl4pPr>
    <a:lvl5pPr marL="1371600" indent="457200" algn="l" defTabSz="685800" rtl="0" fontAlgn="base">
      <a:spcBef>
        <a:spcPct val="0"/>
      </a:spcBef>
      <a:spcAft>
        <a:spcPct val="0"/>
      </a:spcAft>
      <a:defRPr sz="1400" kern="1200">
        <a:solidFill>
          <a:schemeClr val="tx1"/>
        </a:solidFill>
        <a:latin typeface="Arial" charset="0"/>
        <a:ea typeface="宋体" pitchFamily="2" charset="-122"/>
        <a:cs typeface="+mn-cs"/>
      </a:defRPr>
    </a:lvl5pPr>
    <a:lvl6pPr marL="2286000" algn="l" defTabSz="914400" rtl="0" eaLnBrk="1" latinLnBrk="0" hangingPunct="1">
      <a:defRPr sz="1400" kern="1200">
        <a:solidFill>
          <a:schemeClr val="tx1"/>
        </a:solidFill>
        <a:latin typeface="Arial" charset="0"/>
        <a:ea typeface="宋体" pitchFamily="2" charset="-122"/>
        <a:cs typeface="+mn-cs"/>
      </a:defRPr>
    </a:lvl6pPr>
    <a:lvl7pPr marL="2743200" algn="l" defTabSz="914400" rtl="0" eaLnBrk="1" latinLnBrk="0" hangingPunct="1">
      <a:defRPr sz="1400" kern="1200">
        <a:solidFill>
          <a:schemeClr val="tx1"/>
        </a:solidFill>
        <a:latin typeface="Arial" charset="0"/>
        <a:ea typeface="宋体" pitchFamily="2" charset="-122"/>
        <a:cs typeface="+mn-cs"/>
      </a:defRPr>
    </a:lvl7pPr>
    <a:lvl8pPr marL="3200400" algn="l" defTabSz="914400" rtl="0" eaLnBrk="1" latinLnBrk="0" hangingPunct="1">
      <a:defRPr sz="1400" kern="1200">
        <a:solidFill>
          <a:schemeClr val="tx1"/>
        </a:solidFill>
        <a:latin typeface="Arial" charset="0"/>
        <a:ea typeface="宋体" pitchFamily="2" charset="-122"/>
        <a:cs typeface="+mn-cs"/>
      </a:defRPr>
    </a:lvl8pPr>
    <a:lvl9pPr marL="3657600" algn="l" defTabSz="914400" rtl="0" eaLnBrk="1" latinLnBrk="0" hangingPunct="1">
      <a:defRPr sz="1400" kern="1200">
        <a:solidFill>
          <a:schemeClr val="tx1"/>
        </a:solidFill>
        <a:latin typeface="Arial"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0000"/>
    <a:srgbClr val="FF00FF"/>
    <a:srgbClr val="0000FF"/>
    <a:srgbClr val="0066FF"/>
    <a:srgbClr val="A38302"/>
    <a:srgbClr val="FEFCDE"/>
    <a:srgbClr val="00B050"/>
    <a:srgbClr val="FFFFF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38" autoAdjust="0"/>
    <p:restoredTop sz="94705" autoAdjust="0"/>
  </p:normalViewPr>
  <p:slideViewPr>
    <p:cSldViewPr>
      <p:cViewPr>
        <p:scale>
          <a:sx n="100" d="100"/>
          <a:sy n="100" d="100"/>
        </p:scale>
        <p:origin x="-1350" y="-1092"/>
      </p:cViewPr>
      <p:guideLst>
        <p:guide orient="horz" pos="3162"/>
        <p:guide pos="2517"/>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690C9CA9-875E-4BE1-BF71-037FD9E0DE33}" type="datetimeFigureOut">
              <a:rPr lang="zh-CN" altLang="en-US"/>
              <a:pPr>
                <a:defRPr/>
              </a:pPr>
              <a:t>2020/8/26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F56B7F2-7484-453A-B9AF-237E359C12E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EB951722-AC18-4C47-AABA-7B44A165494C}" type="datetimeFigureOut">
              <a:rPr lang="zh-CN" altLang="en-US"/>
              <a:pPr>
                <a:defRPr/>
              </a:pPr>
              <a:t>2020/8/26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A78ED682-8573-43B9-AD0D-65A3D0BCDC9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685800" rtl="0" fontAlgn="base">
      <a:spcBef>
        <a:spcPct val="30000"/>
      </a:spcBef>
      <a:spcAft>
        <a:spcPct val="0"/>
      </a:spcAft>
      <a:defRPr sz="900" kern="1200">
        <a:solidFill>
          <a:schemeClr val="tx1"/>
        </a:solidFill>
        <a:latin typeface="+mn-lt"/>
        <a:ea typeface="+mn-ea"/>
        <a:cs typeface="+mn-cs"/>
      </a:defRPr>
    </a:lvl1pPr>
    <a:lvl2pPr marL="342900" algn="l" defTabSz="685800" rtl="0" fontAlgn="base">
      <a:spcBef>
        <a:spcPct val="30000"/>
      </a:spcBef>
      <a:spcAft>
        <a:spcPct val="0"/>
      </a:spcAft>
      <a:defRPr sz="900" kern="1200">
        <a:solidFill>
          <a:schemeClr val="tx1"/>
        </a:solidFill>
        <a:latin typeface="+mn-lt"/>
        <a:ea typeface="+mn-ea"/>
        <a:cs typeface="+mn-cs"/>
      </a:defRPr>
    </a:lvl2pPr>
    <a:lvl3pPr marL="685800" algn="l" defTabSz="685800" rtl="0" fontAlgn="base">
      <a:spcBef>
        <a:spcPct val="30000"/>
      </a:spcBef>
      <a:spcAft>
        <a:spcPct val="0"/>
      </a:spcAft>
      <a:defRPr sz="900" kern="1200">
        <a:solidFill>
          <a:schemeClr val="tx1"/>
        </a:solidFill>
        <a:latin typeface="+mn-lt"/>
        <a:ea typeface="+mn-ea"/>
        <a:cs typeface="+mn-cs"/>
      </a:defRPr>
    </a:lvl3pPr>
    <a:lvl4pPr marL="1028700" algn="l" defTabSz="685800" rtl="0" fontAlgn="base">
      <a:spcBef>
        <a:spcPct val="30000"/>
      </a:spcBef>
      <a:spcAft>
        <a:spcPct val="0"/>
      </a:spcAft>
      <a:defRPr sz="900" kern="1200">
        <a:solidFill>
          <a:schemeClr val="tx1"/>
        </a:solidFill>
        <a:latin typeface="+mn-lt"/>
        <a:ea typeface="+mn-ea"/>
        <a:cs typeface="+mn-cs"/>
      </a:defRPr>
    </a:lvl4pPr>
    <a:lvl5pPr marL="1371600" algn="l" defTabSz="685800" rtl="0" fontAlgn="base">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49E2681-D3A2-4396-B0DE-DED3D8BCEFD0}" type="slidenum">
              <a:rPr lang="zh-CN" altLang="en-US">
                <a:solidFill>
                  <a:srgbClr val="000000"/>
                </a:solidFill>
              </a:rPr>
              <a:pPr fontAlgn="base">
                <a:spcBef>
                  <a:spcPct val="0"/>
                </a:spcBef>
                <a:spcAft>
                  <a:spcPct val="0"/>
                </a:spcAft>
              </a:pPr>
              <a:t>18</a:t>
            </a:fld>
            <a:endParaRPr lang="en-US" altLang="zh-CN">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96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DACD20A-F616-47E4-9B8F-52032C1F4D62}" type="slidenum">
              <a:rPr lang="zh-CN" altLang="en-US">
                <a:solidFill>
                  <a:srgbClr val="000000"/>
                </a:solidFill>
              </a:rPr>
              <a:pPr fontAlgn="base">
                <a:spcBef>
                  <a:spcPct val="0"/>
                </a:spcBef>
                <a:spcAft>
                  <a:spcPct val="0"/>
                </a:spcAft>
              </a:pPr>
              <a:t>19</a:t>
            </a:fld>
            <a:endParaRPr lang="en-US" altLang="zh-CN">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bwMode="auto">
          <a:noFill/>
          <a:ln>
            <a:solidFill>
              <a:srgbClr val="000000"/>
            </a:solidFill>
            <a:miter lim="800000"/>
            <a:headEnd/>
            <a:tailEnd/>
          </a:ln>
        </p:spPr>
      </p:sp>
      <p:sp>
        <p:nvSpPr>
          <p:cNvPr id="399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99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0EA4C7-4CE8-43B0-915A-EA5FB6C8DE3B}" type="slidenum">
              <a:rPr lang="zh-CN" altLang="en-US"/>
              <a:pPr fontAlgn="base">
                <a:spcBef>
                  <a:spcPct val="0"/>
                </a:spcBef>
                <a:spcAft>
                  <a:spcPct val="0"/>
                </a:spcAft>
              </a:pPr>
              <a:t>28</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headEnd/>
            <a:tailEnd/>
          </a:ln>
        </p:spPr>
      </p:sp>
      <p:sp>
        <p:nvSpPr>
          <p:cNvPr id="4505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50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4D7BBE6-D3D2-4F9F-A1A7-1D421A2CCA46}" type="slidenum">
              <a:rPr lang="zh-CN" altLang="en-US"/>
              <a:pPr fontAlgn="base">
                <a:spcBef>
                  <a:spcPct val="0"/>
                </a:spcBef>
                <a:spcAft>
                  <a:spcPct val="0"/>
                </a:spcAft>
              </a:pPr>
              <a:t>32</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bwMode="auto">
          <a:noFill/>
          <a:ln>
            <a:solidFill>
              <a:srgbClr val="000000"/>
            </a:solidFill>
            <a:miter lim="800000"/>
            <a:headEnd/>
            <a:tailEnd/>
          </a:ln>
        </p:spPr>
      </p:sp>
      <p:sp>
        <p:nvSpPr>
          <p:cNvPr id="471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71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8BB4CA-9D29-40FD-AE82-0F52E51BC397}" type="slidenum">
              <a:rPr lang="zh-CN" altLang="en-US"/>
              <a:pPr fontAlgn="base">
                <a:spcBef>
                  <a:spcPct val="0"/>
                </a:spcBef>
                <a:spcAft>
                  <a:spcPct val="0"/>
                </a:spcAft>
              </a:pPr>
              <a:t>33</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bwMode="auto">
          <a:noFill/>
          <a:ln>
            <a:solidFill>
              <a:srgbClr val="000000"/>
            </a:solidFill>
            <a:miter lim="800000"/>
            <a:headEnd/>
            <a:tailEnd/>
          </a:ln>
        </p:spPr>
      </p:sp>
      <p:sp>
        <p:nvSpPr>
          <p:cNvPr id="522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22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BE509A-17EF-4A35-9F22-3799A08B092C}" type="slidenum">
              <a:rPr lang="zh-CN" altLang="en-US"/>
              <a:pPr fontAlgn="base">
                <a:spcBef>
                  <a:spcPct val="0"/>
                </a:spcBef>
                <a:spcAft>
                  <a:spcPct val="0"/>
                </a:spcAft>
              </a:pPr>
              <a:t>37</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sp>
        <p:nvSpPr>
          <p:cNvPr id="2" name="矩形 1"/>
          <p:cNvSpPr/>
          <p:nvPr userDrawn="1"/>
        </p:nvSpPr>
        <p:spPr>
          <a:xfrm flipH="1">
            <a:off x="107504" y="980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 name="文本框 10"/>
          <p:cNvSpPr txBox="1"/>
          <p:nvPr userDrawn="1"/>
        </p:nvSpPr>
        <p:spPr>
          <a:xfrm>
            <a:off x="203200" y="68263"/>
            <a:ext cx="1339850" cy="276225"/>
          </a:xfrm>
          <a:prstGeom prst="rect">
            <a:avLst/>
          </a:prstGeom>
          <a:noFill/>
        </p:spPr>
        <p:txBody>
          <a:bodyPr wrap="none">
            <a:spAutoFit/>
          </a:bodyPr>
          <a:lstStyle/>
          <a:p>
            <a:pPr fontAlgn="auto">
              <a:spcBef>
                <a:spcPts val="0"/>
              </a:spcBef>
              <a:spcAft>
                <a:spcPts val="0"/>
              </a:spcAft>
              <a:defRPr/>
            </a:pPr>
            <a:r>
              <a:rPr kumimoji="1" lang="zh-CN" altLang="en-US" sz="1200" dirty="0">
                <a:latin typeface="黑体" pitchFamily="49" charset="-122"/>
                <a:ea typeface="黑体" pitchFamily="49" charset="-122"/>
              </a:rPr>
              <a:t>习作：游</a:t>
            </a:r>
            <a:r>
              <a:rPr kumimoji="1" lang="en-US" altLang="zh-CN" sz="1200" u="sng" dirty="0">
                <a:latin typeface="黑体" pitchFamily="49" charset="-122"/>
                <a:ea typeface="黑体" pitchFamily="49" charset="-122"/>
              </a:rPr>
              <a:t>       </a:t>
            </a:r>
            <a:endParaRPr kumimoji="1" lang="zh-CN" altLang="en-US" sz="1200" dirty="0">
              <a:latin typeface="黑体" pitchFamily="49" charset="-122"/>
              <a:ea typeface="黑体" pitchFamily="49" charset="-122"/>
            </a:endParaRPr>
          </a:p>
        </p:txBody>
      </p:sp>
      <p:pic>
        <p:nvPicPr>
          <p:cNvPr id="4" name="Picture 2"/>
          <p:cNvPicPr>
            <a:picLocks noChangeAspect="1" noChangeArrowheads="1"/>
          </p:cNvPicPr>
          <p:nvPr userDrawn="1"/>
        </p:nvPicPr>
        <p:blipFill>
          <a:blip r:embed="rId2" cstate="print">
            <a:extLst>
              <a:ext uri="{28A0092B-C50C-407E-A947-70E740481C1C}"/>
            </a:extLst>
          </a:blip>
          <a:srcRect/>
          <a:stretch>
            <a:fillRect/>
          </a:stretch>
        </p:blipFill>
        <p:spPr bwMode="auto">
          <a:xfrm>
            <a:off x="-70421" y="4667250"/>
            <a:ext cx="9322941" cy="568796"/>
          </a:xfrm>
          <a:prstGeom prst="rect">
            <a:avLst/>
          </a:prstGeom>
          <a:ln>
            <a:noFill/>
          </a:ln>
          <a:effectLst>
            <a:softEdge rad="112500"/>
          </a:effectLst>
          <a:extLst>
            <a:ext uri="{909E8E84-426E-40DD-AFC4-6F175D3DCCD1}"/>
            <a:ext uri="{91240B29-F687-4F45-9708-019B960494DF}"/>
            <a:ext uri="{AF507438-7753-43E0-B8FC-AC1667EBCBE1}"/>
          </a:extLst>
        </p:spPr>
      </p:pic>
    </p:spTree>
  </p:cSld>
  <p:clrMapOvr>
    <a:masterClrMapping/>
  </p:clrMapOvr>
  <p:transition spd="slow" advTm="0">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alpha val="12941"/>
          </a:srgbClr>
        </a:solidFill>
        <a:effectLst/>
      </p:bgPr>
    </p:bg>
    <p:spTree>
      <p:nvGrpSpPr>
        <p:cNvPr id="1" name=""/>
        <p:cNvGrpSpPr/>
        <p:nvPr/>
      </p:nvGrpSpPr>
      <p:grpSpPr>
        <a:xfrm>
          <a:off x="0" y="0"/>
          <a:ext cx="0" cy="0"/>
          <a:chOff x="0" y="0"/>
          <a:chExt cx="0" cy="0"/>
        </a:xfrm>
      </p:grpSpPr>
      <p:sp>
        <p:nvSpPr>
          <p:cNvPr id="5" name="矩形 4"/>
          <p:cNvSpPr/>
          <p:nvPr userDrawn="1"/>
        </p:nvSpPr>
        <p:spPr>
          <a:xfrm flipH="1">
            <a:off x="107504" y="980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6" name="文本框 10"/>
          <p:cNvSpPr txBox="1"/>
          <p:nvPr userDrawn="1"/>
        </p:nvSpPr>
        <p:spPr>
          <a:xfrm>
            <a:off x="203200" y="68263"/>
            <a:ext cx="1339850" cy="276225"/>
          </a:xfrm>
          <a:prstGeom prst="rect">
            <a:avLst/>
          </a:prstGeom>
          <a:noFill/>
        </p:spPr>
        <p:txBody>
          <a:bodyPr wrap="none">
            <a:spAutoFit/>
          </a:bodyPr>
          <a:lstStyle/>
          <a:p>
            <a:pPr fontAlgn="auto">
              <a:spcBef>
                <a:spcPts val="0"/>
              </a:spcBef>
              <a:spcAft>
                <a:spcPts val="0"/>
              </a:spcAft>
              <a:defRPr/>
            </a:pPr>
            <a:r>
              <a:rPr kumimoji="1" lang="zh-CN" altLang="en-US" sz="1200" dirty="0">
                <a:latin typeface="黑体" pitchFamily="49" charset="-122"/>
                <a:ea typeface="黑体" pitchFamily="49" charset="-122"/>
              </a:rPr>
              <a:t>习作：游</a:t>
            </a:r>
            <a:r>
              <a:rPr kumimoji="1" lang="en-US" altLang="zh-CN" sz="1200" u="sng" dirty="0">
                <a:latin typeface="黑体" pitchFamily="49" charset="-122"/>
                <a:ea typeface="黑体" pitchFamily="49" charset="-122"/>
              </a:rPr>
              <a:t>       </a:t>
            </a:r>
            <a:endParaRPr kumimoji="1" lang="zh-CN" altLang="en-US" sz="1200" dirty="0">
              <a:latin typeface="黑体" pitchFamily="49" charset="-122"/>
              <a:ea typeface="黑体" pitchFamily="49" charset="-122"/>
            </a:endParaRPr>
          </a:p>
        </p:txBody>
      </p:sp>
      <p:pic>
        <p:nvPicPr>
          <p:cNvPr id="2050" name="Picture 2"/>
          <p:cNvPicPr>
            <a:picLocks noChangeAspect="1" noChangeArrowheads="1"/>
          </p:cNvPicPr>
          <p:nvPr userDrawn="1"/>
        </p:nvPicPr>
        <p:blipFill>
          <a:blip r:embed="rId7" cstate="print">
            <a:extLst>
              <a:ext uri="{28A0092B-C50C-407E-A947-70E740481C1C}"/>
            </a:extLst>
          </a:blip>
          <a:srcRect/>
          <a:stretch>
            <a:fillRect/>
          </a:stretch>
        </p:blipFill>
        <p:spPr bwMode="auto">
          <a:xfrm>
            <a:off x="-70421" y="4667250"/>
            <a:ext cx="9322941" cy="568796"/>
          </a:xfrm>
          <a:prstGeom prst="rect">
            <a:avLst/>
          </a:prstGeom>
          <a:ln>
            <a:noFill/>
          </a:ln>
          <a:effectLst>
            <a:softEdge rad="112500"/>
          </a:effectLst>
          <a:extLst>
            <a:ext uri="{909E8E84-426E-40DD-AFC4-6F175D3DCCD1}"/>
            <a:ext uri="{91240B29-F687-4F45-9708-019B960494DF}"/>
            <a:ext uri="{AF507438-7753-43E0-B8FC-AC1667EBCBE1}"/>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Lst>
  <p:transition spd="slow">
    <p:random/>
  </p:transition>
  <p:timing>
    <p:tnLst>
      <p:par>
        <p:cTn id="1" dur="indefinite" restart="never" nodeType="tmRoot"/>
      </p:par>
    </p:tnLst>
  </p:timing>
  <p:txStyles>
    <p:titleStyle>
      <a:lvl1pPr algn="ctr" defTabSz="685800" rtl="0" fontAlgn="base">
        <a:spcBef>
          <a:spcPct val="0"/>
        </a:spcBef>
        <a:spcAft>
          <a:spcPct val="0"/>
        </a:spcAft>
        <a:defRPr sz="3300" kern="1200">
          <a:solidFill>
            <a:schemeClr val="tx1"/>
          </a:solidFill>
          <a:latin typeface="+mj-lt"/>
          <a:ea typeface="+mj-ea"/>
          <a:cs typeface="+mj-cs"/>
        </a:defRPr>
      </a:lvl1pPr>
      <a:lvl2pPr algn="ctr" defTabSz="685800" rtl="0" fontAlgn="base">
        <a:spcBef>
          <a:spcPct val="0"/>
        </a:spcBef>
        <a:spcAft>
          <a:spcPct val="0"/>
        </a:spcAft>
        <a:defRPr sz="3300">
          <a:solidFill>
            <a:schemeClr val="tx1"/>
          </a:solidFill>
          <a:latin typeface="Impact" pitchFamily="34" charset="0"/>
          <a:ea typeface="微软雅黑" pitchFamily="34" charset="-122"/>
        </a:defRPr>
      </a:lvl2pPr>
      <a:lvl3pPr algn="ctr" defTabSz="685800" rtl="0" fontAlgn="base">
        <a:spcBef>
          <a:spcPct val="0"/>
        </a:spcBef>
        <a:spcAft>
          <a:spcPct val="0"/>
        </a:spcAft>
        <a:defRPr sz="3300">
          <a:solidFill>
            <a:schemeClr val="tx1"/>
          </a:solidFill>
          <a:latin typeface="Impact" pitchFamily="34" charset="0"/>
          <a:ea typeface="微软雅黑" pitchFamily="34" charset="-122"/>
        </a:defRPr>
      </a:lvl3pPr>
      <a:lvl4pPr algn="ctr" defTabSz="685800" rtl="0" fontAlgn="base">
        <a:spcBef>
          <a:spcPct val="0"/>
        </a:spcBef>
        <a:spcAft>
          <a:spcPct val="0"/>
        </a:spcAft>
        <a:defRPr sz="3300">
          <a:solidFill>
            <a:schemeClr val="tx1"/>
          </a:solidFill>
          <a:latin typeface="Impact" pitchFamily="34" charset="0"/>
          <a:ea typeface="微软雅黑" pitchFamily="34" charset="-122"/>
        </a:defRPr>
      </a:lvl4pPr>
      <a:lvl5pPr algn="ctr" defTabSz="685800" rtl="0" fontAlgn="base">
        <a:spcBef>
          <a:spcPct val="0"/>
        </a:spcBef>
        <a:spcAft>
          <a:spcPct val="0"/>
        </a:spcAft>
        <a:defRPr sz="3300">
          <a:solidFill>
            <a:schemeClr val="tx1"/>
          </a:solidFill>
          <a:latin typeface="Impact" pitchFamily="34" charset="0"/>
          <a:ea typeface="微软雅黑" pitchFamily="34" charset="-122"/>
        </a:defRPr>
      </a:lvl5pPr>
      <a:lvl6pPr marL="457200" algn="ctr" defTabSz="685800" rtl="0" fontAlgn="base">
        <a:spcBef>
          <a:spcPct val="0"/>
        </a:spcBef>
        <a:spcAft>
          <a:spcPct val="0"/>
        </a:spcAft>
        <a:defRPr sz="3300">
          <a:solidFill>
            <a:schemeClr val="tx1"/>
          </a:solidFill>
          <a:latin typeface="Impact" pitchFamily="34" charset="0"/>
          <a:ea typeface="微软雅黑" pitchFamily="34" charset="-122"/>
        </a:defRPr>
      </a:lvl6pPr>
      <a:lvl7pPr marL="914400" algn="ctr" defTabSz="685800" rtl="0" fontAlgn="base">
        <a:spcBef>
          <a:spcPct val="0"/>
        </a:spcBef>
        <a:spcAft>
          <a:spcPct val="0"/>
        </a:spcAft>
        <a:defRPr sz="3300">
          <a:solidFill>
            <a:schemeClr val="tx1"/>
          </a:solidFill>
          <a:latin typeface="Impact" pitchFamily="34" charset="0"/>
          <a:ea typeface="微软雅黑" pitchFamily="34" charset="-122"/>
        </a:defRPr>
      </a:lvl7pPr>
      <a:lvl8pPr marL="1371600" algn="ctr" defTabSz="685800" rtl="0" fontAlgn="base">
        <a:spcBef>
          <a:spcPct val="0"/>
        </a:spcBef>
        <a:spcAft>
          <a:spcPct val="0"/>
        </a:spcAft>
        <a:defRPr sz="3300">
          <a:solidFill>
            <a:schemeClr val="tx1"/>
          </a:solidFill>
          <a:latin typeface="Impact" pitchFamily="34" charset="0"/>
          <a:ea typeface="微软雅黑" pitchFamily="34" charset="-122"/>
        </a:defRPr>
      </a:lvl8pPr>
      <a:lvl9pPr marL="1828800" algn="ctr" defTabSz="685800" rtl="0" fontAlgn="base">
        <a:spcBef>
          <a:spcPct val="0"/>
        </a:spcBef>
        <a:spcAft>
          <a:spcPct val="0"/>
        </a:spcAft>
        <a:defRPr sz="3300">
          <a:solidFill>
            <a:schemeClr val="tx1"/>
          </a:solidFill>
          <a:latin typeface="Impact" pitchFamily="34" charset="0"/>
          <a:ea typeface="微软雅黑" pitchFamily="34" charset="-122"/>
        </a:defRPr>
      </a:lvl9pPr>
    </p:titleStyle>
    <p:bodyStyle>
      <a:lvl1pPr marL="257175" indent="-257175" algn="l" defTabSz="685800" rtl="0" fontAlgn="base">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defTabSz="685800" rtl="0" fontAlgn="base">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5800" rtl="0" fontAlgn="base">
        <a:spcBef>
          <a:spcPct val="20000"/>
        </a:spcBef>
        <a:spcAft>
          <a:spcPct val="0"/>
        </a:spcAft>
        <a:buFont typeface="Arial" charset="0"/>
        <a:buChar char="•"/>
        <a:defRPr kern="1200">
          <a:solidFill>
            <a:schemeClr val="tx1"/>
          </a:solidFill>
          <a:latin typeface="+mn-lt"/>
          <a:ea typeface="+mn-ea"/>
          <a:cs typeface="+mn-cs"/>
        </a:defRPr>
      </a:lvl3pPr>
      <a:lvl4pPr marL="1200150" indent="-171450" algn="l" defTabSz="685800" rtl="0" fontAlgn="base">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5800" rtl="0" fontAlgn="base">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33539;&#25991;1&#65306;&#28216;&#38654;&#28789;&#23665;.pptx"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33539;&#25991;2&#65306;&#28216;&#28789;&#23665;&#22823;&#20315;.pptx" TargetMode="External"/><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187450" y="1563688"/>
            <a:ext cx="6624638" cy="646112"/>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zh-CN" altLang="en-US" sz="3600" b="1" dirty="0">
                <a:solidFill>
                  <a:prstClr val="black"/>
                </a:solidFill>
                <a:latin typeface="黑体" pitchFamily="49" charset="-122"/>
                <a:ea typeface="黑体" pitchFamily="49" charset="-122"/>
              </a:rPr>
              <a:t>说一说：你游览过哪些地方？</a:t>
            </a:r>
            <a:endParaRPr lang="en-US" altLang="zh-CN" sz="3600" b="1" dirty="0">
              <a:solidFill>
                <a:prstClr val="black"/>
              </a:solidFill>
              <a:latin typeface="黑体" pitchFamily="49" charset="-122"/>
              <a:ea typeface="黑体" pitchFamily="49"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TextBox 3"/>
          <p:cNvGrpSpPr>
            <a:grpSpLocks/>
          </p:cNvGrpSpPr>
          <p:nvPr/>
        </p:nvGrpSpPr>
        <p:grpSpPr bwMode="auto">
          <a:xfrm>
            <a:off x="596900" y="476250"/>
            <a:ext cx="7918450" cy="1438275"/>
            <a:chOff x="376" y="300"/>
            <a:chExt cx="4988" cy="906"/>
          </a:xfrm>
        </p:grpSpPr>
        <p:pic>
          <p:nvPicPr>
            <p:cNvPr id="18433" name="TextBox 3"/>
            <p:cNvPicPr>
              <a:picLocks noChangeArrowheads="1"/>
            </p:cNvPicPr>
            <p:nvPr/>
          </p:nvPicPr>
          <p:blipFill>
            <a:blip r:embed="rId2" cstate="print"/>
            <a:srcRect/>
            <a:stretch>
              <a:fillRect/>
            </a:stretch>
          </p:blipFill>
          <p:spPr bwMode="auto">
            <a:xfrm>
              <a:off x="376" y="300"/>
              <a:ext cx="4988" cy="906"/>
            </a:xfrm>
            <a:prstGeom prst="rect">
              <a:avLst/>
            </a:prstGeom>
            <a:noFill/>
          </p:spPr>
        </p:pic>
        <p:sp>
          <p:nvSpPr>
            <p:cNvPr id="18434" name="Text Box 2"/>
            <p:cNvSpPr txBox="1">
              <a:spLocks noChangeArrowheads="1"/>
            </p:cNvSpPr>
            <p:nvPr/>
          </p:nvSpPr>
          <p:spPr bwMode="auto">
            <a:xfrm>
              <a:off x="379" y="305"/>
              <a:ext cx="4982" cy="896"/>
            </a:xfrm>
            <a:prstGeom prst="rect">
              <a:avLst/>
            </a:prstGeom>
            <a:noFill/>
            <a:ln w="9525">
              <a:noFill/>
              <a:miter lim="800000"/>
              <a:headEnd/>
              <a:tailEnd/>
            </a:ln>
          </p:spPr>
          <p:txBody>
            <a:bodyPr lIns="68580" tIns="34290" rIns="68580" bIns="34290">
              <a:spAutoFit/>
            </a:bodyPr>
            <a:lstStyle/>
            <a:p>
              <a:pPr indent="457200" algn="just"/>
              <a:r>
                <a:rPr lang="zh-CN" altLang="en-US" sz="4400" b="1">
                  <a:solidFill>
                    <a:srgbClr val="000000"/>
                  </a:solidFill>
                  <a:latin typeface="黑体" pitchFamily="49" charset="-122"/>
                  <a:ea typeface="黑体" pitchFamily="49" charset="-122"/>
                </a:rPr>
                <a:t>  你游览过的地方中，哪个地方给你的印象最深？</a:t>
              </a:r>
            </a:p>
          </p:txBody>
        </p:sp>
      </p:grpSp>
      <p:grpSp>
        <p:nvGrpSpPr>
          <p:cNvPr id="5" name="组合 4"/>
          <p:cNvGrpSpPr>
            <a:grpSpLocks/>
          </p:cNvGrpSpPr>
          <p:nvPr/>
        </p:nvGrpSpPr>
        <p:grpSpPr bwMode="auto">
          <a:xfrm>
            <a:off x="4303713" y="2689225"/>
            <a:ext cx="1681162" cy="730250"/>
            <a:chOff x="2008968" y="2336363"/>
            <a:chExt cx="1142061" cy="730908"/>
          </a:xfrm>
        </p:grpSpPr>
        <p:sp>
          <p:nvSpPr>
            <p:cNvPr id="6" name="云形 5"/>
            <p:cNvSpPr/>
            <p:nvPr/>
          </p:nvSpPr>
          <p:spPr>
            <a:xfrm>
              <a:off x="2008968" y="2336363"/>
              <a:ext cx="1142061" cy="730908"/>
            </a:xfrm>
            <a:prstGeom prst="cloud">
              <a:avLst/>
            </a:prstGeom>
            <a:solidFill>
              <a:schemeClr val="tx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459" name="TextBox 6"/>
            <p:cNvSpPr txBox="1">
              <a:spLocks noChangeArrowheads="1"/>
            </p:cNvSpPr>
            <p:nvPr/>
          </p:nvSpPr>
          <p:spPr bwMode="auto">
            <a:xfrm>
              <a:off x="2098768" y="2367488"/>
              <a:ext cx="1052261" cy="584775"/>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故宫</a:t>
              </a:r>
            </a:p>
          </p:txBody>
        </p:sp>
      </p:grpSp>
      <p:grpSp>
        <p:nvGrpSpPr>
          <p:cNvPr id="8" name="组合 7"/>
          <p:cNvGrpSpPr>
            <a:grpSpLocks/>
          </p:cNvGrpSpPr>
          <p:nvPr/>
        </p:nvGrpSpPr>
        <p:grpSpPr bwMode="auto">
          <a:xfrm>
            <a:off x="323850" y="2709863"/>
            <a:ext cx="2087563" cy="731837"/>
            <a:chOff x="2098769" y="2336363"/>
            <a:chExt cx="1443444" cy="730908"/>
          </a:xfrm>
        </p:grpSpPr>
        <p:sp>
          <p:nvSpPr>
            <p:cNvPr id="9" name="云形 8"/>
            <p:cNvSpPr/>
            <p:nvPr/>
          </p:nvSpPr>
          <p:spPr>
            <a:xfrm>
              <a:off x="2098769" y="2336363"/>
              <a:ext cx="1329286"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457" name="TextBox 9"/>
            <p:cNvSpPr txBox="1">
              <a:spLocks noChangeArrowheads="1"/>
            </p:cNvSpPr>
            <p:nvPr/>
          </p:nvSpPr>
          <p:spPr bwMode="auto">
            <a:xfrm>
              <a:off x="2113455" y="2357963"/>
              <a:ext cx="1428758" cy="584775"/>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灵山大佛</a:t>
              </a:r>
            </a:p>
          </p:txBody>
        </p:sp>
      </p:grpSp>
      <p:grpSp>
        <p:nvGrpSpPr>
          <p:cNvPr id="11" name="组合 10"/>
          <p:cNvGrpSpPr>
            <a:grpSpLocks/>
          </p:cNvGrpSpPr>
          <p:nvPr/>
        </p:nvGrpSpPr>
        <p:grpSpPr bwMode="auto">
          <a:xfrm>
            <a:off x="1385888" y="3725863"/>
            <a:ext cx="2493962" cy="730250"/>
            <a:chOff x="2098769" y="2336363"/>
            <a:chExt cx="1694028" cy="730908"/>
          </a:xfrm>
        </p:grpSpPr>
        <p:sp>
          <p:nvSpPr>
            <p:cNvPr id="12" name="云形 11"/>
            <p:cNvSpPr/>
            <p:nvPr/>
          </p:nvSpPr>
          <p:spPr>
            <a:xfrm>
              <a:off x="2098769" y="2336363"/>
              <a:ext cx="1357595" cy="730908"/>
            </a:xfrm>
            <a:prstGeom prst="cloud">
              <a:avLst/>
            </a:prstGeom>
            <a:solidFill>
              <a:schemeClr val="tx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455" name="TextBox 12"/>
            <p:cNvSpPr txBox="1">
              <a:spLocks noChangeArrowheads="1"/>
            </p:cNvSpPr>
            <p:nvPr/>
          </p:nvSpPr>
          <p:spPr bwMode="auto">
            <a:xfrm>
              <a:off x="2452859" y="2372490"/>
              <a:ext cx="1339938" cy="584775"/>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公园</a:t>
              </a:r>
            </a:p>
          </p:txBody>
        </p:sp>
      </p:grpSp>
      <p:grpSp>
        <p:nvGrpSpPr>
          <p:cNvPr id="14" name="组合 13"/>
          <p:cNvGrpSpPr>
            <a:grpSpLocks/>
          </p:cNvGrpSpPr>
          <p:nvPr/>
        </p:nvGrpSpPr>
        <p:grpSpPr bwMode="auto">
          <a:xfrm>
            <a:off x="2341563" y="2195513"/>
            <a:ext cx="2093912" cy="731837"/>
            <a:chOff x="2098769" y="2336363"/>
            <a:chExt cx="1423204" cy="730908"/>
          </a:xfrm>
        </p:grpSpPr>
        <p:sp>
          <p:nvSpPr>
            <p:cNvPr id="15" name="云形 14"/>
            <p:cNvSpPr/>
            <p:nvPr/>
          </p:nvSpPr>
          <p:spPr>
            <a:xfrm>
              <a:off x="2098769" y="2336363"/>
              <a:ext cx="1358464" cy="730908"/>
            </a:xfrm>
            <a:prstGeom prst="cloud">
              <a:avLst/>
            </a:prstGeom>
            <a:solidFill>
              <a:schemeClr val="tx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453" name="TextBox 15"/>
            <p:cNvSpPr txBox="1">
              <a:spLocks noChangeArrowheads="1"/>
            </p:cNvSpPr>
            <p:nvPr/>
          </p:nvSpPr>
          <p:spPr bwMode="auto">
            <a:xfrm>
              <a:off x="2146583" y="2357963"/>
              <a:ext cx="1375390" cy="584775"/>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动物园</a:t>
              </a:r>
            </a:p>
          </p:txBody>
        </p:sp>
      </p:grpSp>
      <p:grpSp>
        <p:nvGrpSpPr>
          <p:cNvPr id="17" name="组合 16"/>
          <p:cNvGrpSpPr>
            <a:grpSpLocks/>
          </p:cNvGrpSpPr>
          <p:nvPr/>
        </p:nvGrpSpPr>
        <p:grpSpPr bwMode="auto">
          <a:xfrm>
            <a:off x="5984875" y="3219450"/>
            <a:ext cx="1601788" cy="731838"/>
            <a:chOff x="2091628" y="2336363"/>
            <a:chExt cx="1107143" cy="730908"/>
          </a:xfrm>
        </p:grpSpPr>
        <p:sp>
          <p:nvSpPr>
            <p:cNvPr id="18" name="云形 17"/>
            <p:cNvSpPr/>
            <p:nvPr/>
          </p:nvSpPr>
          <p:spPr>
            <a:xfrm>
              <a:off x="2099309" y="2336363"/>
              <a:ext cx="1099462"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451" name="TextBox 18"/>
            <p:cNvSpPr txBox="1">
              <a:spLocks noChangeArrowheads="1"/>
            </p:cNvSpPr>
            <p:nvPr/>
          </p:nvSpPr>
          <p:spPr bwMode="auto">
            <a:xfrm>
              <a:off x="2091628" y="2357963"/>
              <a:ext cx="1007595" cy="584775"/>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雾灵山</a:t>
              </a:r>
            </a:p>
          </p:txBody>
        </p:sp>
      </p:grpSp>
      <p:grpSp>
        <p:nvGrpSpPr>
          <p:cNvPr id="20" name="组合 19"/>
          <p:cNvGrpSpPr>
            <a:grpSpLocks/>
          </p:cNvGrpSpPr>
          <p:nvPr/>
        </p:nvGrpSpPr>
        <p:grpSpPr bwMode="auto">
          <a:xfrm>
            <a:off x="6081713" y="2141538"/>
            <a:ext cx="1751012" cy="730250"/>
            <a:chOff x="2098768" y="2336363"/>
            <a:chExt cx="968128" cy="730908"/>
          </a:xfrm>
        </p:grpSpPr>
        <p:sp>
          <p:nvSpPr>
            <p:cNvPr id="21" name="云形 20"/>
            <p:cNvSpPr/>
            <p:nvPr/>
          </p:nvSpPr>
          <p:spPr>
            <a:xfrm>
              <a:off x="2098768" y="2336363"/>
              <a:ext cx="968128" cy="730908"/>
            </a:xfrm>
            <a:prstGeom prst="cloud">
              <a:avLst/>
            </a:prstGeom>
            <a:solidFill>
              <a:schemeClr val="tx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449" name="TextBox 21"/>
            <p:cNvSpPr txBox="1">
              <a:spLocks noChangeArrowheads="1"/>
            </p:cNvSpPr>
            <p:nvPr/>
          </p:nvSpPr>
          <p:spPr bwMode="auto">
            <a:xfrm>
              <a:off x="2137689" y="2367488"/>
              <a:ext cx="929207" cy="584775"/>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果园</a:t>
              </a:r>
            </a:p>
          </p:txBody>
        </p:sp>
      </p:grpSp>
      <p:grpSp>
        <p:nvGrpSpPr>
          <p:cNvPr id="23" name="组合 22"/>
          <p:cNvGrpSpPr>
            <a:grpSpLocks/>
          </p:cNvGrpSpPr>
          <p:nvPr/>
        </p:nvGrpSpPr>
        <p:grpSpPr bwMode="auto">
          <a:xfrm>
            <a:off x="3744913" y="3898900"/>
            <a:ext cx="1924050" cy="731838"/>
            <a:chOff x="2098769" y="2336363"/>
            <a:chExt cx="1329209" cy="730908"/>
          </a:xfrm>
        </p:grpSpPr>
        <p:sp>
          <p:nvSpPr>
            <p:cNvPr id="24" name="云形 23"/>
            <p:cNvSpPr/>
            <p:nvPr/>
          </p:nvSpPr>
          <p:spPr>
            <a:xfrm>
              <a:off x="2098769" y="2336363"/>
              <a:ext cx="1329209"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447" name="TextBox 24"/>
            <p:cNvSpPr txBox="1">
              <a:spLocks noChangeArrowheads="1"/>
            </p:cNvSpPr>
            <p:nvPr/>
          </p:nvSpPr>
          <p:spPr bwMode="auto">
            <a:xfrm>
              <a:off x="2335411" y="2357963"/>
              <a:ext cx="1020983" cy="584775"/>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雪花洞</a:t>
              </a:r>
            </a:p>
          </p:txBody>
        </p:sp>
      </p:grpSp>
      <p:grpSp>
        <p:nvGrpSpPr>
          <p:cNvPr id="26" name="组合 25"/>
          <p:cNvGrpSpPr>
            <a:grpSpLocks/>
          </p:cNvGrpSpPr>
          <p:nvPr/>
        </p:nvGrpSpPr>
        <p:grpSpPr bwMode="auto">
          <a:xfrm>
            <a:off x="7308850" y="3825875"/>
            <a:ext cx="1511300" cy="731838"/>
            <a:chOff x="2098769" y="2336363"/>
            <a:chExt cx="836644" cy="730908"/>
          </a:xfrm>
        </p:grpSpPr>
        <p:sp>
          <p:nvSpPr>
            <p:cNvPr id="27" name="云形 26"/>
            <p:cNvSpPr/>
            <p:nvPr/>
          </p:nvSpPr>
          <p:spPr>
            <a:xfrm>
              <a:off x="2098769" y="2336363"/>
              <a:ext cx="836644" cy="730908"/>
            </a:xfrm>
            <a:prstGeom prst="cloud">
              <a:avLst/>
            </a:prstGeom>
            <a:solidFill>
              <a:schemeClr val="tx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445" name="TextBox 27"/>
            <p:cNvSpPr txBox="1">
              <a:spLocks noChangeArrowheads="1"/>
            </p:cNvSpPr>
            <p:nvPr/>
          </p:nvSpPr>
          <p:spPr bwMode="auto">
            <a:xfrm>
              <a:off x="2137689" y="2367488"/>
              <a:ext cx="797723" cy="584775"/>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九寨沟</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TextBox 3"/>
          <p:cNvGrpSpPr>
            <a:grpSpLocks/>
          </p:cNvGrpSpPr>
          <p:nvPr/>
        </p:nvGrpSpPr>
        <p:grpSpPr bwMode="auto">
          <a:xfrm>
            <a:off x="1616075" y="2640013"/>
            <a:ext cx="6735763" cy="693737"/>
            <a:chOff x="1018" y="1663"/>
            <a:chExt cx="4243" cy="437"/>
          </a:xfrm>
        </p:grpSpPr>
        <p:pic>
          <p:nvPicPr>
            <p:cNvPr id="19457" name="TextBox 3"/>
            <p:cNvPicPr>
              <a:picLocks noChangeArrowheads="1"/>
            </p:cNvPicPr>
            <p:nvPr/>
          </p:nvPicPr>
          <p:blipFill>
            <a:blip r:embed="rId2" cstate="print"/>
            <a:srcRect/>
            <a:stretch>
              <a:fillRect/>
            </a:stretch>
          </p:blipFill>
          <p:spPr bwMode="auto">
            <a:xfrm>
              <a:off x="1018" y="1663"/>
              <a:ext cx="4243" cy="437"/>
            </a:xfrm>
            <a:prstGeom prst="rect">
              <a:avLst/>
            </a:prstGeom>
            <a:noFill/>
          </p:spPr>
        </p:pic>
        <p:sp>
          <p:nvSpPr>
            <p:cNvPr id="19458" name="Text Box 2"/>
            <p:cNvSpPr txBox="1">
              <a:spLocks noChangeArrowheads="1"/>
            </p:cNvSpPr>
            <p:nvPr/>
          </p:nvSpPr>
          <p:spPr bwMode="auto">
            <a:xfrm>
              <a:off x="1020" y="1665"/>
              <a:ext cx="4237" cy="432"/>
            </a:xfrm>
            <a:prstGeom prst="rect">
              <a:avLst/>
            </a:prstGeom>
            <a:noFill/>
            <a:ln w="9525">
              <a:noFill/>
              <a:miter lim="800000"/>
              <a:headEnd/>
              <a:tailEnd/>
            </a:ln>
          </p:spPr>
          <p:txBody>
            <a:bodyPr lIns="68580" tIns="34290" rIns="68580" bIns="34290">
              <a:spAutoFit/>
            </a:bodyPr>
            <a:lstStyle/>
            <a:p>
              <a:pPr indent="457200" algn="just"/>
              <a:r>
                <a:rPr lang="zh-CN" altLang="en-US" sz="4000" b="1">
                  <a:solidFill>
                    <a:srgbClr val="000000"/>
                  </a:solidFill>
                  <a:latin typeface="黑体" pitchFamily="49" charset="-122"/>
                  <a:ea typeface="黑体" pitchFamily="49" charset="-122"/>
                </a:rPr>
                <a:t>  游</a:t>
              </a:r>
              <a:r>
                <a:rPr lang="zh-CN" altLang="en-US" sz="4000" b="1" u="sng">
                  <a:solidFill>
                    <a:srgbClr val="000000"/>
                  </a:solidFill>
                  <a:latin typeface="黑体" pitchFamily="49" charset="-122"/>
                  <a:ea typeface="黑体" pitchFamily="49" charset="-122"/>
                </a:rPr>
                <a:t>        </a:t>
              </a:r>
              <a:r>
                <a:rPr lang="zh-CN" altLang="en-US" sz="4000" b="1">
                  <a:solidFill>
                    <a:schemeClr val="bg1"/>
                  </a:solidFill>
                  <a:latin typeface="黑体" pitchFamily="49" charset="-122"/>
                  <a:ea typeface="黑体" pitchFamily="49" charset="-122"/>
                </a:rPr>
                <a:t>。</a:t>
              </a:r>
            </a:p>
          </p:txBody>
        </p:sp>
      </p:grpSp>
      <p:grpSp>
        <p:nvGrpSpPr>
          <p:cNvPr id="2" name="TextBox 1"/>
          <p:cNvGrpSpPr>
            <a:grpSpLocks/>
          </p:cNvGrpSpPr>
          <p:nvPr/>
        </p:nvGrpSpPr>
        <p:grpSpPr bwMode="auto">
          <a:xfrm>
            <a:off x="1755775" y="1054100"/>
            <a:ext cx="6742113" cy="1311275"/>
            <a:chOff x="1106" y="664"/>
            <a:chExt cx="4247" cy="826"/>
          </a:xfrm>
        </p:grpSpPr>
        <p:pic>
          <p:nvPicPr>
            <p:cNvPr id="19460" name="TextBox 1"/>
            <p:cNvPicPr>
              <a:picLocks noChangeArrowheads="1"/>
            </p:cNvPicPr>
            <p:nvPr/>
          </p:nvPicPr>
          <p:blipFill>
            <a:blip r:embed="rId3" cstate="print"/>
            <a:srcRect/>
            <a:stretch>
              <a:fillRect/>
            </a:stretch>
          </p:blipFill>
          <p:spPr bwMode="auto">
            <a:xfrm>
              <a:off x="1106" y="664"/>
              <a:ext cx="4247" cy="826"/>
            </a:xfrm>
            <a:prstGeom prst="rect">
              <a:avLst/>
            </a:prstGeom>
            <a:noFill/>
          </p:spPr>
        </p:pic>
        <p:sp>
          <p:nvSpPr>
            <p:cNvPr id="19461" name="Text Box 5"/>
            <p:cNvSpPr txBox="1">
              <a:spLocks noChangeArrowheads="1"/>
            </p:cNvSpPr>
            <p:nvPr/>
          </p:nvSpPr>
          <p:spPr bwMode="auto">
            <a:xfrm>
              <a:off x="1111" y="667"/>
              <a:ext cx="4237" cy="820"/>
            </a:xfrm>
            <a:prstGeom prst="rect">
              <a:avLst/>
            </a:prstGeom>
            <a:noFill/>
            <a:ln w="9525">
              <a:noFill/>
              <a:miter lim="800000"/>
              <a:headEnd/>
              <a:tailEnd/>
            </a:ln>
          </p:spPr>
          <p:txBody>
            <a:bodyPr lIns="68580" tIns="34290" rIns="68580" bIns="34290">
              <a:spAutoFit/>
            </a:bodyPr>
            <a:lstStyle/>
            <a:p>
              <a:pPr indent="457200" algn="just"/>
              <a:r>
                <a:rPr lang="zh-CN" altLang="en-US" sz="4000" b="1">
                  <a:solidFill>
                    <a:srgbClr val="000000"/>
                  </a:solidFill>
                  <a:latin typeface="黑体" pitchFamily="49" charset="-122"/>
                  <a:ea typeface="黑体" pitchFamily="49" charset="-122"/>
                </a:rPr>
                <a:t>  确定要写的地方后，先把题目补充完整。</a:t>
              </a:r>
            </a:p>
          </p:txBody>
        </p:sp>
      </p:grpSp>
      <p:pic>
        <p:nvPicPr>
          <p:cNvPr id="19463" name="图片 2"/>
          <p:cNvPicPr>
            <a:picLocks noChangeAspect="1"/>
          </p:cNvPicPr>
          <p:nvPr/>
        </p:nvPicPr>
        <p:blipFill>
          <a:blip r:embed="rId4" cstate="print"/>
          <a:srcRect/>
          <a:stretch>
            <a:fillRect/>
          </a:stretch>
        </p:blipFill>
        <p:spPr bwMode="auto">
          <a:xfrm>
            <a:off x="395288" y="1276350"/>
            <a:ext cx="1368425" cy="1816100"/>
          </a:xfrm>
          <a:prstGeom prst="rect">
            <a:avLst/>
          </a:prstGeom>
          <a:noFill/>
          <a:ln w="9525">
            <a:noFill/>
            <a:miter lim="800000"/>
            <a:headEnd/>
            <a:tailEnd/>
          </a:ln>
        </p:spPr>
      </p:pic>
      <p:sp>
        <p:nvSpPr>
          <p:cNvPr id="5" name="矩形 4"/>
          <p:cNvSpPr>
            <a:spLocks noChangeArrowheads="1"/>
          </p:cNvSpPr>
          <p:nvPr/>
        </p:nvSpPr>
        <p:spPr bwMode="auto">
          <a:xfrm>
            <a:off x="971550" y="3867150"/>
            <a:ext cx="7861300" cy="523875"/>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ea typeface="微软雅黑" pitchFamily="34" charset="-122"/>
              </a:rPr>
              <a:t>        </a:t>
            </a:r>
            <a:r>
              <a:rPr lang="zh-CN" altLang="zh-CN" sz="2800" b="1">
                <a:solidFill>
                  <a:srgbClr val="FF0000"/>
                </a:solidFill>
                <a:latin typeface="Times New Roman" pitchFamily="18" charset="0"/>
                <a:ea typeface="微软雅黑" pitchFamily="34" charset="-122"/>
              </a:rPr>
              <a:t>横线上写你去过的印象深刻的地方的名称。</a:t>
            </a:r>
          </a:p>
        </p:txBody>
      </p:sp>
      <p:sp>
        <p:nvSpPr>
          <p:cNvPr id="6" name="TextBox 5"/>
          <p:cNvSpPr txBox="1"/>
          <p:nvPr/>
        </p:nvSpPr>
        <p:spPr>
          <a:xfrm>
            <a:off x="3131840" y="2643757"/>
            <a:ext cx="2232248" cy="684803"/>
          </a:xfrm>
          <a:prstGeom prst="rect">
            <a:avLst/>
          </a:prstGeom>
          <a:noFill/>
          <a:effectLst>
            <a:softEdge rad="127000"/>
          </a:effectLst>
        </p:spPr>
        <p:txBody>
          <a:bodyPr lIns="68580" tIns="34290" rIns="68580" bIns="34290">
            <a:spAutoFit/>
          </a:bodyPr>
          <a:lstStyle/>
          <a:p>
            <a:pPr algn="just" fontAlgn="auto">
              <a:spcBef>
                <a:spcPts val="0"/>
              </a:spcBef>
              <a:spcAft>
                <a:spcPts val="0"/>
              </a:spcAft>
              <a:defRPr/>
            </a:pPr>
            <a:r>
              <a:rPr lang="zh-CN" altLang="en-US" sz="4000" b="1" dirty="0">
                <a:solidFill>
                  <a:srgbClr val="FF0000"/>
                </a:solidFill>
                <a:latin typeface="黑体" pitchFamily="49" charset="-122"/>
                <a:ea typeface="黑体" pitchFamily="49" charset="-122"/>
              </a:rPr>
              <a:t>人民公园</a:t>
            </a:r>
            <a:endParaRPr lang="zh-CN" altLang="en-US" sz="4000" b="1" dirty="0">
              <a:solidFill>
                <a:srgbClr val="FF0000"/>
              </a:solidFill>
              <a:latin typeface="黑体" pitchFamily="49" charset="-122"/>
              <a:ea typeface="黑体" pitchFamily="49" charset="-122"/>
            </a:endParaRPr>
          </a:p>
        </p:txBody>
      </p:sp>
      <p:sp>
        <p:nvSpPr>
          <p:cNvPr id="7" name="TextBox 6"/>
          <p:cNvSpPr txBox="1"/>
          <p:nvPr/>
        </p:nvSpPr>
        <p:spPr>
          <a:xfrm>
            <a:off x="3131840" y="2643758"/>
            <a:ext cx="2232248" cy="684803"/>
          </a:xfrm>
          <a:prstGeom prst="rect">
            <a:avLst/>
          </a:prstGeom>
          <a:noFill/>
          <a:effectLst>
            <a:softEdge rad="127000"/>
          </a:effectLst>
        </p:spPr>
        <p:txBody>
          <a:bodyPr lIns="68580" tIns="34290" rIns="68580" bIns="34290">
            <a:spAutoFit/>
          </a:bodyPr>
          <a:lstStyle/>
          <a:p>
            <a:pPr algn="just" fontAlgn="auto">
              <a:spcBef>
                <a:spcPts val="0"/>
              </a:spcBef>
              <a:spcAft>
                <a:spcPts val="0"/>
              </a:spcAft>
              <a:defRPr/>
            </a:pPr>
            <a:r>
              <a:rPr lang="zh-CN" altLang="en-US" sz="4000" b="1" dirty="0">
                <a:solidFill>
                  <a:srgbClr val="FF0000"/>
                </a:solidFill>
                <a:latin typeface="黑体" pitchFamily="49" charset="-122"/>
                <a:ea typeface="黑体" pitchFamily="49" charset="-122"/>
              </a:rPr>
              <a:t>泰山</a:t>
            </a:r>
            <a:endParaRPr lang="zh-CN" altLang="en-US" sz="4000" b="1" dirty="0">
              <a:solidFill>
                <a:srgbClr val="FF0000"/>
              </a:solidFill>
              <a:latin typeface="黑体" pitchFamily="49" charset="-122"/>
              <a:ea typeface="黑体" pitchFamily="49" charset="-122"/>
            </a:endParaRPr>
          </a:p>
        </p:txBody>
      </p:sp>
      <p:sp>
        <p:nvSpPr>
          <p:cNvPr id="8" name="TextBox 7"/>
          <p:cNvSpPr txBox="1"/>
          <p:nvPr/>
        </p:nvSpPr>
        <p:spPr>
          <a:xfrm>
            <a:off x="3131840" y="2643758"/>
            <a:ext cx="2232248" cy="684803"/>
          </a:xfrm>
          <a:prstGeom prst="rect">
            <a:avLst/>
          </a:prstGeom>
          <a:noFill/>
          <a:effectLst>
            <a:softEdge rad="127000"/>
          </a:effectLst>
        </p:spPr>
        <p:txBody>
          <a:bodyPr lIns="68580" tIns="34290" rIns="68580" bIns="34290">
            <a:spAutoFit/>
          </a:bodyPr>
          <a:lstStyle/>
          <a:p>
            <a:pPr algn="just" fontAlgn="auto">
              <a:spcBef>
                <a:spcPts val="0"/>
              </a:spcBef>
              <a:spcAft>
                <a:spcPts val="0"/>
              </a:spcAft>
              <a:defRPr/>
            </a:pPr>
            <a:r>
              <a:rPr lang="zh-CN" altLang="en-US" sz="4000" b="1" dirty="0">
                <a:solidFill>
                  <a:srgbClr val="FF0000"/>
                </a:solidFill>
                <a:latin typeface="黑体" pitchFamily="49" charset="-122"/>
                <a:ea typeface="黑体" pitchFamily="49" charset="-122"/>
              </a:rPr>
              <a:t>雪花洞</a:t>
            </a:r>
            <a:endParaRPr lang="zh-CN" altLang="en-US" sz="4000" b="1" dirty="0">
              <a:solidFill>
                <a:srgbClr val="FF0000"/>
              </a:solidFill>
              <a:latin typeface="黑体" pitchFamily="49" charset="-122"/>
              <a:ea typeface="黑体" pitchFamily="49" charset="-122"/>
            </a:endParaRPr>
          </a:p>
        </p:txBody>
      </p:sp>
      <p:sp>
        <p:nvSpPr>
          <p:cNvPr id="9" name="TextBox 8"/>
          <p:cNvSpPr txBox="1"/>
          <p:nvPr/>
        </p:nvSpPr>
        <p:spPr>
          <a:xfrm>
            <a:off x="3203848" y="2643758"/>
            <a:ext cx="2232248" cy="684803"/>
          </a:xfrm>
          <a:prstGeom prst="rect">
            <a:avLst/>
          </a:prstGeom>
          <a:noFill/>
          <a:effectLst>
            <a:softEdge rad="127000"/>
          </a:effectLst>
        </p:spPr>
        <p:txBody>
          <a:bodyPr lIns="68580" tIns="34290" rIns="68580" bIns="34290">
            <a:spAutoFit/>
          </a:bodyPr>
          <a:lstStyle/>
          <a:p>
            <a:pPr algn="just" fontAlgn="auto">
              <a:spcBef>
                <a:spcPts val="0"/>
              </a:spcBef>
              <a:spcAft>
                <a:spcPts val="0"/>
              </a:spcAft>
              <a:defRPr/>
            </a:pPr>
            <a:r>
              <a:rPr lang="zh-CN" altLang="en-US" sz="4000" b="1" dirty="0">
                <a:solidFill>
                  <a:srgbClr val="FF0000"/>
                </a:solidFill>
                <a:latin typeface="黑体" pitchFamily="49" charset="-122"/>
                <a:ea typeface="黑体" pitchFamily="49" charset="-122"/>
              </a:rPr>
              <a:t>雾灵山</a:t>
            </a:r>
            <a:endParaRPr lang="zh-CN" altLang="en-US" sz="4000" b="1" dirty="0">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nodeType="clickEffect">
                                  <p:stCondLst>
                                    <p:cond delay="0"/>
                                  </p:stCondLst>
                                  <p:childTnLst>
                                    <p:set>
                                      <p:cBhvr>
                                        <p:cTn id="33" dur="1" fill="hold">
                                          <p:stCondLst>
                                            <p:cond delay="0"/>
                                          </p:stCondLst>
                                        </p:cTn>
                                        <p:tgtEl>
                                          <p:spTgt spid="8"/>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TextBox 1"/>
          <p:cNvGrpSpPr>
            <a:grpSpLocks/>
          </p:cNvGrpSpPr>
          <p:nvPr/>
        </p:nvGrpSpPr>
        <p:grpSpPr bwMode="auto">
          <a:xfrm>
            <a:off x="1616075" y="1195388"/>
            <a:ext cx="6911975" cy="1438275"/>
            <a:chOff x="1018" y="753"/>
            <a:chExt cx="4354" cy="906"/>
          </a:xfrm>
        </p:grpSpPr>
        <p:pic>
          <p:nvPicPr>
            <p:cNvPr id="20481" name="TextBox 1"/>
            <p:cNvPicPr>
              <a:picLocks noChangeArrowheads="1"/>
            </p:cNvPicPr>
            <p:nvPr/>
          </p:nvPicPr>
          <p:blipFill>
            <a:blip r:embed="rId2" cstate="print"/>
            <a:srcRect/>
            <a:stretch>
              <a:fillRect/>
            </a:stretch>
          </p:blipFill>
          <p:spPr bwMode="auto">
            <a:xfrm>
              <a:off x="1018" y="753"/>
              <a:ext cx="4354" cy="906"/>
            </a:xfrm>
            <a:prstGeom prst="rect">
              <a:avLst/>
            </a:prstGeom>
            <a:noFill/>
          </p:spPr>
        </p:pic>
        <p:sp>
          <p:nvSpPr>
            <p:cNvPr id="20482" name="Text Box 2"/>
            <p:cNvSpPr txBox="1">
              <a:spLocks noChangeArrowheads="1"/>
            </p:cNvSpPr>
            <p:nvPr/>
          </p:nvSpPr>
          <p:spPr bwMode="auto">
            <a:xfrm>
              <a:off x="1020" y="758"/>
              <a:ext cx="4347" cy="897"/>
            </a:xfrm>
            <a:prstGeom prst="rect">
              <a:avLst/>
            </a:prstGeom>
            <a:noFill/>
            <a:ln w="9525">
              <a:noFill/>
              <a:miter lim="800000"/>
              <a:headEnd/>
              <a:tailEnd/>
            </a:ln>
          </p:spPr>
          <p:txBody>
            <a:bodyPr lIns="68580" tIns="34290" rIns="68580" bIns="34290">
              <a:spAutoFit/>
            </a:bodyPr>
            <a:lstStyle/>
            <a:p>
              <a:pPr indent="457200" algn="just"/>
              <a:r>
                <a:rPr lang="zh-CN" altLang="en-US" sz="4400" b="1">
                  <a:solidFill>
                    <a:srgbClr val="000000"/>
                  </a:solidFill>
                  <a:latin typeface="黑体" pitchFamily="49" charset="-122"/>
                  <a:ea typeface="黑体" pitchFamily="49" charset="-122"/>
                </a:rPr>
                <a:t>   想一想：你想按照什么顺序来写？</a:t>
              </a:r>
            </a:p>
          </p:txBody>
        </p:sp>
      </p:grpSp>
      <p:pic>
        <p:nvPicPr>
          <p:cNvPr id="20484" name="图片 5"/>
          <p:cNvPicPr>
            <a:picLocks noChangeAspect="1"/>
          </p:cNvPicPr>
          <p:nvPr/>
        </p:nvPicPr>
        <p:blipFill>
          <a:blip r:embed="rId3" cstate="print"/>
          <a:srcRect/>
          <a:stretch>
            <a:fillRect/>
          </a:stretch>
        </p:blipFill>
        <p:spPr bwMode="auto">
          <a:xfrm>
            <a:off x="179388" y="1058863"/>
            <a:ext cx="1693862" cy="22494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矩形 1"/>
          <p:cNvSpPr>
            <a:spLocks noChangeArrowheads="1"/>
          </p:cNvSpPr>
          <p:nvPr/>
        </p:nvSpPr>
        <p:spPr bwMode="auto">
          <a:xfrm>
            <a:off x="323850" y="411163"/>
            <a:ext cx="2016125" cy="585787"/>
          </a:xfrm>
          <a:prstGeom prst="rect">
            <a:avLst/>
          </a:prstGeom>
          <a:noFill/>
          <a:ln w="9525">
            <a:noFill/>
            <a:miter lim="800000"/>
            <a:headEnd/>
            <a:tailEnd/>
          </a:ln>
        </p:spPr>
        <p:txBody>
          <a:bodyPr>
            <a:spAutoFit/>
          </a:bodyPr>
          <a:lstStyle/>
          <a:p>
            <a:r>
              <a:rPr lang="zh-CN" altLang="en-US" sz="3200" b="1">
                <a:solidFill>
                  <a:srgbClr val="0000FF"/>
                </a:solidFill>
                <a:latin typeface="楷体" pitchFamily="49" charset="-122"/>
                <a:ea typeface="楷体" pitchFamily="49" charset="-122"/>
              </a:rPr>
              <a:t>回顾课文</a:t>
            </a:r>
          </a:p>
        </p:txBody>
      </p:sp>
      <p:sp>
        <p:nvSpPr>
          <p:cNvPr id="4" name="TextBox 3"/>
          <p:cNvSpPr txBox="1">
            <a:spLocks noChangeArrowheads="1"/>
          </p:cNvSpPr>
          <p:nvPr/>
        </p:nvSpPr>
        <p:spPr bwMode="auto">
          <a:xfrm>
            <a:off x="468313" y="4352925"/>
            <a:ext cx="8424862" cy="522288"/>
          </a:xfrm>
          <a:prstGeom prst="rect">
            <a:avLst/>
          </a:prstGeom>
          <a:noFill/>
          <a:ln w="9525">
            <a:noFill/>
            <a:miter lim="800000"/>
            <a:headEnd/>
            <a:tailEnd/>
          </a:ln>
        </p:spPr>
        <p:txBody>
          <a:bodyPr>
            <a:spAutoFit/>
          </a:bodyPr>
          <a:lstStyle/>
          <a:p>
            <a:r>
              <a:rPr lang="en-US" altLang="zh-CN" sz="2800" b="1">
                <a:solidFill>
                  <a:srgbClr val="FF0000"/>
                </a:solidFill>
                <a:latin typeface="宋体" pitchFamily="2" charset="-122"/>
              </a:rPr>
              <a:t>《</a:t>
            </a:r>
            <a:r>
              <a:rPr lang="zh-CN" altLang="en-US" sz="2800" b="1">
                <a:solidFill>
                  <a:srgbClr val="FF0000"/>
                </a:solidFill>
                <a:latin typeface="宋体" pitchFamily="2" charset="-122"/>
              </a:rPr>
              <a:t>海上日出</a:t>
            </a:r>
            <a:r>
              <a:rPr lang="en-US" altLang="zh-CN" sz="2800" b="1">
                <a:solidFill>
                  <a:srgbClr val="FF0000"/>
                </a:solidFill>
                <a:latin typeface="宋体" pitchFamily="2" charset="-122"/>
              </a:rPr>
              <a:t>》</a:t>
            </a:r>
            <a:r>
              <a:rPr lang="zh-CN" altLang="en-US" sz="2800" b="1">
                <a:solidFill>
                  <a:srgbClr val="FF0000"/>
                </a:solidFill>
                <a:latin typeface="宋体" pitchFamily="2" charset="-122"/>
              </a:rPr>
              <a:t>是按照早晨太阳变化的顺序来写的。</a:t>
            </a:r>
          </a:p>
        </p:txBody>
      </p:sp>
      <p:pic>
        <p:nvPicPr>
          <p:cNvPr id="21" name="圆角矩形 20"/>
          <p:cNvPicPr>
            <a:picLocks noChangeArrowheads="1"/>
          </p:cNvPicPr>
          <p:nvPr/>
        </p:nvPicPr>
        <p:blipFill>
          <a:blip r:embed="rId2" cstate="print"/>
          <a:srcRect/>
          <a:stretch>
            <a:fillRect/>
          </a:stretch>
        </p:blipFill>
        <p:spPr bwMode="auto">
          <a:xfrm>
            <a:off x="1438275" y="2378075"/>
            <a:ext cx="944563" cy="1047750"/>
          </a:xfrm>
          <a:prstGeom prst="rect">
            <a:avLst/>
          </a:prstGeom>
          <a:noFill/>
        </p:spPr>
      </p:pic>
      <p:sp>
        <p:nvSpPr>
          <p:cNvPr id="21508" name="文本框 3"/>
          <p:cNvSpPr txBox="1">
            <a:spLocks noChangeArrowheads="1"/>
          </p:cNvSpPr>
          <p:nvPr/>
        </p:nvSpPr>
        <p:spPr bwMode="auto">
          <a:xfrm>
            <a:off x="630238" y="1528763"/>
            <a:ext cx="808037" cy="2062162"/>
          </a:xfrm>
          <a:prstGeom prst="rect">
            <a:avLst/>
          </a:prstGeom>
          <a:noFill/>
          <a:ln w="9525">
            <a:noFill/>
            <a:miter lim="800000"/>
            <a:headEnd/>
            <a:tailEnd/>
          </a:ln>
        </p:spPr>
        <p:txBody>
          <a:bodyPr>
            <a:spAutoFit/>
          </a:bodyPr>
          <a:lstStyle/>
          <a:p>
            <a:pPr>
              <a:buFont typeface="Arial" charset="0"/>
              <a:buNone/>
            </a:pPr>
            <a:r>
              <a:rPr lang="zh-CN" altLang="en-US" sz="3200" b="1" noProof="1">
                <a:latin typeface="楷体" pitchFamily="49" charset="-122"/>
                <a:ea typeface="楷体" pitchFamily="49" charset="-122"/>
              </a:rPr>
              <a:t>海上日出</a:t>
            </a:r>
          </a:p>
        </p:txBody>
      </p:sp>
      <p:sp>
        <p:nvSpPr>
          <p:cNvPr id="23" name="左大括号 22"/>
          <p:cNvSpPr/>
          <p:nvPr/>
        </p:nvSpPr>
        <p:spPr>
          <a:xfrm>
            <a:off x="1227138" y="1236663"/>
            <a:ext cx="360362" cy="2803525"/>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b="1">
              <a:latin typeface="楷体" panose="02010609060101010101" pitchFamily="49" charset="-122"/>
              <a:ea typeface="楷体" panose="02010609060101010101" pitchFamily="49" charset="-122"/>
            </a:endParaRPr>
          </a:p>
        </p:txBody>
      </p:sp>
      <p:sp>
        <p:nvSpPr>
          <p:cNvPr id="21510" name="文本框 9"/>
          <p:cNvSpPr txBox="1">
            <a:spLocks noChangeArrowheads="1"/>
          </p:cNvSpPr>
          <p:nvPr/>
        </p:nvSpPr>
        <p:spPr bwMode="auto">
          <a:xfrm>
            <a:off x="1595438" y="1058863"/>
            <a:ext cx="2233612" cy="585787"/>
          </a:xfrm>
          <a:prstGeom prst="rect">
            <a:avLst/>
          </a:prstGeom>
          <a:noFill/>
          <a:ln w="9525">
            <a:noFill/>
            <a:miter lim="800000"/>
            <a:headEnd/>
            <a:tailEnd/>
          </a:ln>
        </p:spPr>
        <p:txBody>
          <a:bodyPr>
            <a:spAutoFit/>
          </a:bodyPr>
          <a:lstStyle/>
          <a:p>
            <a:pPr>
              <a:buFont typeface="Arial" charset="0"/>
              <a:buNone/>
            </a:pPr>
            <a:r>
              <a:rPr lang="zh-CN" altLang="en-US" sz="3200" b="1">
                <a:latin typeface="楷体" pitchFamily="49" charset="-122"/>
                <a:ea typeface="楷体" pitchFamily="49" charset="-122"/>
              </a:rPr>
              <a:t>日出前</a:t>
            </a:r>
          </a:p>
        </p:txBody>
      </p:sp>
      <p:sp>
        <p:nvSpPr>
          <p:cNvPr id="21511" name="文本框 19"/>
          <p:cNvSpPr txBox="1">
            <a:spLocks noChangeArrowheads="1"/>
          </p:cNvSpPr>
          <p:nvPr/>
        </p:nvSpPr>
        <p:spPr bwMode="auto">
          <a:xfrm>
            <a:off x="1463675" y="2266950"/>
            <a:ext cx="2233613" cy="584200"/>
          </a:xfrm>
          <a:prstGeom prst="rect">
            <a:avLst/>
          </a:prstGeom>
          <a:noFill/>
          <a:ln w="9525">
            <a:noFill/>
            <a:miter lim="800000"/>
            <a:headEnd/>
            <a:tailEnd/>
          </a:ln>
        </p:spPr>
        <p:txBody>
          <a:bodyPr>
            <a:spAutoFit/>
          </a:bodyPr>
          <a:lstStyle/>
          <a:p>
            <a:pPr>
              <a:buFont typeface="Arial" charset="0"/>
              <a:buNone/>
            </a:pPr>
            <a:r>
              <a:rPr lang="zh-CN" altLang="en-US" sz="3200" b="1">
                <a:latin typeface="楷体" pitchFamily="49" charset="-122"/>
                <a:ea typeface="楷体" pitchFamily="49" charset="-122"/>
              </a:rPr>
              <a:t>日出时</a:t>
            </a:r>
          </a:p>
        </p:txBody>
      </p:sp>
      <p:sp>
        <p:nvSpPr>
          <p:cNvPr id="21512" name="文本框 16"/>
          <p:cNvSpPr txBox="1">
            <a:spLocks noChangeArrowheads="1"/>
          </p:cNvSpPr>
          <p:nvPr/>
        </p:nvSpPr>
        <p:spPr bwMode="auto">
          <a:xfrm>
            <a:off x="1455738" y="3748088"/>
            <a:ext cx="2298700" cy="584200"/>
          </a:xfrm>
          <a:prstGeom prst="rect">
            <a:avLst/>
          </a:prstGeom>
          <a:noFill/>
          <a:ln w="9525">
            <a:noFill/>
            <a:miter lim="800000"/>
            <a:headEnd/>
            <a:tailEnd/>
          </a:ln>
        </p:spPr>
        <p:txBody>
          <a:bodyPr>
            <a:spAutoFit/>
          </a:bodyPr>
          <a:lstStyle/>
          <a:p>
            <a:pPr>
              <a:buFont typeface="Arial" charset="0"/>
              <a:buNone/>
            </a:pPr>
            <a:r>
              <a:rPr lang="zh-CN" altLang="en-US" sz="3200" b="1">
                <a:latin typeface="楷体" pitchFamily="49" charset="-122"/>
                <a:ea typeface="楷体" pitchFamily="49" charset="-122"/>
              </a:rPr>
              <a:t>日出后</a:t>
            </a:r>
          </a:p>
        </p:txBody>
      </p:sp>
      <p:sp>
        <p:nvSpPr>
          <p:cNvPr id="27" name="左大括号 26"/>
          <p:cNvSpPr/>
          <p:nvPr/>
        </p:nvSpPr>
        <p:spPr>
          <a:xfrm>
            <a:off x="2928938" y="1716088"/>
            <a:ext cx="360362" cy="1685925"/>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b="1">
              <a:latin typeface="楷体" panose="02010609060101010101" pitchFamily="49" charset="-122"/>
              <a:ea typeface="楷体" panose="02010609060101010101" pitchFamily="49" charset="-122"/>
            </a:endParaRPr>
          </a:p>
        </p:txBody>
      </p:sp>
      <p:sp>
        <p:nvSpPr>
          <p:cNvPr id="21514" name="文本框 9"/>
          <p:cNvSpPr txBox="1">
            <a:spLocks noChangeArrowheads="1"/>
          </p:cNvSpPr>
          <p:nvPr/>
        </p:nvSpPr>
        <p:spPr bwMode="auto">
          <a:xfrm>
            <a:off x="3289300" y="1508125"/>
            <a:ext cx="2233613" cy="584200"/>
          </a:xfrm>
          <a:prstGeom prst="rect">
            <a:avLst/>
          </a:prstGeom>
          <a:noFill/>
          <a:ln w="9525">
            <a:noFill/>
            <a:miter lim="800000"/>
            <a:headEnd/>
            <a:tailEnd/>
          </a:ln>
        </p:spPr>
        <p:txBody>
          <a:bodyPr>
            <a:spAutoFit/>
          </a:bodyPr>
          <a:lstStyle/>
          <a:p>
            <a:pPr>
              <a:buFont typeface="Arial" charset="0"/>
              <a:buNone/>
            </a:pPr>
            <a:r>
              <a:rPr lang="zh-CN" altLang="en-US" sz="3200" b="1">
                <a:latin typeface="楷体" pitchFamily="49" charset="-122"/>
                <a:ea typeface="楷体" pitchFamily="49" charset="-122"/>
              </a:rPr>
              <a:t>晴天日出</a:t>
            </a:r>
          </a:p>
        </p:txBody>
      </p:sp>
      <p:sp>
        <p:nvSpPr>
          <p:cNvPr id="21515" name="文本框 9"/>
          <p:cNvSpPr txBox="1">
            <a:spLocks noChangeArrowheads="1"/>
          </p:cNvSpPr>
          <p:nvPr/>
        </p:nvSpPr>
        <p:spPr bwMode="auto">
          <a:xfrm>
            <a:off x="5233988" y="3743325"/>
            <a:ext cx="2233612" cy="584200"/>
          </a:xfrm>
          <a:prstGeom prst="rect">
            <a:avLst/>
          </a:prstGeom>
          <a:noFill/>
          <a:ln w="9525">
            <a:noFill/>
            <a:miter lim="800000"/>
            <a:headEnd/>
            <a:tailEnd/>
          </a:ln>
        </p:spPr>
        <p:txBody>
          <a:bodyPr>
            <a:spAutoFit/>
          </a:bodyPr>
          <a:lstStyle/>
          <a:p>
            <a:pPr>
              <a:buFont typeface="Arial" charset="0"/>
              <a:buNone/>
            </a:pPr>
            <a:r>
              <a:rPr lang="zh-CN" altLang="en-US" sz="3200" b="1">
                <a:latin typeface="楷体" pitchFamily="49" charset="-122"/>
                <a:ea typeface="楷体" pitchFamily="49" charset="-122"/>
              </a:rPr>
              <a:t>厚云日出</a:t>
            </a:r>
          </a:p>
        </p:txBody>
      </p:sp>
      <p:sp>
        <p:nvSpPr>
          <p:cNvPr id="21516" name="文本框 9"/>
          <p:cNvSpPr txBox="1">
            <a:spLocks noChangeArrowheads="1"/>
          </p:cNvSpPr>
          <p:nvPr/>
        </p:nvSpPr>
        <p:spPr bwMode="auto">
          <a:xfrm>
            <a:off x="5295900" y="2105025"/>
            <a:ext cx="2233613" cy="585788"/>
          </a:xfrm>
          <a:prstGeom prst="rect">
            <a:avLst/>
          </a:prstGeom>
          <a:noFill/>
          <a:ln w="9525">
            <a:noFill/>
            <a:miter lim="800000"/>
            <a:headEnd/>
            <a:tailEnd/>
          </a:ln>
        </p:spPr>
        <p:txBody>
          <a:bodyPr>
            <a:spAutoFit/>
          </a:bodyPr>
          <a:lstStyle/>
          <a:p>
            <a:pPr>
              <a:buFont typeface="Arial" charset="0"/>
              <a:buNone/>
            </a:pPr>
            <a:r>
              <a:rPr lang="zh-CN" altLang="en-US" sz="3200" b="1">
                <a:latin typeface="楷体" pitchFamily="49" charset="-122"/>
                <a:ea typeface="楷体" pitchFamily="49" charset="-122"/>
              </a:rPr>
              <a:t>薄云日出</a:t>
            </a:r>
          </a:p>
        </p:txBody>
      </p:sp>
      <p:sp>
        <p:nvSpPr>
          <p:cNvPr id="31" name="右箭头 30"/>
          <p:cNvSpPr/>
          <p:nvPr/>
        </p:nvSpPr>
        <p:spPr>
          <a:xfrm>
            <a:off x="7250113" y="2051050"/>
            <a:ext cx="792162" cy="431800"/>
          </a:xfrm>
          <a:prstGeom prst="rightArrow">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b="1">
              <a:solidFill>
                <a:srgbClr val="0000FF"/>
              </a:solidFill>
              <a:latin typeface="楷体" panose="02010609060101010101" pitchFamily="49" charset="-122"/>
              <a:ea typeface="楷体" panose="02010609060101010101" pitchFamily="49" charset="-122"/>
            </a:endParaRPr>
          </a:p>
        </p:txBody>
      </p:sp>
      <p:sp>
        <p:nvSpPr>
          <p:cNvPr id="21518" name="文本框 10"/>
          <p:cNvSpPr txBox="1">
            <a:spLocks noChangeArrowheads="1"/>
          </p:cNvSpPr>
          <p:nvPr/>
        </p:nvSpPr>
        <p:spPr bwMode="auto">
          <a:xfrm>
            <a:off x="8042275" y="1189038"/>
            <a:ext cx="777875" cy="2554287"/>
          </a:xfrm>
          <a:prstGeom prst="rect">
            <a:avLst/>
          </a:prstGeom>
          <a:noFill/>
          <a:ln w="9525">
            <a:noFill/>
            <a:miter lim="800000"/>
            <a:headEnd/>
            <a:tailEnd/>
          </a:ln>
        </p:spPr>
        <p:txBody>
          <a:bodyPr>
            <a:spAutoFit/>
          </a:bodyPr>
          <a:lstStyle/>
          <a:p>
            <a:pPr>
              <a:buFont typeface="Arial" charset="0"/>
              <a:buNone/>
            </a:pPr>
            <a:r>
              <a:rPr lang="zh-CN" altLang="en-US" sz="3200" b="1">
                <a:latin typeface="楷体" pitchFamily="49" charset="-122"/>
                <a:ea typeface="楷体" pitchFamily="49" charset="-122"/>
              </a:rPr>
              <a:t>伟大的奇观</a:t>
            </a:r>
            <a:endParaRPr lang="en-US" altLang="zh-CN" sz="3200" b="1">
              <a:latin typeface="楷体" pitchFamily="49" charset="-122"/>
              <a:ea typeface="楷体" pitchFamily="49" charset="-122"/>
            </a:endParaRPr>
          </a:p>
        </p:txBody>
      </p:sp>
      <p:sp>
        <p:nvSpPr>
          <p:cNvPr id="21519" name="TextBox 32"/>
          <p:cNvSpPr txBox="1">
            <a:spLocks noChangeArrowheads="1"/>
          </p:cNvSpPr>
          <p:nvPr/>
        </p:nvSpPr>
        <p:spPr bwMode="auto">
          <a:xfrm>
            <a:off x="3365500" y="3005138"/>
            <a:ext cx="1943100" cy="585787"/>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有云日出</a:t>
            </a:r>
          </a:p>
        </p:txBody>
      </p:sp>
      <p:sp>
        <p:nvSpPr>
          <p:cNvPr id="34" name="左大括号 33"/>
          <p:cNvSpPr/>
          <p:nvPr/>
        </p:nvSpPr>
        <p:spPr>
          <a:xfrm>
            <a:off x="5162550" y="2398713"/>
            <a:ext cx="146050" cy="1768475"/>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矩形 1"/>
          <p:cNvSpPr>
            <a:spLocks noChangeArrowheads="1"/>
          </p:cNvSpPr>
          <p:nvPr/>
        </p:nvSpPr>
        <p:spPr bwMode="auto">
          <a:xfrm>
            <a:off x="755650" y="484188"/>
            <a:ext cx="7488238" cy="1076325"/>
          </a:xfrm>
          <a:prstGeom prst="rect">
            <a:avLst/>
          </a:prstGeom>
          <a:noFill/>
          <a:ln w="9525">
            <a:noFill/>
            <a:miter lim="800000"/>
            <a:headEnd/>
            <a:tailEnd/>
          </a:ln>
        </p:spPr>
        <p:txBody>
          <a:bodyPr>
            <a:spAutoFit/>
          </a:bodyPr>
          <a:lstStyle/>
          <a:p>
            <a:r>
              <a:rPr lang="en-US" altLang="zh-CN" sz="3200" b="1">
                <a:solidFill>
                  <a:srgbClr val="0000FF"/>
                </a:solidFill>
                <a:latin typeface="楷体" pitchFamily="49" charset="-122"/>
                <a:ea typeface="楷体" pitchFamily="49" charset="-122"/>
              </a:rPr>
              <a:t>    《</a:t>
            </a:r>
            <a:r>
              <a:rPr lang="zh-CN" altLang="en-US" sz="3200" b="1">
                <a:solidFill>
                  <a:srgbClr val="0000FF"/>
                </a:solidFill>
                <a:latin typeface="楷体" pitchFamily="49" charset="-122"/>
                <a:ea typeface="楷体" pitchFamily="49" charset="-122"/>
              </a:rPr>
              <a:t>记金华的双龙洞</a:t>
            </a:r>
            <a:r>
              <a:rPr lang="en-US" altLang="zh-CN" sz="3200" b="1">
                <a:solidFill>
                  <a:srgbClr val="0000FF"/>
                </a:solidFill>
                <a:latin typeface="楷体" pitchFamily="49" charset="-122"/>
                <a:ea typeface="楷体" pitchFamily="49" charset="-122"/>
              </a:rPr>
              <a:t>》</a:t>
            </a:r>
            <a:r>
              <a:rPr lang="zh-CN" altLang="en-US" sz="3200" b="1">
                <a:solidFill>
                  <a:srgbClr val="0000FF"/>
                </a:solidFill>
                <a:latin typeface="楷体" pitchFamily="49" charset="-122"/>
                <a:ea typeface="楷体" pitchFamily="49" charset="-122"/>
              </a:rPr>
              <a:t>一文按什么顺序写？</a:t>
            </a:r>
          </a:p>
        </p:txBody>
      </p:sp>
      <p:grpSp>
        <p:nvGrpSpPr>
          <p:cNvPr id="10" name="组合 9"/>
          <p:cNvGrpSpPr>
            <a:grpSpLocks/>
          </p:cNvGrpSpPr>
          <p:nvPr/>
        </p:nvGrpSpPr>
        <p:grpSpPr bwMode="auto">
          <a:xfrm>
            <a:off x="1835150" y="1347788"/>
            <a:ext cx="5832475" cy="2736850"/>
            <a:chOff x="323528" y="1347614"/>
            <a:chExt cx="8352928" cy="2952328"/>
          </a:xfrm>
        </p:grpSpPr>
        <p:sp>
          <p:nvSpPr>
            <p:cNvPr id="4" name="横卷形 3"/>
            <p:cNvSpPr/>
            <p:nvPr/>
          </p:nvSpPr>
          <p:spPr>
            <a:xfrm>
              <a:off x="323528" y="1347614"/>
              <a:ext cx="8352928" cy="2952328"/>
            </a:xfrm>
            <a:prstGeom prst="horizontalScroll">
              <a:avLst/>
            </a:prstGeom>
            <a:solidFill>
              <a:schemeClr val="accent3">
                <a:lumMod val="20000"/>
                <a:lumOff val="80000"/>
              </a:schemeClr>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538" name="文本框 99"/>
            <p:cNvSpPr txBox="1">
              <a:spLocks noChangeArrowheads="1"/>
            </p:cNvSpPr>
            <p:nvPr/>
          </p:nvSpPr>
          <p:spPr bwMode="auto">
            <a:xfrm>
              <a:off x="899593" y="2235517"/>
              <a:ext cx="7704856" cy="1200329"/>
            </a:xfrm>
            <a:prstGeom prst="rect">
              <a:avLst/>
            </a:prstGeom>
            <a:noFill/>
            <a:ln w="9525">
              <a:noFill/>
              <a:miter lim="800000"/>
              <a:headEnd/>
              <a:tailEnd/>
            </a:ln>
          </p:spPr>
          <p:txBody>
            <a:bodyPr>
              <a:spAutoFit/>
            </a:bodyPr>
            <a:lstStyle/>
            <a:p>
              <a:pPr indent="304800"/>
              <a:r>
                <a:rPr lang="zh-CN" altLang="en-US" sz="3600" b="1">
                  <a:solidFill>
                    <a:srgbClr val="000000"/>
                  </a:solidFill>
                  <a:latin typeface="楷体" pitchFamily="49" charset="-122"/>
                  <a:ea typeface="楷体" pitchFamily="49" charset="-122"/>
                </a:rPr>
                <a:t>路上  洞口</a:t>
              </a:r>
              <a:r>
                <a:rPr lang="en-US" altLang="zh-CN" sz="3600" b="1">
                  <a:solidFill>
                    <a:srgbClr val="000000"/>
                  </a:solidFill>
                  <a:latin typeface="楷体" pitchFamily="49" charset="-122"/>
                  <a:ea typeface="楷体" pitchFamily="49" charset="-122"/>
                </a:rPr>
                <a:t>   </a:t>
              </a:r>
              <a:r>
                <a:rPr lang="zh-CN" altLang="en-US" sz="3600" b="1">
                  <a:solidFill>
                    <a:srgbClr val="000000"/>
                  </a:solidFill>
                  <a:latin typeface="楷体" pitchFamily="49" charset="-122"/>
                  <a:ea typeface="楷体" pitchFamily="49" charset="-122"/>
                </a:rPr>
                <a:t>外洞   </a:t>
              </a:r>
              <a:endParaRPr lang="en-US" altLang="zh-CN" sz="3600" b="1">
                <a:solidFill>
                  <a:srgbClr val="000000"/>
                </a:solidFill>
                <a:latin typeface="楷体" pitchFamily="49" charset="-122"/>
                <a:ea typeface="楷体" pitchFamily="49" charset="-122"/>
              </a:endParaRPr>
            </a:p>
            <a:p>
              <a:pPr indent="304800"/>
              <a:r>
                <a:rPr lang="zh-CN" altLang="en-US" sz="3600" b="1">
                  <a:solidFill>
                    <a:srgbClr val="000000"/>
                  </a:solidFill>
                  <a:latin typeface="楷体" pitchFamily="49" charset="-122"/>
                  <a:ea typeface="楷体" pitchFamily="49" charset="-122"/>
                </a:rPr>
                <a:t>孔隙  内洞   出洞</a:t>
              </a:r>
              <a:endParaRPr lang="en-US" sz="3600" b="1">
                <a:solidFill>
                  <a:srgbClr val="000000"/>
                </a:solidFill>
                <a:latin typeface="楷体" pitchFamily="49" charset="-122"/>
                <a:ea typeface="楷体" pitchFamily="49" charset="-122"/>
              </a:endParaRPr>
            </a:p>
          </p:txBody>
        </p:sp>
      </p:grpSp>
      <p:sp>
        <p:nvSpPr>
          <p:cNvPr id="5" name="右箭头 4"/>
          <p:cNvSpPr/>
          <p:nvPr/>
        </p:nvSpPr>
        <p:spPr>
          <a:xfrm>
            <a:off x="3708400" y="2525713"/>
            <a:ext cx="215900" cy="95250"/>
          </a:xfrm>
          <a:prstGeom prst="rightArrow">
            <a:avLst/>
          </a:prstGeom>
          <a:solidFill>
            <a:srgbClr val="FF00FF"/>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右箭头 5"/>
          <p:cNvSpPr/>
          <p:nvPr/>
        </p:nvSpPr>
        <p:spPr>
          <a:xfrm>
            <a:off x="5219700" y="2525713"/>
            <a:ext cx="215900" cy="95250"/>
          </a:xfrm>
          <a:prstGeom prst="rightArrow">
            <a:avLst/>
          </a:prstGeom>
          <a:solidFill>
            <a:srgbClr val="FF00FF"/>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右箭头 6"/>
          <p:cNvSpPr/>
          <p:nvPr/>
        </p:nvSpPr>
        <p:spPr>
          <a:xfrm>
            <a:off x="6804025" y="2527300"/>
            <a:ext cx="215900" cy="93663"/>
          </a:xfrm>
          <a:prstGeom prst="rightArrow">
            <a:avLst/>
          </a:prstGeom>
          <a:solidFill>
            <a:srgbClr val="FF00FF"/>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右箭头 7"/>
          <p:cNvSpPr/>
          <p:nvPr/>
        </p:nvSpPr>
        <p:spPr>
          <a:xfrm>
            <a:off x="3708400" y="3052763"/>
            <a:ext cx="215900" cy="95250"/>
          </a:xfrm>
          <a:prstGeom prst="rightArrow">
            <a:avLst/>
          </a:prstGeom>
          <a:solidFill>
            <a:srgbClr val="FF00FF"/>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右箭头 8"/>
          <p:cNvSpPr/>
          <p:nvPr/>
        </p:nvSpPr>
        <p:spPr>
          <a:xfrm>
            <a:off x="5219700" y="3048000"/>
            <a:ext cx="215900" cy="95250"/>
          </a:xfrm>
          <a:prstGeom prst="rightArrow">
            <a:avLst/>
          </a:prstGeom>
          <a:solidFill>
            <a:srgbClr val="FF00FF"/>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a:spLocks noChangeArrowheads="1"/>
          </p:cNvSpPr>
          <p:nvPr/>
        </p:nvSpPr>
        <p:spPr bwMode="auto">
          <a:xfrm>
            <a:off x="611188" y="4156075"/>
            <a:ext cx="8120062" cy="522288"/>
          </a:xfrm>
          <a:prstGeom prst="rect">
            <a:avLst/>
          </a:prstGeom>
          <a:noFill/>
          <a:ln w="9525">
            <a:noFill/>
            <a:miter lim="800000"/>
            <a:headEnd/>
            <a:tailEnd/>
          </a:ln>
        </p:spPr>
        <p:txBody>
          <a:bodyPr wrap="none">
            <a:spAutoFit/>
          </a:bodyPr>
          <a:lstStyle/>
          <a:p>
            <a:r>
              <a:rPr lang="en-US" altLang="zh-CN" sz="2800" b="1">
                <a:solidFill>
                  <a:srgbClr val="FF0000"/>
                </a:solidFill>
                <a:latin typeface="宋体" pitchFamily="2" charset="-122"/>
                <a:cs typeface="楷体" pitchFamily="49" charset="-122"/>
              </a:rPr>
              <a:t>《</a:t>
            </a:r>
            <a:r>
              <a:rPr lang="zh-CN" altLang="en-US" sz="2800" b="1">
                <a:solidFill>
                  <a:srgbClr val="FF0000"/>
                </a:solidFill>
                <a:latin typeface="宋体" pitchFamily="2" charset="-122"/>
                <a:cs typeface="楷体" pitchFamily="49" charset="-122"/>
              </a:rPr>
              <a:t>记金华的双龙洞</a:t>
            </a:r>
            <a:r>
              <a:rPr lang="en-US" altLang="zh-CN" sz="2800" b="1">
                <a:solidFill>
                  <a:srgbClr val="FF0000"/>
                </a:solidFill>
                <a:latin typeface="宋体" pitchFamily="2" charset="-122"/>
                <a:cs typeface="楷体" pitchFamily="49" charset="-122"/>
              </a:rPr>
              <a:t>》</a:t>
            </a:r>
            <a:r>
              <a:rPr lang="zh-CN" altLang="en-US" sz="2800" b="1">
                <a:solidFill>
                  <a:srgbClr val="FF0000"/>
                </a:solidFill>
                <a:latin typeface="宋体" pitchFamily="2" charset="-122"/>
                <a:cs typeface="楷体" pitchFamily="49" charset="-122"/>
              </a:rPr>
              <a:t>是按游双龙洞的顺序来写的。</a:t>
            </a:r>
            <a:endParaRPr lang="zh-CN" altLang="en-US" sz="2800">
              <a:solidFill>
                <a:srgbClr val="FF0000"/>
              </a:solidFill>
              <a:latin typeface="宋体" pitchFamily="2" charset="-122"/>
              <a:cs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4"/>
          <p:cNvPicPr>
            <a:picLocks noChangeAspect="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grpSp>
        <p:nvGrpSpPr>
          <p:cNvPr id="23554" name="组合 8"/>
          <p:cNvGrpSpPr>
            <a:grpSpLocks/>
          </p:cNvGrpSpPr>
          <p:nvPr/>
        </p:nvGrpSpPr>
        <p:grpSpPr bwMode="auto">
          <a:xfrm>
            <a:off x="250825" y="3946525"/>
            <a:ext cx="8786813" cy="1076325"/>
            <a:chOff x="251520" y="3945979"/>
            <a:chExt cx="8785692" cy="1077218"/>
          </a:xfrm>
        </p:grpSpPr>
        <p:sp>
          <p:nvSpPr>
            <p:cNvPr id="23555" name="矩形 2"/>
            <p:cNvSpPr>
              <a:spLocks noChangeArrowheads="1"/>
            </p:cNvSpPr>
            <p:nvPr/>
          </p:nvSpPr>
          <p:spPr bwMode="auto">
            <a:xfrm>
              <a:off x="251520" y="3945979"/>
              <a:ext cx="8785692" cy="1077218"/>
            </a:xfrm>
            <a:prstGeom prst="rect">
              <a:avLst/>
            </a:prstGeom>
            <a:solidFill>
              <a:schemeClr val="bg1"/>
            </a:solidFill>
            <a:ln w="9525">
              <a:noFill/>
              <a:miter lim="800000"/>
              <a:headEnd/>
              <a:tailEnd/>
            </a:ln>
          </p:spPr>
          <p:txBody>
            <a:bodyPr>
              <a:spAutoFit/>
            </a:bodyPr>
            <a:lstStyle/>
            <a:p>
              <a:r>
                <a:rPr lang="zh-CN" altLang="en-US" sz="3200" b="1">
                  <a:solidFill>
                    <a:srgbClr val="0000FF"/>
                  </a:solidFill>
                  <a:latin typeface="楷体" pitchFamily="49" charset="-122"/>
                  <a:ea typeface="楷体" pitchFamily="49" charset="-122"/>
                </a:rPr>
                <a:t>     假设你要写自己印象深刻的公园，你会按什么顺序来写呢？</a:t>
              </a:r>
            </a:p>
          </p:txBody>
        </p:sp>
        <p:pic>
          <p:nvPicPr>
            <p:cNvPr id="23556" name="图片 3"/>
            <p:cNvPicPr>
              <a:picLocks noChangeAspect="1"/>
            </p:cNvPicPr>
            <p:nvPr/>
          </p:nvPicPr>
          <p:blipFill>
            <a:blip r:embed="rId3" cstate="print"/>
            <a:srcRect/>
            <a:stretch>
              <a:fillRect/>
            </a:stretch>
          </p:blipFill>
          <p:spPr bwMode="auto">
            <a:xfrm>
              <a:off x="814562" y="3945979"/>
              <a:ext cx="520700" cy="508000"/>
            </a:xfrm>
            <a:prstGeom prst="rect">
              <a:avLst/>
            </a:prstGeom>
            <a:solidFill>
              <a:schemeClr val="bg1"/>
            </a:solidFill>
            <a:ln w="9525">
              <a:noFill/>
              <a:miter lim="800000"/>
              <a:headEnd/>
              <a:tailEnd/>
            </a:ln>
          </p:spPr>
        </p:pic>
      </p:gr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3"/>
          <p:cNvSpPr txBox="1">
            <a:spLocks noChangeArrowheads="1"/>
          </p:cNvSpPr>
          <p:nvPr/>
        </p:nvSpPr>
        <p:spPr bwMode="auto">
          <a:xfrm>
            <a:off x="279400" y="842963"/>
            <a:ext cx="8281988" cy="3786187"/>
          </a:xfrm>
          <a:prstGeom prst="rect">
            <a:avLst/>
          </a:prstGeom>
          <a:noFill/>
          <a:ln w="9525">
            <a:noFill/>
            <a:miter lim="800000"/>
            <a:headEnd/>
            <a:tailEnd/>
          </a:ln>
        </p:spPr>
        <p:txBody>
          <a:bodyPr>
            <a:spAutoFit/>
          </a:bodyPr>
          <a:lstStyle/>
          <a:p>
            <a:r>
              <a:rPr lang="zh-CN" altLang="en-US" sz="2400" b="1">
                <a:latin typeface="楷体" pitchFamily="49" charset="-122"/>
                <a:ea typeface="楷体" pitchFamily="49" charset="-122"/>
              </a:rPr>
              <a:t>    示例：进入莲花湖公园的</a:t>
            </a:r>
            <a:r>
              <a:rPr lang="zh-CN" altLang="en-US" sz="2400" b="1">
                <a:solidFill>
                  <a:srgbClr val="FF0000"/>
                </a:solidFill>
                <a:latin typeface="楷体" pitchFamily="49" charset="-122"/>
                <a:ea typeface="楷体" pitchFamily="49" charset="-122"/>
              </a:rPr>
              <a:t>北门</a:t>
            </a:r>
            <a:r>
              <a:rPr lang="zh-CN" altLang="en-US" sz="2400" b="1">
                <a:latin typeface="楷体" pitchFamily="49" charset="-122"/>
                <a:ea typeface="楷体" pitchFamily="49" charset="-122"/>
              </a:rPr>
              <a:t>，我们迎面看到了莲花湖的石碑，接着我们</a:t>
            </a:r>
            <a:r>
              <a:rPr lang="zh-CN" altLang="en-US" sz="2400" b="1">
                <a:solidFill>
                  <a:srgbClr val="FF0000"/>
                </a:solidFill>
                <a:latin typeface="楷体" pitchFamily="49" charset="-122"/>
                <a:ea typeface="楷体" pitchFamily="49" charset="-122"/>
              </a:rPr>
              <a:t>向右走</a:t>
            </a:r>
            <a:r>
              <a:rPr lang="zh-CN" altLang="en-US" sz="2400" b="1">
                <a:latin typeface="楷体" pitchFamily="49" charset="-122"/>
                <a:ea typeface="楷体" pitchFamily="49" charset="-122"/>
              </a:rPr>
              <a:t>，</a:t>
            </a:r>
            <a:r>
              <a:rPr lang="zh-CN" altLang="en-US" sz="2400" b="1">
                <a:solidFill>
                  <a:srgbClr val="FF0000"/>
                </a:solidFill>
                <a:latin typeface="楷体" pitchFamily="49" charset="-122"/>
                <a:ea typeface="楷体" pitchFamily="49" charset="-122"/>
              </a:rPr>
              <a:t>沿着公园的小径</a:t>
            </a:r>
            <a:r>
              <a:rPr lang="zh-CN" altLang="en-US" sz="2400" b="1">
                <a:latin typeface="楷体" pitchFamily="49" charset="-122"/>
                <a:ea typeface="楷体" pitchFamily="49" charset="-122"/>
              </a:rPr>
              <a:t>，我们来到了上面是竹木下面是石墩的</a:t>
            </a:r>
            <a:r>
              <a:rPr lang="zh-CN" altLang="en-US" sz="2400" b="1">
                <a:solidFill>
                  <a:srgbClr val="FF0000"/>
                </a:solidFill>
                <a:latin typeface="楷体" pitchFamily="49" charset="-122"/>
                <a:ea typeface="楷体" pitchFamily="49" charset="-122"/>
              </a:rPr>
              <a:t>曲桥上</a:t>
            </a:r>
            <a:r>
              <a:rPr lang="zh-CN" altLang="en-US" sz="2400" b="1">
                <a:latin typeface="楷体" pitchFamily="49" charset="-122"/>
                <a:ea typeface="楷体" pitchFamily="49" charset="-122"/>
              </a:rPr>
              <a:t>，</a:t>
            </a:r>
            <a:r>
              <a:rPr lang="zh-CN" altLang="en-US" sz="2400" b="1">
                <a:solidFill>
                  <a:srgbClr val="FF0000"/>
                </a:solidFill>
                <a:latin typeface="楷体" pitchFamily="49" charset="-122"/>
                <a:ea typeface="楷体" pitchFamily="49" charset="-122"/>
              </a:rPr>
              <a:t>过了曲桥</a:t>
            </a:r>
            <a:r>
              <a:rPr lang="zh-CN" altLang="en-US" sz="2400" b="1">
                <a:latin typeface="楷体" pitchFamily="49" charset="-122"/>
                <a:ea typeface="楷体" pitchFamily="49" charset="-122"/>
              </a:rPr>
              <a:t>，我们就看</a:t>
            </a:r>
            <a:r>
              <a:rPr lang="zh-CN" altLang="en-US" sz="2400" b="1">
                <a:solidFill>
                  <a:srgbClr val="FF0000"/>
                </a:solidFill>
                <a:latin typeface="楷体" pitchFamily="49" charset="-122"/>
                <a:ea typeface="楷体" pitchFamily="49" charset="-122"/>
              </a:rPr>
              <a:t>到了儿童乐园</a:t>
            </a:r>
            <a:r>
              <a:rPr lang="zh-CN" altLang="en-US" sz="2400" b="1">
                <a:latin typeface="楷体" pitchFamily="49" charset="-122"/>
                <a:ea typeface="楷体" pitchFamily="49" charset="-122"/>
              </a:rPr>
              <a:t>，这里是孩子的天堂，从上面跑下去，还有地洞可以钻出来，孩子们你追我闹玩得很愉快，</a:t>
            </a:r>
            <a:r>
              <a:rPr lang="zh-CN" altLang="en-US" sz="2400" b="1">
                <a:solidFill>
                  <a:srgbClr val="FF0000"/>
                </a:solidFill>
                <a:latin typeface="楷体" pitchFamily="49" charset="-122"/>
                <a:ea typeface="楷体" pitchFamily="49" charset="-122"/>
              </a:rPr>
              <a:t>过了儿童乐园</a:t>
            </a:r>
            <a:r>
              <a:rPr lang="zh-CN" altLang="en-US" sz="2400" b="1">
                <a:latin typeface="楷体" pitchFamily="49" charset="-122"/>
                <a:ea typeface="楷体" pitchFamily="49" charset="-122"/>
              </a:rPr>
              <a:t>接续往前走我们就来到了</a:t>
            </a:r>
            <a:r>
              <a:rPr lang="zh-CN" altLang="en-US" sz="2400" b="1">
                <a:solidFill>
                  <a:srgbClr val="FF0000"/>
                </a:solidFill>
                <a:latin typeface="楷体" pitchFamily="49" charset="-122"/>
                <a:ea typeface="楷体" pitchFamily="49" charset="-122"/>
              </a:rPr>
              <a:t>九曲回廊</a:t>
            </a:r>
            <a:r>
              <a:rPr lang="zh-CN" altLang="en-US" sz="2400" b="1">
                <a:latin typeface="楷体" pitchFamily="49" charset="-122"/>
                <a:ea typeface="楷体" pitchFamily="49" charset="-122"/>
              </a:rPr>
              <a:t>，沿着九曲回廊我们就来到了公园的</a:t>
            </a:r>
            <a:r>
              <a:rPr lang="zh-CN" altLang="en-US" sz="2400" b="1">
                <a:solidFill>
                  <a:srgbClr val="FF0000"/>
                </a:solidFill>
                <a:latin typeface="楷体" pitchFamily="49" charset="-122"/>
                <a:ea typeface="楷体" pitchFamily="49" charset="-122"/>
              </a:rPr>
              <a:t>南门</a:t>
            </a:r>
            <a:r>
              <a:rPr lang="zh-CN" altLang="en-US" sz="2400" b="1">
                <a:latin typeface="楷体" pitchFamily="49" charset="-122"/>
                <a:ea typeface="楷体" pitchFamily="49" charset="-122"/>
              </a:rPr>
              <a:t>，过了南门我们就可以走上</a:t>
            </a:r>
            <a:r>
              <a:rPr lang="zh-CN" altLang="en-US" sz="2400" b="1">
                <a:solidFill>
                  <a:srgbClr val="FF0000"/>
                </a:solidFill>
                <a:latin typeface="楷体" pitchFamily="49" charset="-122"/>
                <a:ea typeface="楷体" pitchFamily="49" charset="-122"/>
              </a:rPr>
              <a:t>格子桥</a:t>
            </a:r>
            <a:r>
              <a:rPr lang="zh-CN" altLang="en-US" sz="2400" b="1">
                <a:latin typeface="楷体" pitchFamily="49" charset="-122"/>
                <a:ea typeface="楷体" pitchFamily="49" charset="-122"/>
              </a:rPr>
              <a:t>，格子桥下面就是</a:t>
            </a:r>
            <a:r>
              <a:rPr lang="zh-CN" altLang="en-US" sz="2400" b="1">
                <a:solidFill>
                  <a:srgbClr val="FF0000"/>
                </a:solidFill>
                <a:latin typeface="楷体" pitchFamily="49" charset="-122"/>
                <a:ea typeface="楷体" pitchFamily="49" charset="-122"/>
              </a:rPr>
              <a:t>莲花湖</a:t>
            </a:r>
            <a:r>
              <a:rPr lang="zh-CN" altLang="en-US" sz="2400" b="1">
                <a:latin typeface="楷体" pitchFamily="49" charset="-122"/>
                <a:ea typeface="楷体" pitchFamily="49" charset="-122"/>
              </a:rPr>
              <a:t>，莲花湖里的芦苇和荷花就在格子桥下茂盛地生长，再往前走就来到莲花湖著名的</a:t>
            </a:r>
            <a:r>
              <a:rPr lang="zh-CN" altLang="en-US" sz="2400" b="1">
                <a:solidFill>
                  <a:srgbClr val="FF0000"/>
                </a:solidFill>
                <a:latin typeface="楷体" pitchFamily="49" charset="-122"/>
                <a:ea typeface="楷体" pitchFamily="49" charset="-122"/>
              </a:rPr>
              <a:t>玻璃桥</a:t>
            </a:r>
            <a:r>
              <a:rPr lang="zh-CN" altLang="en-US" sz="2400" b="1">
                <a:latin typeface="楷体" pitchFamily="49" charset="-122"/>
                <a:ea typeface="楷体" pitchFamily="49" charset="-122"/>
              </a:rPr>
              <a:t>，过了玻璃桥我们就回到了公园的</a:t>
            </a:r>
            <a:r>
              <a:rPr lang="zh-CN" altLang="en-US" sz="2400" b="1">
                <a:solidFill>
                  <a:srgbClr val="FF0000"/>
                </a:solidFill>
                <a:latin typeface="楷体" pitchFamily="49" charset="-122"/>
                <a:ea typeface="楷体" pitchFamily="49" charset="-122"/>
              </a:rPr>
              <a:t>北门。</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TextBox 1"/>
          <p:cNvGrpSpPr>
            <a:grpSpLocks/>
          </p:cNvGrpSpPr>
          <p:nvPr/>
        </p:nvGrpSpPr>
        <p:grpSpPr bwMode="auto">
          <a:xfrm>
            <a:off x="1616075" y="1195388"/>
            <a:ext cx="6911975" cy="2790825"/>
            <a:chOff x="1018" y="753"/>
            <a:chExt cx="4354" cy="1758"/>
          </a:xfrm>
        </p:grpSpPr>
        <p:pic>
          <p:nvPicPr>
            <p:cNvPr id="25601" name="TextBox 1"/>
            <p:cNvPicPr>
              <a:picLocks noChangeArrowheads="1"/>
            </p:cNvPicPr>
            <p:nvPr/>
          </p:nvPicPr>
          <p:blipFill>
            <a:blip r:embed="rId2" cstate="print"/>
            <a:srcRect/>
            <a:stretch>
              <a:fillRect/>
            </a:stretch>
          </p:blipFill>
          <p:spPr bwMode="auto">
            <a:xfrm>
              <a:off x="1018" y="753"/>
              <a:ext cx="4354" cy="1758"/>
            </a:xfrm>
            <a:prstGeom prst="rect">
              <a:avLst/>
            </a:prstGeom>
            <a:noFill/>
          </p:spPr>
        </p:pic>
        <p:sp>
          <p:nvSpPr>
            <p:cNvPr id="25602" name="Text Box 2"/>
            <p:cNvSpPr txBox="1">
              <a:spLocks noChangeArrowheads="1"/>
            </p:cNvSpPr>
            <p:nvPr/>
          </p:nvSpPr>
          <p:spPr bwMode="auto">
            <a:xfrm>
              <a:off x="1020" y="758"/>
              <a:ext cx="4347" cy="1750"/>
            </a:xfrm>
            <a:prstGeom prst="rect">
              <a:avLst/>
            </a:prstGeom>
            <a:noFill/>
            <a:ln w="9525">
              <a:noFill/>
              <a:miter lim="800000"/>
              <a:headEnd/>
              <a:tailEnd/>
            </a:ln>
          </p:spPr>
          <p:txBody>
            <a:bodyPr lIns="68580" tIns="34290" rIns="68580" bIns="34290">
              <a:spAutoFit/>
            </a:bodyPr>
            <a:lstStyle/>
            <a:p>
              <a:pPr indent="457200" algn="just"/>
              <a:r>
                <a:rPr lang="zh-CN" altLang="en-US" sz="4400" b="1">
                  <a:solidFill>
                    <a:srgbClr val="000000"/>
                  </a:solidFill>
                  <a:latin typeface="黑体" pitchFamily="49" charset="-122"/>
                  <a:ea typeface="黑体" pitchFamily="49" charset="-122"/>
                </a:rPr>
                <a:t>  理清了游览的顺序后，你会选择怎样的景物作为重点来写？还要把景物特点写出来呢？</a:t>
              </a:r>
            </a:p>
          </p:txBody>
        </p:sp>
      </p:grpSp>
      <p:pic>
        <p:nvPicPr>
          <p:cNvPr id="25604" name="图片 5"/>
          <p:cNvPicPr>
            <a:picLocks noChangeAspect="1"/>
          </p:cNvPicPr>
          <p:nvPr/>
        </p:nvPicPr>
        <p:blipFill>
          <a:blip r:embed="rId3" cstate="print"/>
          <a:srcRect/>
          <a:stretch>
            <a:fillRect/>
          </a:stretch>
        </p:blipFill>
        <p:spPr bwMode="auto">
          <a:xfrm>
            <a:off x="179388" y="1058863"/>
            <a:ext cx="1693862" cy="22494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14"/>
          <p:cNvSpPr txBox="1">
            <a:spLocks noChangeArrowheads="1"/>
          </p:cNvSpPr>
          <p:nvPr/>
        </p:nvSpPr>
        <p:spPr bwMode="auto">
          <a:xfrm>
            <a:off x="657225" y="522288"/>
            <a:ext cx="7515225" cy="2632075"/>
          </a:xfrm>
          <a:prstGeom prst="rect">
            <a:avLst/>
          </a:prstGeom>
          <a:noFill/>
          <a:ln w="9525">
            <a:noFill/>
            <a:miter lim="800000"/>
            <a:headEnd/>
            <a:tailEnd/>
          </a:ln>
        </p:spPr>
        <p:txBody>
          <a:bodyPr>
            <a:spAutoFit/>
          </a:bodyPr>
          <a:lstStyle/>
          <a:p>
            <a:pPr>
              <a:lnSpc>
                <a:spcPct val="150000"/>
              </a:lnSpc>
            </a:pPr>
            <a:r>
              <a:rPr lang="zh-CN" altLang="en-US" sz="3200" b="1">
                <a:solidFill>
                  <a:srgbClr val="0000FF"/>
                </a:solidFill>
                <a:latin typeface="楷体" pitchFamily="49" charset="-122"/>
                <a:ea typeface="楷体" pitchFamily="49" charset="-122"/>
              </a:rPr>
              <a:t>回顾课文</a:t>
            </a:r>
            <a:endParaRPr lang="en-US" altLang="zh-CN" sz="3200" b="1">
              <a:solidFill>
                <a:srgbClr val="0000FF"/>
              </a:solidFill>
              <a:latin typeface="楷体" pitchFamily="49" charset="-122"/>
              <a:ea typeface="楷体" pitchFamily="49" charset="-122"/>
            </a:endParaRPr>
          </a:p>
          <a:p>
            <a:pPr>
              <a:lnSpc>
                <a:spcPct val="150000"/>
              </a:lnSpc>
            </a:pPr>
            <a:r>
              <a:rPr lang="en-US" altLang="zh-CN" sz="3200" b="1">
                <a:solidFill>
                  <a:srgbClr val="0000FF"/>
                </a:solidFill>
                <a:latin typeface="楷体" pitchFamily="49" charset="-122"/>
                <a:ea typeface="楷体" pitchFamily="49" charset="-122"/>
              </a:rPr>
              <a:t>    《</a:t>
            </a:r>
            <a:r>
              <a:rPr lang="zh-CN" altLang="en-US" sz="3200" b="1">
                <a:solidFill>
                  <a:srgbClr val="0000FF"/>
                </a:solidFill>
                <a:latin typeface="楷体" pitchFamily="49" charset="-122"/>
                <a:ea typeface="楷体" pitchFamily="49" charset="-122"/>
              </a:rPr>
              <a:t>记金华的双龙洞</a:t>
            </a:r>
            <a:r>
              <a:rPr lang="en-US" altLang="zh-CN" sz="3200" b="1">
                <a:solidFill>
                  <a:srgbClr val="0000FF"/>
                </a:solidFill>
                <a:latin typeface="楷体" pitchFamily="49" charset="-122"/>
                <a:ea typeface="楷体" pitchFamily="49" charset="-122"/>
              </a:rPr>
              <a:t>》</a:t>
            </a:r>
            <a:r>
              <a:rPr lang="zh-CN" altLang="en-US" sz="3200" b="1">
                <a:solidFill>
                  <a:srgbClr val="0000FF"/>
                </a:solidFill>
                <a:latin typeface="楷体" pitchFamily="49" charset="-122"/>
                <a:ea typeface="楷体" pitchFamily="49" charset="-122"/>
              </a:rPr>
              <a:t>重点写了外洞和内容之间的孔隙。</a:t>
            </a:r>
          </a:p>
          <a:p>
            <a:pPr>
              <a:lnSpc>
                <a:spcPct val="150000"/>
              </a:lnSpc>
            </a:pPr>
            <a:endParaRPr lang="zh-CN" altLang="en-US">
              <a:latin typeface="Times New Roman" pitchFamily="18" charset="0"/>
              <a:ea typeface="微软雅黑" pitchFamily="34" charset="-122"/>
            </a:endParaRPr>
          </a:p>
        </p:txBody>
      </p:sp>
      <p:sp>
        <p:nvSpPr>
          <p:cNvPr id="4" name="TextBox 3"/>
          <p:cNvSpPr txBox="1">
            <a:spLocks noChangeArrowheads="1"/>
          </p:cNvSpPr>
          <p:nvPr/>
        </p:nvSpPr>
        <p:spPr bwMode="auto">
          <a:xfrm>
            <a:off x="806450" y="3219450"/>
            <a:ext cx="7221538" cy="1284288"/>
          </a:xfrm>
          <a:prstGeom prst="rect">
            <a:avLst/>
          </a:prstGeom>
          <a:noFill/>
          <a:ln w="9525">
            <a:noFill/>
            <a:miter lim="800000"/>
            <a:headEnd/>
            <a:tailEnd/>
          </a:ln>
        </p:spPr>
        <p:txBody>
          <a:bodyPr>
            <a:spAutoFit/>
          </a:bodyPr>
          <a:lstStyle/>
          <a:p>
            <a:pPr>
              <a:lnSpc>
                <a:spcPct val="150000"/>
              </a:lnSpc>
            </a:pPr>
            <a:r>
              <a:rPr lang="zh-CN" altLang="en-US" sz="2800" b="1">
                <a:solidFill>
                  <a:srgbClr val="FF0000"/>
                </a:solidFill>
                <a:latin typeface="宋体" pitchFamily="2" charset="-122"/>
              </a:rPr>
              <a:t>    我们可以选择特别吸引你的景物作为重点来写。</a:t>
            </a:r>
            <a:endParaRPr lang="en-US" altLang="zh-CN" sz="3200" b="1">
              <a:solidFill>
                <a:srgbClr val="FF0000"/>
              </a:solidFill>
              <a:latin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Box 14"/>
          <p:cNvSpPr txBox="1">
            <a:spLocks noChangeArrowheads="1"/>
          </p:cNvSpPr>
          <p:nvPr/>
        </p:nvSpPr>
        <p:spPr bwMode="auto">
          <a:xfrm>
            <a:off x="323850" y="484188"/>
            <a:ext cx="8569325" cy="800100"/>
          </a:xfrm>
          <a:prstGeom prst="rect">
            <a:avLst/>
          </a:prstGeom>
          <a:noFill/>
          <a:ln w="9525">
            <a:noFill/>
            <a:miter lim="800000"/>
            <a:headEnd/>
            <a:tailEnd/>
          </a:ln>
        </p:spPr>
        <p:txBody>
          <a:bodyPr>
            <a:spAutoFit/>
          </a:bodyPr>
          <a:lstStyle/>
          <a:p>
            <a:r>
              <a:rPr lang="en-US" altLang="zh-CN" sz="3200" b="1">
                <a:solidFill>
                  <a:srgbClr val="0000FF"/>
                </a:solidFill>
                <a:latin typeface="楷体" pitchFamily="49" charset="-122"/>
                <a:ea typeface="楷体" pitchFamily="49" charset="-122"/>
              </a:rPr>
              <a:t>《</a:t>
            </a:r>
            <a:r>
              <a:rPr lang="zh-CN" altLang="en-US" sz="3200" b="1">
                <a:solidFill>
                  <a:srgbClr val="0000FF"/>
                </a:solidFill>
                <a:latin typeface="楷体" pitchFamily="49" charset="-122"/>
                <a:ea typeface="楷体" pitchFamily="49" charset="-122"/>
              </a:rPr>
              <a:t>记金华的双龙洞</a:t>
            </a:r>
            <a:r>
              <a:rPr lang="en-US" altLang="zh-CN" sz="3200" b="1">
                <a:solidFill>
                  <a:srgbClr val="0000FF"/>
                </a:solidFill>
                <a:latin typeface="楷体" pitchFamily="49" charset="-122"/>
                <a:ea typeface="楷体" pitchFamily="49" charset="-122"/>
              </a:rPr>
              <a:t>》</a:t>
            </a:r>
            <a:r>
              <a:rPr lang="zh-CN" altLang="en-US" sz="3200" b="1">
                <a:solidFill>
                  <a:srgbClr val="0000FF"/>
                </a:solidFill>
                <a:latin typeface="楷体" pitchFamily="49" charset="-122"/>
                <a:ea typeface="楷体" pitchFamily="49" charset="-122"/>
              </a:rPr>
              <a:t>是怎样写出孔隙的特点的</a:t>
            </a:r>
            <a:r>
              <a:rPr lang="en-US" altLang="zh-CN" sz="3200" b="1">
                <a:solidFill>
                  <a:srgbClr val="0000FF"/>
                </a:solidFill>
                <a:latin typeface="楷体" pitchFamily="49" charset="-122"/>
                <a:ea typeface="楷体" pitchFamily="49" charset="-122"/>
              </a:rPr>
              <a:t>?</a:t>
            </a:r>
            <a:endParaRPr lang="zh-CN" altLang="en-US" sz="3200" b="1">
              <a:solidFill>
                <a:srgbClr val="0000FF"/>
              </a:solidFill>
              <a:latin typeface="楷体" pitchFamily="49" charset="-122"/>
              <a:ea typeface="楷体" pitchFamily="49" charset="-122"/>
            </a:endParaRPr>
          </a:p>
          <a:p>
            <a:endParaRPr lang="zh-CN" altLang="en-US">
              <a:latin typeface="Times New Roman" pitchFamily="18" charset="0"/>
              <a:ea typeface="微软雅黑" pitchFamily="34" charset="-122"/>
            </a:endParaRPr>
          </a:p>
        </p:txBody>
      </p:sp>
      <p:sp>
        <p:nvSpPr>
          <p:cNvPr id="28674" name="TextBox 2"/>
          <p:cNvSpPr txBox="1">
            <a:spLocks noChangeArrowheads="1"/>
          </p:cNvSpPr>
          <p:nvPr/>
        </p:nvSpPr>
        <p:spPr bwMode="auto">
          <a:xfrm>
            <a:off x="468313" y="1492250"/>
            <a:ext cx="8086725" cy="2676525"/>
          </a:xfrm>
          <a:prstGeom prst="rect">
            <a:avLst/>
          </a:prstGeom>
          <a:noFill/>
          <a:ln w="9525">
            <a:noFill/>
            <a:miter lim="800000"/>
            <a:headEnd/>
            <a:tailEnd/>
          </a:ln>
        </p:spPr>
        <p:txBody>
          <a:bodyPr>
            <a:spAutoFit/>
          </a:bodyPr>
          <a:lstStyle/>
          <a:p>
            <a:r>
              <a:rPr lang="zh-CN" altLang="en-US" sz="2400" b="1">
                <a:latin typeface="楷体" pitchFamily="49" charset="-122"/>
                <a:ea typeface="楷体" pitchFamily="49" charset="-122"/>
              </a:rPr>
              <a:t>    </a:t>
            </a:r>
            <a:r>
              <a:rPr lang="zh-CN" altLang="en-US" sz="2400" b="1">
                <a:solidFill>
                  <a:srgbClr val="FF0000"/>
                </a:solidFill>
                <a:latin typeface="楷体" pitchFamily="49" charset="-122"/>
                <a:ea typeface="楷体" pitchFamily="49" charset="-122"/>
              </a:rPr>
              <a:t>在外洞找泉水的来路，原来从靠左边的石壁下方的孔隙流出。</a:t>
            </a:r>
            <a:r>
              <a:rPr lang="zh-CN" altLang="en-US" sz="2400" b="1">
                <a:latin typeface="楷体" pitchFamily="49" charset="-122"/>
                <a:ea typeface="楷体" pitchFamily="49" charset="-122"/>
              </a:rPr>
              <a:t>虽说是孔隙，可也容得下一只小船进出。</a:t>
            </a:r>
            <a:r>
              <a:rPr lang="zh-CN" altLang="en-US" sz="2400" b="1">
                <a:solidFill>
                  <a:srgbClr val="FF0000"/>
                </a:solidFill>
                <a:latin typeface="楷体" pitchFamily="49" charset="-122"/>
                <a:ea typeface="楷体" pitchFamily="49" charset="-122"/>
              </a:rPr>
              <a:t>怎样小的小船呢？两个人并排仰卧，刚合适，再没法容第三个人，是这样小的小船。</a:t>
            </a:r>
            <a:r>
              <a:rPr lang="zh-CN" altLang="en-US" sz="2400" b="1">
                <a:latin typeface="楷体" pitchFamily="49" charset="-122"/>
                <a:ea typeface="楷体" pitchFamily="49" charset="-122"/>
              </a:rPr>
              <a:t>我怀着好奇的心情独个儿仰卧在小船里，自以为从后脑到肩背，到臀部，到脚跟，没有一处不贴着船底了，才说一声“行了”，船就慢慢移动。我又感觉要是把头稍微抬起一点儿，准会撞破额角，擦伤鼻子。</a:t>
            </a:r>
          </a:p>
        </p:txBody>
      </p:sp>
      <p:sp>
        <p:nvSpPr>
          <p:cNvPr id="4" name="TextBox 3"/>
          <p:cNvSpPr txBox="1">
            <a:spLocks noChangeArrowheads="1"/>
          </p:cNvSpPr>
          <p:nvPr/>
        </p:nvSpPr>
        <p:spPr bwMode="auto">
          <a:xfrm>
            <a:off x="153988" y="4168775"/>
            <a:ext cx="8713787" cy="461963"/>
          </a:xfrm>
          <a:prstGeom prst="rect">
            <a:avLst/>
          </a:prstGeom>
          <a:noFill/>
          <a:ln w="9525">
            <a:noFill/>
            <a:miter lim="800000"/>
            <a:headEnd/>
            <a:tailEnd/>
          </a:ln>
        </p:spPr>
        <p:txBody>
          <a:bodyPr>
            <a:spAutoFit/>
          </a:bodyPr>
          <a:lstStyle/>
          <a:p>
            <a:r>
              <a:rPr lang="zh-CN" altLang="en-US" sz="2400" b="1">
                <a:solidFill>
                  <a:srgbClr val="FF0000"/>
                </a:solidFill>
                <a:latin typeface="宋体" pitchFamily="2" charset="-122"/>
              </a:rPr>
              <a:t>    运用设问的修辞手法，生动形象地写出了孔隙狭小的特点。</a:t>
            </a:r>
            <a:endParaRPr lang="en-US" altLang="zh-CN" sz="2400" b="1">
              <a:solidFill>
                <a:srgbClr val="FF0000"/>
              </a:solidFill>
              <a:latin typeface="宋体" pitchFamily="2" charset="-122"/>
            </a:endParaRPr>
          </a:p>
        </p:txBody>
      </p:sp>
      <p:sp>
        <p:nvSpPr>
          <p:cNvPr id="7" name="流程图: 可选过程 6"/>
          <p:cNvSpPr/>
          <p:nvPr/>
        </p:nvSpPr>
        <p:spPr>
          <a:xfrm>
            <a:off x="468313" y="1112838"/>
            <a:ext cx="4041775" cy="401637"/>
          </a:xfrm>
          <a:prstGeom prst="flowChartAlternateProcess">
            <a:avLst/>
          </a:prstGeom>
          <a:solidFill>
            <a:schemeClr val="accent6">
              <a:lumMod val="20000"/>
              <a:lumOff val="80000"/>
            </a:schemeClr>
          </a:solidFill>
          <a:ln w="6350">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b="1" dirty="0">
                <a:solidFill>
                  <a:srgbClr val="FF0000"/>
                </a:solidFill>
                <a:latin typeface="宋体" pitchFamily="2" charset="-122"/>
                <a:ea typeface="宋体" pitchFamily="2" charset="-122"/>
              </a:rPr>
              <a:t>过渡句使景物的转换更自然</a:t>
            </a:r>
            <a:endParaRPr lang="zh-CN" altLang="en-US" sz="2400" b="1" dirty="0">
              <a:solidFill>
                <a:srgbClr val="FF0000"/>
              </a:solidFill>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图片 3"/>
          <p:cNvPicPr>
            <a:picLocks noChangeAspect="1"/>
          </p:cNvPicPr>
          <p:nvPr/>
        </p:nvPicPr>
        <p:blipFill>
          <a:blip r:embed="rId2" cstate="print"/>
          <a:srcRect/>
          <a:stretch>
            <a:fillRect/>
          </a:stretch>
        </p:blipFill>
        <p:spPr bwMode="auto">
          <a:xfrm>
            <a:off x="0" y="519113"/>
            <a:ext cx="9144000" cy="4624387"/>
          </a:xfrm>
          <a:prstGeom prst="rect">
            <a:avLst/>
          </a:prstGeom>
          <a:noFill/>
          <a:ln w="9525">
            <a:noFill/>
            <a:miter lim="800000"/>
            <a:headEnd/>
            <a:tailEnd/>
          </a:ln>
        </p:spPr>
      </p:pic>
      <p:sp>
        <p:nvSpPr>
          <p:cNvPr id="3" name="文本框 2"/>
          <p:cNvSpPr txBox="1"/>
          <p:nvPr/>
        </p:nvSpPr>
        <p:spPr>
          <a:xfrm>
            <a:off x="107950" y="55563"/>
            <a:ext cx="2592388" cy="646112"/>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zh-CN" altLang="en-US" sz="3600" b="1" dirty="0">
                <a:solidFill>
                  <a:prstClr val="black"/>
                </a:solidFill>
                <a:latin typeface="楷体" panose="02010609060101010101" pitchFamily="49" charset="-122"/>
                <a:ea typeface="楷体" panose="02010609060101010101" pitchFamily="49" charset="-122"/>
              </a:rPr>
              <a:t>万里长城</a:t>
            </a:r>
            <a:endParaRPr lang="zh-CN" altLang="en-US" sz="36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1"/>
          <p:cNvSpPr>
            <a:spLocks noChangeArrowheads="1"/>
          </p:cNvSpPr>
          <p:nvPr/>
        </p:nvSpPr>
        <p:spPr bwMode="auto">
          <a:xfrm>
            <a:off x="468313" y="484188"/>
            <a:ext cx="8207375" cy="1076325"/>
          </a:xfrm>
          <a:prstGeom prst="rect">
            <a:avLst/>
          </a:prstGeom>
          <a:noFill/>
          <a:ln w="9525">
            <a:noFill/>
            <a:miter lim="800000"/>
            <a:headEnd/>
            <a:tailEnd/>
          </a:ln>
        </p:spPr>
        <p:txBody>
          <a:bodyPr>
            <a:spAutoFit/>
          </a:bodyPr>
          <a:lstStyle/>
          <a:p>
            <a:r>
              <a:rPr lang="zh-CN" altLang="en-US" sz="3200" b="1">
                <a:solidFill>
                  <a:srgbClr val="0000FF"/>
                </a:solidFill>
                <a:latin typeface="楷体" pitchFamily="49" charset="-122"/>
                <a:ea typeface="楷体" pitchFamily="49" charset="-122"/>
              </a:rPr>
              <a:t>    我们一起来看看</a:t>
            </a:r>
            <a:r>
              <a:rPr lang="en-US" altLang="zh-CN" sz="3200" b="1">
                <a:solidFill>
                  <a:srgbClr val="0000FF"/>
                </a:solidFill>
                <a:latin typeface="楷体" pitchFamily="49" charset="-122"/>
                <a:ea typeface="楷体" pitchFamily="49" charset="-122"/>
              </a:rPr>
              <a:t>《</a:t>
            </a:r>
            <a:r>
              <a:rPr lang="zh-CN" altLang="en-US" sz="3200" b="1">
                <a:solidFill>
                  <a:srgbClr val="0000FF"/>
                </a:solidFill>
                <a:latin typeface="楷体" pitchFamily="49" charset="-122"/>
                <a:ea typeface="楷体" pitchFamily="49" charset="-122"/>
              </a:rPr>
              <a:t>海上日出</a:t>
            </a:r>
            <a:r>
              <a:rPr lang="en-US" altLang="zh-CN" sz="3200" b="1">
                <a:solidFill>
                  <a:srgbClr val="0000FF"/>
                </a:solidFill>
                <a:latin typeface="楷体" pitchFamily="49" charset="-122"/>
                <a:ea typeface="楷体" pitchFamily="49" charset="-122"/>
              </a:rPr>
              <a:t>》</a:t>
            </a:r>
            <a:r>
              <a:rPr lang="zh-CN" altLang="en-US" sz="3200" b="1">
                <a:solidFill>
                  <a:srgbClr val="0000FF"/>
                </a:solidFill>
                <a:latin typeface="楷体" pitchFamily="49" charset="-122"/>
                <a:ea typeface="楷体" pitchFamily="49" charset="-122"/>
              </a:rPr>
              <a:t>是怎样具体描写无云日出时的美景的。</a:t>
            </a:r>
          </a:p>
        </p:txBody>
      </p:sp>
      <p:grpSp>
        <p:nvGrpSpPr>
          <p:cNvPr id="5" name="组合 4"/>
          <p:cNvGrpSpPr>
            <a:grpSpLocks/>
          </p:cNvGrpSpPr>
          <p:nvPr/>
        </p:nvGrpSpPr>
        <p:grpSpPr bwMode="auto">
          <a:xfrm>
            <a:off x="323850" y="1347788"/>
            <a:ext cx="8351838" cy="3384550"/>
            <a:chOff x="323528" y="1347614"/>
            <a:chExt cx="8352928" cy="3384376"/>
          </a:xfrm>
        </p:grpSpPr>
        <p:sp>
          <p:nvSpPr>
            <p:cNvPr id="4" name="横卷形 3"/>
            <p:cNvSpPr/>
            <p:nvPr/>
          </p:nvSpPr>
          <p:spPr>
            <a:xfrm>
              <a:off x="323528" y="1347614"/>
              <a:ext cx="8352928" cy="3384376"/>
            </a:xfrm>
            <a:prstGeom prst="horizontalScroll">
              <a:avLst/>
            </a:prstGeom>
            <a:solidFill>
              <a:schemeClr val="accent3">
                <a:lumMod val="20000"/>
                <a:lumOff val="80000"/>
              </a:schemeClr>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724" name="文本框 99"/>
            <p:cNvSpPr txBox="1">
              <a:spLocks noChangeArrowheads="1"/>
            </p:cNvSpPr>
            <p:nvPr/>
          </p:nvSpPr>
          <p:spPr bwMode="auto">
            <a:xfrm>
              <a:off x="899592" y="1885640"/>
              <a:ext cx="7704856" cy="2308324"/>
            </a:xfrm>
            <a:prstGeom prst="rect">
              <a:avLst/>
            </a:prstGeom>
            <a:noFill/>
            <a:ln w="9525">
              <a:noFill/>
              <a:miter lim="800000"/>
              <a:headEnd/>
              <a:tailEnd/>
            </a:ln>
          </p:spPr>
          <p:txBody>
            <a:bodyPr>
              <a:spAutoFit/>
            </a:bodyPr>
            <a:lstStyle/>
            <a:p>
              <a:pPr defTabSz="914400"/>
              <a:r>
                <a:rPr lang="zh-CN" altLang="en-US" sz="2400">
                  <a:latin typeface="楷体" pitchFamily="49" charset="-122"/>
                  <a:ea typeface="楷体" pitchFamily="49" charset="-122"/>
                </a:rPr>
                <a:t>   </a:t>
              </a:r>
              <a:r>
                <a:rPr lang="zh-CN" altLang="en-US" sz="2400" b="1">
                  <a:latin typeface="楷体" pitchFamily="49" charset="-122"/>
                  <a:ea typeface="楷体" pitchFamily="49" charset="-122"/>
                </a:rPr>
                <a:t>果然，过了一会儿，在那个地方出现了太阳的小半边脸，红是真红，却没有亮光。太阳好像负着重荷似的一步一步</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慢慢地努力上升，到了最后，终于冲破了云霞，完全跳出了海面，颜色红得非常可爱。一刹那间，这个深红的圆东西忽然发出了夺目的亮光，射得人眼睛发痛，它旁边的云片也突然有了光彩。</a:t>
              </a:r>
              <a:endParaRPr lang="zh-CN" altLang="en-US" sz="2400" b="1">
                <a:solidFill>
                  <a:srgbClr val="0000FF"/>
                </a:solidFill>
                <a:latin typeface="楷体" pitchFamily="49" charset="-122"/>
                <a:ea typeface="楷体"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5" name="组合 1"/>
          <p:cNvGrpSpPr>
            <a:grpSpLocks/>
          </p:cNvGrpSpPr>
          <p:nvPr/>
        </p:nvGrpSpPr>
        <p:grpSpPr bwMode="auto">
          <a:xfrm>
            <a:off x="4284663" y="700088"/>
            <a:ext cx="4064000" cy="2762250"/>
            <a:chOff x="4283968" y="699541"/>
            <a:chExt cx="4064392" cy="2762684"/>
          </a:xfrm>
        </p:grpSpPr>
        <p:sp>
          <p:nvSpPr>
            <p:cNvPr id="3" name="左大括号 2"/>
            <p:cNvSpPr/>
            <p:nvPr/>
          </p:nvSpPr>
          <p:spPr>
            <a:xfrm>
              <a:off x="4283968" y="810683"/>
              <a:ext cx="522337" cy="2435608"/>
            </a:xfrm>
            <a:prstGeom prst="leftBrace">
              <a:avLst/>
            </a:prstGeom>
            <a:ln w="76200"/>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31750" name="矩形 3"/>
            <p:cNvSpPr>
              <a:spLocks noChangeArrowheads="1"/>
            </p:cNvSpPr>
            <p:nvPr/>
          </p:nvSpPr>
          <p:spPr bwMode="auto">
            <a:xfrm>
              <a:off x="4733097" y="699541"/>
              <a:ext cx="1620957" cy="523220"/>
            </a:xfrm>
            <a:prstGeom prst="rect">
              <a:avLst/>
            </a:prstGeom>
            <a:noFill/>
            <a:ln w="9525">
              <a:noFill/>
              <a:miter lim="800000"/>
              <a:headEnd/>
              <a:tailEnd/>
            </a:ln>
          </p:spPr>
          <p:txBody>
            <a:bodyPr wrap="none">
              <a:spAutoFit/>
            </a:bodyPr>
            <a:lstStyle/>
            <a:p>
              <a:r>
                <a:rPr lang="zh-CN" altLang="en-US" sz="2800">
                  <a:solidFill>
                    <a:srgbClr val="000000"/>
                  </a:solidFill>
                  <a:latin typeface="Times New Roman" pitchFamily="18" charset="0"/>
                  <a:ea typeface="微软雅黑" pitchFamily="34" charset="-122"/>
                </a:rPr>
                <a:t>小半边脸</a:t>
              </a:r>
            </a:p>
          </p:txBody>
        </p:sp>
        <p:sp>
          <p:nvSpPr>
            <p:cNvPr id="31751" name="矩形 4"/>
            <p:cNvSpPr>
              <a:spLocks noChangeArrowheads="1"/>
            </p:cNvSpPr>
            <p:nvPr/>
          </p:nvSpPr>
          <p:spPr bwMode="auto">
            <a:xfrm>
              <a:off x="4701630" y="1675055"/>
              <a:ext cx="3057247" cy="523220"/>
            </a:xfrm>
            <a:prstGeom prst="rect">
              <a:avLst/>
            </a:prstGeom>
            <a:noFill/>
            <a:ln w="9525">
              <a:noFill/>
              <a:miter lim="800000"/>
              <a:headEnd/>
              <a:tailEnd/>
            </a:ln>
          </p:spPr>
          <p:txBody>
            <a:bodyPr wrap="none">
              <a:spAutoFit/>
            </a:bodyPr>
            <a:lstStyle/>
            <a:p>
              <a:r>
                <a:rPr lang="zh-CN" altLang="en-US" sz="2800">
                  <a:solidFill>
                    <a:srgbClr val="000000"/>
                  </a:solidFill>
                  <a:latin typeface="Times New Roman" pitchFamily="18" charset="0"/>
                  <a:ea typeface="微软雅黑" pitchFamily="34" charset="-122"/>
                </a:rPr>
                <a:t>一步一步努力上升</a:t>
              </a:r>
            </a:p>
          </p:txBody>
        </p:sp>
        <p:sp>
          <p:nvSpPr>
            <p:cNvPr id="31752" name="矩形 5"/>
            <p:cNvSpPr>
              <a:spLocks noChangeArrowheads="1"/>
            </p:cNvSpPr>
            <p:nvPr/>
          </p:nvSpPr>
          <p:spPr bwMode="auto">
            <a:xfrm>
              <a:off x="4932040" y="2939005"/>
              <a:ext cx="3416320" cy="523220"/>
            </a:xfrm>
            <a:prstGeom prst="rect">
              <a:avLst/>
            </a:prstGeom>
            <a:noFill/>
            <a:ln w="9525">
              <a:noFill/>
              <a:miter lim="800000"/>
              <a:headEnd/>
              <a:tailEnd/>
            </a:ln>
          </p:spPr>
          <p:txBody>
            <a:bodyPr wrap="none">
              <a:spAutoFit/>
            </a:bodyPr>
            <a:lstStyle/>
            <a:p>
              <a:r>
                <a:rPr lang="zh-CN" altLang="en-US" sz="2800">
                  <a:solidFill>
                    <a:srgbClr val="000000"/>
                  </a:solidFill>
                  <a:latin typeface="Times New Roman" pitchFamily="18" charset="0"/>
                  <a:ea typeface="微软雅黑" pitchFamily="34" charset="-122"/>
                </a:rPr>
                <a:t>跳出海面，发出亮光</a:t>
              </a:r>
            </a:p>
          </p:txBody>
        </p:sp>
      </p:grpSp>
      <p:sp>
        <p:nvSpPr>
          <p:cNvPr id="12" name="矩形 11"/>
          <p:cNvSpPr>
            <a:spLocks noChangeArrowheads="1"/>
          </p:cNvSpPr>
          <p:nvPr/>
        </p:nvSpPr>
        <p:spPr bwMode="auto">
          <a:xfrm>
            <a:off x="574675" y="3724275"/>
            <a:ext cx="7813675" cy="954088"/>
          </a:xfrm>
          <a:prstGeom prst="rect">
            <a:avLst/>
          </a:prstGeom>
          <a:noFill/>
          <a:ln w="9525">
            <a:noFill/>
            <a:miter lim="800000"/>
            <a:headEnd/>
            <a:tailEnd/>
          </a:ln>
        </p:spPr>
        <p:txBody>
          <a:bodyPr>
            <a:spAutoFit/>
          </a:bodyPr>
          <a:lstStyle/>
          <a:p>
            <a:r>
              <a:rPr lang="zh-CN" altLang="en-US" sz="2800" b="1">
                <a:solidFill>
                  <a:srgbClr val="000000"/>
                </a:solidFill>
                <a:latin typeface="宋体" pitchFamily="2" charset="-122"/>
              </a:rPr>
              <a:t>    </a:t>
            </a:r>
            <a:r>
              <a:rPr lang="zh-CN" altLang="en-US" sz="2800" b="1">
                <a:solidFill>
                  <a:srgbClr val="FF0000"/>
                </a:solidFill>
                <a:latin typeface="宋体" pitchFamily="2" charset="-122"/>
              </a:rPr>
              <a:t>这段话运用拟人的修辞手法生动形象地写出了太阳一步一步升上天空的情景。</a:t>
            </a:r>
          </a:p>
        </p:txBody>
      </p:sp>
      <p:pic>
        <p:nvPicPr>
          <p:cNvPr id="31747" name="Picture 2"/>
          <p:cNvPicPr>
            <a:picLocks noChangeAspect="1" noChangeArrowheads="1"/>
          </p:cNvPicPr>
          <p:nvPr/>
        </p:nvPicPr>
        <p:blipFill>
          <a:blip r:embed="rId2" cstate="print"/>
          <a:srcRect/>
          <a:stretch>
            <a:fillRect/>
          </a:stretch>
        </p:blipFill>
        <p:spPr bwMode="auto">
          <a:xfrm>
            <a:off x="323850" y="960438"/>
            <a:ext cx="2640013" cy="2449512"/>
          </a:xfrm>
          <a:prstGeom prst="rect">
            <a:avLst/>
          </a:prstGeom>
          <a:noFill/>
          <a:ln w="9525">
            <a:noFill/>
            <a:miter lim="800000"/>
            <a:headEnd/>
            <a:tailEnd/>
          </a:ln>
        </p:spPr>
      </p:pic>
      <p:sp>
        <p:nvSpPr>
          <p:cNvPr id="31748" name="TextBox 12"/>
          <p:cNvSpPr txBox="1">
            <a:spLocks noChangeArrowheads="1"/>
          </p:cNvSpPr>
          <p:nvPr/>
        </p:nvSpPr>
        <p:spPr bwMode="auto">
          <a:xfrm>
            <a:off x="3427413" y="1177925"/>
            <a:ext cx="554037" cy="2232025"/>
          </a:xfrm>
          <a:prstGeom prst="rect">
            <a:avLst/>
          </a:prstGeom>
          <a:noFill/>
          <a:ln w="9525">
            <a:noFill/>
            <a:miter lim="800000"/>
            <a:headEnd/>
            <a:tailEnd/>
          </a:ln>
        </p:spPr>
        <p:txBody>
          <a:bodyPr vert="eaVert">
            <a:spAutoFit/>
          </a:bodyPr>
          <a:lstStyle/>
          <a:p>
            <a:r>
              <a:rPr lang="zh-CN" altLang="en-US" sz="2400" b="1">
                <a:latin typeface="Times New Roman" pitchFamily="18" charset="0"/>
                <a:ea typeface="微软雅黑" pitchFamily="34" charset="-122"/>
              </a:rPr>
              <a:t>无云时海上日出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p:nvPr/>
        </p:nvSpPr>
        <p:spPr>
          <a:xfrm>
            <a:off x="684213" y="2433638"/>
            <a:ext cx="1295400" cy="641350"/>
          </a:xfrm>
          <a:prstGeom prst="flowChartAlternateProcess">
            <a:avLst/>
          </a:prstGeom>
          <a:solidFill>
            <a:schemeClr val="accent6">
              <a:lumMod val="20000"/>
              <a:lumOff val="80000"/>
            </a:schemeClr>
          </a:solidFill>
          <a:ln w="6350">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dirty="0">
                <a:solidFill>
                  <a:schemeClr val="tx1"/>
                </a:solidFill>
              </a:rPr>
              <a:t>比喻</a:t>
            </a:r>
            <a:endParaRPr lang="zh-CN" altLang="en-US" sz="2800" dirty="0">
              <a:solidFill>
                <a:schemeClr val="tx1"/>
              </a:solidFill>
            </a:endParaRPr>
          </a:p>
        </p:txBody>
      </p:sp>
      <p:sp>
        <p:nvSpPr>
          <p:cNvPr id="5" name="流程图: 可选过程 4"/>
          <p:cNvSpPr/>
          <p:nvPr/>
        </p:nvSpPr>
        <p:spPr>
          <a:xfrm>
            <a:off x="2268538" y="2433638"/>
            <a:ext cx="1295400" cy="641350"/>
          </a:xfrm>
          <a:prstGeom prst="flowChartAlternateProcess">
            <a:avLst/>
          </a:prstGeom>
          <a:solidFill>
            <a:schemeClr val="accent6">
              <a:lumMod val="20000"/>
              <a:lumOff val="80000"/>
            </a:schemeClr>
          </a:solidFill>
          <a:ln w="6350">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dirty="0">
                <a:solidFill>
                  <a:schemeClr val="tx1"/>
                </a:solidFill>
              </a:rPr>
              <a:t>拟人</a:t>
            </a:r>
            <a:endParaRPr lang="zh-CN" altLang="en-US" sz="2800" dirty="0">
              <a:solidFill>
                <a:schemeClr val="tx1"/>
              </a:solidFill>
            </a:endParaRPr>
          </a:p>
        </p:txBody>
      </p:sp>
      <p:sp>
        <p:nvSpPr>
          <p:cNvPr id="6" name="流程图: 可选过程 5"/>
          <p:cNvSpPr/>
          <p:nvPr/>
        </p:nvSpPr>
        <p:spPr>
          <a:xfrm>
            <a:off x="3851275" y="2433638"/>
            <a:ext cx="1296988" cy="641350"/>
          </a:xfrm>
          <a:prstGeom prst="flowChartAlternateProcess">
            <a:avLst/>
          </a:prstGeom>
          <a:solidFill>
            <a:schemeClr val="accent6">
              <a:lumMod val="20000"/>
              <a:lumOff val="80000"/>
            </a:schemeClr>
          </a:solidFill>
          <a:ln w="6350">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dirty="0">
                <a:solidFill>
                  <a:schemeClr val="tx1"/>
                </a:solidFill>
              </a:rPr>
              <a:t>排比</a:t>
            </a:r>
            <a:endParaRPr lang="zh-CN" altLang="en-US" sz="2800" dirty="0">
              <a:solidFill>
                <a:schemeClr val="tx1"/>
              </a:solidFill>
            </a:endParaRPr>
          </a:p>
        </p:txBody>
      </p:sp>
      <p:sp>
        <p:nvSpPr>
          <p:cNvPr id="7" name="流程图: 可选过程 6"/>
          <p:cNvSpPr/>
          <p:nvPr/>
        </p:nvSpPr>
        <p:spPr>
          <a:xfrm>
            <a:off x="5364163" y="2433638"/>
            <a:ext cx="1295400" cy="641350"/>
          </a:xfrm>
          <a:prstGeom prst="flowChartAlternateProcess">
            <a:avLst/>
          </a:prstGeom>
          <a:solidFill>
            <a:schemeClr val="accent6">
              <a:lumMod val="20000"/>
              <a:lumOff val="80000"/>
            </a:schemeClr>
          </a:solidFill>
          <a:ln w="6350">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dirty="0">
                <a:solidFill>
                  <a:schemeClr val="tx1"/>
                </a:solidFill>
              </a:rPr>
              <a:t>设问</a:t>
            </a:r>
            <a:endParaRPr lang="zh-CN" altLang="en-US" sz="2800" dirty="0">
              <a:solidFill>
                <a:schemeClr val="tx1"/>
              </a:solidFill>
            </a:endParaRPr>
          </a:p>
        </p:txBody>
      </p:sp>
      <p:sp>
        <p:nvSpPr>
          <p:cNvPr id="8" name="流程图: 可选过程 7"/>
          <p:cNvSpPr/>
          <p:nvPr/>
        </p:nvSpPr>
        <p:spPr>
          <a:xfrm>
            <a:off x="1871663" y="1058863"/>
            <a:ext cx="5184775" cy="641350"/>
          </a:xfrm>
          <a:prstGeom prst="flowChartAlternateProcess">
            <a:avLst/>
          </a:prstGeom>
          <a:solidFill>
            <a:schemeClr val="accent6">
              <a:lumMod val="20000"/>
              <a:lumOff val="80000"/>
            </a:schemeClr>
          </a:solidFill>
          <a:ln w="6350">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dirty="0">
                <a:solidFill>
                  <a:srgbClr val="FF0000"/>
                </a:solidFill>
              </a:rPr>
              <a:t>写出景物特点：多种修辞手法</a:t>
            </a:r>
            <a:endParaRPr lang="zh-CN" altLang="en-US" sz="2800" dirty="0">
              <a:solidFill>
                <a:srgbClr val="FF0000"/>
              </a:solidFill>
            </a:endParaRPr>
          </a:p>
        </p:txBody>
      </p:sp>
      <p:sp>
        <p:nvSpPr>
          <p:cNvPr id="9" name="左大括号 8"/>
          <p:cNvSpPr/>
          <p:nvPr/>
        </p:nvSpPr>
        <p:spPr>
          <a:xfrm rot="5400000">
            <a:off x="4319588" y="-1208087"/>
            <a:ext cx="288925" cy="6696075"/>
          </a:xfrm>
          <a:prstGeom prst="lef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0" name="流程图: 可选过程 9"/>
          <p:cNvSpPr/>
          <p:nvPr/>
        </p:nvSpPr>
        <p:spPr>
          <a:xfrm>
            <a:off x="6948488" y="2427288"/>
            <a:ext cx="1295400" cy="641350"/>
          </a:xfrm>
          <a:prstGeom prst="flowChartAlternateProcess">
            <a:avLst/>
          </a:prstGeom>
          <a:solidFill>
            <a:schemeClr val="accent6">
              <a:lumMod val="20000"/>
              <a:lumOff val="80000"/>
            </a:schemeClr>
          </a:solidFill>
          <a:ln w="6350">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solidFill>
                  <a:schemeClr val="tx1"/>
                </a:solidFill>
              </a:rPr>
              <a:t>……</a:t>
            </a:r>
            <a:endParaRPr lang="zh-CN" altLang="en-US" sz="2800"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4"/>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3794" name="矩形 2"/>
          <p:cNvSpPr>
            <a:spLocks noChangeArrowheads="1"/>
          </p:cNvSpPr>
          <p:nvPr/>
        </p:nvSpPr>
        <p:spPr bwMode="auto">
          <a:xfrm>
            <a:off x="250825" y="3946525"/>
            <a:ext cx="8786813" cy="1076325"/>
          </a:xfrm>
          <a:prstGeom prst="rect">
            <a:avLst/>
          </a:prstGeom>
          <a:solidFill>
            <a:schemeClr val="bg1"/>
          </a:solidFill>
          <a:ln w="9525">
            <a:noFill/>
            <a:miter lim="800000"/>
            <a:headEnd/>
            <a:tailEnd/>
          </a:ln>
        </p:spPr>
        <p:txBody>
          <a:bodyPr>
            <a:spAutoFit/>
          </a:bodyPr>
          <a:lstStyle/>
          <a:p>
            <a:r>
              <a:rPr lang="zh-CN" altLang="en-US" sz="3200" b="1">
                <a:solidFill>
                  <a:srgbClr val="0000FF"/>
                </a:solidFill>
                <a:latin typeface="楷体" pitchFamily="49" charset="-122"/>
                <a:ea typeface="楷体" pitchFamily="49" charset="-122"/>
              </a:rPr>
              <a:t>     你来观察图片，运用多种修辞手法写一写图中内蒙古大草原的特点吧！</a:t>
            </a:r>
          </a:p>
        </p:txBody>
      </p:sp>
      <p:pic>
        <p:nvPicPr>
          <p:cNvPr id="33795" name="图片 3"/>
          <p:cNvPicPr>
            <a:picLocks noChangeAspect="1"/>
          </p:cNvPicPr>
          <p:nvPr/>
        </p:nvPicPr>
        <p:blipFill>
          <a:blip r:embed="rId3" cstate="print"/>
          <a:srcRect/>
          <a:stretch>
            <a:fillRect/>
          </a:stretch>
        </p:blipFill>
        <p:spPr bwMode="auto">
          <a:xfrm>
            <a:off x="814388" y="3946525"/>
            <a:ext cx="520700" cy="508000"/>
          </a:xfrm>
          <a:prstGeom prst="rect">
            <a:avLst/>
          </a:prstGeom>
          <a:solidFill>
            <a:schemeClr val="bg1"/>
          </a:solid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99"/>
          <p:cNvSpPr txBox="1">
            <a:spLocks noChangeArrowheads="1"/>
          </p:cNvSpPr>
          <p:nvPr/>
        </p:nvSpPr>
        <p:spPr bwMode="auto">
          <a:xfrm>
            <a:off x="3203575" y="1347788"/>
            <a:ext cx="2376488" cy="638175"/>
          </a:xfrm>
          <a:prstGeom prst="rect">
            <a:avLst/>
          </a:prstGeom>
          <a:noFill/>
          <a:ln w="9525">
            <a:noFill/>
            <a:miter lim="800000"/>
            <a:headEnd/>
            <a:tailEnd/>
          </a:ln>
        </p:spPr>
        <p:txBody>
          <a:bodyPr>
            <a:spAutoFit/>
          </a:bodyPr>
          <a:lstStyle/>
          <a:p>
            <a:pPr>
              <a:lnSpc>
                <a:spcPct val="150000"/>
              </a:lnSpc>
            </a:pPr>
            <a:r>
              <a:rPr lang="zh-CN" altLang="en-US" sz="2800" b="1">
                <a:solidFill>
                  <a:srgbClr val="FF0000"/>
                </a:solidFill>
                <a:latin typeface="楷体" pitchFamily="49" charset="-122"/>
                <a:ea typeface="楷体" pitchFamily="49" charset="-122"/>
              </a:rPr>
              <a:t>绿嫩绿的地毯</a:t>
            </a:r>
          </a:p>
        </p:txBody>
      </p:sp>
      <p:sp>
        <p:nvSpPr>
          <p:cNvPr id="34818" name="文本框 99"/>
          <p:cNvSpPr txBox="1">
            <a:spLocks noChangeArrowheads="1"/>
          </p:cNvSpPr>
          <p:nvPr/>
        </p:nvSpPr>
        <p:spPr bwMode="auto">
          <a:xfrm>
            <a:off x="763588" y="708025"/>
            <a:ext cx="7735887" cy="3970338"/>
          </a:xfrm>
          <a:prstGeom prst="rect">
            <a:avLst/>
          </a:prstGeom>
          <a:noFill/>
          <a:ln w="9525">
            <a:noFill/>
            <a:miter lim="800000"/>
            <a:headEnd/>
            <a:tailEnd/>
          </a:ln>
        </p:spPr>
        <p:txBody>
          <a:bodyPr>
            <a:spAutoFit/>
          </a:bodyPr>
          <a:lstStyle/>
          <a:p>
            <a:pPr>
              <a:lnSpc>
                <a:spcPct val="150000"/>
              </a:lnSpc>
            </a:pPr>
            <a:r>
              <a:rPr lang="zh-CN" altLang="en-US" sz="2800" b="1">
                <a:solidFill>
                  <a:srgbClr val="000000"/>
                </a:solidFill>
                <a:latin typeface="楷体" pitchFamily="49" charset="-122"/>
                <a:ea typeface="楷体" pitchFamily="49" charset="-122"/>
              </a:rPr>
              <a:t>    一望无际的大草原在蓝天的映衬下显得格外的绿，像一张</a:t>
            </a:r>
            <a:r>
              <a:rPr lang="zh-CN" altLang="en-US" sz="2800" b="1" u="sng">
                <a:solidFill>
                  <a:srgbClr val="000000"/>
                </a:solidFill>
                <a:latin typeface="楷体" pitchFamily="49" charset="-122"/>
                <a:ea typeface="楷体" pitchFamily="49" charset="-122"/>
              </a:rPr>
              <a:t>                </a:t>
            </a:r>
            <a:r>
              <a:rPr lang="zh-CN" altLang="en-US" sz="2800" b="1">
                <a:solidFill>
                  <a:srgbClr val="000000"/>
                </a:solidFill>
                <a:latin typeface="楷体" pitchFamily="49" charset="-122"/>
                <a:ea typeface="楷体" pitchFamily="49" charset="-122"/>
              </a:rPr>
              <a:t>一直铺向天边。小草在微风中</a:t>
            </a:r>
            <a:r>
              <a:rPr lang="zh-CN" altLang="en-US" sz="2800" b="1" u="sng">
                <a:solidFill>
                  <a:srgbClr val="000000"/>
                </a:solidFill>
                <a:latin typeface="楷体" pitchFamily="49" charset="-122"/>
                <a:ea typeface="楷体" pitchFamily="49" charset="-122"/>
              </a:rPr>
              <a:t>            </a:t>
            </a:r>
            <a:r>
              <a:rPr lang="zh-CN" altLang="en-US" sz="2800" b="1">
                <a:solidFill>
                  <a:srgbClr val="000000"/>
                </a:solidFill>
                <a:latin typeface="楷体" pitchFamily="49" charset="-122"/>
                <a:ea typeface="楷体" pitchFamily="49" charset="-122"/>
              </a:rPr>
              <a:t>，中间夹杂着一簇簇的小野花，远远看去，就像</a:t>
            </a:r>
            <a:r>
              <a:rPr lang="zh-CN" altLang="en-US" sz="2800" b="1" u="sng">
                <a:solidFill>
                  <a:srgbClr val="000000"/>
                </a:solidFill>
                <a:latin typeface="楷体" pitchFamily="49" charset="-122"/>
                <a:ea typeface="楷体" pitchFamily="49" charset="-122"/>
              </a:rPr>
              <a:t>                  </a:t>
            </a:r>
            <a:r>
              <a:rPr lang="zh-CN" altLang="en-US" sz="2800" b="1">
                <a:solidFill>
                  <a:srgbClr val="000000"/>
                </a:solidFill>
                <a:latin typeface="楷体" pitchFamily="49" charset="-122"/>
                <a:ea typeface="楷体" pitchFamily="49" charset="-122"/>
              </a:rPr>
              <a:t>。</a:t>
            </a:r>
            <a:endParaRPr lang="en-US" altLang="zh-CN" sz="2800" b="1">
              <a:solidFill>
                <a:srgbClr val="000000"/>
              </a:solidFill>
              <a:latin typeface="楷体" pitchFamily="49" charset="-122"/>
              <a:ea typeface="楷体" pitchFamily="49" charset="-122"/>
            </a:endParaRPr>
          </a:p>
          <a:p>
            <a:pPr>
              <a:lnSpc>
                <a:spcPct val="150000"/>
              </a:lnSpc>
            </a:pPr>
            <a:r>
              <a:rPr lang="zh-CN" altLang="en-US" sz="2800" b="1" u="sng">
                <a:solidFill>
                  <a:srgbClr val="000000"/>
                </a:solidFill>
                <a:latin typeface="楷体" pitchFamily="49" charset="-122"/>
                <a:ea typeface="楷体" pitchFamily="49" charset="-122"/>
              </a:rPr>
              <a:t>        </a:t>
            </a:r>
            <a:r>
              <a:rPr lang="zh-CN" altLang="en-US" sz="2800" b="1">
                <a:solidFill>
                  <a:srgbClr val="000000"/>
                </a:solidFill>
                <a:latin typeface="楷体" pitchFamily="49" charset="-122"/>
                <a:ea typeface="楷体" pitchFamily="49" charset="-122"/>
              </a:rPr>
              <a:t>般的蒙古包点缀在绿茵如毯的草原上，格外醒目。</a:t>
            </a:r>
          </a:p>
        </p:txBody>
      </p:sp>
      <p:sp>
        <p:nvSpPr>
          <p:cNvPr id="5" name="文本框 99"/>
          <p:cNvSpPr txBox="1">
            <a:spLocks noChangeArrowheads="1"/>
          </p:cNvSpPr>
          <p:nvPr/>
        </p:nvSpPr>
        <p:spPr bwMode="auto">
          <a:xfrm>
            <a:off x="3059113" y="2005013"/>
            <a:ext cx="2376487" cy="638175"/>
          </a:xfrm>
          <a:prstGeom prst="rect">
            <a:avLst/>
          </a:prstGeom>
          <a:noFill/>
          <a:ln w="9525">
            <a:noFill/>
            <a:miter lim="800000"/>
            <a:headEnd/>
            <a:tailEnd/>
          </a:ln>
        </p:spPr>
        <p:txBody>
          <a:bodyPr>
            <a:spAutoFit/>
          </a:bodyPr>
          <a:lstStyle/>
          <a:p>
            <a:pPr>
              <a:lnSpc>
                <a:spcPct val="150000"/>
              </a:lnSpc>
            </a:pPr>
            <a:r>
              <a:rPr lang="zh-CN" altLang="en-US" sz="2800" b="1">
                <a:solidFill>
                  <a:srgbClr val="FF0000"/>
                </a:solidFill>
                <a:latin typeface="楷体" pitchFamily="49" charset="-122"/>
                <a:ea typeface="楷体" pitchFamily="49" charset="-122"/>
              </a:rPr>
              <a:t>快乐地舞蹈</a:t>
            </a:r>
          </a:p>
        </p:txBody>
      </p:sp>
      <p:sp>
        <p:nvSpPr>
          <p:cNvPr id="6" name="文本框 99"/>
          <p:cNvSpPr txBox="1">
            <a:spLocks noChangeArrowheads="1"/>
          </p:cNvSpPr>
          <p:nvPr/>
        </p:nvSpPr>
        <p:spPr bwMode="auto">
          <a:xfrm>
            <a:off x="5326063" y="2643188"/>
            <a:ext cx="3349625" cy="738187"/>
          </a:xfrm>
          <a:prstGeom prst="rect">
            <a:avLst/>
          </a:prstGeom>
          <a:noFill/>
          <a:ln w="9525">
            <a:noFill/>
            <a:miter lim="800000"/>
            <a:headEnd/>
            <a:tailEnd/>
          </a:ln>
        </p:spPr>
        <p:txBody>
          <a:bodyPr>
            <a:spAutoFit/>
          </a:bodyPr>
          <a:lstStyle/>
          <a:p>
            <a:pPr>
              <a:lnSpc>
                <a:spcPct val="150000"/>
              </a:lnSpc>
            </a:pPr>
            <a:r>
              <a:rPr lang="zh-CN" altLang="en-US" sz="2800" b="1">
                <a:solidFill>
                  <a:srgbClr val="FF0000"/>
                </a:solidFill>
                <a:latin typeface="楷体" pitchFamily="49" charset="-122"/>
                <a:ea typeface="楷体" pitchFamily="49" charset="-122"/>
              </a:rPr>
              <a:t>绿地毯上的花图案</a:t>
            </a:r>
          </a:p>
        </p:txBody>
      </p:sp>
      <p:sp>
        <p:nvSpPr>
          <p:cNvPr id="8" name="文本框 99"/>
          <p:cNvSpPr txBox="1">
            <a:spLocks noChangeArrowheads="1"/>
          </p:cNvSpPr>
          <p:nvPr/>
        </p:nvSpPr>
        <p:spPr bwMode="auto">
          <a:xfrm>
            <a:off x="860425" y="3230563"/>
            <a:ext cx="3351213" cy="636587"/>
          </a:xfrm>
          <a:prstGeom prst="rect">
            <a:avLst/>
          </a:prstGeom>
          <a:noFill/>
          <a:ln w="9525">
            <a:noFill/>
            <a:miter lim="800000"/>
            <a:headEnd/>
            <a:tailEnd/>
          </a:ln>
        </p:spPr>
        <p:txBody>
          <a:bodyPr>
            <a:spAutoFit/>
          </a:bodyPr>
          <a:lstStyle/>
          <a:p>
            <a:pPr>
              <a:lnSpc>
                <a:spcPct val="150000"/>
              </a:lnSpc>
            </a:pPr>
            <a:r>
              <a:rPr lang="zh-CN" altLang="en-US" sz="2800" b="1">
                <a:solidFill>
                  <a:srgbClr val="FF0000"/>
                </a:solidFill>
                <a:latin typeface="楷体" pitchFamily="49" charset="-122"/>
                <a:ea typeface="楷体" pitchFamily="49" charset="-122"/>
              </a:rPr>
              <a:t>白蘑菇</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TextBox 1"/>
          <p:cNvGrpSpPr>
            <a:grpSpLocks/>
          </p:cNvGrpSpPr>
          <p:nvPr/>
        </p:nvGrpSpPr>
        <p:grpSpPr bwMode="auto">
          <a:xfrm>
            <a:off x="2157413" y="1219200"/>
            <a:ext cx="5907087" cy="2109788"/>
            <a:chOff x="1359" y="768"/>
            <a:chExt cx="3721" cy="1329"/>
          </a:xfrm>
        </p:grpSpPr>
        <p:pic>
          <p:nvPicPr>
            <p:cNvPr id="35841" name="TextBox 1"/>
            <p:cNvPicPr>
              <a:picLocks noChangeArrowheads="1"/>
            </p:cNvPicPr>
            <p:nvPr/>
          </p:nvPicPr>
          <p:blipFill>
            <a:blip r:embed="rId2" cstate="print"/>
            <a:srcRect/>
            <a:stretch>
              <a:fillRect/>
            </a:stretch>
          </p:blipFill>
          <p:spPr bwMode="auto">
            <a:xfrm>
              <a:off x="1359" y="768"/>
              <a:ext cx="3721" cy="1329"/>
            </a:xfrm>
            <a:prstGeom prst="rect">
              <a:avLst/>
            </a:prstGeom>
            <a:noFill/>
          </p:spPr>
        </p:pic>
        <p:sp>
          <p:nvSpPr>
            <p:cNvPr id="35842" name="Text Box 2"/>
            <p:cNvSpPr txBox="1">
              <a:spLocks noChangeArrowheads="1"/>
            </p:cNvSpPr>
            <p:nvPr/>
          </p:nvSpPr>
          <p:spPr bwMode="auto">
            <a:xfrm>
              <a:off x="1362" y="770"/>
              <a:ext cx="3713" cy="1323"/>
            </a:xfrm>
            <a:prstGeom prst="rect">
              <a:avLst/>
            </a:prstGeom>
            <a:noFill/>
            <a:ln w="9525">
              <a:noFill/>
              <a:miter lim="800000"/>
              <a:headEnd/>
              <a:tailEnd/>
            </a:ln>
          </p:spPr>
          <p:txBody>
            <a:bodyPr lIns="68580" tIns="34290" rIns="68580" bIns="34290">
              <a:spAutoFit/>
            </a:bodyPr>
            <a:lstStyle/>
            <a:p>
              <a:pPr indent="457200" algn="just"/>
              <a:r>
                <a:rPr lang="zh-CN" altLang="en-US" sz="4400" b="1">
                  <a:solidFill>
                    <a:srgbClr val="000000"/>
                  </a:solidFill>
                  <a:latin typeface="黑体" pitchFamily="49" charset="-122"/>
                  <a:ea typeface="黑体" pitchFamily="49" charset="-122"/>
                </a:rPr>
                <a:t>  你知道怎样在游记作文中表达出自己的感受吗？</a:t>
              </a:r>
            </a:p>
          </p:txBody>
        </p:sp>
      </p:grpSp>
      <p:pic>
        <p:nvPicPr>
          <p:cNvPr id="35844" name="图片 2"/>
          <p:cNvPicPr>
            <a:picLocks noChangeAspect="1"/>
          </p:cNvPicPr>
          <p:nvPr/>
        </p:nvPicPr>
        <p:blipFill>
          <a:blip r:embed="rId3" cstate="print"/>
          <a:srcRect/>
          <a:stretch>
            <a:fillRect/>
          </a:stretch>
        </p:blipFill>
        <p:spPr bwMode="auto">
          <a:xfrm>
            <a:off x="468313" y="1222375"/>
            <a:ext cx="1693862" cy="2247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1"/>
          <p:cNvSpPr>
            <a:spLocks noChangeArrowheads="1"/>
          </p:cNvSpPr>
          <p:nvPr/>
        </p:nvSpPr>
        <p:spPr bwMode="auto">
          <a:xfrm>
            <a:off x="323850" y="411163"/>
            <a:ext cx="2016125" cy="585787"/>
          </a:xfrm>
          <a:prstGeom prst="rect">
            <a:avLst/>
          </a:prstGeom>
          <a:noFill/>
          <a:ln w="9525">
            <a:noFill/>
            <a:miter lim="800000"/>
            <a:headEnd/>
            <a:tailEnd/>
          </a:ln>
        </p:spPr>
        <p:txBody>
          <a:bodyPr>
            <a:spAutoFit/>
          </a:bodyPr>
          <a:lstStyle/>
          <a:p>
            <a:r>
              <a:rPr lang="zh-CN" altLang="en-US" sz="3200" b="1">
                <a:solidFill>
                  <a:srgbClr val="0000FF"/>
                </a:solidFill>
                <a:latin typeface="楷体" pitchFamily="49" charset="-122"/>
                <a:ea typeface="楷体" pitchFamily="49" charset="-122"/>
              </a:rPr>
              <a:t>回顾课文</a:t>
            </a:r>
          </a:p>
        </p:txBody>
      </p:sp>
      <p:sp>
        <p:nvSpPr>
          <p:cNvPr id="36866" name="TextBox 20"/>
          <p:cNvSpPr txBox="1">
            <a:spLocks noChangeArrowheads="1"/>
          </p:cNvSpPr>
          <p:nvPr/>
        </p:nvSpPr>
        <p:spPr bwMode="auto">
          <a:xfrm>
            <a:off x="777875" y="1338263"/>
            <a:ext cx="7920038" cy="585787"/>
          </a:xfrm>
          <a:prstGeom prst="rect">
            <a:avLst/>
          </a:prstGeom>
          <a:noFill/>
          <a:ln w="9525">
            <a:noFill/>
            <a:miter lim="800000"/>
            <a:headEnd/>
            <a:tailEnd/>
          </a:ln>
        </p:spPr>
        <p:txBody>
          <a:bodyPr>
            <a:spAutoFit/>
          </a:bodyPr>
          <a:lstStyle/>
          <a:p>
            <a:r>
              <a:rPr lang="en-US" altLang="zh-CN" sz="3200" b="1">
                <a:solidFill>
                  <a:srgbClr val="0000FF"/>
                </a:solidFill>
                <a:latin typeface="楷体" pitchFamily="49" charset="-122"/>
                <a:ea typeface="楷体" pitchFamily="49" charset="-122"/>
              </a:rPr>
              <a:t>《</a:t>
            </a:r>
            <a:r>
              <a:rPr lang="zh-CN" altLang="en-US" sz="3200" b="1">
                <a:solidFill>
                  <a:srgbClr val="0000FF"/>
                </a:solidFill>
                <a:latin typeface="楷体" pitchFamily="49" charset="-122"/>
                <a:ea typeface="楷体" pitchFamily="49" charset="-122"/>
              </a:rPr>
              <a:t>海上日出</a:t>
            </a:r>
            <a:r>
              <a:rPr lang="en-US" altLang="zh-CN" sz="3200" b="1">
                <a:solidFill>
                  <a:srgbClr val="0000FF"/>
                </a:solidFill>
                <a:latin typeface="楷体" pitchFamily="49" charset="-122"/>
                <a:ea typeface="楷体" pitchFamily="49" charset="-122"/>
              </a:rPr>
              <a:t>》</a:t>
            </a:r>
            <a:r>
              <a:rPr lang="zh-CN" altLang="en-US" sz="3200" b="1">
                <a:solidFill>
                  <a:srgbClr val="0000FF"/>
                </a:solidFill>
                <a:latin typeface="楷体" pitchFamily="49" charset="-122"/>
                <a:ea typeface="楷体" pitchFamily="49" charset="-122"/>
              </a:rPr>
              <a:t>是怎样表达自己的感受的？</a:t>
            </a:r>
            <a:endParaRPr lang="zh-CN" altLang="en-US">
              <a:latin typeface="Times New Roman" pitchFamily="18" charset="0"/>
              <a:ea typeface="微软雅黑" pitchFamily="34" charset="-122"/>
            </a:endParaRPr>
          </a:p>
        </p:txBody>
      </p:sp>
      <p:sp>
        <p:nvSpPr>
          <p:cNvPr id="22" name="TextBox 21"/>
          <p:cNvSpPr txBox="1">
            <a:spLocks noChangeArrowheads="1"/>
          </p:cNvSpPr>
          <p:nvPr/>
        </p:nvSpPr>
        <p:spPr bwMode="auto">
          <a:xfrm>
            <a:off x="1258888" y="2408238"/>
            <a:ext cx="6434137" cy="523875"/>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这不是很伟大的奇观吗？</a:t>
            </a:r>
          </a:p>
        </p:txBody>
      </p:sp>
      <p:sp>
        <p:nvSpPr>
          <p:cNvPr id="23" name="TextBox 22"/>
          <p:cNvSpPr txBox="1">
            <a:spLocks noChangeArrowheads="1"/>
          </p:cNvSpPr>
          <p:nvPr/>
        </p:nvSpPr>
        <p:spPr bwMode="auto">
          <a:xfrm>
            <a:off x="920750" y="3490913"/>
            <a:ext cx="7777163" cy="954087"/>
          </a:xfrm>
          <a:prstGeom prst="rect">
            <a:avLst/>
          </a:prstGeom>
          <a:noFill/>
          <a:ln w="9525">
            <a:noFill/>
            <a:miter lim="800000"/>
            <a:headEnd/>
            <a:tailEnd/>
          </a:ln>
        </p:spPr>
        <p:txBody>
          <a:bodyPr>
            <a:spAutoFit/>
          </a:bodyPr>
          <a:lstStyle/>
          <a:p>
            <a:r>
              <a:rPr lang="zh-CN" altLang="en-US" sz="2800" b="1">
                <a:solidFill>
                  <a:srgbClr val="FF0000"/>
                </a:solidFill>
                <a:latin typeface="宋体" pitchFamily="2" charset="-122"/>
              </a:rPr>
              <a:t>    结尾运用反问句，加强语气，点明了作者的独特感受：海上日出是伟大的奇观。</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TextBox 1"/>
          <p:cNvGrpSpPr>
            <a:grpSpLocks/>
          </p:cNvGrpSpPr>
          <p:nvPr/>
        </p:nvGrpSpPr>
        <p:grpSpPr bwMode="auto">
          <a:xfrm>
            <a:off x="1468438" y="1274763"/>
            <a:ext cx="7278687" cy="1431925"/>
            <a:chOff x="925" y="803"/>
            <a:chExt cx="4585" cy="902"/>
          </a:xfrm>
        </p:grpSpPr>
        <p:pic>
          <p:nvPicPr>
            <p:cNvPr id="37889" name="TextBox 1"/>
            <p:cNvPicPr>
              <a:picLocks noChangeArrowheads="1"/>
            </p:cNvPicPr>
            <p:nvPr/>
          </p:nvPicPr>
          <p:blipFill>
            <a:blip r:embed="rId2" cstate="print"/>
            <a:srcRect/>
            <a:stretch>
              <a:fillRect/>
            </a:stretch>
          </p:blipFill>
          <p:spPr bwMode="auto">
            <a:xfrm>
              <a:off x="925" y="803"/>
              <a:ext cx="4585" cy="902"/>
            </a:xfrm>
            <a:prstGeom prst="rect">
              <a:avLst/>
            </a:prstGeom>
            <a:noFill/>
          </p:spPr>
        </p:pic>
        <p:sp>
          <p:nvSpPr>
            <p:cNvPr id="37890" name="Text Box 2"/>
            <p:cNvSpPr txBox="1">
              <a:spLocks noChangeArrowheads="1"/>
            </p:cNvSpPr>
            <p:nvPr/>
          </p:nvSpPr>
          <p:spPr bwMode="auto">
            <a:xfrm>
              <a:off x="930" y="805"/>
              <a:ext cx="4575" cy="896"/>
            </a:xfrm>
            <a:prstGeom prst="rect">
              <a:avLst/>
            </a:prstGeom>
            <a:noFill/>
            <a:ln w="9525">
              <a:noFill/>
              <a:miter lim="800000"/>
              <a:headEnd/>
              <a:tailEnd/>
            </a:ln>
          </p:spPr>
          <p:txBody>
            <a:bodyPr lIns="68580" tIns="34290" rIns="68580" bIns="34290">
              <a:spAutoFit/>
            </a:bodyPr>
            <a:lstStyle/>
            <a:p>
              <a:pPr indent="457200" algn="just"/>
              <a:r>
                <a:rPr lang="zh-CN" altLang="en-US" sz="4400" b="1">
                  <a:solidFill>
                    <a:srgbClr val="000000"/>
                  </a:solidFill>
                  <a:latin typeface="黑体" pitchFamily="49" charset="-122"/>
                  <a:ea typeface="黑体" pitchFamily="49" charset="-122"/>
                </a:rPr>
                <a:t>  关于这篇习作，你还有什么好的想法吗？</a:t>
              </a:r>
            </a:p>
          </p:txBody>
        </p:sp>
      </p:grpSp>
      <p:pic>
        <p:nvPicPr>
          <p:cNvPr id="37892" name="图片 2"/>
          <p:cNvPicPr>
            <a:picLocks noChangeAspect="1"/>
          </p:cNvPicPr>
          <p:nvPr/>
        </p:nvPicPr>
        <p:blipFill>
          <a:blip r:embed="rId3" cstate="print"/>
          <a:srcRect/>
          <a:stretch>
            <a:fillRect/>
          </a:stretch>
        </p:blipFill>
        <p:spPr bwMode="auto">
          <a:xfrm>
            <a:off x="179388" y="1154113"/>
            <a:ext cx="1693862" cy="2247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250825" y="752475"/>
            <a:ext cx="8724900" cy="954088"/>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zh-CN" altLang="en-US" sz="2800" b="1" dirty="0">
                <a:solidFill>
                  <a:prstClr val="black"/>
                </a:solidFill>
                <a:latin typeface="楷体" panose="02010609060101010101" pitchFamily="49" charset="-122"/>
                <a:ea typeface="楷体" panose="02010609060101010101" pitchFamily="49" charset="-122"/>
              </a:rPr>
              <a:t>我会运用表示游踪的词语，按照游览顺序有</a:t>
            </a:r>
            <a:r>
              <a:rPr lang="zh-CN" altLang="en-US" sz="2800" b="1" dirty="0">
                <a:solidFill>
                  <a:prstClr val="black"/>
                </a:solidFill>
                <a:latin typeface="楷体" panose="02010609060101010101" pitchFamily="49" charset="-122"/>
                <a:ea typeface="楷体" panose="02010609060101010101" pitchFamily="49" charset="-122"/>
              </a:rPr>
              <a:t>层次</a:t>
            </a:r>
            <a:endParaRPr lang="en-US" altLang="zh-CN" sz="2800" b="1" dirty="0">
              <a:solidFill>
                <a:prstClr val="black"/>
              </a:solidFill>
              <a:latin typeface="楷体" panose="02010609060101010101" pitchFamily="49" charset="-122"/>
              <a:ea typeface="楷体" panose="02010609060101010101" pitchFamily="49" charset="-122"/>
            </a:endParaRPr>
          </a:p>
          <a:p>
            <a:pPr fontAlgn="auto">
              <a:spcBef>
                <a:spcPts val="0"/>
              </a:spcBef>
              <a:spcAft>
                <a:spcPts val="0"/>
              </a:spcAft>
              <a:defRPr/>
            </a:pPr>
            <a:r>
              <a:rPr lang="zh-CN" altLang="en-US" sz="2800" b="1" dirty="0">
                <a:solidFill>
                  <a:prstClr val="black"/>
                </a:solidFill>
                <a:latin typeface="楷体" panose="02010609060101010101" pitchFamily="49" charset="-122"/>
                <a:ea typeface="楷体" panose="02010609060101010101" pitchFamily="49" charset="-122"/>
              </a:rPr>
              <a:t>地</a:t>
            </a:r>
            <a:r>
              <a:rPr lang="zh-CN" altLang="en-US" sz="2800" b="1" dirty="0">
                <a:solidFill>
                  <a:prstClr val="black"/>
                </a:solidFill>
                <a:latin typeface="楷体" panose="02010609060101010101" pitchFamily="49" charset="-122"/>
                <a:ea typeface="楷体" panose="02010609060101010101" pitchFamily="49" charset="-122"/>
              </a:rPr>
              <a:t>介绍景物，这样使文章内容丰富，条理清晰。</a:t>
            </a:r>
          </a:p>
        </p:txBody>
      </p:sp>
      <p:pic>
        <p:nvPicPr>
          <p:cNvPr id="38914" name="图片 2"/>
          <p:cNvPicPr>
            <a:picLocks noChangeAspect="1"/>
          </p:cNvPicPr>
          <p:nvPr/>
        </p:nvPicPr>
        <p:blipFill>
          <a:blip r:embed="rId3" cstate="print"/>
          <a:srcRect/>
          <a:stretch>
            <a:fillRect/>
          </a:stretch>
        </p:blipFill>
        <p:spPr bwMode="auto">
          <a:xfrm>
            <a:off x="7939088" y="476250"/>
            <a:ext cx="1204912" cy="1774825"/>
          </a:xfrm>
          <a:prstGeom prst="rect">
            <a:avLst/>
          </a:prstGeom>
          <a:noFill/>
          <a:ln w="9525">
            <a:noFill/>
            <a:miter lim="800000"/>
            <a:headEnd/>
            <a:tailEnd/>
          </a:ln>
        </p:spPr>
      </p:pic>
      <p:sp>
        <p:nvSpPr>
          <p:cNvPr id="4" name="文本框 2"/>
          <p:cNvSpPr txBox="1"/>
          <p:nvPr/>
        </p:nvSpPr>
        <p:spPr>
          <a:xfrm>
            <a:off x="236538" y="1844675"/>
            <a:ext cx="8739187" cy="954088"/>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zh-CN" altLang="en-US" sz="2800" b="1" dirty="0">
                <a:solidFill>
                  <a:prstClr val="black"/>
                </a:solidFill>
                <a:latin typeface="楷体" panose="02010609060101010101" pitchFamily="49" charset="-122"/>
                <a:ea typeface="楷体" panose="02010609060101010101" pitchFamily="49" charset="-122"/>
              </a:rPr>
              <a:t>我将仔细观察，通过细节描写把游览的场景写</a:t>
            </a:r>
            <a:r>
              <a:rPr lang="zh-CN" altLang="en-US" sz="2800" b="1" dirty="0">
                <a:solidFill>
                  <a:prstClr val="black"/>
                </a:solidFill>
                <a:latin typeface="楷体" panose="02010609060101010101" pitchFamily="49" charset="-122"/>
                <a:ea typeface="楷体" panose="02010609060101010101" pitchFamily="49" charset="-122"/>
              </a:rPr>
              <a:t>得</a:t>
            </a:r>
            <a:endParaRPr lang="en-US" altLang="zh-CN" sz="2800" b="1" dirty="0">
              <a:solidFill>
                <a:prstClr val="black"/>
              </a:solidFill>
              <a:latin typeface="楷体" panose="02010609060101010101" pitchFamily="49" charset="-122"/>
              <a:ea typeface="楷体" panose="02010609060101010101" pitchFamily="49" charset="-122"/>
            </a:endParaRPr>
          </a:p>
          <a:p>
            <a:pPr fontAlgn="auto">
              <a:spcBef>
                <a:spcPts val="0"/>
              </a:spcBef>
              <a:spcAft>
                <a:spcPts val="0"/>
              </a:spcAft>
              <a:defRPr/>
            </a:pPr>
            <a:r>
              <a:rPr lang="zh-CN" altLang="en-US" sz="2800" b="1" dirty="0">
                <a:solidFill>
                  <a:prstClr val="black"/>
                </a:solidFill>
                <a:latin typeface="楷体" panose="02010609060101010101" pitchFamily="49" charset="-122"/>
                <a:ea typeface="楷体" panose="02010609060101010101" pitchFamily="49" charset="-122"/>
              </a:rPr>
              <a:t>活灵活现</a:t>
            </a:r>
            <a:r>
              <a:rPr lang="zh-CN" altLang="en-US" sz="2800" b="1" dirty="0">
                <a:solidFill>
                  <a:prstClr val="black"/>
                </a:solidFill>
                <a:latin typeface="楷体" panose="02010609060101010101" pitchFamily="49" charset="-122"/>
                <a:ea typeface="楷体" panose="02010609060101010101" pitchFamily="49" charset="-122"/>
              </a:rPr>
              <a:t>，给读者身临其境的感觉。</a:t>
            </a:r>
          </a:p>
        </p:txBody>
      </p:sp>
      <p:pic>
        <p:nvPicPr>
          <p:cNvPr id="38916" name="Picture 3"/>
          <p:cNvPicPr>
            <a:picLocks noChangeAspect="1" noChangeArrowheads="1"/>
          </p:cNvPicPr>
          <p:nvPr/>
        </p:nvPicPr>
        <p:blipFill>
          <a:blip r:embed="rId4" cstate="print"/>
          <a:srcRect/>
          <a:stretch>
            <a:fillRect/>
          </a:stretch>
        </p:blipFill>
        <p:spPr bwMode="auto">
          <a:xfrm>
            <a:off x="7967663" y="1773238"/>
            <a:ext cx="1270000" cy="1096962"/>
          </a:xfrm>
          <a:prstGeom prst="rect">
            <a:avLst/>
          </a:prstGeom>
          <a:noFill/>
          <a:ln w="9525">
            <a:noFill/>
            <a:miter lim="800000"/>
            <a:headEnd/>
            <a:tailEnd/>
          </a:ln>
        </p:spPr>
      </p:pic>
      <p:sp>
        <p:nvSpPr>
          <p:cNvPr id="6" name="文本框 2"/>
          <p:cNvSpPr txBox="1"/>
          <p:nvPr/>
        </p:nvSpPr>
        <p:spPr>
          <a:xfrm>
            <a:off x="254000" y="3213100"/>
            <a:ext cx="8639175" cy="954088"/>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zh-CN" altLang="en-US" sz="2800" b="1" dirty="0">
                <a:solidFill>
                  <a:prstClr val="black"/>
                </a:solidFill>
                <a:latin typeface="楷体" panose="02010609060101010101" pitchFamily="49" charset="-122"/>
                <a:ea typeface="楷体" panose="02010609060101010101" pitchFamily="49" charset="-122"/>
              </a:rPr>
              <a:t>我会查找一些我要写的景点的资料，来丰富</a:t>
            </a:r>
            <a:r>
              <a:rPr lang="zh-CN" altLang="en-US" sz="2800" b="1" dirty="0">
                <a:solidFill>
                  <a:prstClr val="black"/>
                </a:solidFill>
                <a:latin typeface="楷体" panose="02010609060101010101" pitchFamily="49" charset="-122"/>
                <a:ea typeface="楷体" panose="02010609060101010101" pitchFamily="49" charset="-122"/>
              </a:rPr>
              <a:t>文章</a:t>
            </a:r>
            <a:endParaRPr lang="en-US" altLang="zh-CN" sz="2800" b="1" dirty="0">
              <a:solidFill>
                <a:prstClr val="black"/>
              </a:solidFill>
              <a:latin typeface="楷体" panose="02010609060101010101" pitchFamily="49" charset="-122"/>
              <a:ea typeface="楷体" panose="02010609060101010101" pitchFamily="49" charset="-122"/>
            </a:endParaRPr>
          </a:p>
          <a:p>
            <a:pPr fontAlgn="auto">
              <a:spcBef>
                <a:spcPts val="0"/>
              </a:spcBef>
              <a:spcAft>
                <a:spcPts val="0"/>
              </a:spcAft>
              <a:defRPr/>
            </a:pPr>
            <a:r>
              <a:rPr lang="zh-CN" altLang="en-US" sz="2800" b="1" dirty="0">
                <a:solidFill>
                  <a:prstClr val="black"/>
                </a:solidFill>
                <a:latin typeface="楷体" panose="02010609060101010101" pitchFamily="49" charset="-122"/>
                <a:ea typeface="楷体" panose="02010609060101010101" pitchFamily="49" charset="-122"/>
              </a:rPr>
              <a:t>内容</a:t>
            </a:r>
            <a:r>
              <a:rPr lang="zh-CN" altLang="en-US" sz="2800" b="1" dirty="0">
                <a:solidFill>
                  <a:prstClr val="black"/>
                </a:solidFill>
                <a:latin typeface="楷体" panose="02010609060101010101" pitchFamily="49" charset="-122"/>
                <a:ea typeface="楷体" panose="02010609060101010101" pitchFamily="49" charset="-122"/>
              </a:rPr>
              <a:t>。</a:t>
            </a:r>
          </a:p>
        </p:txBody>
      </p:sp>
      <p:pic>
        <p:nvPicPr>
          <p:cNvPr id="38918" name="Picture 2"/>
          <p:cNvPicPr>
            <a:picLocks noChangeAspect="1" noChangeArrowheads="1"/>
          </p:cNvPicPr>
          <p:nvPr/>
        </p:nvPicPr>
        <p:blipFill>
          <a:blip r:embed="rId5" cstate="print"/>
          <a:srcRect/>
          <a:stretch>
            <a:fillRect/>
          </a:stretch>
        </p:blipFill>
        <p:spPr bwMode="auto">
          <a:xfrm>
            <a:off x="8043863" y="3213100"/>
            <a:ext cx="931862" cy="10144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组合 1"/>
          <p:cNvGrpSpPr>
            <a:grpSpLocks/>
          </p:cNvGrpSpPr>
          <p:nvPr/>
        </p:nvGrpSpPr>
        <p:grpSpPr bwMode="auto">
          <a:xfrm>
            <a:off x="219075" y="427038"/>
            <a:ext cx="2330450" cy="560387"/>
            <a:chOff x="292074" y="533430"/>
            <a:chExt cx="3107265" cy="747607"/>
          </a:xfrm>
        </p:grpSpPr>
        <p:sp>
          <p:nvSpPr>
            <p:cNvPr id="40964" name="文本框 14"/>
            <p:cNvSpPr txBox="1">
              <a:spLocks noChangeArrowheads="1"/>
            </p:cNvSpPr>
            <p:nvPr/>
          </p:nvSpPr>
          <p:spPr bwMode="auto">
            <a:xfrm>
              <a:off x="832247" y="533430"/>
              <a:ext cx="2567092" cy="747607"/>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写作提纲</a:t>
              </a:r>
            </a:p>
          </p:txBody>
        </p:sp>
        <p:pic>
          <p:nvPicPr>
            <p:cNvPr id="40965" name="图片 3"/>
            <p:cNvPicPr>
              <a:picLocks noChangeAspect="1"/>
            </p:cNvPicPr>
            <p:nvPr/>
          </p:nvPicPr>
          <p:blipFill>
            <a:blip r:embed="rId2" cstate="print"/>
            <a:srcRect/>
            <a:stretch>
              <a:fillRect/>
            </a:stretch>
          </p:blipFill>
          <p:spPr bwMode="auto">
            <a:xfrm>
              <a:off x="292074" y="533430"/>
              <a:ext cx="540173" cy="672254"/>
            </a:xfrm>
            <a:prstGeom prst="rect">
              <a:avLst/>
            </a:prstGeom>
            <a:noFill/>
            <a:ln w="9525">
              <a:noFill/>
              <a:miter lim="800000"/>
              <a:headEnd/>
              <a:tailEnd/>
            </a:ln>
          </p:spPr>
        </p:pic>
      </p:grpSp>
      <p:sp>
        <p:nvSpPr>
          <p:cNvPr id="40962" name="矩形 4"/>
          <p:cNvSpPr>
            <a:spLocks noChangeArrowheads="1"/>
          </p:cNvSpPr>
          <p:nvPr/>
        </p:nvSpPr>
        <p:spPr bwMode="auto">
          <a:xfrm>
            <a:off x="1547813" y="1492250"/>
            <a:ext cx="7256462" cy="1754188"/>
          </a:xfrm>
          <a:prstGeom prst="rect">
            <a:avLst/>
          </a:prstGeom>
          <a:noFill/>
          <a:ln w="9525">
            <a:noFill/>
            <a:miter lim="800000"/>
            <a:headEnd/>
            <a:tailEnd/>
          </a:ln>
        </p:spPr>
        <p:txBody>
          <a:bodyPr>
            <a:spAutoFit/>
          </a:bodyPr>
          <a:lstStyle/>
          <a:p>
            <a:r>
              <a:rPr lang="zh-CN" altLang="en-US" sz="3600">
                <a:solidFill>
                  <a:srgbClr val="000000"/>
                </a:solidFill>
                <a:latin typeface="黑体" pitchFamily="49" charset="-122"/>
                <a:ea typeface="黑体" pitchFamily="49" charset="-122"/>
              </a:rPr>
              <a:t>    你想哪一次的旅游经历呢？不要急于下笔，先好好构思，编写好写作提纲。</a:t>
            </a:r>
          </a:p>
        </p:txBody>
      </p:sp>
      <p:pic>
        <p:nvPicPr>
          <p:cNvPr id="40963" name="图片 6"/>
          <p:cNvPicPr>
            <a:picLocks noChangeAspect="1"/>
          </p:cNvPicPr>
          <p:nvPr/>
        </p:nvPicPr>
        <p:blipFill>
          <a:blip r:embed="rId3" cstate="print"/>
          <a:srcRect/>
          <a:stretch>
            <a:fillRect/>
          </a:stretch>
        </p:blipFill>
        <p:spPr bwMode="auto">
          <a:xfrm>
            <a:off x="12700" y="1419225"/>
            <a:ext cx="1693863" cy="22494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4"/>
          <p:cNvPicPr>
            <a:picLocks noChangeAspect="1"/>
          </p:cNvPicPr>
          <p:nvPr/>
        </p:nvPicPr>
        <p:blipFill>
          <a:blip r:embed="rId2" cstate="print"/>
          <a:srcRect/>
          <a:stretch>
            <a:fillRect/>
          </a:stretch>
        </p:blipFill>
        <p:spPr bwMode="auto">
          <a:xfrm>
            <a:off x="-36513" y="0"/>
            <a:ext cx="4176713" cy="5113338"/>
          </a:xfrm>
          <a:prstGeom prst="rect">
            <a:avLst/>
          </a:prstGeom>
          <a:noFill/>
          <a:ln w="9525">
            <a:noFill/>
            <a:miter lim="800000"/>
            <a:headEnd/>
            <a:tailEnd/>
          </a:ln>
        </p:spPr>
      </p:pic>
      <p:sp>
        <p:nvSpPr>
          <p:cNvPr id="3" name="文本框 2"/>
          <p:cNvSpPr txBox="1"/>
          <p:nvPr/>
        </p:nvSpPr>
        <p:spPr>
          <a:xfrm>
            <a:off x="203200" y="123825"/>
            <a:ext cx="1274763" cy="646113"/>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zh-CN" altLang="en-US" sz="3600" b="1" dirty="0">
                <a:latin typeface="楷体" panose="02010609060101010101" pitchFamily="49" charset="-122"/>
                <a:ea typeface="楷体" panose="02010609060101010101" pitchFamily="49" charset="-122"/>
              </a:rPr>
              <a:t>黄山</a:t>
            </a:r>
            <a:endParaRPr lang="zh-CN" altLang="en-US" sz="3600" b="1" dirty="0">
              <a:latin typeface="楷体" panose="02010609060101010101" pitchFamily="49" charset="-122"/>
              <a:ea typeface="楷体" panose="02010609060101010101" pitchFamily="49" charset="-122"/>
            </a:endParaRPr>
          </a:p>
        </p:txBody>
      </p:sp>
      <p:pic>
        <p:nvPicPr>
          <p:cNvPr id="11267" name="图片 5"/>
          <p:cNvPicPr>
            <a:picLocks noChangeAspect="1"/>
          </p:cNvPicPr>
          <p:nvPr/>
        </p:nvPicPr>
        <p:blipFill>
          <a:blip r:embed="rId3" cstate="print"/>
          <a:srcRect/>
          <a:stretch>
            <a:fillRect/>
          </a:stretch>
        </p:blipFill>
        <p:spPr bwMode="auto">
          <a:xfrm>
            <a:off x="4140200" y="0"/>
            <a:ext cx="5002213" cy="5113338"/>
          </a:xfrm>
          <a:prstGeom prst="rect">
            <a:avLst/>
          </a:prstGeom>
          <a:noFill/>
          <a:ln w="9525">
            <a:noFill/>
            <a:miter lim="800000"/>
            <a:headEnd/>
            <a:tailEnd/>
          </a:ln>
        </p:spPr>
      </p:pic>
      <p:sp>
        <p:nvSpPr>
          <p:cNvPr id="7" name="文本框 2"/>
          <p:cNvSpPr txBox="1"/>
          <p:nvPr/>
        </p:nvSpPr>
        <p:spPr>
          <a:xfrm>
            <a:off x="7689850" y="123825"/>
            <a:ext cx="1274763" cy="646113"/>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zh-CN" altLang="en-US" sz="3600" b="1" dirty="0">
                <a:latin typeface="楷体" panose="02010609060101010101" pitchFamily="49" charset="-122"/>
                <a:ea typeface="楷体" panose="02010609060101010101" pitchFamily="49" charset="-122"/>
              </a:rPr>
              <a:t>泰山</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11413" y="2066925"/>
            <a:ext cx="5256212" cy="2247900"/>
          </a:xfrm>
          <a:prstGeom prst="rect">
            <a:avLst/>
          </a:prstGeom>
          <a:solidFill>
            <a:schemeClr val="accent6">
              <a:lumMod val="40000"/>
              <a:lumOff val="60000"/>
            </a:schemeClr>
          </a:solidFill>
          <a:ln w="57150">
            <a:solidFill>
              <a:schemeClr val="accent1"/>
            </a:solidFill>
            <a:prstDash val="sysDash"/>
          </a:ln>
        </p:spPr>
        <p:txBody>
          <a:bodyPr>
            <a:spAutoFit/>
          </a:bodyPr>
          <a:lstStyle/>
          <a:p>
            <a:pPr fontAlgn="auto">
              <a:spcBef>
                <a:spcPts val="0"/>
              </a:spcBef>
              <a:spcAft>
                <a:spcPts val="0"/>
              </a:spcAft>
              <a:defRPr/>
            </a:pPr>
            <a:r>
              <a:rPr lang="en-US" altLang="zh-CN" sz="2800" b="1" dirty="0">
                <a:solidFill>
                  <a:prstClr val="black"/>
                </a:solidFill>
                <a:latin typeface="楷体" pitchFamily="49" charset="-122"/>
                <a:ea typeface="楷体" pitchFamily="49" charset="-122"/>
              </a:rPr>
              <a:t>1.</a:t>
            </a:r>
            <a:r>
              <a:rPr lang="zh-CN" altLang="en-US" sz="2800" b="1" dirty="0">
                <a:solidFill>
                  <a:prstClr val="black"/>
                </a:solidFill>
                <a:latin typeface="楷体" pitchFamily="49" charset="-122"/>
                <a:ea typeface="楷体" pitchFamily="49" charset="-122"/>
              </a:rPr>
              <a:t>要记叙的是游哪个景物的经历？</a:t>
            </a:r>
            <a:endParaRPr lang="en-US" altLang="zh-CN" sz="2800" b="1" dirty="0">
              <a:solidFill>
                <a:prstClr val="black"/>
              </a:solidFill>
              <a:latin typeface="楷体" pitchFamily="49" charset="-122"/>
              <a:ea typeface="楷体" pitchFamily="49" charset="-122"/>
            </a:endParaRPr>
          </a:p>
          <a:p>
            <a:pPr fontAlgn="auto">
              <a:spcBef>
                <a:spcPts val="0"/>
              </a:spcBef>
              <a:spcAft>
                <a:spcPts val="0"/>
              </a:spcAft>
              <a:defRPr/>
            </a:pPr>
            <a:r>
              <a:rPr lang="en-US" altLang="zh-CN" sz="2800" b="1" dirty="0">
                <a:solidFill>
                  <a:prstClr val="black"/>
                </a:solidFill>
                <a:latin typeface="楷体" pitchFamily="49" charset="-122"/>
                <a:ea typeface="楷体" pitchFamily="49" charset="-122"/>
              </a:rPr>
              <a:t>2.</a:t>
            </a:r>
            <a:r>
              <a:rPr lang="zh-CN" altLang="en-US" sz="2800" b="1" dirty="0">
                <a:solidFill>
                  <a:prstClr val="black"/>
                </a:solidFill>
                <a:latin typeface="楷体" pitchFamily="49" charset="-122"/>
                <a:ea typeface="楷体" pitchFamily="49" charset="-122"/>
              </a:rPr>
              <a:t>按什么顺序来写？</a:t>
            </a:r>
            <a:endParaRPr lang="zh-CN" altLang="en-US" sz="2800" b="1" dirty="0">
              <a:solidFill>
                <a:prstClr val="black"/>
              </a:solidFill>
              <a:latin typeface="楷体" pitchFamily="49" charset="-122"/>
              <a:ea typeface="楷体" pitchFamily="49" charset="-122"/>
            </a:endParaRPr>
          </a:p>
          <a:p>
            <a:pPr fontAlgn="auto">
              <a:spcBef>
                <a:spcPts val="0"/>
              </a:spcBef>
              <a:spcAft>
                <a:spcPts val="0"/>
              </a:spcAft>
              <a:defRPr/>
            </a:pPr>
            <a:r>
              <a:rPr lang="en-US" altLang="zh-CN" sz="2800" b="1" dirty="0">
                <a:solidFill>
                  <a:prstClr val="black"/>
                </a:solidFill>
                <a:latin typeface="楷体" pitchFamily="49" charset="-122"/>
                <a:ea typeface="楷体" pitchFamily="49" charset="-122"/>
              </a:rPr>
              <a:t>3.</a:t>
            </a:r>
            <a:r>
              <a:rPr lang="zh-CN" altLang="en-US" sz="2800" b="1" dirty="0">
                <a:solidFill>
                  <a:prstClr val="black"/>
                </a:solidFill>
                <a:latin typeface="楷体" pitchFamily="49" charset="-122"/>
                <a:ea typeface="楷体" pitchFamily="49" charset="-122"/>
              </a:rPr>
              <a:t>选择什么景物作为重点来写？</a:t>
            </a:r>
            <a:endParaRPr lang="en-US" altLang="zh-CN" sz="2800" b="1" dirty="0">
              <a:solidFill>
                <a:prstClr val="black"/>
              </a:solidFill>
              <a:latin typeface="楷体" pitchFamily="49" charset="-122"/>
              <a:ea typeface="楷体" pitchFamily="49" charset="-122"/>
            </a:endParaRPr>
          </a:p>
          <a:p>
            <a:pPr fontAlgn="auto">
              <a:spcBef>
                <a:spcPts val="0"/>
              </a:spcBef>
              <a:spcAft>
                <a:spcPts val="0"/>
              </a:spcAft>
              <a:defRPr/>
            </a:pPr>
            <a:r>
              <a:rPr lang="en-US" altLang="zh-CN" sz="2800" b="1" dirty="0">
                <a:solidFill>
                  <a:prstClr val="black"/>
                </a:solidFill>
                <a:latin typeface="楷体" pitchFamily="49" charset="-122"/>
                <a:ea typeface="楷体" pitchFamily="49" charset="-122"/>
              </a:rPr>
              <a:t>4.</a:t>
            </a:r>
            <a:r>
              <a:rPr lang="zh-CN" altLang="en-US" sz="2800" b="1" dirty="0">
                <a:solidFill>
                  <a:prstClr val="black"/>
                </a:solidFill>
                <a:latin typeface="楷体" pitchFamily="49" charset="-122"/>
                <a:ea typeface="楷体" pitchFamily="49" charset="-122"/>
              </a:rPr>
              <a:t>如何写出景物的特点？</a:t>
            </a:r>
            <a:endParaRPr lang="en-US" altLang="zh-CN" sz="2800" b="1" dirty="0">
              <a:solidFill>
                <a:prstClr val="black"/>
              </a:solidFill>
              <a:latin typeface="楷体" pitchFamily="49" charset="-122"/>
              <a:ea typeface="楷体" pitchFamily="49" charset="-122"/>
            </a:endParaRPr>
          </a:p>
          <a:p>
            <a:pPr fontAlgn="auto">
              <a:spcBef>
                <a:spcPts val="0"/>
              </a:spcBef>
              <a:spcAft>
                <a:spcPts val="0"/>
              </a:spcAft>
              <a:defRPr/>
            </a:pPr>
            <a:r>
              <a:rPr lang="en-US" altLang="zh-CN" sz="2800" b="1" dirty="0">
                <a:solidFill>
                  <a:prstClr val="black"/>
                </a:solidFill>
                <a:latin typeface="楷体" pitchFamily="49" charset="-122"/>
                <a:ea typeface="楷体" pitchFamily="49" charset="-122"/>
              </a:rPr>
              <a:t>5.</a:t>
            </a:r>
            <a:r>
              <a:rPr lang="zh-CN" altLang="en-US" sz="2800" b="1" dirty="0">
                <a:solidFill>
                  <a:prstClr val="black"/>
                </a:solidFill>
                <a:latin typeface="楷体" pitchFamily="49" charset="-122"/>
                <a:ea typeface="楷体" pitchFamily="49" charset="-122"/>
              </a:rPr>
              <a:t>如何表达出自己游览感受？</a:t>
            </a:r>
            <a:endParaRPr lang="zh-CN" altLang="en-US" sz="2800" b="1" dirty="0">
              <a:solidFill>
                <a:prstClr val="black"/>
              </a:solidFill>
              <a:latin typeface="楷体" pitchFamily="49" charset="-122"/>
              <a:ea typeface="楷体" pitchFamily="49" charset="-122"/>
            </a:endParaRPr>
          </a:p>
        </p:txBody>
      </p:sp>
      <p:sp>
        <p:nvSpPr>
          <p:cNvPr id="41986" name="矩形 2"/>
          <p:cNvSpPr>
            <a:spLocks noChangeArrowheads="1"/>
          </p:cNvSpPr>
          <p:nvPr/>
        </p:nvSpPr>
        <p:spPr bwMode="auto">
          <a:xfrm>
            <a:off x="3190875" y="268288"/>
            <a:ext cx="3430588" cy="584200"/>
          </a:xfrm>
          <a:prstGeom prst="rect">
            <a:avLst/>
          </a:prstGeom>
          <a:noFill/>
          <a:ln w="9525">
            <a:noFill/>
            <a:miter lim="800000"/>
            <a:headEnd/>
            <a:tailEnd/>
          </a:ln>
        </p:spPr>
        <p:txBody>
          <a:bodyPr>
            <a:spAutoFit/>
          </a:bodyPr>
          <a:lstStyle/>
          <a:p>
            <a:r>
              <a:rPr lang="zh-CN" altLang="en-US" sz="3200" b="1">
                <a:solidFill>
                  <a:srgbClr val="FF0000"/>
                </a:solidFill>
                <a:latin typeface="黑体" pitchFamily="49" charset="-122"/>
                <a:ea typeface="黑体" pitchFamily="49" charset="-122"/>
              </a:rPr>
              <a:t>习作提纲要求</a:t>
            </a:r>
          </a:p>
        </p:txBody>
      </p:sp>
      <p:sp>
        <p:nvSpPr>
          <p:cNvPr id="5" name="矩形 4"/>
          <p:cNvSpPr/>
          <p:nvPr/>
        </p:nvSpPr>
        <p:spPr>
          <a:xfrm>
            <a:off x="3563938" y="1181100"/>
            <a:ext cx="1979612" cy="708025"/>
          </a:xfrm>
          <a:prstGeom prst="rect">
            <a:avLst/>
          </a:prstGeom>
          <a:solidFill>
            <a:schemeClr val="accent2">
              <a:lumMod val="40000"/>
              <a:lumOff val="60000"/>
            </a:schemeClr>
          </a:solidFill>
          <a:ln>
            <a:solidFill>
              <a:srgbClr val="FF0000"/>
            </a:solidFill>
          </a:ln>
        </p:spPr>
        <p:txBody>
          <a:bodyPr wrap="none">
            <a:spAutoFit/>
          </a:bodyPr>
          <a:lstStyle/>
          <a:p>
            <a:pPr fontAlgn="auto">
              <a:spcBef>
                <a:spcPts val="0"/>
              </a:spcBef>
              <a:spcAft>
                <a:spcPts val="0"/>
              </a:spcAft>
              <a:defRPr/>
            </a:pPr>
            <a:r>
              <a:rPr lang="zh-CN" altLang="en-US" sz="4000" b="1" dirty="0">
                <a:solidFill>
                  <a:prstClr val="black"/>
                </a:solidFill>
                <a:latin typeface="+mn-lt"/>
                <a:ea typeface="+mn-ea"/>
              </a:rPr>
              <a:t>游</a:t>
            </a:r>
            <a:r>
              <a:rPr lang="zh-CN" altLang="en-US" sz="4000" b="1" u="sng" dirty="0">
                <a:solidFill>
                  <a:prstClr val="black"/>
                </a:solidFill>
                <a:latin typeface="+mn-lt"/>
                <a:ea typeface="+mn-ea"/>
              </a:rPr>
              <a:t>          </a:t>
            </a:r>
            <a:endParaRPr lang="zh-CN" altLang="en-US" sz="4000" b="1" dirty="0">
              <a:solidFill>
                <a:prstClr val="black"/>
              </a:solidFill>
              <a:latin typeface="+mn-lt"/>
              <a:ea typeface="+mn-ea"/>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1403350" y="760413"/>
            <a:ext cx="2520950" cy="1104900"/>
            <a:chOff x="370759" y="2176760"/>
            <a:chExt cx="1728192" cy="1104686"/>
          </a:xfrm>
        </p:grpSpPr>
        <p:sp>
          <p:nvSpPr>
            <p:cNvPr id="4" name="云形 3"/>
            <p:cNvSpPr/>
            <p:nvPr/>
          </p:nvSpPr>
          <p:spPr>
            <a:xfrm>
              <a:off x="370759" y="2176760"/>
              <a:ext cx="1620452" cy="66662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3026" name="TextBox 4"/>
            <p:cNvSpPr txBox="1">
              <a:spLocks noChangeArrowheads="1"/>
            </p:cNvSpPr>
            <p:nvPr/>
          </p:nvSpPr>
          <p:spPr bwMode="auto">
            <a:xfrm>
              <a:off x="658791" y="2204228"/>
              <a:ext cx="1440160" cy="1077218"/>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交代位置</a:t>
              </a:r>
            </a:p>
          </p:txBody>
        </p:sp>
      </p:grpSp>
      <p:sp>
        <p:nvSpPr>
          <p:cNvPr id="6" name="文本框 2"/>
          <p:cNvSpPr txBox="1"/>
          <p:nvPr/>
        </p:nvSpPr>
        <p:spPr>
          <a:xfrm>
            <a:off x="179388" y="1592263"/>
            <a:ext cx="630237" cy="2062162"/>
          </a:xfrm>
          <a:prstGeom prst="rect">
            <a:avLst/>
          </a:prstGeom>
          <a:solidFill>
            <a:schemeClr val="accent3">
              <a:lumMod val="75000"/>
            </a:schemeClr>
          </a:solidFill>
          <a:ln>
            <a:noFill/>
          </a:ln>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zh-CN" altLang="en-US" sz="3200" b="1" dirty="0">
                <a:solidFill>
                  <a:prstClr val="black"/>
                </a:solidFill>
                <a:latin typeface="楷体" panose="02010609060101010101" pitchFamily="49" charset="-122"/>
                <a:ea typeface="楷体" panose="02010609060101010101" pitchFamily="49" charset="-122"/>
              </a:rPr>
              <a:t>游雪花洞</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2" name="左大括号 1"/>
          <p:cNvSpPr/>
          <p:nvPr/>
        </p:nvSpPr>
        <p:spPr>
          <a:xfrm>
            <a:off x="1001713" y="1014413"/>
            <a:ext cx="287337" cy="2762250"/>
          </a:xfrm>
          <a:prstGeom prst="leftBrace">
            <a:avLst/>
          </a:prstGeom>
          <a:ln w="76200"/>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grpSp>
        <p:nvGrpSpPr>
          <p:cNvPr id="9" name="组合 8"/>
          <p:cNvGrpSpPr>
            <a:grpSpLocks/>
          </p:cNvGrpSpPr>
          <p:nvPr/>
        </p:nvGrpSpPr>
        <p:grpSpPr bwMode="auto">
          <a:xfrm>
            <a:off x="1347788" y="1905000"/>
            <a:ext cx="2260600" cy="777875"/>
            <a:chOff x="-35973" y="2296240"/>
            <a:chExt cx="2260446" cy="778115"/>
          </a:xfrm>
        </p:grpSpPr>
        <p:sp>
          <p:nvSpPr>
            <p:cNvPr id="10" name="云形 9"/>
            <p:cNvSpPr/>
            <p:nvPr/>
          </p:nvSpPr>
          <p:spPr>
            <a:xfrm>
              <a:off x="-35973" y="2343880"/>
              <a:ext cx="1876297" cy="730475"/>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3024" name="TextBox 10"/>
            <p:cNvSpPr txBox="1">
              <a:spLocks noChangeArrowheads="1"/>
            </p:cNvSpPr>
            <p:nvPr/>
          </p:nvSpPr>
          <p:spPr bwMode="auto">
            <a:xfrm>
              <a:off x="366058" y="2296240"/>
              <a:ext cx="1858415" cy="584775"/>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进洞</a:t>
              </a:r>
            </a:p>
          </p:txBody>
        </p:sp>
      </p:grpSp>
      <p:grpSp>
        <p:nvGrpSpPr>
          <p:cNvPr id="13" name="组合 12"/>
          <p:cNvGrpSpPr>
            <a:grpSpLocks/>
          </p:cNvGrpSpPr>
          <p:nvPr/>
        </p:nvGrpSpPr>
        <p:grpSpPr bwMode="auto">
          <a:xfrm>
            <a:off x="1281113" y="3436938"/>
            <a:ext cx="1619250" cy="666750"/>
            <a:chOff x="2375756" y="2268826"/>
            <a:chExt cx="1620180" cy="666511"/>
          </a:xfrm>
        </p:grpSpPr>
        <p:sp>
          <p:nvSpPr>
            <p:cNvPr id="14" name="云形 13"/>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3022" name="TextBox 14"/>
            <p:cNvSpPr txBox="1">
              <a:spLocks noChangeArrowheads="1"/>
            </p:cNvSpPr>
            <p:nvPr/>
          </p:nvSpPr>
          <p:spPr bwMode="auto">
            <a:xfrm>
              <a:off x="2471068" y="2290763"/>
              <a:ext cx="1440160" cy="584775"/>
            </a:xfrm>
            <a:prstGeom prst="rect">
              <a:avLst/>
            </a:prstGeom>
            <a:noFill/>
            <a:ln w="9525">
              <a:noFill/>
              <a:miter lim="800000"/>
              <a:headEnd/>
              <a:tailEnd/>
            </a:ln>
          </p:spPr>
          <p:txBody>
            <a:bodyPr>
              <a:spAutoFit/>
            </a:bodyPr>
            <a:lstStyle/>
            <a:p>
              <a:r>
                <a:rPr lang="zh-CN" altLang="en-US" sz="3200" b="1">
                  <a:solidFill>
                    <a:srgbClr val="000000"/>
                  </a:solidFill>
                  <a:latin typeface="楷体" pitchFamily="49" charset="-122"/>
                  <a:ea typeface="楷体" pitchFamily="49" charset="-122"/>
                </a:rPr>
                <a:t>出洞</a:t>
              </a:r>
            </a:p>
          </p:txBody>
        </p:sp>
      </p:grpSp>
      <p:sp>
        <p:nvSpPr>
          <p:cNvPr id="16" name="左大括号 15"/>
          <p:cNvSpPr/>
          <p:nvPr/>
        </p:nvSpPr>
        <p:spPr>
          <a:xfrm>
            <a:off x="3460750" y="1733550"/>
            <a:ext cx="306388" cy="1125538"/>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20" name="TextBox 19"/>
          <p:cNvSpPr txBox="1">
            <a:spLocks noChangeArrowheads="1"/>
          </p:cNvSpPr>
          <p:nvPr/>
        </p:nvSpPr>
        <p:spPr bwMode="auto">
          <a:xfrm>
            <a:off x="3625850" y="1544638"/>
            <a:ext cx="2178050" cy="523875"/>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弥勒佛像</a:t>
            </a:r>
          </a:p>
        </p:txBody>
      </p:sp>
      <p:sp>
        <p:nvSpPr>
          <p:cNvPr id="21" name="TextBox 20"/>
          <p:cNvSpPr txBox="1">
            <a:spLocks noChangeArrowheads="1"/>
          </p:cNvSpPr>
          <p:nvPr/>
        </p:nvSpPr>
        <p:spPr bwMode="auto">
          <a:xfrm>
            <a:off x="3625850" y="2100263"/>
            <a:ext cx="3860800" cy="523875"/>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形状各异的石钟乳</a:t>
            </a:r>
          </a:p>
        </p:txBody>
      </p:sp>
      <p:sp>
        <p:nvSpPr>
          <p:cNvPr id="22" name="TextBox 21"/>
          <p:cNvSpPr txBox="1">
            <a:spLocks noChangeArrowheads="1"/>
          </p:cNvSpPr>
          <p:nvPr/>
        </p:nvSpPr>
        <p:spPr bwMode="auto">
          <a:xfrm>
            <a:off x="3671888" y="2624138"/>
            <a:ext cx="1660525" cy="522287"/>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雪花石</a:t>
            </a:r>
          </a:p>
        </p:txBody>
      </p:sp>
      <p:sp>
        <p:nvSpPr>
          <p:cNvPr id="30" name="TextBox 29"/>
          <p:cNvSpPr txBox="1">
            <a:spLocks noChangeArrowheads="1"/>
          </p:cNvSpPr>
          <p:nvPr/>
        </p:nvSpPr>
        <p:spPr bwMode="auto">
          <a:xfrm>
            <a:off x="3460750" y="3436938"/>
            <a:ext cx="3109913" cy="954087"/>
          </a:xfrm>
          <a:prstGeom prst="rect">
            <a:avLst/>
          </a:prstGeom>
          <a:noFill/>
          <a:ln w="9525">
            <a:noFill/>
            <a:miter lim="800000"/>
            <a:headEnd/>
            <a:tailEnd/>
          </a:ln>
        </p:spPr>
        <p:txBody>
          <a:bodyPr>
            <a:spAutoFit/>
          </a:bodyPr>
          <a:lstStyle/>
          <a:p>
            <a:r>
              <a:rPr lang="zh-CN" altLang="en-US" sz="2800" b="1">
                <a:solidFill>
                  <a:srgbClr val="000000"/>
                </a:solidFill>
                <a:latin typeface="楷体" pitchFamily="49" charset="-122"/>
                <a:ea typeface="楷体" pitchFamily="49" charset="-122"/>
              </a:rPr>
              <a:t>抒发热爱祖国大好河山的感情</a:t>
            </a:r>
          </a:p>
        </p:txBody>
      </p:sp>
      <p:pic>
        <p:nvPicPr>
          <p:cNvPr id="31" name="矩形 30"/>
          <p:cNvPicPr>
            <a:picLocks noChangeArrowheads="1"/>
          </p:cNvPicPr>
          <p:nvPr/>
        </p:nvPicPr>
        <p:blipFill>
          <a:blip r:embed="rId2" cstate="print"/>
          <a:srcRect/>
          <a:stretch>
            <a:fillRect/>
          </a:stretch>
        </p:blipFill>
        <p:spPr bwMode="auto">
          <a:xfrm>
            <a:off x="6894513" y="1695450"/>
            <a:ext cx="1219200" cy="1474788"/>
          </a:xfrm>
          <a:prstGeom prst="rect">
            <a:avLst/>
          </a:prstGeom>
          <a:noFill/>
        </p:spPr>
      </p:pic>
      <p:sp>
        <p:nvSpPr>
          <p:cNvPr id="32" name="左大括号 31"/>
          <p:cNvSpPr/>
          <p:nvPr/>
        </p:nvSpPr>
        <p:spPr>
          <a:xfrm rot="10800000">
            <a:off x="6659563" y="2295525"/>
            <a:ext cx="357187" cy="617538"/>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1" grpId="0"/>
      <p:bldP spid="22" grpId="0"/>
      <p:bldP spid="30" grpId="0"/>
      <p:bldP spid="3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2090738" y="798513"/>
            <a:ext cx="3057525" cy="666750"/>
            <a:chOff x="2375756" y="2268826"/>
            <a:chExt cx="3058016" cy="666511"/>
          </a:xfrm>
        </p:grpSpPr>
        <p:sp>
          <p:nvSpPr>
            <p:cNvPr id="4" name="云形 3"/>
            <p:cNvSpPr/>
            <p:nvPr/>
          </p:nvSpPr>
          <p:spPr>
            <a:xfrm>
              <a:off x="2375756" y="2268826"/>
              <a:ext cx="3058016"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050" name="TextBox 4"/>
            <p:cNvSpPr txBox="1">
              <a:spLocks noChangeArrowheads="1"/>
            </p:cNvSpPr>
            <p:nvPr/>
          </p:nvSpPr>
          <p:spPr bwMode="auto">
            <a:xfrm>
              <a:off x="2471068" y="2290763"/>
              <a:ext cx="2818688" cy="584775"/>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游览原因</a:t>
              </a:r>
            </a:p>
          </p:txBody>
        </p:sp>
      </p:grpSp>
      <p:sp>
        <p:nvSpPr>
          <p:cNvPr id="6" name="文本框 2"/>
          <p:cNvSpPr txBox="1"/>
          <p:nvPr/>
        </p:nvSpPr>
        <p:spPr>
          <a:xfrm>
            <a:off x="684213" y="989013"/>
            <a:ext cx="719137" cy="2062162"/>
          </a:xfrm>
          <a:prstGeom prst="rect">
            <a:avLst/>
          </a:prstGeom>
          <a:solidFill>
            <a:schemeClr val="accent3">
              <a:lumMod val="75000"/>
            </a:schemeClr>
          </a:solidFill>
          <a:ln>
            <a:noFill/>
          </a:ln>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zh-CN" altLang="en-US" sz="3200" b="1" dirty="0">
                <a:latin typeface="楷体" panose="02010609060101010101" pitchFamily="49" charset="-122"/>
                <a:ea typeface="楷体" panose="02010609060101010101" pitchFamily="49" charset="-122"/>
              </a:rPr>
              <a:t>游雾灵山</a:t>
            </a:r>
            <a:endParaRPr lang="zh-CN" altLang="en-US" sz="3200" b="1" dirty="0">
              <a:latin typeface="楷体" panose="02010609060101010101" pitchFamily="49" charset="-122"/>
              <a:ea typeface="楷体" panose="02010609060101010101" pitchFamily="49" charset="-122"/>
            </a:endParaRPr>
          </a:p>
        </p:txBody>
      </p:sp>
      <p:sp>
        <p:nvSpPr>
          <p:cNvPr id="2" name="左大括号 1"/>
          <p:cNvSpPr/>
          <p:nvPr/>
        </p:nvSpPr>
        <p:spPr>
          <a:xfrm>
            <a:off x="1595438" y="1131888"/>
            <a:ext cx="287337" cy="2762250"/>
          </a:xfrm>
          <a:prstGeom prst="leftBrace">
            <a:avLst/>
          </a:prstGeom>
          <a:ln w="76200"/>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grpSp>
        <p:nvGrpSpPr>
          <p:cNvPr id="9" name="组合 8"/>
          <p:cNvGrpSpPr>
            <a:grpSpLocks/>
          </p:cNvGrpSpPr>
          <p:nvPr/>
        </p:nvGrpSpPr>
        <p:grpSpPr bwMode="auto">
          <a:xfrm>
            <a:off x="1962150" y="1868488"/>
            <a:ext cx="2609850" cy="731837"/>
            <a:chOff x="2098767" y="2336363"/>
            <a:chExt cx="2610223" cy="730908"/>
          </a:xfrm>
        </p:grpSpPr>
        <p:sp>
          <p:nvSpPr>
            <p:cNvPr id="10" name="云形 9"/>
            <p:cNvSpPr/>
            <p:nvPr/>
          </p:nvSpPr>
          <p:spPr>
            <a:xfrm>
              <a:off x="2098767" y="2336363"/>
              <a:ext cx="2610223"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048" name="TextBox 10"/>
            <p:cNvSpPr txBox="1">
              <a:spLocks noChangeArrowheads="1"/>
            </p:cNvSpPr>
            <p:nvPr/>
          </p:nvSpPr>
          <p:spPr bwMode="auto">
            <a:xfrm>
              <a:off x="2322352" y="2395356"/>
              <a:ext cx="1882582" cy="584775"/>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游览经过</a:t>
              </a:r>
            </a:p>
          </p:txBody>
        </p:sp>
      </p:grpSp>
      <p:grpSp>
        <p:nvGrpSpPr>
          <p:cNvPr id="13" name="组合 12"/>
          <p:cNvGrpSpPr>
            <a:grpSpLocks/>
          </p:cNvGrpSpPr>
          <p:nvPr/>
        </p:nvGrpSpPr>
        <p:grpSpPr bwMode="auto">
          <a:xfrm>
            <a:off x="1882775" y="3298825"/>
            <a:ext cx="2544763" cy="666750"/>
            <a:chOff x="2375756" y="2268826"/>
            <a:chExt cx="1620180" cy="666511"/>
          </a:xfrm>
        </p:grpSpPr>
        <p:sp>
          <p:nvSpPr>
            <p:cNvPr id="14" name="云形 13"/>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046" name="TextBox 14"/>
            <p:cNvSpPr txBox="1">
              <a:spLocks noChangeArrowheads="1"/>
            </p:cNvSpPr>
            <p:nvPr/>
          </p:nvSpPr>
          <p:spPr bwMode="auto">
            <a:xfrm>
              <a:off x="2688680" y="2290763"/>
              <a:ext cx="1307256" cy="584775"/>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游完感受</a:t>
              </a:r>
            </a:p>
          </p:txBody>
        </p:sp>
      </p:grpSp>
      <p:sp>
        <p:nvSpPr>
          <p:cNvPr id="16" name="左大括号 15"/>
          <p:cNvSpPr/>
          <p:nvPr/>
        </p:nvSpPr>
        <p:spPr>
          <a:xfrm>
            <a:off x="4491038" y="1743075"/>
            <a:ext cx="306387" cy="1127125"/>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0" name="TextBox 19"/>
          <p:cNvSpPr txBox="1">
            <a:spLocks noChangeArrowheads="1"/>
          </p:cNvSpPr>
          <p:nvPr/>
        </p:nvSpPr>
        <p:spPr bwMode="auto">
          <a:xfrm>
            <a:off x="4902200" y="1482725"/>
            <a:ext cx="1038225" cy="522288"/>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山峰</a:t>
            </a:r>
          </a:p>
        </p:txBody>
      </p:sp>
      <p:sp>
        <p:nvSpPr>
          <p:cNvPr id="22" name="TextBox 21"/>
          <p:cNvSpPr txBox="1">
            <a:spLocks noChangeArrowheads="1"/>
          </p:cNvSpPr>
          <p:nvPr/>
        </p:nvSpPr>
        <p:spPr bwMode="auto">
          <a:xfrm>
            <a:off x="4902200" y="2474913"/>
            <a:ext cx="2801938" cy="523875"/>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瀑布美景</a:t>
            </a:r>
          </a:p>
        </p:txBody>
      </p:sp>
      <p:sp>
        <p:nvSpPr>
          <p:cNvPr id="29" name="TextBox 28"/>
          <p:cNvSpPr txBox="1">
            <a:spLocks noChangeArrowheads="1"/>
          </p:cNvSpPr>
          <p:nvPr/>
        </p:nvSpPr>
        <p:spPr bwMode="auto">
          <a:xfrm>
            <a:off x="4683125" y="3371850"/>
            <a:ext cx="3633788" cy="522288"/>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对雾灵山的喜爱</a:t>
            </a:r>
          </a:p>
        </p:txBody>
      </p:sp>
      <p:pic>
        <p:nvPicPr>
          <p:cNvPr id="31" name="矩形 30"/>
          <p:cNvPicPr>
            <a:picLocks noChangeArrowheads="1"/>
          </p:cNvPicPr>
          <p:nvPr/>
        </p:nvPicPr>
        <p:blipFill>
          <a:blip r:embed="rId3" cstate="print"/>
          <a:srcRect/>
          <a:stretch>
            <a:fillRect/>
          </a:stretch>
        </p:blipFill>
        <p:spPr bwMode="auto">
          <a:xfrm>
            <a:off x="7040563" y="1536700"/>
            <a:ext cx="1219200" cy="1474788"/>
          </a:xfrm>
          <a:prstGeom prst="rect">
            <a:avLst/>
          </a:prstGeom>
          <a:noFill/>
        </p:spPr>
      </p:pic>
      <p:sp>
        <p:nvSpPr>
          <p:cNvPr id="19" name="TextBox 18"/>
          <p:cNvSpPr txBox="1">
            <a:spLocks noChangeArrowheads="1"/>
          </p:cNvSpPr>
          <p:nvPr/>
        </p:nvSpPr>
        <p:spPr bwMode="auto">
          <a:xfrm>
            <a:off x="4932363" y="1976438"/>
            <a:ext cx="1038225" cy="523875"/>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植物</a:t>
            </a:r>
          </a:p>
        </p:txBody>
      </p:sp>
      <p:sp>
        <p:nvSpPr>
          <p:cNvPr id="23" name="左大括号 22"/>
          <p:cNvSpPr/>
          <p:nvPr/>
        </p:nvSpPr>
        <p:spPr>
          <a:xfrm rot="10800000">
            <a:off x="6738938" y="2139950"/>
            <a:ext cx="279400" cy="703263"/>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2" grpId="0"/>
      <p:bldP spid="29" grpId="0"/>
      <p:bldP spid="19" grpId="0"/>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2090738" y="798513"/>
            <a:ext cx="3057525" cy="666750"/>
            <a:chOff x="2375756" y="2268826"/>
            <a:chExt cx="3058016" cy="666511"/>
          </a:xfrm>
        </p:grpSpPr>
        <p:sp>
          <p:nvSpPr>
            <p:cNvPr id="4" name="云形 3"/>
            <p:cNvSpPr/>
            <p:nvPr/>
          </p:nvSpPr>
          <p:spPr>
            <a:xfrm>
              <a:off x="2375756" y="2268826"/>
              <a:ext cx="3058016"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098" name="TextBox 4"/>
            <p:cNvSpPr txBox="1">
              <a:spLocks noChangeArrowheads="1"/>
            </p:cNvSpPr>
            <p:nvPr/>
          </p:nvSpPr>
          <p:spPr bwMode="auto">
            <a:xfrm>
              <a:off x="2471068" y="2290763"/>
              <a:ext cx="2818688" cy="584775"/>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游览原因</a:t>
              </a:r>
            </a:p>
          </p:txBody>
        </p:sp>
      </p:grpSp>
      <p:sp>
        <p:nvSpPr>
          <p:cNvPr id="6" name="文本框 2"/>
          <p:cNvSpPr txBox="1"/>
          <p:nvPr/>
        </p:nvSpPr>
        <p:spPr>
          <a:xfrm>
            <a:off x="684213" y="989013"/>
            <a:ext cx="719137" cy="2554287"/>
          </a:xfrm>
          <a:prstGeom prst="rect">
            <a:avLst/>
          </a:prstGeom>
          <a:solidFill>
            <a:schemeClr val="accent3">
              <a:lumMod val="75000"/>
            </a:schemeClr>
          </a:solidFill>
          <a:ln>
            <a:noFill/>
          </a:ln>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zh-CN" altLang="en-US" sz="3200" b="1" dirty="0">
                <a:latin typeface="楷体" panose="02010609060101010101" pitchFamily="49" charset="-122"/>
                <a:ea typeface="楷体" panose="02010609060101010101" pitchFamily="49" charset="-122"/>
              </a:rPr>
              <a:t>游灵山</a:t>
            </a:r>
            <a:endParaRPr lang="en-US" altLang="zh-CN" sz="3200" b="1" dirty="0">
              <a:latin typeface="楷体" panose="02010609060101010101" pitchFamily="49" charset="-122"/>
              <a:ea typeface="楷体" panose="02010609060101010101" pitchFamily="49" charset="-122"/>
            </a:endParaRPr>
          </a:p>
          <a:p>
            <a:pPr algn="ctr" fontAlgn="auto">
              <a:spcBef>
                <a:spcPts val="0"/>
              </a:spcBef>
              <a:spcAft>
                <a:spcPts val="0"/>
              </a:spcAft>
              <a:defRPr/>
            </a:pPr>
            <a:r>
              <a:rPr lang="zh-CN" altLang="en-US" sz="3200" b="1" dirty="0">
                <a:latin typeface="楷体" panose="02010609060101010101" pitchFamily="49" charset="-122"/>
                <a:ea typeface="楷体" panose="02010609060101010101" pitchFamily="49" charset="-122"/>
              </a:rPr>
              <a:t>大佛</a:t>
            </a:r>
          </a:p>
        </p:txBody>
      </p:sp>
      <p:sp>
        <p:nvSpPr>
          <p:cNvPr id="2" name="左大括号 1"/>
          <p:cNvSpPr/>
          <p:nvPr/>
        </p:nvSpPr>
        <p:spPr>
          <a:xfrm>
            <a:off x="1595438" y="1131888"/>
            <a:ext cx="287337" cy="2762250"/>
          </a:xfrm>
          <a:prstGeom prst="leftBrace">
            <a:avLst/>
          </a:prstGeom>
          <a:ln w="76200"/>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grpSp>
        <p:nvGrpSpPr>
          <p:cNvPr id="9" name="组合 8"/>
          <p:cNvGrpSpPr>
            <a:grpSpLocks/>
          </p:cNvGrpSpPr>
          <p:nvPr/>
        </p:nvGrpSpPr>
        <p:grpSpPr bwMode="auto">
          <a:xfrm>
            <a:off x="1962150" y="1868488"/>
            <a:ext cx="2609850" cy="731837"/>
            <a:chOff x="2098767" y="2336363"/>
            <a:chExt cx="2610223" cy="730908"/>
          </a:xfrm>
        </p:grpSpPr>
        <p:sp>
          <p:nvSpPr>
            <p:cNvPr id="10" name="云形 9"/>
            <p:cNvSpPr/>
            <p:nvPr/>
          </p:nvSpPr>
          <p:spPr>
            <a:xfrm>
              <a:off x="2098767" y="2336363"/>
              <a:ext cx="2610223"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096" name="TextBox 10"/>
            <p:cNvSpPr txBox="1">
              <a:spLocks noChangeArrowheads="1"/>
            </p:cNvSpPr>
            <p:nvPr/>
          </p:nvSpPr>
          <p:spPr bwMode="auto">
            <a:xfrm>
              <a:off x="2322352" y="2395356"/>
              <a:ext cx="1882582" cy="584775"/>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游览经过</a:t>
              </a:r>
            </a:p>
          </p:txBody>
        </p:sp>
      </p:grpSp>
      <p:grpSp>
        <p:nvGrpSpPr>
          <p:cNvPr id="13" name="组合 12"/>
          <p:cNvGrpSpPr>
            <a:grpSpLocks/>
          </p:cNvGrpSpPr>
          <p:nvPr/>
        </p:nvGrpSpPr>
        <p:grpSpPr bwMode="auto">
          <a:xfrm>
            <a:off x="1882775" y="3298825"/>
            <a:ext cx="2544763" cy="666750"/>
            <a:chOff x="2375756" y="2268826"/>
            <a:chExt cx="1620180" cy="666511"/>
          </a:xfrm>
        </p:grpSpPr>
        <p:sp>
          <p:nvSpPr>
            <p:cNvPr id="14" name="云形 13"/>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094" name="TextBox 14"/>
            <p:cNvSpPr txBox="1">
              <a:spLocks noChangeArrowheads="1"/>
            </p:cNvSpPr>
            <p:nvPr/>
          </p:nvSpPr>
          <p:spPr bwMode="auto">
            <a:xfrm>
              <a:off x="2688680" y="2290763"/>
              <a:ext cx="1307256" cy="584775"/>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游完感受</a:t>
              </a:r>
            </a:p>
          </p:txBody>
        </p:sp>
      </p:grpSp>
      <p:sp>
        <p:nvSpPr>
          <p:cNvPr id="16" name="左大括号 15"/>
          <p:cNvSpPr/>
          <p:nvPr/>
        </p:nvSpPr>
        <p:spPr>
          <a:xfrm>
            <a:off x="4491038" y="1743075"/>
            <a:ext cx="306387" cy="1127125"/>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0" name="TextBox 19"/>
          <p:cNvSpPr txBox="1">
            <a:spLocks noChangeArrowheads="1"/>
          </p:cNvSpPr>
          <p:nvPr/>
        </p:nvSpPr>
        <p:spPr bwMode="auto">
          <a:xfrm>
            <a:off x="4902200" y="1482725"/>
            <a:ext cx="2522538" cy="522288"/>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九龙灌浴</a:t>
            </a:r>
          </a:p>
        </p:txBody>
      </p:sp>
      <p:sp>
        <p:nvSpPr>
          <p:cNvPr id="22" name="TextBox 21"/>
          <p:cNvSpPr txBox="1">
            <a:spLocks noChangeArrowheads="1"/>
          </p:cNvSpPr>
          <p:nvPr/>
        </p:nvSpPr>
        <p:spPr bwMode="auto">
          <a:xfrm>
            <a:off x="4859338" y="1976438"/>
            <a:ext cx="2803525" cy="523875"/>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天下第一掌</a:t>
            </a:r>
          </a:p>
        </p:txBody>
      </p:sp>
      <p:sp>
        <p:nvSpPr>
          <p:cNvPr id="29" name="TextBox 28"/>
          <p:cNvSpPr txBox="1">
            <a:spLocks noChangeArrowheads="1"/>
          </p:cNvSpPr>
          <p:nvPr/>
        </p:nvSpPr>
        <p:spPr bwMode="auto">
          <a:xfrm>
            <a:off x="4683125" y="3371850"/>
            <a:ext cx="3633788" cy="522288"/>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惊叹</a:t>
            </a:r>
          </a:p>
        </p:txBody>
      </p:sp>
      <p:sp>
        <p:nvSpPr>
          <p:cNvPr id="19" name="TextBox 18"/>
          <p:cNvSpPr txBox="1">
            <a:spLocks noChangeArrowheads="1"/>
          </p:cNvSpPr>
          <p:nvPr/>
        </p:nvSpPr>
        <p:spPr bwMode="auto">
          <a:xfrm>
            <a:off x="4859338" y="2624138"/>
            <a:ext cx="2803525" cy="523875"/>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百子戏弥勒</a:t>
            </a:r>
          </a:p>
        </p:txBody>
      </p:sp>
      <p:pic>
        <p:nvPicPr>
          <p:cNvPr id="23" name="矩形 22"/>
          <p:cNvPicPr>
            <a:picLocks noChangeArrowheads="1"/>
          </p:cNvPicPr>
          <p:nvPr/>
        </p:nvPicPr>
        <p:blipFill>
          <a:blip r:embed="rId3" cstate="print"/>
          <a:srcRect/>
          <a:stretch>
            <a:fillRect/>
          </a:stretch>
        </p:blipFill>
        <p:spPr bwMode="auto">
          <a:xfrm>
            <a:off x="6967538" y="1566863"/>
            <a:ext cx="1219200" cy="1474787"/>
          </a:xfrm>
          <a:prstGeom prst="rect">
            <a:avLst/>
          </a:prstGeom>
          <a:noFill/>
        </p:spPr>
      </p:pic>
      <p:sp>
        <p:nvSpPr>
          <p:cNvPr id="24" name="左大括号 23"/>
          <p:cNvSpPr/>
          <p:nvPr/>
        </p:nvSpPr>
        <p:spPr>
          <a:xfrm rot="10800000">
            <a:off x="6804025" y="1884363"/>
            <a:ext cx="280988" cy="1138237"/>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2" grpId="0"/>
      <p:bldP spid="29" grpId="0"/>
      <p:bldP spid="19" grpId="0"/>
      <p:bldP spid="2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99"/>
          <p:cNvSpPr txBox="1">
            <a:spLocks noChangeArrowheads="1"/>
          </p:cNvSpPr>
          <p:nvPr/>
        </p:nvSpPr>
        <p:spPr bwMode="auto">
          <a:xfrm>
            <a:off x="971550" y="814388"/>
            <a:ext cx="5080000" cy="461962"/>
          </a:xfrm>
          <a:prstGeom prst="rect">
            <a:avLst/>
          </a:prstGeom>
          <a:noFill/>
          <a:ln w="9525">
            <a:noFill/>
            <a:miter lim="800000"/>
            <a:headEnd/>
            <a:tailEnd/>
          </a:ln>
        </p:spPr>
        <p:txBody>
          <a:bodyPr>
            <a:spAutoFit/>
          </a:bodyPr>
          <a:lstStyle/>
          <a:p>
            <a:r>
              <a:rPr lang="en-US" altLang="zh-CN" sz="2400" b="1">
                <a:solidFill>
                  <a:srgbClr val="FF0000"/>
                </a:solidFill>
                <a:latin typeface="Times New Roman" pitchFamily="18" charset="0"/>
              </a:rPr>
              <a:t>                           </a:t>
            </a:r>
            <a:r>
              <a:rPr lang="zh-CN" altLang="en-US" sz="2400" b="1">
                <a:solidFill>
                  <a:srgbClr val="FF0000"/>
                </a:solidFill>
                <a:latin typeface="Times New Roman" pitchFamily="18" charset="0"/>
              </a:rPr>
              <a:t>游雪花洞</a:t>
            </a:r>
            <a:endParaRPr lang="en-US" sz="2000">
              <a:solidFill>
                <a:srgbClr val="FF0000"/>
              </a:solidFill>
              <a:latin typeface="宋体" pitchFamily="2" charset="-122"/>
              <a:cs typeface="Times New Roman" pitchFamily="18" charset="0"/>
            </a:endParaRPr>
          </a:p>
        </p:txBody>
      </p:sp>
      <p:sp>
        <p:nvSpPr>
          <p:cNvPr id="48130" name="矩形 4"/>
          <p:cNvSpPr>
            <a:spLocks noChangeArrowheads="1"/>
          </p:cNvSpPr>
          <p:nvPr/>
        </p:nvSpPr>
        <p:spPr bwMode="auto">
          <a:xfrm>
            <a:off x="444500" y="1273175"/>
            <a:ext cx="6719888" cy="3478213"/>
          </a:xfrm>
          <a:prstGeom prst="rect">
            <a:avLst/>
          </a:prstGeom>
          <a:solidFill>
            <a:schemeClr val="bg1"/>
          </a:solidFill>
          <a:ln w="9525">
            <a:noFill/>
            <a:miter lim="800000"/>
            <a:headEnd/>
            <a:tailEnd/>
          </a:ln>
        </p:spPr>
        <p:txBody>
          <a:bodyPr>
            <a:spAutoFit/>
          </a:bodyPr>
          <a:lstStyle/>
          <a:p>
            <a:r>
              <a:rPr lang="zh-CN" altLang="en-US" sz="2000" b="1">
                <a:solidFill>
                  <a:srgbClr val="000000"/>
                </a:solidFill>
                <a:latin typeface="宋体" pitchFamily="2" charset="-122"/>
              </a:rPr>
              <a:t>    </a:t>
            </a:r>
            <a:r>
              <a:rPr lang="zh-CN" altLang="en-US" sz="2000" b="1">
                <a:solidFill>
                  <a:srgbClr val="FF0000"/>
                </a:solidFill>
                <a:latin typeface="宋体" pitchFamily="2" charset="-122"/>
              </a:rPr>
              <a:t>著名的雪花洞就在峰峦叠嶂、怪石兀立的香炉峰脚下。</a:t>
            </a:r>
            <a:r>
              <a:rPr lang="zh-CN" altLang="en-US" sz="2000" b="1">
                <a:solidFill>
                  <a:srgbClr val="000000"/>
                </a:solidFill>
                <a:latin typeface="宋体" pitchFamily="2" charset="-122"/>
              </a:rPr>
              <a:t>穿过写着“雪花洞”三个龙飞凤舞的大字的洞口，我随着人流朝里走去。</a:t>
            </a:r>
            <a:endParaRPr lang="en-US" altLang="zh-CN" sz="2000" b="1">
              <a:solidFill>
                <a:srgbClr val="000000"/>
              </a:solidFill>
              <a:latin typeface="宋体" pitchFamily="2" charset="-122"/>
            </a:endParaRPr>
          </a:p>
          <a:p>
            <a:r>
              <a:rPr lang="zh-CN" altLang="en-US" sz="2000" b="1">
                <a:solidFill>
                  <a:srgbClr val="000000"/>
                </a:solidFill>
                <a:latin typeface="宋体" pitchFamily="2" charset="-122"/>
              </a:rPr>
              <a:t>　</a:t>
            </a:r>
            <a:endParaRPr lang="en-US" altLang="zh-CN" sz="2000" b="1">
              <a:solidFill>
                <a:srgbClr val="C00000"/>
              </a:solidFill>
              <a:latin typeface="宋体" pitchFamily="2" charset="-122"/>
            </a:endParaRPr>
          </a:p>
          <a:p>
            <a:r>
              <a:rPr lang="zh-CN" altLang="en-US" sz="2000" b="1">
                <a:solidFill>
                  <a:srgbClr val="C00000"/>
                </a:solidFill>
                <a:latin typeface="宋体" pitchFamily="2" charset="-122"/>
              </a:rPr>
              <a:t>    </a:t>
            </a:r>
            <a:r>
              <a:rPr lang="zh-CN" altLang="en-US" sz="2000" b="1">
                <a:latin typeface="宋体" pitchFamily="2" charset="-122"/>
              </a:rPr>
              <a:t>一进洞，我就觉得凉气袭人，嗅到了一股石钟乳特有的味道。看到星星点点的灯光，踏着蜿蜒的石阶走去，转过一道石壁，眼前立刻展现出奇异的景象。</a:t>
            </a:r>
            <a:r>
              <a:rPr lang="zh-CN" altLang="en-US" sz="2000" b="1">
                <a:solidFill>
                  <a:srgbClr val="FF0000"/>
                </a:solidFill>
                <a:latin typeface="宋体" pitchFamily="2" charset="-122"/>
              </a:rPr>
              <a:t>一块高大的石笋像一座晶莹透亮的多层高塔，从洞底直插到壁顶，仿佛要把壁顶拱破似的。</a:t>
            </a:r>
            <a:r>
              <a:rPr lang="zh-CN" altLang="en-US" sz="2000" b="1">
                <a:latin typeface="宋体" pitchFamily="2" charset="-122"/>
              </a:rPr>
              <a:t>再仔细瞧瞧，嘿，那塔里还坐着一尊佛像呢。</a:t>
            </a:r>
            <a:r>
              <a:rPr lang="zh-CN" altLang="en-US" sz="2000" b="1">
                <a:solidFill>
                  <a:srgbClr val="FF0000"/>
                </a:solidFill>
                <a:latin typeface="宋体" pitchFamily="2" charset="-122"/>
              </a:rPr>
              <a:t>我越看越觉得它像弥勒佛，一只手捧着圆鼓鼓的大肚皮，一只手得意地拍着，还张着大嘴朝我们笑着。</a:t>
            </a:r>
            <a:endParaRPr lang="en-US" altLang="zh-CN" sz="2000" b="1">
              <a:solidFill>
                <a:srgbClr val="FF0000"/>
              </a:solidFill>
              <a:latin typeface="宋体" pitchFamily="2" charset="-122"/>
            </a:endParaRPr>
          </a:p>
        </p:txBody>
      </p:sp>
      <p:cxnSp>
        <p:nvCxnSpPr>
          <p:cNvPr id="7" name="直接连接符 6"/>
          <p:cNvCxnSpPr/>
          <p:nvPr/>
        </p:nvCxnSpPr>
        <p:spPr>
          <a:xfrm>
            <a:off x="7232650" y="915988"/>
            <a:ext cx="36513" cy="3816350"/>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p:cNvSpPr>
            <a:spLocks noChangeArrowheads="1"/>
          </p:cNvSpPr>
          <p:nvPr/>
        </p:nvSpPr>
        <p:spPr bwMode="auto">
          <a:xfrm>
            <a:off x="7372350" y="915988"/>
            <a:ext cx="1476375" cy="1630362"/>
          </a:xfrm>
          <a:prstGeom prst="rect">
            <a:avLst/>
          </a:prstGeom>
          <a:noFill/>
          <a:ln w="9525">
            <a:noFill/>
            <a:miter lim="800000"/>
            <a:headEnd/>
            <a:tailEnd/>
          </a:ln>
        </p:spPr>
        <p:txBody>
          <a:bodyPr>
            <a:spAutoFit/>
          </a:bodyPr>
          <a:lstStyle/>
          <a:p>
            <a:r>
              <a:rPr lang="zh-CN" altLang="en-US" sz="2000" b="1">
                <a:solidFill>
                  <a:srgbClr val="000000"/>
                </a:solidFill>
                <a:latin typeface="仿宋" pitchFamily="49" charset="-122"/>
                <a:ea typeface="仿宋" pitchFamily="49" charset="-122"/>
              </a:rPr>
              <a:t>简要交代雪花洞的位置，然后就直奔景点，开头简洁</a:t>
            </a:r>
            <a:r>
              <a:rPr lang="en-US" altLang="zh-CN" sz="2000" b="1">
                <a:solidFill>
                  <a:srgbClr val="000000"/>
                </a:solidFill>
                <a:latin typeface="仿宋" pitchFamily="49" charset="-122"/>
                <a:ea typeface="仿宋" pitchFamily="49" charset="-122"/>
              </a:rPr>
              <a:t>。 </a:t>
            </a:r>
          </a:p>
        </p:txBody>
      </p:sp>
      <p:sp>
        <p:nvSpPr>
          <p:cNvPr id="10" name="矩形 9"/>
          <p:cNvSpPr>
            <a:spLocks noChangeArrowheads="1"/>
          </p:cNvSpPr>
          <p:nvPr/>
        </p:nvSpPr>
        <p:spPr bwMode="auto">
          <a:xfrm>
            <a:off x="7232650" y="2824163"/>
            <a:ext cx="1771650" cy="1938337"/>
          </a:xfrm>
          <a:prstGeom prst="rect">
            <a:avLst/>
          </a:prstGeom>
          <a:noFill/>
          <a:ln w="9525">
            <a:noFill/>
            <a:miter lim="800000"/>
            <a:headEnd/>
            <a:tailEnd/>
          </a:ln>
        </p:spPr>
        <p:txBody>
          <a:bodyPr>
            <a:spAutoFit/>
          </a:bodyPr>
          <a:lstStyle/>
          <a:p>
            <a:r>
              <a:rPr lang="zh-CN" altLang="en-US" sz="2000" b="1">
                <a:solidFill>
                  <a:srgbClr val="000000"/>
                </a:solidFill>
                <a:latin typeface="仿宋" pitchFamily="49" charset="-122"/>
                <a:ea typeface="仿宋" pitchFamily="49" charset="-122"/>
              </a:rPr>
              <a:t>运用比喻和拟人的修辞手法写单个景物，描写细腻，生动形象，有情趣。</a:t>
            </a:r>
            <a:endParaRPr lang="en-US" altLang="zh-CN" sz="2000" b="1">
              <a:solidFill>
                <a:srgbClr val="000000"/>
              </a:solidFill>
              <a:latin typeface="楷体_GB2312" charset="-122"/>
              <a:ea typeface="楷体_GB2312" charset="-122"/>
            </a:endParaRPr>
          </a:p>
        </p:txBody>
      </p:sp>
      <p:sp>
        <p:nvSpPr>
          <p:cNvPr id="48134" name="文本框 14"/>
          <p:cNvSpPr txBox="1">
            <a:spLocks noChangeArrowheads="1"/>
          </p:cNvSpPr>
          <p:nvPr/>
        </p:nvSpPr>
        <p:spPr bwMode="auto">
          <a:xfrm>
            <a:off x="561975" y="239713"/>
            <a:ext cx="2147888" cy="560387"/>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例文赏析</a:t>
            </a:r>
          </a:p>
        </p:txBody>
      </p:sp>
      <p:pic>
        <p:nvPicPr>
          <p:cNvPr id="48135" name="图片 10"/>
          <p:cNvPicPr>
            <a:picLocks noChangeAspect="1"/>
          </p:cNvPicPr>
          <p:nvPr/>
        </p:nvPicPr>
        <p:blipFill>
          <a:blip r:embed="rId2" cstate="print"/>
          <a:srcRect/>
          <a:stretch>
            <a:fillRect/>
          </a:stretch>
        </p:blipFill>
        <p:spPr bwMode="auto">
          <a:xfrm>
            <a:off x="179388" y="292100"/>
            <a:ext cx="366712" cy="4556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矩形 4"/>
          <p:cNvSpPr>
            <a:spLocks noChangeArrowheads="1"/>
          </p:cNvSpPr>
          <p:nvPr/>
        </p:nvSpPr>
        <p:spPr bwMode="auto">
          <a:xfrm>
            <a:off x="147638" y="946150"/>
            <a:ext cx="7088187" cy="3786188"/>
          </a:xfrm>
          <a:prstGeom prst="rect">
            <a:avLst/>
          </a:prstGeom>
          <a:solidFill>
            <a:schemeClr val="bg1"/>
          </a:solidFill>
          <a:ln w="9525">
            <a:noFill/>
            <a:miter lim="800000"/>
            <a:headEnd/>
            <a:tailEnd/>
          </a:ln>
        </p:spPr>
        <p:txBody>
          <a:bodyPr>
            <a:spAutoFit/>
          </a:bodyPr>
          <a:lstStyle/>
          <a:p>
            <a:r>
              <a:rPr lang="zh-CN" altLang="en-US" sz="2000" b="1">
                <a:solidFill>
                  <a:srgbClr val="000000"/>
                </a:solidFill>
                <a:latin typeface="宋体" pitchFamily="2" charset="-122"/>
              </a:rPr>
              <a:t>  </a:t>
            </a:r>
            <a:r>
              <a:rPr lang="zh-CN" altLang="en-US" sz="2000" b="1">
                <a:solidFill>
                  <a:srgbClr val="FF00FF"/>
                </a:solidFill>
                <a:latin typeface="宋体" pitchFamily="2" charset="-122"/>
              </a:rPr>
              <a:t>  </a:t>
            </a:r>
            <a:r>
              <a:rPr lang="zh-CN" altLang="en-US" sz="2000" b="1">
                <a:solidFill>
                  <a:srgbClr val="FF0000"/>
                </a:solidFill>
                <a:latin typeface="宋体" pitchFamily="2" charset="-122"/>
              </a:rPr>
              <a:t>朝弥勒佛摆摆手，我向前走去，进入了主洞。</a:t>
            </a:r>
            <a:r>
              <a:rPr lang="zh-CN" altLang="en-US" sz="2000" b="1">
                <a:solidFill>
                  <a:srgbClr val="000000"/>
                </a:solidFill>
                <a:latin typeface="宋体" pitchFamily="2" charset="-122"/>
              </a:rPr>
              <a:t>主洞里，五光十色的彩灯闪闪烁烁 ，映照着千姿百态的 </a:t>
            </a:r>
            <a:r>
              <a:rPr lang="zh-CN" altLang="en-US" sz="2000" b="1">
                <a:solidFill>
                  <a:srgbClr val="FF0000"/>
                </a:solidFill>
                <a:latin typeface="宋体" pitchFamily="2" charset="-122"/>
              </a:rPr>
              <a:t>石钟乳</a:t>
            </a:r>
            <a:r>
              <a:rPr lang="zh-CN" altLang="en-US" sz="2000" b="1">
                <a:solidFill>
                  <a:srgbClr val="000000"/>
                </a:solidFill>
                <a:latin typeface="宋体" pitchFamily="2" charset="-122"/>
              </a:rPr>
              <a:t>，使人恍若来到了一座光怪陆离的艺术宫殿。看，那些石钟乳多像一群狮子！前面是一头威风凛凛的雄狮，后边跟着一群活泼顽皮的小狮子。</a:t>
            </a:r>
            <a:r>
              <a:rPr lang="zh-CN" altLang="en-US" sz="2000" b="1">
                <a:solidFill>
                  <a:srgbClr val="FF0000"/>
                </a:solidFill>
                <a:latin typeface="宋体" pitchFamily="2" charset="-122"/>
              </a:rPr>
              <a:t>它们正在森林里嬉戏，有的在追逐，有的在打滚儿，有的在摔跤，好不热闹！只有那头大雄狮没有加入嬉戏的行列中，而是高昂着头，看样子警惕性还很高呢。它在干什么？也许是在这儿守卫着雪花洞吧。再看那边，那石钟乳有的像拄着龙头拐杖的老寿星，有的像一员威风凛凛的战将，有的像体态轻盈的仙子，有的像一对依偎着说悄悄话的恋人，有的像正在喝水的大象， 有的像摇晃着笨拙身躯的恐龙，有的像安静吃草的小鹿</a:t>
            </a:r>
            <a:r>
              <a:rPr lang="en-US" altLang="zh-CN" sz="2000" b="1">
                <a:solidFill>
                  <a:srgbClr val="FF0000"/>
                </a:solidFill>
                <a:latin typeface="宋体" pitchFamily="2" charset="-122"/>
              </a:rPr>
              <a:t>……</a:t>
            </a:r>
            <a:r>
              <a:rPr lang="zh-CN" altLang="en-US" sz="2000" b="1">
                <a:solidFill>
                  <a:srgbClr val="000000"/>
                </a:solidFill>
                <a:latin typeface="宋体" pitchFamily="2" charset="-122"/>
              </a:rPr>
              <a:t>真是让人目不暇接啊。</a:t>
            </a:r>
            <a:endParaRPr lang="en-US" altLang="zh-CN" sz="2000" b="1">
              <a:solidFill>
                <a:srgbClr val="FF0000"/>
              </a:solidFill>
              <a:latin typeface="宋体" pitchFamily="2" charset="-122"/>
            </a:endParaRPr>
          </a:p>
        </p:txBody>
      </p:sp>
      <p:cxnSp>
        <p:nvCxnSpPr>
          <p:cNvPr id="7" name="直接连接符 6"/>
          <p:cNvCxnSpPr/>
          <p:nvPr/>
        </p:nvCxnSpPr>
        <p:spPr>
          <a:xfrm>
            <a:off x="7232650" y="760413"/>
            <a:ext cx="0" cy="3971925"/>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p:cNvSpPr>
            <a:spLocks noChangeArrowheads="1"/>
          </p:cNvSpPr>
          <p:nvPr/>
        </p:nvSpPr>
        <p:spPr bwMode="auto">
          <a:xfrm>
            <a:off x="7359650" y="2284413"/>
            <a:ext cx="1476375" cy="2246312"/>
          </a:xfrm>
          <a:prstGeom prst="rect">
            <a:avLst/>
          </a:prstGeom>
          <a:noFill/>
          <a:ln w="9525">
            <a:noFill/>
            <a:miter lim="800000"/>
            <a:headEnd/>
            <a:tailEnd/>
          </a:ln>
        </p:spPr>
        <p:txBody>
          <a:bodyPr>
            <a:spAutoFit/>
          </a:bodyPr>
          <a:lstStyle/>
          <a:p>
            <a:r>
              <a:rPr lang="zh-CN" altLang="en-US" sz="2000" b="1">
                <a:solidFill>
                  <a:srgbClr val="000000"/>
                </a:solidFill>
                <a:latin typeface="仿宋" pitchFamily="49" charset="-122"/>
                <a:ea typeface="仿宋" pitchFamily="49" charset="-122"/>
              </a:rPr>
              <a:t>写主洞中的景物，想象丰富，以动写静，让人从静物中获得一种热闹欢快的体验</a:t>
            </a:r>
            <a:r>
              <a:rPr lang="en-US" altLang="zh-CN" sz="2000" b="1">
                <a:solidFill>
                  <a:srgbClr val="000000"/>
                </a:solidFill>
                <a:latin typeface="仿宋" pitchFamily="49" charset="-122"/>
                <a:ea typeface="仿宋" pitchFamily="49" charset="-122"/>
              </a:rPr>
              <a:t>。</a:t>
            </a:r>
            <a:r>
              <a:rPr lang="en-US" altLang="zh-CN" sz="2000" b="1">
                <a:solidFill>
                  <a:srgbClr val="000000"/>
                </a:solidFill>
                <a:latin typeface="楷体_GB2312" charset="-122"/>
                <a:ea typeface="楷体_GB2312" charset="-122"/>
              </a:rPr>
              <a:t>  </a:t>
            </a:r>
          </a:p>
        </p:txBody>
      </p:sp>
      <p:sp>
        <p:nvSpPr>
          <p:cNvPr id="3" name="TextBox 2"/>
          <p:cNvSpPr txBox="1">
            <a:spLocks noChangeArrowheads="1"/>
          </p:cNvSpPr>
          <p:nvPr/>
        </p:nvSpPr>
        <p:spPr bwMode="auto">
          <a:xfrm>
            <a:off x="7380288" y="709613"/>
            <a:ext cx="1512887" cy="1322387"/>
          </a:xfrm>
          <a:prstGeom prst="rect">
            <a:avLst/>
          </a:prstGeom>
          <a:noFill/>
          <a:ln w="9525">
            <a:noFill/>
            <a:miter lim="800000"/>
            <a:headEnd/>
            <a:tailEnd/>
          </a:ln>
        </p:spPr>
        <p:txBody>
          <a:bodyPr>
            <a:spAutoFit/>
          </a:bodyPr>
          <a:lstStyle/>
          <a:p>
            <a:r>
              <a:rPr lang="zh-CN" altLang="en-US" sz="2000" b="1">
                <a:latin typeface="仿宋" pitchFamily="49" charset="-122"/>
                <a:ea typeface="仿宋" pitchFamily="49" charset="-122"/>
              </a:rPr>
              <a:t>这段开头是过渡句，过渡自然，衔接合理。</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4"/>
          <p:cNvSpPr>
            <a:spLocks noChangeArrowheads="1"/>
          </p:cNvSpPr>
          <p:nvPr/>
        </p:nvSpPr>
        <p:spPr bwMode="auto">
          <a:xfrm>
            <a:off x="339725" y="658813"/>
            <a:ext cx="6824663" cy="3784600"/>
          </a:xfrm>
          <a:prstGeom prst="rect">
            <a:avLst/>
          </a:prstGeom>
          <a:solidFill>
            <a:schemeClr val="bg1"/>
          </a:solidFill>
          <a:ln w="9525">
            <a:noFill/>
            <a:miter lim="800000"/>
            <a:headEnd/>
            <a:tailEnd/>
          </a:ln>
        </p:spPr>
        <p:txBody>
          <a:bodyPr>
            <a:spAutoFit/>
          </a:bodyPr>
          <a:lstStyle/>
          <a:p>
            <a:r>
              <a:rPr lang="zh-CN" altLang="en-US" sz="2400" b="1">
                <a:latin typeface="宋体" pitchFamily="2" charset="-122"/>
              </a:rPr>
              <a:t>    </a:t>
            </a:r>
            <a:r>
              <a:rPr lang="zh-CN" altLang="en-US" sz="2400" b="1">
                <a:solidFill>
                  <a:srgbClr val="FF0000"/>
                </a:solidFill>
                <a:latin typeface="宋体" pitchFamily="2" charset="-122"/>
              </a:rPr>
              <a:t>穿过主洞，再往里走，到了没有彩灯而只有水银灯的地方，情景又是一变</a:t>
            </a:r>
            <a:r>
              <a:rPr lang="zh-CN" altLang="en-US" sz="2400" b="1">
                <a:latin typeface="宋体" pitchFamily="2" charset="-122"/>
              </a:rPr>
              <a:t>。雪花石无不洁白如玉，色泽润湿柔和，显出婀娜秀美的神韵、冰清玉洁的风采。两边石壁的下边各有一条二尺来宽的小溪流，无声无息地缓缓流动着，倒映着那些玲珑剔透、形态各异的雪花石，你看：半人高的珊瑚状的雪花，盆样大的六角形雪花，几个小矮人，两只小天鹅</a:t>
            </a:r>
            <a:r>
              <a:rPr lang="en-US" altLang="zh-CN" sz="2400" b="1">
                <a:latin typeface="宋体" pitchFamily="2" charset="-122"/>
              </a:rPr>
              <a:t>……</a:t>
            </a:r>
            <a:r>
              <a:rPr lang="zh-CN" altLang="en-US" sz="2400" b="1">
                <a:latin typeface="宋体" pitchFamily="2" charset="-122"/>
              </a:rPr>
              <a:t>一个多小时过去了，一串串惊叹号不时地从我心底涌出，一声声赞叹不住地从我嘴里发出。</a:t>
            </a:r>
            <a:endParaRPr lang="en-US" altLang="zh-CN" sz="2400" b="1">
              <a:latin typeface="宋体" pitchFamily="2" charset="-122"/>
            </a:endParaRPr>
          </a:p>
        </p:txBody>
      </p:sp>
      <p:cxnSp>
        <p:nvCxnSpPr>
          <p:cNvPr id="7" name="直接连接符 6"/>
          <p:cNvCxnSpPr/>
          <p:nvPr/>
        </p:nvCxnSpPr>
        <p:spPr>
          <a:xfrm>
            <a:off x="7232650" y="842963"/>
            <a:ext cx="0" cy="316865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7377113" y="1323975"/>
            <a:ext cx="1766887" cy="2554288"/>
          </a:xfrm>
          <a:prstGeom prst="rect">
            <a:avLst/>
          </a:prstGeom>
          <a:noFill/>
          <a:ln w="9525">
            <a:noFill/>
            <a:miter lim="800000"/>
            <a:headEnd/>
            <a:tailEnd/>
          </a:ln>
        </p:spPr>
        <p:txBody>
          <a:bodyPr>
            <a:spAutoFit/>
          </a:bodyPr>
          <a:lstStyle/>
          <a:p>
            <a:r>
              <a:rPr lang="zh-CN" altLang="en-US" sz="2000" b="1">
                <a:solidFill>
                  <a:srgbClr val="000000"/>
                </a:solidFill>
                <a:latin typeface="仿宋" pitchFamily="49" charset="-122"/>
                <a:ea typeface="仿宋" pitchFamily="49" charset="-122"/>
              </a:rPr>
              <a:t>“情景又是一变”一句过渡自然。此段写了洞中的雪 花石，展现了一个美丽的童话世界，有意境美。</a:t>
            </a:r>
            <a:endParaRPr lang="en-US" altLang="zh-CN" sz="2000" b="1">
              <a:solidFill>
                <a:srgbClr val="000000"/>
              </a:solidFill>
              <a:latin typeface="楷体_GB2312" charset="-122"/>
              <a:ea typeface="楷体_GB231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矩形 4"/>
          <p:cNvSpPr>
            <a:spLocks noChangeArrowheads="1"/>
          </p:cNvSpPr>
          <p:nvPr/>
        </p:nvSpPr>
        <p:spPr bwMode="auto">
          <a:xfrm>
            <a:off x="369888" y="650875"/>
            <a:ext cx="6650037" cy="1200150"/>
          </a:xfrm>
          <a:prstGeom prst="rect">
            <a:avLst/>
          </a:prstGeom>
          <a:solidFill>
            <a:schemeClr val="bg1"/>
          </a:solidFill>
          <a:ln w="9525">
            <a:noFill/>
            <a:miter lim="800000"/>
            <a:headEnd/>
            <a:tailEnd/>
          </a:ln>
        </p:spPr>
        <p:txBody>
          <a:bodyPr>
            <a:spAutoFit/>
          </a:bodyPr>
          <a:lstStyle/>
          <a:p>
            <a:r>
              <a:rPr lang="zh-CN" altLang="en-US" sz="2400" b="1">
                <a:latin typeface="宋体" pitchFamily="2" charset="-122"/>
              </a:rPr>
              <a:t>    出了雪花洞，我又登上香炉峰。沐浴着和煦的阳光，眺望着苍翠的群山，我放开喉咙高喊起来：</a:t>
            </a:r>
            <a:r>
              <a:rPr lang="zh-CN" altLang="en-US" sz="2400" b="1">
                <a:solidFill>
                  <a:srgbClr val="FF0000"/>
                </a:solidFill>
                <a:latin typeface="宋体" pitchFamily="2" charset="-122"/>
              </a:rPr>
              <a:t>“祖国山河，我</a:t>
            </a:r>
            <a:r>
              <a:rPr lang="en-US" altLang="zh-CN" sz="2400" b="1">
                <a:solidFill>
                  <a:srgbClr val="FF0000"/>
                </a:solidFill>
                <a:latin typeface="宋体" pitchFamily="2" charset="-122"/>
              </a:rPr>
              <a:t>--</a:t>
            </a:r>
            <a:r>
              <a:rPr lang="zh-CN" altLang="en-US" sz="2400" b="1">
                <a:solidFill>
                  <a:srgbClr val="FF0000"/>
                </a:solidFill>
                <a:latin typeface="宋体" pitchFamily="2" charset="-122"/>
              </a:rPr>
              <a:t>爱</a:t>
            </a:r>
            <a:r>
              <a:rPr lang="en-US" altLang="zh-CN" sz="2400" b="1">
                <a:solidFill>
                  <a:srgbClr val="FF0000"/>
                </a:solidFill>
                <a:latin typeface="宋体" pitchFamily="2" charset="-122"/>
              </a:rPr>
              <a:t>--</a:t>
            </a:r>
            <a:r>
              <a:rPr lang="zh-CN" altLang="en-US" sz="2400" b="1">
                <a:solidFill>
                  <a:srgbClr val="FF0000"/>
                </a:solidFill>
                <a:latin typeface="宋体" pitchFamily="2" charset="-122"/>
              </a:rPr>
              <a:t>你！”</a:t>
            </a:r>
            <a:endParaRPr lang="en-US" altLang="zh-CN" sz="2400" b="1">
              <a:solidFill>
                <a:srgbClr val="FF0000"/>
              </a:solidFill>
              <a:latin typeface="宋体" pitchFamily="2" charset="-122"/>
            </a:endParaRPr>
          </a:p>
        </p:txBody>
      </p:sp>
      <p:cxnSp>
        <p:nvCxnSpPr>
          <p:cNvPr id="7" name="直接连接符 6"/>
          <p:cNvCxnSpPr/>
          <p:nvPr/>
        </p:nvCxnSpPr>
        <p:spPr>
          <a:xfrm>
            <a:off x="7232650" y="842963"/>
            <a:ext cx="0" cy="792162"/>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7451725" y="652463"/>
            <a:ext cx="1768475" cy="1014412"/>
          </a:xfrm>
          <a:prstGeom prst="rect">
            <a:avLst/>
          </a:prstGeom>
          <a:noFill/>
          <a:ln w="9525">
            <a:noFill/>
            <a:miter lim="800000"/>
            <a:headEnd/>
            <a:tailEnd/>
          </a:ln>
        </p:spPr>
        <p:txBody>
          <a:bodyPr>
            <a:spAutoFit/>
          </a:bodyPr>
          <a:lstStyle/>
          <a:p>
            <a:r>
              <a:rPr lang="zh-CN" altLang="en-US" sz="2000" b="1">
                <a:solidFill>
                  <a:srgbClr val="000000"/>
                </a:solidFill>
                <a:latin typeface="仿宋" pitchFamily="49" charset="-122"/>
                <a:ea typeface="仿宋" pitchFamily="49" charset="-122"/>
              </a:rPr>
              <a:t>结尾抒情，表达对祖国山河的热爱。</a:t>
            </a:r>
            <a:endParaRPr lang="en-US" altLang="zh-CN" sz="2000" b="1">
              <a:solidFill>
                <a:srgbClr val="000000"/>
              </a:solidFill>
              <a:latin typeface="楷体_GB2312" charset="-122"/>
              <a:ea typeface="楷体_GB2312" charset="-122"/>
            </a:endParaRPr>
          </a:p>
        </p:txBody>
      </p:sp>
      <p:sp>
        <p:nvSpPr>
          <p:cNvPr id="8" name="文本框 99"/>
          <p:cNvSpPr txBox="1"/>
          <p:nvPr/>
        </p:nvSpPr>
        <p:spPr>
          <a:xfrm>
            <a:off x="395288" y="2066925"/>
            <a:ext cx="7599362" cy="1262063"/>
          </a:xfrm>
          <a:prstGeom prst="rect">
            <a:avLst/>
          </a:prstGeom>
          <a:noFill/>
          <a:ln w="9525">
            <a:solidFill>
              <a:schemeClr val="accent3">
                <a:lumMod val="75000"/>
              </a:schemeClr>
            </a:solidFill>
          </a:ln>
        </p:spPr>
        <p:txBody>
          <a:bodyPr>
            <a:spAutoFit/>
          </a:bodyPr>
          <a:lstStyle/>
          <a:p>
            <a:pPr indent="306070" fontAlgn="auto">
              <a:spcBef>
                <a:spcPts val="0"/>
              </a:spcBef>
              <a:spcAft>
                <a:spcPts val="0"/>
              </a:spcAft>
              <a:defRPr/>
            </a:pPr>
            <a:r>
              <a:rPr lang="zh-CN" altLang="en-US" sz="2800" b="1" dirty="0">
                <a:solidFill>
                  <a:srgbClr val="7030A0"/>
                </a:solidFill>
                <a:latin typeface="黑体" pitchFamily="49" charset="-122"/>
                <a:ea typeface="黑体" pitchFamily="49" charset="-122"/>
                <a:cs typeface="楷体" panose="02010609060101010101" pitchFamily="49" charset="-122"/>
              </a:rPr>
              <a:t>  点评：</a:t>
            </a:r>
            <a:r>
              <a:rPr lang="zh-CN" altLang="en-US" sz="2400" b="1" dirty="0">
                <a:latin typeface="黑体" pitchFamily="49" charset="-122"/>
                <a:ea typeface="黑体" pitchFamily="49" charset="-122"/>
                <a:cs typeface="楷体" panose="02010609060101010101" pitchFamily="49" charset="-122"/>
              </a:rPr>
              <a:t>本文采用“移步换景”的写法，条理清晰。在写景时，作者运用丰富的联想和想象，以动写静，生动形象。文章最后点明中心，抒情真挚热烈</a:t>
            </a:r>
            <a:r>
              <a:rPr lang="zh-CN" altLang="en-US" sz="2400" b="1" dirty="0">
                <a:latin typeface="黑体" pitchFamily="49" charset="-122"/>
                <a:ea typeface="黑体" pitchFamily="49" charset="-122"/>
                <a:cs typeface="楷体" panose="02010609060101010101" pitchFamily="49" charset="-122"/>
              </a:rPr>
              <a:t>。</a:t>
            </a:r>
            <a:endParaRPr lang="zh-CN" altLang="en-US" sz="2400" b="1" dirty="0">
              <a:solidFill>
                <a:prstClr val="black"/>
              </a:solidFill>
              <a:latin typeface="黑体" pitchFamily="49" charset="-122"/>
              <a:ea typeface="黑体" pitchFamily="49" charset="-122"/>
              <a:cs typeface="楷体" panose="02010609060101010101" pitchFamily="49" charset="-122"/>
            </a:endParaRPr>
          </a:p>
        </p:txBody>
      </p:sp>
      <p:sp>
        <p:nvSpPr>
          <p:cNvPr id="51205" name="文本框 14">
            <a:hlinkClick r:id="rId3" action="ppaction://hlinkpres?slideindex=1&amp;slidetitle="/>
          </p:cNvPr>
          <p:cNvSpPr txBox="1">
            <a:spLocks noChangeArrowheads="1"/>
          </p:cNvSpPr>
          <p:nvPr/>
        </p:nvSpPr>
        <p:spPr bwMode="auto">
          <a:xfrm>
            <a:off x="949325" y="3579813"/>
            <a:ext cx="3368675" cy="561975"/>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更多例文一</a:t>
            </a:r>
          </a:p>
        </p:txBody>
      </p:sp>
      <p:pic>
        <p:nvPicPr>
          <p:cNvPr id="51206" name="图片 9"/>
          <p:cNvPicPr>
            <a:picLocks noChangeAspect="1"/>
          </p:cNvPicPr>
          <p:nvPr/>
        </p:nvPicPr>
        <p:blipFill>
          <a:blip r:embed="rId4" cstate="print"/>
          <a:srcRect/>
          <a:stretch>
            <a:fillRect/>
          </a:stretch>
        </p:blipFill>
        <p:spPr bwMode="auto">
          <a:xfrm rot="-2542292">
            <a:off x="3152775" y="3717925"/>
            <a:ext cx="336550" cy="473075"/>
          </a:xfrm>
          <a:prstGeom prst="rect">
            <a:avLst/>
          </a:prstGeom>
          <a:noFill/>
          <a:ln w="9525">
            <a:noFill/>
            <a:miter lim="800000"/>
            <a:headEnd/>
            <a:tailEnd/>
          </a:ln>
        </p:spPr>
      </p:pic>
      <p:sp>
        <p:nvSpPr>
          <p:cNvPr id="51207" name="文本框 14">
            <a:hlinkClick r:id="rId5" action="ppaction://hlinkpres?slideindex=1&amp;slidetitle="/>
          </p:cNvPr>
          <p:cNvSpPr txBox="1">
            <a:spLocks noChangeArrowheads="1"/>
          </p:cNvSpPr>
          <p:nvPr/>
        </p:nvSpPr>
        <p:spPr bwMode="auto">
          <a:xfrm>
            <a:off x="4438650" y="3636963"/>
            <a:ext cx="2654300" cy="561975"/>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更多例文二</a:t>
            </a:r>
          </a:p>
        </p:txBody>
      </p:sp>
      <p:pic>
        <p:nvPicPr>
          <p:cNvPr id="51208" name="图片 11"/>
          <p:cNvPicPr>
            <a:picLocks noChangeAspect="1"/>
          </p:cNvPicPr>
          <p:nvPr/>
        </p:nvPicPr>
        <p:blipFill>
          <a:blip r:embed="rId4" cstate="print"/>
          <a:srcRect/>
          <a:stretch>
            <a:fillRect/>
          </a:stretch>
        </p:blipFill>
        <p:spPr bwMode="auto">
          <a:xfrm rot="-2542292">
            <a:off x="6642100" y="3703638"/>
            <a:ext cx="334963" cy="4730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55650" y="1779588"/>
            <a:ext cx="5543550" cy="7080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zh-CN" altLang="en-US" sz="4000" b="1" dirty="0">
                <a:latin typeface="楷体" panose="02010609060101010101" pitchFamily="49" charset="-122"/>
                <a:ea typeface="楷体" panose="02010609060101010101" pitchFamily="49" charset="-122"/>
              </a:rPr>
              <a:t>    快快写起来吧！</a:t>
            </a:r>
            <a:endParaRPr lang="zh-CN" altLang="en-US" sz="4000" b="1" dirty="0">
              <a:latin typeface="楷体" panose="02010609060101010101" pitchFamily="49" charset="-122"/>
              <a:ea typeface="楷体" panose="02010609060101010101" pitchFamily="49" charset="-122"/>
            </a:endParaRPr>
          </a:p>
        </p:txBody>
      </p:sp>
      <p:pic>
        <p:nvPicPr>
          <p:cNvPr id="15" name="图片 14" descr="234757-160Z616032990[1]"/>
          <p:cNvPicPr>
            <a:picLocks noChangeAspect="1" noChangeArrowheads="1"/>
          </p:cNvPicPr>
          <p:nvPr/>
        </p:nvPicPr>
        <p:blipFill>
          <a:blip r:embed="rId2" cstate="print"/>
          <a:srcRect/>
          <a:stretch>
            <a:fillRect/>
          </a:stretch>
        </p:blipFill>
        <p:spPr bwMode="auto">
          <a:xfrm>
            <a:off x="6151563" y="1536700"/>
            <a:ext cx="2097087" cy="3041650"/>
          </a:xfrm>
          <a:prstGeom prst="rect">
            <a:avLst/>
          </a:prstGeom>
          <a:noFill/>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extBox 2"/>
          <p:cNvPicPr>
            <a:picLocks noChangeArrowheads="1"/>
          </p:cNvPicPr>
          <p:nvPr/>
        </p:nvPicPr>
        <p:blipFill>
          <a:blip r:embed="rId2" cstate="print"/>
          <a:srcRect/>
          <a:stretch>
            <a:fillRect/>
          </a:stretch>
        </p:blipFill>
        <p:spPr bwMode="auto">
          <a:xfrm>
            <a:off x="79375" y="238125"/>
            <a:ext cx="3925888" cy="688975"/>
          </a:xfrm>
          <a:prstGeom prst="rect">
            <a:avLst/>
          </a:prstGeom>
          <a:noFill/>
        </p:spPr>
      </p:pic>
      <p:pic>
        <p:nvPicPr>
          <p:cNvPr id="16386" name="Picture 2" descr="http://image.shedunews.com/2013/4/10/m_505811_dc1ca6e1-bf97-4a42-9dcc-b8c7feb72ef0.jpg"/>
          <p:cNvPicPr>
            <a:picLocks noChangeAspect="1" noChangeArrowheads="1"/>
          </p:cNvPicPr>
          <p:nvPr/>
        </p:nvPicPr>
        <p:blipFill>
          <a:blip r:embed="rId3" cstate="print"/>
          <a:srcRect/>
          <a:stretch>
            <a:fillRect/>
          </a:stretch>
        </p:blipFill>
        <p:spPr bwMode="auto">
          <a:xfrm>
            <a:off x="1785938" y="914400"/>
            <a:ext cx="5657850" cy="2981325"/>
          </a:xfrm>
          <a:prstGeom prst="rect">
            <a:avLst/>
          </a:prstGeom>
          <a:noFill/>
        </p:spPr>
      </p:pic>
      <p:sp>
        <p:nvSpPr>
          <p:cNvPr id="54275" name="矩形 1"/>
          <p:cNvSpPr>
            <a:spLocks noChangeArrowheads="1"/>
          </p:cNvSpPr>
          <p:nvPr/>
        </p:nvSpPr>
        <p:spPr bwMode="auto">
          <a:xfrm>
            <a:off x="684213" y="3651250"/>
            <a:ext cx="7632700" cy="1201738"/>
          </a:xfrm>
          <a:prstGeom prst="rect">
            <a:avLst/>
          </a:prstGeom>
          <a:solidFill>
            <a:schemeClr val="bg1"/>
          </a:solidFill>
          <a:ln w="9525">
            <a:noFill/>
            <a:miter lim="800000"/>
            <a:headEnd/>
            <a:tailEnd/>
          </a:ln>
        </p:spPr>
        <p:txBody>
          <a:bodyPr>
            <a:spAutoFit/>
          </a:bodyPr>
          <a:lstStyle/>
          <a:p>
            <a:r>
              <a:rPr lang="zh-CN" altLang="en-US" sz="3600" b="1">
                <a:latin typeface="楷体" pitchFamily="49" charset="-122"/>
                <a:ea typeface="楷体" pitchFamily="49" charset="-122"/>
              </a:rPr>
              <a:t>    小组内分享，共同修改、完善，要注意按一定的顺序写，写出特点。</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4"/>
          <p:cNvPicPr>
            <a:picLocks noChangeAspect="1" noChangeArrowheads="1"/>
          </p:cNvPicPr>
          <p:nvPr/>
        </p:nvPicPr>
        <p:blipFill>
          <a:blip r:embed="rId2" cstate="print"/>
          <a:srcRect/>
          <a:stretch>
            <a:fillRect/>
          </a:stretch>
        </p:blipFill>
        <p:spPr bwMode="auto">
          <a:xfrm>
            <a:off x="17463" y="0"/>
            <a:ext cx="9124950" cy="5143500"/>
          </a:xfrm>
          <a:prstGeom prst="rect">
            <a:avLst/>
          </a:prstGeom>
          <a:noFill/>
          <a:ln w="9525">
            <a:noFill/>
            <a:miter lim="800000"/>
            <a:headEnd/>
            <a:tailEnd/>
          </a:ln>
        </p:spPr>
      </p:pic>
      <p:sp>
        <p:nvSpPr>
          <p:cNvPr id="8" name="文本框 2"/>
          <p:cNvSpPr txBox="1"/>
          <p:nvPr/>
        </p:nvSpPr>
        <p:spPr>
          <a:xfrm>
            <a:off x="203200" y="123825"/>
            <a:ext cx="3432175" cy="646113"/>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zh-CN" altLang="en-US" sz="3600" b="1" dirty="0">
                <a:latin typeface="楷体" panose="02010609060101010101" pitchFamily="49" charset="-122"/>
                <a:ea typeface="楷体" panose="02010609060101010101" pitchFamily="49" charset="-122"/>
              </a:rPr>
              <a:t>家附近的小树林</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组合 1"/>
          <p:cNvGrpSpPr>
            <a:grpSpLocks/>
          </p:cNvGrpSpPr>
          <p:nvPr/>
        </p:nvGrpSpPr>
        <p:grpSpPr bwMode="auto">
          <a:xfrm>
            <a:off x="139700" y="339725"/>
            <a:ext cx="3024188" cy="560388"/>
            <a:chOff x="179512" y="411510"/>
            <a:chExt cx="3024336" cy="561692"/>
          </a:xfrm>
        </p:grpSpPr>
        <p:sp>
          <p:nvSpPr>
            <p:cNvPr id="55348" name="文本框 14"/>
            <p:cNvSpPr txBox="1">
              <a:spLocks noChangeArrowheads="1"/>
            </p:cNvSpPr>
            <p:nvPr/>
          </p:nvSpPr>
          <p:spPr bwMode="auto">
            <a:xfrm>
              <a:off x="624427" y="411510"/>
              <a:ext cx="2579421" cy="561692"/>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评价标准</a:t>
              </a:r>
            </a:p>
          </p:txBody>
        </p:sp>
        <p:pic>
          <p:nvPicPr>
            <p:cNvPr id="55349" name="图片 3"/>
            <p:cNvPicPr>
              <a:picLocks noChangeAspect="1"/>
            </p:cNvPicPr>
            <p:nvPr/>
          </p:nvPicPr>
          <p:blipFill>
            <a:blip r:embed="rId2" cstate="print"/>
            <a:srcRect/>
            <a:stretch>
              <a:fillRect/>
            </a:stretch>
          </p:blipFill>
          <p:spPr bwMode="auto">
            <a:xfrm>
              <a:off x="179512" y="464187"/>
              <a:ext cx="366860" cy="456338"/>
            </a:xfrm>
            <a:prstGeom prst="rect">
              <a:avLst/>
            </a:prstGeom>
            <a:noFill/>
            <a:ln w="9525">
              <a:noFill/>
              <a:miter lim="800000"/>
              <a:headEnd/>
              <a:tailEnd/>
            </a:ln>
          </p:spPr>
        </p:pic>
      </p:grpSp>
      <p:graphicFrame>
        <p:nvGraphicFramePr>
          <p:cNvPr id="5" name="表格 4"/>
          <p:cNvGraphicFramePr>
            <a:graphicFrameLocks noGrp="1"/>
          </p:cNvGraphicFramePr>
          <p:nvPr/>
        </p:nvGraphicFramePr>
        <p:xfrm>
          <a:off x="1547813" y="1081088"/>
          <a:ext cx="6264696" cy="3542606"/>
        </p:xfrm>
        <a:graphic>
          <a:graphicData uri="http://schemas.openxmlformats.org/drawingml/2006/table">
            <a:tbl>
              <a:tblPr firstRow="1" bandRow="1">
                <a:tableStyleId>{5C22544A-7EE6-4342-B048-85BDC9FD1C3A}</a:tableStyleId>
              </a:tblPr>
              <a:tblGrid>
                <a:gridCol w="2368022"/>
                <a:gridCol w="1258012"/>
                <a:gridCol w="1270510"/>
                <a:gridCol w="1368152"/>
              </a:tblGrid>
              <a:tr h="374255">
                <a:tc>
                  <a:txBody>
                    <a:bodyPr/>
                    <a:lstStyle/>
                    <a:p>
                      <a:pPr algn="ctr"/>
                      <a:r>
                        <a:rPr lang="zh-CN" altLang="en-US" sz="1800" dirty="0" smtClean="0"/>
                        <a:t>评价项目</a:t>
                      </a:r>
                      <a:endParaRPr lang="zh-CN" altLang="en-US" sz="1800" dirty="0"/>
                    </a:p>
                  </a:txBody>
                  <a:tcPr/>
                </a:tc>
                <a:tc>
                  <a:txBody>
                    <a:bodyPr/>
                    <a:lstStyle/>
                    <a:p>
                      <a:pPr algn="ctr"/>
                      <a:endParaRPr lang="zh-CN" altLang="en-US" sz="1800" dirty="0"/>
                    </a:p>
                  </a:txBody>
                  <a:tcPr/>
                </a:tc>
                <a:tc>
                  <a:txBody>
                    <a:bodyPr/>
                    <a:lstStyle/>
                    <a:p>
                      <a:pPr algn="ctr"/>
                      <a:endParaRPr lang="zh-CN" altLang="en-US" sz="1800" dirty="0"/>
                    </a:p>
                  </a:txBody>
                  <a:tcPr/>
                </a:tc>
                <a:tc>
                  <a:txBody>
                    <a:bodyPr/>
                    <a:lstStyle/>
                    <a:p>
                      <a:pPr algn="l"/>
                      <a:r>
                        <a:rPr lang="zh-CN" altLang="en-US" sz="1800" dirty="0" smtClean="0"/>
                        <a:t>  加油</a:t>
                      </a:r>
                      <a:endParaRPr lang="zh-CN" altLang="en-US" sz="1800" dirty="0"/>
                    </a:p>
                  </a:txBody>
                  <a:tcPr/>
                </a:tc>
              </a:tr>
              <a:tr h="374255">
                <a:tc>
                  <a:txBody>
                    <a:bodyPr/>
                    <a:lstStyle/>
                    <a:p>
                      <a:pPr algn="l"/>
                      <a:r>
                        <a:rPr lang="zh-CN" altLang="en-US" sz="1800" dirty="0" smtClean="0"/>
                        <a:t>内容是游记作文</a:t>
                      </a:r>
                      <a:endParaRPr lang="zh-CN" altLang="en-US" sz="1800" dirty="0"/>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r>
              <a:tr h="374255">
                <a:tc>
                  <a:txBody>
                    <a:bodyPr/>
                    <a:lstStyle/>
                    <a:p>
                      <a:pPr algn="l"/>
                      <a:r>
                        <a:rPr lang="zh-CN" altLang="en-US" sz="1800" dirty="0" smtClean="0"/>
                        <a:t>按照一定的顺序写</a:t>
                      </a:r>
                      <a:endParaRPr lang="zh-CN" altLang="en-US" sz="1800" dirty="0"/>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r>
              <a:tr h="374255">
                <a:tc>
                  <a:txBody>
                    <a:bodyPr/>
                    <a:lstStyle/>
                    <a:p>
                      <a:pPr algn="l"/>
                      <a:r>
                        <a:rPr lang="zh-CN" altLang="en-US" sz="1800" dirty="0" smtClean="0"/>
                        <a:t>能够抓住重点</a:t>
                      </a:r>
                      <a:endParaRPr lang="zh-CN" altLang="en-US" sz="1800" dirty="0"/>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r>
              <a:tr h="374255">
                <a:tc>
                  <a:txBody>
                    <a:bodyPr/>
                    <a:lstStyle/>
                    <a:p>
                      <a:pPr algn="l"/>
                      <a:r>
                        <a:rPr lang="zh-CN" altLang="en-US" sz="1800" dirty="0" smtClean="0"/>
                        <a:t>能够写出景物的特点</a:t>
                      </a:r>
                      <a:endParaRPr lang="zh-CN" altLang="en-US" sz="1800"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r>
              <a:tr h="374255">
                <a:tc>
                  <a:txBody>
                    <a:bodyPr/>
                    <a:lstStyle/>
                    <a:p>
                      <a:pPr algn="l"/>
                      <a:r>
                        <a:rPr lang="zh-CN" altLang="en-US" sz="1800" dirty="0" smtClean="0"/>
                        <a:t>能表达出游览感受</a:t>
                      </a:r>
                      <a:endParaRPr lang="zh-CN" altLang="en-US" sz="1800"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r>
              <a:tr h="922821">
                <a:tc>
                  <a:txBody>
                    <a:bodyPr/>
                    <a:lstStyle/>
                    <a:p>
                      <a:pPr algn="l"/>
                      <a:r>
                        <a:rPr lang="zh-CN" altLang="en-US" sz="1800" dirty="0" smtClean="0"/>
                        <a:t>书写认真，错别字少于</a:t>
                      </a:r>
                      <a:r>
                        <a:rPr lang="en-US" altLang="zh-CN" sz="1800" dirty="0" smtClean="0"/>
                        <a:t>3</a:t>
                      </a:r>
                      <a:r>
                        <a:rPr lang="zh-CN" altLang="en-US" sz="1800" dirty="0" smtClean="0"/>
                        <a:t>个，病句不多于</a:t>
                      </a:r>
                      <a:r>
                        <a:rPr lang="en-US" altLang="zh-CN" sz="1800" dirty="0" smtClean="0"/>
                        <a:t>2</a:t>
                      </a:r>
                      <a:r>
                        <a:rPr lang="zh-CN" altLang="en-US" sz="1800" dirty="0" smtClean="0"/>
                        <a:t>个，有修改的痕迹</a:t>
                      </a:r>
                      <a:endParaRPr lang="zh-CN" altLang="en-US" sz="1800"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a:p>
                  </a:txBody>
                  <a:tcPr/>
                </a:tc>
              </a:tr>
              <a:tr h="374255">
                <a:tc gridSpan="4">
                  <a:txBody>
                    <a:bodyPr/>
                    <a:lstStyle/>
                    <a:p>
                      <a:pPr algn="l"/>
                      <a:r>
                        <a:rPr lang="zh-CN" altLang="en-US" sz="1800" dirty="0" smtClean="0"/>
                        <a:t>老师或同学评语及修改建议：</a:t>
                      </a:r>
                      <a:endParaRPr lang="zh-CN" altLang="en-US" sz="1800"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r>
            </a:tbl>
          </a:graphicData>
        </a:graphic>
      </p:graphicFrame>
      <p:sp>
        <p:nvSpPr>
          <p:cNvPr id="6" name="心形 5"/>
          <p:cNvSpPr/>
          <p:nvPr/>
        </p:nvSpPr>
        <p:spPr>
          <a:xfrm>
            <a:off x="7235825" y="1181100"/>
            <a:ext cx="360363" cy="215900"/>
          </a:xfrm>
          <a:prstGeom prst="heart">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55343" name="Picture 3"/>
          <p:cNvPicPr>
            <a:picLocks noChangeAspect="1" noChangeArrowheads="1"/>
          </p:cNvPicPr>
          <p:nvPr/>
        </p:nvPicPr>
        <p:blipFill>
          <a:blip r:embed="rId3" cstate="print"/>
          <a:srcRect/>
          <a:stretch>
            <a:fillRect/>
          </a:stretch>
        </p:blipFill>
        <p:spPr bwMode="auto">
          <a:xfrm>
            <a:off x="4135438" y="1155700"/>
            <a:ext cx="266700" cy="266700"/>
          </a:xfrm>
          <a:prstGeom prst="rect">
            <a:avLst/>
          </a:prstGeom>
          <a:noFill/>
          <a:ln w="9525">
            <a:noFill/>
            <a:miter lim="800000"/>
            <a:headEnd/>
            <a:tailEnd/>
          </a:ln>
        </p:spPr>
      </p:pic>
      <p:pic>
        <p:nvPicPr>
          <p:cNvPr id="55344" name="Picture 3"/>
          <p:cNvPicPr>
            <a:picLocks noChangeAspect="1" noChangeArrowheads="1"/>
          </p:cNvPicPr>
          <p:nvPr/>
        </p:nvPicPr>
        <p:blipFill>
          <a:blip r:embed="rId3" cstate="print"/>
          <a:srcRect/>
          <a:stretch>
            <a:fillRect/>
          </a:stretch>
        </p:blipFill>
        <p:spPr bwMode="auto">
          <a:xfrm>
            <a:off x="4402138" y="1155700"/>
            <a:ext cx="266700" cy="266700"/>
          </a:xfrm>
          <a:prstGeom prst="rect">
            <a:avLst/>
          </a:prstGeom>
          <a:noFill/>
          <a:ln w="9525">
            <a:noFill/>
            <a:miter lim="800000"/>
            <a:headEnd/>
            <a:tailEnd/>
          </a:ln>
        </p:spPr>
      </p:pic>
      <p:pic>
        <p:nvPicPr>
          <p:cNvPr id="55345" name="Picture 3"/>
          <p:cNvPicPr>
            <a:picLocks noChangeAspect="1" noChangeArrowheads="1"/>
          </p:cNvPicPr>
          <p:nvPr/>
        </p:nvPicPr>
        <p:blipFill>
          <a:blip r:embed="rId3" cstate="print"/>
          <a:srcRect/>
          <a:stretch>
            <a:fillRect/>
          </a:stretch>
        </p:blipFill>
        <p:spPr bwMode="auto">
          <a:xfrm>
            <a:off x="4665663" y="1152525"/>
            <a:ext cx="266700" cy="266700"/>
          </a:xfrm>
          <a:prstGeom prst="rect">
            <a:avLst/>
          </a:prstGeom>
          <a:noFill/>
          <a:ln w="9525">
            <a:noFill/>
            <a:miter lim="800000"/>
            <a:headEnd/>
            <a:tailEnd/>
          </a:ln>
        </p:spPr>
      </p:pic>
      <p:pic>
        <p:nvPicPr>
          <p:cNvPr id="55346" name="Picture 3"/>
          <p:cNvPicPr>
            <a:picLocks noChangeAspect="1" noChangeArrowheads="1"/>
          </p:cNvPicPr>
          <p:nvPr/>
        </p:nvPicPr>
        <p:blipFill>
          <a:blip r:embed="rId3" cstate="print"/>
          <a:srcRect/>
          <a:stretch>
            <a:fillRect/>
          </a:stretch>
        </p:blipFill>
        <p:spPr bwMode="auto">
          <a:xfrm>
            <a:off x="5532438" y="1155700"/>
            <a:ext cx="266700" cy="266700"/>
          </a:xfrm>
          <a:prstGeom prst="rect">
            <a:avLst/>
          </a:prstGeom>
          <a:noFill/>
          <a:ln w="9525">
            <a:noFill/>
            <a:miter lim="800000"/>
            <a:headEnd/>
            <a:tailEnd/>
          </a:ln>
        </p:spPr>
      </p:pic>
      <p:pic>
        <p:nvPicPr>
          <p:cNvPr id="55347" name="Picture 3"/>
          <p:cNvPicPr>
            <a:picLocks noChangeAspect="1" noChangeArrowheads="1"/>
          </p:cNvPicPr>
          <p:nvPr/>
        </p:nvPicPr>
        <p:blipFill>
          <a:blip r:embed="rId3" cstate="print"/>
          <a:srcRect/>
          <a:stretch>
            <a:fillRect/>
          </a:stretch>
        </p:blipFill>
        <p:spPr bwMode="auto">
          <a:xfrm>
            <a:off x="5795963" y="1152525"/>
            <a:ext cx="266700" cy="2667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3"/>
          <p:cNvSpPr txBox="1">
            <a:spLocks noChangeArrowheads="1"/>
          </p:cNvSpPr>
          <p:nvPr/>
        </p:nvSpPr>
        <p:spPr bwMode="auto">
          <a:xfrm>
            <a:off x="1835150" y="1708150"/>
            <a:ext cx="6972300" cy="1754188"/>
          </a:xfrm>
          <a:prstGeom prst="rect">
            <a:avLst/>
          </a:prstGeom>
          <a:noFill/>
          <a:ln w="9525">
            <a:noFill/>
            <a:miter lim="800000"/>
            <a:headEnd/>
            <a:tailEnd/>
          </a:ln>
        </p:spPr>
        <p:txBody>
          <a:bodyPr>
            <a:spAutoFit/>
          </a:bodyPr>
          <a:lstStyle/>
          <a:p>
            <a:r>
              <a:rPr lang="zh-CN" altLang="en-US" sz="3600" b="1">
                <a:latin typeface="黑体" pitchFamily="49" charset="-122"/>
                <a:ea typeface="黑体" pitchFamily="49" charset="-122"/>
                <a:cs typeface="楷体" pitchFamily="49" charset="-122"/>
              </a:rPr>
              <a:t>    课下，我们把全班同学的作品汇集在一起，编成一本游记作品集吧！</a:t>
            </a:r>
          </a:p>
        </p:txBody>
      </p:sp>
      <p:pic>
        <p:nvPicPr>
          <p:cNvPr id="56322" name="图片 7"/>
          <p:cNvPicPr>
            <a:picLocks noChangeAspect="1"/>
          </p:cNvPicPr>
          <p:nvPr/>
        </p:nvPicPr>
        <p:blipFill>
          <a:blip r:embed="rId2" cstate="print"/>
          <a:srcRect/>
          <a:stretch>
            <a:fillRect/>
          </a:stretch>
        </p:blipFill>
        <p:spPr bwMode="auto">
          <a:xfrm>
            <a:off x="179388" y="1449388"/>
            <a:ext cx="1822450" cy="24177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3"/>
          <p:cNvPicPr>
            <a:picLocks noChangeAspect="1" noChangeArrowheads="1"/>
          </p:cNvPicPr>
          <p:nvPr/>
        </p:nvPicPr>
        <p:blipFill>
          <a:blip r:embed="rId2" cstate="print"/>
          <a:srcRect/>
          <a:stretch>
            <a:fillRect/>
          </a:stretch>
        </p:blipFill>
        <p:spPr bwMode="auto">
          <a:xfrm>
            <a:off x="0" y="0"/>
            <a:ext cx="9144000" cy="5172075"/>
          </a:xfrm>
          <a:prstGeom prst="rect">
            <a:avLst/>
          </a:prstGeom>
          <a:noFill/>
          <a:ln w="9525">
            <a:noFill/>
            <a:miter lim="800000"/>
            <a:headEnd/>
            <a:tailEnd/>
          </a:ln>
        </p:spPr>
      </p:pic>
      <p:sp>
        <p:nvSpPr>
          <p:cNvPr id="8" name="文本框 2"/>
          <p:cNvSpPr txBox="1"/>
          <p:nvPr/>
        </p:nvSpPr>
        <p:spPr>
          <a:xfrm>
            <a:off x="203200" y="123825"/>
            <a:ext cx="1274763" cy="646113"/>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zh-CN" altLang="en-US" sz="3600" b="1" dirty="0">
                <a:latin typeface="楷体" panose="02010609060101010101" pitchFamily="49" charset="-122"/>
                <a:ea typeface="楷体" panose="02010609060101010101" pitchFamily="49" charset="-122"/>
              </a:rPr>
              <a:t>公园</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p:cNvPicPr>
            <a:picLocks noChangeAspect="1" noChangeArrowheads="1"/>
          </p:cNvPicPr>
          <p:nvPr/>
        </p:nvPicPr>
        <p:blipFill>
          <a:blip r:embed="rId2" cstate="print"/>
          <a:srcRect/>
          <a:stretch>
            <a:fillRect/>
          </a:stretch>
        </p:blipFill>
        <p:spPr bwMode="auto">
          <a:xfrm>
            <a:off x="-3175" y="-4763"/>
            <a:ext cx="9147175" cy="5148263"/>
          </a:xfrm>
          <a:prstGeom prst="rect">
            <a:avLst/>
          </a:prstGeom>
          <a:noFill/>
          <a:ln w="9525">
            <a:noFill/>
            <a:miter lim="800000"/>
            <a:headEnd/>
            <a:tailEnd/>
          </a:ln>
        </p:spPr>
      </p:pic>
      <p:sp>
        <p:nvSpPr>
          <p:cNvPr id="9" name="矩形 8"/>
          <p:cNvSpPr/>
          <p:nvPr/>
        </p:nvSpPr>
        <p:spPr>
          <a:xfrm>
            <a:off x="2195513" y="1635125"/>
            <a:ext cx="4608512" cy="1177925"/>
          </a:xfrm>
          <a:prstGeom prst="rect">
            <a:avLst/>
          </a:prstGeom>
          <a:solidFill>
            <a:schemeClr val="bg1">
              <a:alpha val="76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 name="矩形 6"/>
          <p:cNvGrpSpPr>
            <a:grpSpLocks/>
          </p:cNvGrpSpPr>
          <p:nvPr/>
        </p:nvGrpSpPr>
        <p:grpSpPr bwMode="auto">
          <a:xfrm>
            <a:off x="-6350" y="79375"/>
            <a:ext cx="2998788" cy="261938"/>
            <a:chOff x="-4" y="50"/>
            <a:chExt cx="1889" cy="165"/>
          </a:xfrm>
        </p:grpSpPr>
        <p:pic>
          <p:nvPicPr>
            <p:cNvPr id="14339" name="矩形 6"/>
            <p:cNvPicPr>
              <a:picLocks noChangeArrowheads="1"/>
            </p:cNvPicPr>
            <p:nvPr/>
          </p:nvPicPr>
          <p:blipFill>
            <a:blip r:embed="rId3" cstate="print"/>
            <a:srcRect/>
            <a:stretch>
              <a:fillRect/>
            </a:stretch>
          </p:blipFill>
          <p:spPr bwMode="auto">
            <a:xfrm>
              <a:off x="-4" y="50"/>
              <a:ext cx="1889" cy="165"/>
            </a:xfrm>
            <a:prstGeom prst="rect">
              <a:avLst/>
            </a:prstGeom>
            <a:noFill/>
          </p:spPr>
        </p:pic>
        <p:sp>
          <p:nvSpPr>
            <p:cNvPr id="14340" name="Text Box 4"/>
            <p:cNvSpPr txBox="1">
              <a:spLocks noChangeArrowheads="1"/>
            </p:cNvSpPr>
            <p:nvPr/>
          </p:nvSpPr>
          <p:spPr bwMode="auto">
            <a:xfrm>
              <a:off x="-2" y="54"/>
              <a:ext cx="1882" cy="159"/>
            </a:xfrm>
            <a:prstGeom prst="rect">
              <a:avLst/>
            </a:prstGeom>
            <a:noFill/>
            <a:ln w="9525">
              <a:noFill/>
              <a:miter lim="800000"/>
              <a:headEnd/>
              <a:tailEnd/>
            </a:ln>
          </p:spPr>
          <p:txBody>
            <a:bodyPr anchor="ctr"/>
            <a:lstStyle/>
            <a:p>
              <a:pPr algn="ctr"/>
              <a:endParaRPr kumimoji="1" lang="zh-CN" altLang="en-US">
                <a:solidFill>
                  <a:srgbClr val="FFFFFF"/>
                </a:solidFill>
                <a:latin typeface="Times New Roman" pitchFamily="18" charset="0"/>
                <a:ea typeface="微软雅黑" pitchFamily="34" charset="-122"/>
              </a:endParaRPr>
            </a:p>
          </p:txBody>
        </p:sp>
      </p:grpSp>
      <p:sp>
        <p:nvSpPr>
          <p:cNvPr id="14342" name="文本框 2"/>
          <p:cNvSpPr txBox="1">
            <a:spLocks noChangeArrowheads="1"/>
          </p:cNvSpPr>
          <p:nvPr/>
        </p:nvSpPr>
        <p:spPr bwMode="auto">
          <a:xfrm>
            <a:off x="98425" y="50800"/>
            <a:ext cx="1800225" cy="307975"/>
          </a:xfrm>
          <a:prstGeom prst="rect">
            <a:avLst/>
          </a:prstGeom>
          <a:noFill/>
          <a:ln w="9525">
            <a:noFill/>
            <a:miter lim="800000"/>
            <a:headEnd/>
            <a:tailEnd/>
          </a:ln>
        </p:spPr>
        <p:txBody>
          <a:bodyPr wrap="none">
            <a:spAutoFit/>
          </a:bodyPr>
          <a:lstStyle/>
          <a:p>
            <a:r>
              <a:rPr kumimoji="1" lang="zh-CN" altLang="en-US">
                <a:latin typeface="黑体" pitchFamily="49" charset="-122"/>
                <a:ea typeface="黑体" pitchFamily="49" charset="-122"/>
                <a:sym typeface="+mn-ea"/>
              </a:rPr>
              <a:t>语文  四年级  下册</a:t>
            </a:r>
            <a:endParaRPr lang="zh-CN" altLang="en-US">
              <a:latin typeface="黑体" pitchFamily="49" charset="-122"/>
              <a:ea typeface="黑体" pitchFamily="49" charset="-122"/>
            </a:endParaRPr>
          </a:p>
        </p:txBody>
      </p:sp>
      <p:grpSp>
        <p:nvGrpSpPr>
          <p:cNvPr id="14343" name="组合 5"/>
          <p:cNvGrpSpPr>
            <a:grpSpLocks/>
          </p:cNvGrpSpPr>
          <p:nvPr/>
        </p:nvGrpSpPr>
        <p:grpSpPr bwMode="auto">
          <a:xfrm>
            <a:off x="1979613" y="1635125"/>
            <a:ext cx="4395787" cy="1177925"/>
            <a:chOff x="2265055" y="1635646"/>
            <a:chExt cx="4395177" cy="1177245"/>
          </a:xfrm>
        </p:grpSpPr>
        <p:grpSp>
          <p:nvGrpSpPr>
            <p:cNvPr id="5" name="TextBox 48"/>
            <p:cNvGrpSpPr>
              <a:grpSpLocks/>
            </p:cNvGrpSpPr>
            <p:nvPr/>
          </p:nvGrpSpPr>
          <p:grpSpPr bwMode="auto">
            <a:xfrm>
              <a:off x="2248255" y="1615440"/>
              <a:ext cx="2487168" cy="1219200"/>
              <a:chOff x="1962912" y="1615440"/>
              <a:chExt cx="2487168" cy="1219200"/>
            </a:xfrm>
          </p:grpSpPr>
          <p:pic>
            <p:nvPicPr>
              <p:cNvPr id="14344" name="TextBox 48"/>
              <p:cNvPicPr>
                <a:picLocks noChangeArrowheads="1"/>
              </p:cNvPicPr>
              <p:nvPr/>
            </p:nvPicPr>
            <p:blipFill>
              <a:blip r:embed="rId4" cstate="print"/>
              <a:srcRect/>
              <a:stretch>
                <a:fillRect/>
              </a:stretch>
            </p:blipFill>
            <p:spPr bwMode="auto">
              <a:xfrm>
                <a:off x="1962912" y="1615440"/>
                <a:ext cx="2487168" cy="1219200"/>
              </a:xfrm>
              <a:prstGeom prst="rect">
                <a:avLst/>
              </a:prstGeom>
              <a:noFill/>
            </p:spPr>
          </p:pic>
          <p:sp>
            <p:nvSpPr>
              <p:cNvPr id="14345" name="Text Box 9"/>
              <p:cNvSpPr txBox="1">
                <a:spLocks noChangeArrowheads="1"/>
              </p:cNvSpPr>
              <p:nvPr/>
            </p:nvSpPr>
            <p:spPr bwMode="auto">
              <a:xfrm>
                <a:off x="1979712" y="1635646"/>
                <a:ext cx="2448272" cy="1177245"/>
              </a:xfrm>
              <a:prstGeom prst="rect">
                <a:avLst/>
              </a:prstGeom>
              <a:noFill/>
              <a:ln w="9525">
                <a:noFill/>
                <a:miter lim="800000"/>
                <a:headEnd/>
                <a:tailEnd/>
              </a:ln>
            </p:spPr>
            <p:txBody>
              <a:bodyPr lIns="68580" tIns="34290" rIns="68580" bIns="34290">
                <a:spAutoFit/>
              </a:bodyPr>
              <a:lstStyle/>
              <a:p>
                <a:pPr algn="ctr"/>
                <a:r>
                  <a:rPr lang="zh-CN" altLang="en-US" sz="7200" b="1">
                    <a:solidFill>
                      <a:srgbClr val="FF0000"/>
                    </a:solidFill>
                    <a:latin typeface="微软雅黑" pitchFamily="34" charset="-122"/>
                    <a:ea typeface="微软雅黑" pitchFamily="34" charset="-122"/>
                  </a:rPr>
                  <a:t>游</a:t>
                </a:r>
                <a:r>
                  <a:rPr lang="zh-CN" altLang="en-US" sz="7200" b="1" u="sng">
                    <a:solidFill>
                      <a:srgbClr val="FF0000"/>
                    </a:solidFill>
                    <a:latin typeface="微软雅黑" pitchFamily="34" charset="-122"/>
                    <a:ea typeface="微软雅黑" pitchFamily="34" charset="-122"/>
                  </a:rPr>
                  <a:t>         </a:t>
                </a:r>
                <a:endParaRPr lang="zh-CN" altLang="en-US" sz="7200" b="1">
                  <a:solidFill>
                    <a:srgbClr val="FF0000"/>
                  </a:solidFill>
                  <a:latin typeface="微软雅黑" pitchFamily="34" charset="-122"/>
                  <a:ea typeface="微软雅黑" pitchFamily="34" charset="-122"/>
                </a:endParaRPr>
              </a:p>
            </p:txBody>
          </p:sp>
        </p:grpSp>
        <p:cxnSp>
          <p:nvCxnSpPr>
            <p:cNvPr id="4" name="直接连接符 3"/>
            <p:cNvCxnSpPr/>
            <p:nvPr/>
          </p:nvCxnSpPr>
          <p:spPr>
            <a:xfrm>
              <a:off x="3993602" y="2643127"/>
              <a:ext cx="266663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advTm="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7"/>
          <p:cNvPicPr>
            <a:picLocks noChangeAspect="1"/>
          </p:cNvPicPr>
          <p:nvPr/>
        </p:nvPicPr>
        <p:blipFill>
          <a:blip r:embed="rId2" cstate="print"/>
          <a:srcRect/>
          <a:stretch>
            <a:fillRect/>
          </a:stretch>
        </p:blipFill>
        <p:spPr bwMode="auto">
          <a:xfrm>
            <a:off x="252413" y="411163"/>
            <a:ext cx="366712" cy="457200"/>
          </a:xfrm>
          <a:prstGeom prst="rect">
            <a:avLst/>
          </a:prstGeom>
          <a:noFill/>
          <a:ln w="9525">
            <a:noFill/>
            <a:miter lim="800000"/>
            <a:headEnd/>
            <a:tailEnd/>
          </a:ln>
        </p:spPr>
      </p:pic>
      <p:sp>
        <p:nvSpPr>
          <p:cNvPr id="15362" name="文本框 14"/>
          <p:cNvSpPr txBox="1">
            <a:spLocks noChangeArrowheads="1"/>
          </p:cNvSpPr>
          <p:nvPr/>
        </p:nvSpPr>
        <p:spPr bwMode="auto">
          <a:xfrm>
            <a:off x="660400" y="339725"/>
            <a:ext cx="2003425" cy="561975"/>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审题指导</a:t>
            </a:r>
          </a:p>
        </p:txBody>
      </p:sp>
      <p:sp>
        <p:nvSpPr>
          <p:cNvPr id="2" name="TextBox 1"/>
          <p:cNvSpPr txBox="1">
            <a:spLocks noChangeArrowheads="1"/>
          </p:cNvSpPr>
          <p:nvPr/>
        </p:nvSpPr>
        <p:spPr bwMode="auto">
          <a:xfrm>
            <a:off x="755650" y="3879850"/>
            <a:ext cx="7920038" cy="708025"/>
          </a:xfrm>
          <a:prstGeom prst="rect">
            <a:avLst/>
          </a:prstGeom>
          <a:noFill/>
          <a:ln w="9525">
            <a:noFill/>
            <a:miter lim="800000"/>
            <a:headEnd/>
            <a:tailEnd/>
          </a:ln>
        </p:spPr>
        <p:txBody>
          <a:bodyPr>
            <a:spAutoFit/>
          </a:bodyPr>
          <a:lstStyle/>
          <a:p>
            <a:r>
              <a:rPr lang="zh-CN" altLang="en-US" sz="2000" b="1">
                <a:latin typeface="宋体" pitchFamily="2" charset="-122"/>
              </a:rPr>
              <a:t>    在横线上填上这个地方的名称，把题目补充完整。按照游览的顺序写写这个地方，把游览的过程写清楚。</a:t>
            </a:r>
          </a:p>
        </p:txBody>
      </p:sp>
      <p:sp>
        <p:nvSpPr>
          <p:cNvPr id="15364" name="TextBox 5"/>
          <p:cNvSpPr txBox="1">
            <a:spLocks noChangeArrowheads="1"/>
          </p:cNvSpPr>
          <p:nvPr/>
        </p:nvSpPr>
        <p:spPr bwMode="auto">
          <a:xfrm>
            <a:off x="3851275" y="828675"/>
            <a:ext cx="1441450" cy="400050"/>
          </a:xfrm>
          <a:prstGeom prst="rect">
            <a:avLst/>
          </a:prstGeom>
          <a:noFill/>
          <a:ln w="9525">
            <a:noFill/>
            <a:miter lim="800000"/>
            <a:headEnd/>
            <a:tailEnd/>
          </a:ln>
        </p:spPr>
        <p:txBody>
          <a:bodyPr>
            <a:spAutoFit/>
          </a:bodyPr>
          <a:lstStyle/>
          <a:p>
            <a:r>
              <a:rPr lang="zh-CN" altLang="en-US" sz="2000" b="1">
                <a:latin typeface="宋体" pitchFamily="2" charset="-122"/>
              </a:rPr>
              <a:t>游</a:t>
            </a:r>
            <a:r>
              <a:rPr lang="zh-CN" altLang="en-US" sz="2000" b="1" u="sng">
                <a:latin typeface="宋体" pitchFamily="2" charset="-122"/>
              </a:rPr>
              <a:t>      </a:t>
            </a:r>
            <a:r>
              <a:rPr lang="zh-CN" altLang="en-US" sz="2000" b="1">
                <a:solidFill>
                  <a:schemeClr val="bg1"/>
                </a:solidFill>
                <a:latin typeface="宋体" pitchFamily="2" charset="-122"/>
              </a:rPr>
              <a:t>。</a:t>
            </a:r>
          </a:p>
        </p:txBody>
      </p:sp>
      <p:pic>
        <p:nvPicPr>
          <p:cNvPr id="15365" name="Picture 2" descr="C:\Users\Administrator\Downloads\图片1(1).png"/>
          <p:cNvPicPr>
            <a:picLocks noChangeAspect="1" noChangeArrowheads="1"/>
          </p:cNvPicPr>
          <p:nvPr/>
        </p:nvPicPr>
        <p:blipFill>
          <a:blip r:embed="rId3" cstate="print"/>
          <a:srcRect l="2063" r="3163"/>
          <a:stretch>
            <a:fillRect/>
          </a:stretch>
        </p:blipFill>
        <p:spPr bwMode="auto">
          <a:xfrm>
            <a:off x="1662113" y="1276350"/>
            <a:ext cx="5248275" cy="25368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1"/>
          <p:cNvSpPr>
            <a:spLocks noChangeArrowheads="1"/>
          </p:cNvSpPr>
          <p:nvPr/>
        </p:nvSpPr>
        <p:spPr bwMode="auto">
          <a:xfrm>
            <a:off x="468313" y="627063"/>
            <a:ext cx="2036762" cy="646112"/>
          </a:xfrm>
          <a:prstGeom prst="rect">
            <a:avLst/>
          </a:prstGeom>
          <a:noFill/>
          <a:ln w="9525">
            <a:noFill/>
            <a:miter lim="800000"/>
            <a:headEnd/>
            <a:tailEnd/>
          </a:ln>
        </p:spPr>
        <p:txBody>
          <a:bodyPr wrap="none">
            <a:spAutoFit/>
          </a:bodyPr>
          <a:lstStyle/>
          <a:p>
            <a:r>
              <a:rPr lang="zh-CN" altLang="en-US" sz="3600" b="1">
                <a:solidFill>
                  <a:srgbClr val="FF0000"/>
                </a:solidFill>
                <a:latin typeface="黑体" pitchFamily="49" charset="-122"/>
                <a:ea typeface="黑体" pitchFamily="49" charset="-122"/>
                <a:sym typeface="+mn-ea"/>
              </a:rPr>
              <a:t>习作内容</a:t>
            </a:r>
            <a:endParaRPr lang="zh-CN" altLang="en-US">
              <a:solidFill>
                <a:srgbClr val="FF0000"/>
              </a:solidFill>
              <a:latin typeface="Times New Roman" pitchFamily="18" charset="0"/>
              <a:ea typeface="微软雅黑" pitchFamily="34" charset="-122"/>
            </a:endParaRPr>
          </a:p>
        </p:txBody>
      </p:sp>
      <p:sp>
        <p:nvSpPr>
          <p:cNvPr id="3" name="矩形 2"/>
          <p:cNvSpPr/>
          <p:nvPr/>
        </p:nvSpPr>
        <p:spPr>
          <a:xfrm>
            <a:off x="611188" y="1851025"/>
            <a:ext cx="8137525" cy="954088"/>
          </a:xfrm>
          <a:prstGeom prst="rect">
            <a:avLst/>
          </a:prstGeom>
          <a:solidFill>
            <a:schemeClr val="accent2">
              <a:lumMod val="40000"/>
              <a:lumOff val="60000"/>
            </a:schemeClr>
          </a:solidFill>
        </p:spPr>
        <p:txBody>
          <a:bodyPr>
            <a:spAutoFit/>
          </a:bodyPr>
          <a:lstStyle/>
          <a:p>
            <a:pPr fontAlgn="auto">
              <a:spcBef>
                <a:spcPts val="0"/>
              </a:spcBef>
              <a:spcAft>
                <a:spcPts val="0"/>
              </a:spcAft>
              <a:defRPr/>
            </a:pPr>
            <a:r>
              <a:rPr lang="zh-CN" altLang="en-US" sz="2800" dirty="0">
                <a:latin typeface="+mn-lt"/>
                <a:ea typeface="+mn-ea"/>
              </a:rPr>
              <a:t>        把习作题目补充完整后，按照游览的</a:t>
            </a:r>
            <a:r>
              <a:rPr lang="zh-CN" altLang="en-US" sz="2800" dirty="0">
                <a:latin typeface="+mn-lt"/>
                <a:ea typeface="+mn-ea"/>
              </a:rPr>
              <a:t>顺序写写这个地方，把游览的过程写清楚。</a:t>
            </a:r>
          </a:p>
        </p:txBody>
      </p:sp>
      <p:grpSp>
        <p:nvGrpSpPr>
          <p:cNvPr id="9" name="组合 8"/>
          <p:cNvGrpSpPr>
            <a:grpSpLocks/>
          </p:cNvGrpSpPr>
          <p:nvPr/>
        </p:nvGrpSpPr>
        <p:grpSpPr bwMode="auto">
          <a:xfrm>
            <a:off x="4932363" y="3281363"/>
            <a:ext cx="3492500" cy="730250"/>
            <a:chOff x="1144719" y="2336363"/>
            <a:chExt cx="2372891" cy="730908"/>
          </a:xfrm>
        </p:grpSpPr>
        <p:sp>
          <p:nvSpPr>
            <p:cNvPr id="10" name="云形 9"/>
            <p:cNvSpPr/>
            <p:nvPr/>
          </p:nvSpPr>
          <p:spPr>
            <a:xfrm>
              <a:off x="1144719" y="2336363"/>
              <a:ext cx="2372891" cy="730908"/>
            </a:xfrm>
            <a:prstGeom prst="cloud">
              <a:avLst/>
            </a:prstGeom>
            <a:solidFill>
              <a:schemeClr val="accent6">
                <a:lumMod val="40000"/>
                <a:lumOff val="6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389" name="TextBox 10"/>
            <p:cNvSpPr txBox="1">
              <a:spLocks noChangeArrowheads="1"/>
            </p:cNvSpPr>
            <p:nvPr/>
          </p:nvSpPr>
          <p:spPr bwMode="auto">
            <a:xfrm>
              <a:off x="1389347" y="2357963"/>
              <a:ext cx="2128263" cy="584775"/>
            </a:xfrm>
            <a:prstGeom prst="rect">
              <a:avLst/>
            </a:prstGeom>
            <a:noFill/>
            <a:ln w="9525">
              <a:noFill/>
              <a:miter lim="800000"/>
              <a:headEnd/>
              <a:tailEnd/>
            </a:ln>
          </p:spPr>
          <p:txBody>
            <a:bodyPr>
              <a:spAutoFit/>
            </a:bodyPr>
            <a:lstStyle/>
            <a:p>
              <a:r>
                <a:rPr lang="zh-CN" altLang="en-US" sz="3200" b="1">
                  <a:solidFill>
                    <a:srgbClr val="000000"/>
                  </a:solidFill>
                  <a:latin typeface="黑体" pitchFamily="49" charset="-122"/>
                  <a:ea typeface="黑体" pitchFamily="49" charset="-122"/>
                </a:rPr>
                <a:t>半命题游记习作</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3"/>
          <p:cNvPicPr>
            <a:picLocks noChangeAspect="1" noChangeArrowheads="1"/>
          </p:cNvPicPr>
          <p:nvPr/>
        </p:nvPicPr>
        <p:blipFill>
          <a:blip r:embed="rId2" cstate="print"/>
          <a:srcRect/>
          <a:stretch>
            <a:fillRect/>
          </a:stretch>
        </p:blipFill>
        <p:spPr bwMode="auto">
          <a:xfrm>
            <a:off x="714375" y="744538"/>
            <a:ext cx="7780338" cy="2114550"/>
          </a:xfrm>
          <a:prstGeom prst="rect">
            <a:avLst/>
          </a:prstGeom>
          <a:noFill/>
          <a:ln w="9525">
            <a:noFill/>
            <a:miter lim="800000"/>
            <a:headEnd/>
            <a:tailEnd/>
          </a:ln>
        </p:spPr>
      </p:pic>
      <p:sp>
        <p:nvSpPr>
          <p:cNvPr id="9" name="矩形 8"/>
          <p:cNvSpPr>
            <a:spLocks noChangeArrowheads="1"/>
          </p:cNvSpPr>
          <p:nvPr/>
        </p:nvSpPr>
        <p:spPr bwMode="auto">
          <a:xfrm>
            <a:off x="919163" y="3130550"/>
            <a:ext cx="7369175" cy="1385888"/>
          </a:xfrm>
          <a:prstGeom prst="rect">
            <a:avLst/>
          </a:prstGeom>
          <a:noFill/>
          <a:ln w="9525">
            <a:noFill/>
            <a:miter lim="800000"/>
            <a:headEnd/>
            <a:tailEnd/>
          </a:ln>
        </p:spPr>
        <p:txBody>
          <a:bodyPr>
            <a:spAutoFit/>
          </a:bodyPr>
          <a:lstStyle/>
          <a:p>
            <a:r>
              <a:rPr lang="zh-CN" altLang="en-US" sz="2800" b="1">
                <a:solidFill>
                  <a:srgbClr val="000000"/>
                </a:solidFill>
                <a:latin typeface="楷体" pitchFamily="49" charset="-122"/>
                <a:ea typeface="楷体" pitchFamily="49" charset="-122"/>
                <a:sym typeface="+mn-ea"/>
              </a:rPr>
              <a:t>    先画出路线图，把印象深刻的景物作为重点来写，写出它的特点，还可以使用过渡句。还要注意写清楚游览的顺序。</a:t>
            </a:r>
            <a:endParaRPr lang="zh-CN" altLang="en-US" sz="1200">
              <a:solidFill>
                <a:srgbClr val="000000"/>
              </a:solidFill>
              <a:latin typeface="Times New Roman" pitchFamily="18" charset="0"/>
              <a:ea typeface="微软雅黑" pitchFamily="34" charset="-122"/>
            </a:endParaRPr>
          </a:p>
        </p:txBody>
      </p:sp>
      <p:cxnSp>
        <p:nvCxnSpPr>
          <p:cNvPr id="6" name="直接连接符 5"/>
          <p:cNvCxnSpPr/>
          <p:nvPr/>
        </p:nvCxnSpPr>
        <p:spPr>
          <a:xfrm>
            <a:off x="2268538" y="1203325"/>
            <a:ext cx="190817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692275" y="1563688"/>
            <a:ext cx="626427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619250" y="1995488"/>
            <a:ext cx="158432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19700" y="2500313"/>
            <a:ext cx="288131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1921</Words>
  <Application>Microsoft Office PowerPoint</Application>
  <PresentationFormat>全屏显示(16:9)</PresentationFormat>
  <Paragraphs>159</Paragraphs>
  <Slides>41</Slides>
  <Notes>6</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Base>新课标第一网</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dcterms:created xsi:type="dcterms:W3CDTF">2017-03-17T02:28:00Z</dcterms:created>
  <dcterms:modified xsi:type="dcterms:W3CDTF">2020-08-26T07:56:17Z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2052-11.1.0.8808</vt:lpwstr>
  </property>
</Properties>
</file>