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3" r:id="rId2"/>
  </p:sldMasterIdLst>
  <p:notesMasterIdLst>
    <p:notesMasterId r:id="rId24"/>
  </p:notesMasterIdLst>
  <p:handoutMasterIdLst>
    <p:handoutMasterId r:id="rId25"/>
  </p:handoutMasterIdLst>
  <p:sldIdLst>
    <p:sldId id="319" r:id="rId3"/>
    <p:sldId id="338" r:id="rId4"/>
    <p:sldId id="416" r:id="rId5"/>
    <p:sldId id="417" r:id="rId6"/>
    <p:sldId id="444" r:id="rId7"/>
    <p:sldId id="329" r:id="rId8"/>
    <p:sldId id="407" r:id="rId9"/>
    <p:sldId id="408" r:id="rId10"/>
    <p:sldId id="409" r:id="rId11"/>
    <p:sldId id="432" r:id="rId12"/>
    <p:sldId id="411" r:id="rId13"/>
    <p:sldId id="412" r:id="rId14"/>
    <p:sldId id="413" r:id="rId15"/>
    <p:sldId id="421" r:id="rId16"/>
    <p:sldId id="459" r:id="rId17"/>
    <p:sldId id="460" r:id="rId18"/>
    <p:sldId id="461" r:id="rId19"/>
    <p:sldId id="462" r:id="rId20"/>
    <p:sldId id="463" r:id="rId21"/>
    <p:sldId id="464" r:id="rId22"/>
    <p:sldId id="465" r:id="rId23"/>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8376" autoAdjust="0"/>
  </p:normalViewPr>
  <p:slideViewPr>
    <p:cSldViewPr snapToGrid="0">
      <p:cViewPr varScale="1">
        <p:scale>
          <a:sx n="78" d="100"/>
          <a:sy n="78" d="100"/>
        </p:scale>
        <p:origin x="-1716"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62D4565-3640-4576-9F8E-1D9397027724}"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E40E20-AF11-4439-8CCC-785F87B4102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62D4565-3640-4576-9F8E-1D9397027724}"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E40E20-AF11-4439-8CCC-785F87B4102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62D4565-3640-4576-9F8E-1D9397027724}"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E40E20-AF11-4439-8CCC-785F87B41025}"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62D4565-3640-4576-9F8E-1D9397027724}"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E40E20-AF11-4439-8CCC-785F87B41025}"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62D4565-3640-4576-9F8E-1D9397027724}"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E40E20-AF11-4439-8CCC-785F87B4102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62D4565-3640-4576-9F8E-1D9397027724}"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E40E20-AF11-4439-8CCC-785F87B4102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62D4565-3640-4576-9F8E-1D9397027724}"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E40E20-AF11-4439-8CCC-785F87B4102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62D4565-3640-4576-9F8E-1D9397027724}"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E40E20-AF11-4439-8CCC-785F87B4102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2D4565-3640-4576-9F8E-1D9397027724}"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E40E20-AF11-4439-8CCC-785F87B4102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62D4565-3640-4576-9F8E-1D9397027724}"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E40E20-AF11-4439-8CCC-785F87B4102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62D4565-3640-4576-9F8E-1D9397027724}"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E40E20-AF11-4439-8CCC-785F87B4102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2D4565-3640-4576-9F8E-1D9397027724}"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E40E20-AF11-4439-8CCC-785F87B4102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988820" y="2569210"/>
            <a:ext cx="5363210" cy="645160"/>
          </a:xfrm>
          <a:prstGeom prst="rect">
            <a:avLst/>
          </a:prstGeom>
          <a:noFill/>
        </p:spPr>
        <p:txBody>
          <a:bodyPr wrap="square" rtlCol="0">
            <a:spAutoFit/>
          </a:bodyPr>
          <a:lstStyle/>
          <a:p>
            <a:pPr algn="ctr"/>
            <a:r>
              <a:rPr sz="3600">
                <a:latin typeface="方正大标宋简体" panose="03000509000000000000" charset="-122"/>
                <a:ea typeface="方正大标宋简体" panose="03000509000000000000" charset="-122"/>
              </a:rPr>
              <a:t>单元写作  </a:t>
            </a:r>
            <a:r>
              <a:rPr lang="zh-CN" sz="3600">
                <a:latin typeface="方正大标宋简体" panose="03000509000000000000" charset="-122"/>
                <a:ea typeface="方正大标宋简体" panose="03000509000000000000" charset="-122"/>
              </a:rPr>
              <a:t>演出与评议</a:t>
            </a:r>
          </a:p>
        </p:txBody>
      </p:sp>
      <p:sp>
        <p:nvSpPr>
          <p:cNvPr id="7" name="矩形 6"/>
          <p:cNvSpPr/>
          <p:nvPr/>
        </p:nvSpPr>
        <p:spPr>
          <a:xfrm>
            <a:off x="1186180" y="664210"/>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第五单元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72540" y="1223010"/>
            <a:ext cx="7212330" cy="3211195"/>
          </a:xfrm>
          <a:prstGeom prst="rect">
            <a:avLst/>
          </a:prstGeom>
          <a:noFill/>
        </p:spPr>
        <p:txBody>
          <a:bodyPr wrap="square" rtlCol="0">
            <a:spAutoFit/>
          </a:bodyPr>
          <a:lstStyle/>
          <a:p>
            <a:pPr fontAlgn="auto">
              <a:lnSpc>
                <a:spcPct val="130000"/>
              </a:lnSpc>
            </a:pPr>
            <a:r>
              <a:rPr sz="2600">
                <a:latin typeface="楷体" panose="02010609060101010101" charset="-122"/>
                <a:ea typeface="楷体" panose="02010609060101010101" charset="-122"/>
                <a:cs typeface="楷体" panose="02010609060101010101" charset="-122"/>
              </a:rPr>
              <a:t>要不是她的胆识，要不是她的智谋，事情又怎能如此顺利解决呢？杜月红呀，你真不愧是大家敬仰的偶像！</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我喜欢杜月红这位戏剧人物，并不是她的形象美丽，而是她有卓越的才华和超人的胆识。我崇拜她，更喜欢她的个性。</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0185" y="1320165"/>
            <a:ext cx="6183630" cy="2889885"/>
          </a:xfrm>
          <a:prstGeom prst="rect">
            <a:avLst/>
          </a:prstGeom>
          <a:noFill/>
        </p:spPr>
        <p:txBody>
          <a:bodyPr wrap="square" rtlCol="0">
            <a:spAutoFit/>
          </a:bodyPr>
          <a:lstStyle/>
          <a:p>
            <a:pPr fontAlgn="auto">
              <a:lnSpc>
                <a:spcPct val="130000"/>
              </a:lnSpc>
            </a:pPr>
            <a:r>
              <a:rPr lang="en-US" sz="2800">
                <a:latin typeface="仿宋_GB2312" panose="02010609030101010101" charset="-122"/>
                <a:ea typeface="仿宋_GB2312" panose="02010609030101010101" charset="-122"/>
                <a:cs typeface="仿宋_GB2312" panose="02010609030101010101" charset="-122"/>
              </a:rPr>
              <a:t>    </a:t>
            </a:r>
            <a:r>
              <a:rPr sz="2800">
                <a:latin typeface="仿宋_GB2312" panose="02010609030101010101" charset="-122"/>
                <a:ea typeface="仿宋_GB2312" panose="02010609030101010101" charset="-122"/>
                <a:cs typeface="仿宋_GB2312" panose="02010609030101010101" charset="-122"/>
              </a:rPr>
              <a:t>【</a:t>
            </a:r>
            <a:r>
              <a:rPr lang="zh-CN" sz="2800">
                <a:latin typeface="仿宋_GB2312" panose="02010609030101010101" charset="-122"/>
                <a:ea typeface="仿宋_GB2312" panose="02010609030101010101" charset="-122"/>
                <a:cs typeface="仿宋_GB2312" panose="02010609030101010101" charset="-122"/>
              </a:rPr>
              <a:t>名师</a:t>
            </a:r>
            <a:r>
              <a:rPr sz="2800">
                <a:latin typeface="仿宋_GB2312" panose="02010609030101010101" charset="-122"/>
                <a:ea typeface="仿宋_GB2312" panose="02010609030101010101" charset="-122"/>
                <a:cs typeface="仿宋_GB2312" panose="02010609030101010101" charset="-122"/>
              </a:rPr>
              <a:t>点评】作者描述了自己喜欢的一个戏剧人物——杜月红。详细地分析了这个角色的性格特点，以及扮演者的演技，让我们也对杜月红有了几分了解。</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53795" y="157480"/>
            <a:ext cx="7249160" cy="6411595"/>
          </a:xfrm>
          <a:prstGeom prst="rect">
            <a:avLst/>
          </a:prstGeom>
          <a:noFill/>
        </p:spPr>
        <p:txBody>
          <a:bodyPr wrap="square" rtlCol="0">
            <a:spAutoFit/>
          </a:bodyPr>
          <a:lstStyle/>
          <a:p>
            <a:pPr fontAlgn="auto">
              <a:lnSpc>
                <a:spcPct val="130000"/>
              </a:lnSpc>
            </a:pPr>
            <a:r>
              <a:rPr sz="3000" b="1">
                <a:latin typeface="黑体" panose="02010609060101010101" charset="-122"/>
                <a:ea typeface="黑体" panose="02010609060101010101" charset="-122"/>
                <a:cs typeface="楷体_GB2312" panose="02010609030101010101" charset="-122"/>
              </a:rPr>
              <a:t>范文二</a:t>
            </a:r>
          </a:p>
          <a:p>
            <a:pPr algn="ctr" fontAlgn="auto">
              <a:lnSpc>
                <a:spcPct val="130000"/>
              </a:lnSpc>
            </a:pPr>
            <a:r>
              <a:rPr sz="2600">
                <a:latin typeface="黑体" panose="02010609060101010101" charset="-122"/>
                <a:ea typeface="黑体" panose="02010609060101010101" charset="-122"/>
                <a:cs typeface="楷体_GB2312" panose="02010609030101010101" charset="-122"/>
              </a:rPr>
              <a:t>我喜爱的一个戏剧人物</a:t>
            </a:r>
          </a:p>
          <a:p>
            <a:pPr algn="l" fontAlgn="auto">
              <a:lnSpc>
                <a:spcPct val="130000"/>
              </a:lnSpc>
            </a:pPr>
            <a:r>
              <a:rPr lang="en-US" sz="2600">
                <a:latin typeface="黑体" panose="02010609060101010101" charset="-122"/>
                <a:ea typeface="黑体" panose="02010609060101010101" charset="-122"/>
                <a:cs typeface="楷体_GB2312" panose="02010609030101010101" charset="-122"/>
              </a:rPr>
              <a:t>	</a:t>
            </a:r>
            <a:r>
              <a:rPr sz="2600">
                <a:latin typeface="楷体" panose="02010609060101010101" charset="-122"/>
                <a:ea typeface="楷体" panose="02010609060101010101" charset="-122"/>
                <a:cs typeface="楷体" panose="02010609060101010101" charset="-122"/>
              </a:rPr>
              <a:t>如果你只是三闾大夫，楚国的那片天空就应该盛得下你的忧愤；如果你只是诗人，多情的汨罗江水就应该盛得下你的浪漫。可你不是，能了解英雄的只有历史。</a:t>
            </a:r>
          </a:p>
          <a:p>
            <a:pPr algn="l"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披发行吟于汨罗江畔，你已瘦削不堪。蹒跚前行，面容憔悴的你正在沉思着什么。</a:t>
            </a:r>
          </a:p>
          <a:p>
            <a:pPr algn="l" fontAlgn="auto">
              <a:lnSpc>
                <a:spcPct val="130000"/>
              </a:lnSpc>
            </a:pPr>
            <a:r>
              <a:rPr sz="2600">
                <a:latin typeface="楷体" panose="02010609060101010101" charset="-122"/>
                <a:ea typeface="楷体" panose="02010609060101010101" charset="-122"/>
                <a:cs typeface="楷体" panose="02010609060101010101" charset="-122"/>
              </a:rPr>
              <a:t>香草吗？那是你的最爱，高洁的品行，与世不争的超然都是你的写照。可是在污浊阴暗的环境中谁又能嗅得到这真实的芬芳，谁又会理解那滴血的《天问》？</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09065" y="167005"/>
            <a:ext cx="6788150" cy="6523990"/>
          </a:xfrm>
          <a:prstGeom prst="rect">
            <a:avLst/>
          </a:prstGeom>
          <a:noFill/>
        </p:spPr>
        <p:txBody>
          <a:bodyPr wrap="square" rtlCol="0">
            <a:spAutoFit/>
          </a:bodyPr>
          <a:lstStyle/>
          <a:p>
            <a:pPr fontAlgn="auto">
              <a:lnSpc>
                <a:spcPct val="10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诗篇吗？那是你忧国忧民的见证，那是你近乎嘶哑的呼喊。载着你的幽怨，用力地呼喊。但是在那个喧嚣嘈杂的时代，你的声音很快被淹没。</a:t>
            </a:r>
          </a:p>
          <a:p>
            <a:pPr fontAlgn="auto">
              <a:lnSpc>
                <a:spcPct val="10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是香草，是诗篇，还是刚刚劝你入世的渔夫？</a:t>
            </a:r>
          </a:p>
          <a:p>
            <a:pPr fontAlgn="auto">
              <a:lnSpc>
                <a:spcPct val="10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不是，不是，都不是。他在想楚国的百姓，楚国的国政，楚国的君王。这是一个被流放臣子的思考，他在担心，担心小人误国，担心百姓受灾，担心他挚爱的楚国会遭遇不测。记得当初“青云衣兮白霓裳，举长矢兮射天狼”的斗志，立誓要为楚国撑起一片天；记得“亦余心之所善兮，虽九死其犹未悔”的信念，立志要为楚国百姓带来安宁。现在，这一切都变成了江畔的清风。</a:t>
            </a:r>
          </a:p>
          <a:p>
            <a:pPr fontAlgn="auto">
              <a:lnSpc>
                <a:spcPct val="10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不管何时，无论何地，你想的永远都是你的楚国，这是你心中永远放不下的责任。因为这责任，你用瘦削的肩膀扛起保卫国家的重担，瓦釜雷鸣，浴血沙场；因为这责任，你在楚国岌岌可危时用本已不堪重负的身躯支撑着不屈的信念，尽管你已精疲力竭；因为这责任，你在被楚王流放行吟江畔之时，念念不忘的依然是楚国的君王与百姓。</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21435" y="974725"/>
            <a:ext cx="6950710" cy="3609975"/>
          </a:xfrm>
          <a:prstGeom prst="rect">
            <a:avLst/>
          </a:prstGeom>
          <a:noFill/>
        </p:spPr>
        <p:txBody>
          <a:bodyPr wrap="square" rtlCol="0">
            <a:spAutoFit/>
          </a:bodyPr>
          <a:lstStyle/>
          <a:p>
            <a:pPr fontAlgn="auto">
              <a:lnSpc>
                <a:spcPct val="11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秋风萧瑟，汨罗江边似乎格外凄冷。此时，你已远离朝廷，即使再豪壮的《九歌》也飞不进楚王那丝竹盈耳的朝堂，只有香草上的露珠在阳光下闪耀。</a:t>
            </a:r>
          </a:p>
          <a:p>
            <a:pPr fontAlgn="auto">
              <a:lnSpc>
                <a:spcPct val="11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“扑通！”宁静的汨罗江发出一声巨响。你走了，这是一个英雄的陨落，历史为之哀震。</a:t>
            </a:r>
          </a:p>
          <a:p>
            <a:pPr fontAlgn="auto">
              <a:lnSpc>
                <a:spcPct val="11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一曲越剧《屈原》，勾起我心中一份永远的痛……</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0185" y="1320165"/>
            <a:ext cx="6183630" cy="4009390"/>
          </a:xfrm>
          <a:prstGeom prst="rect">
            <a:avLst/>
          </a:prstGeom>
          <a:noFill/>
        </p:spPr>
        <p:txBody>
          <a:bodyPr wrap="square" rtlCol="0">
            <a:spAutoFit/>
          </a:bodyPr>
          <a:lstStyle/>
          <a:p>
            <a:pPr fontAlgn="auto">
              <a:lnSpc>
                <a:spcPct val="130000"/>
              </a:lnSpc>
            </a:pPr>
            <a:r>
              <a:rPr lang="en-US" sz="2800">
                <a:latin typeface="仿宋_GB2312" panose="02010609030101010101" charset="-122"/>
                <a:ea typeface="仿宋_GB2312" panose="02010609030101010101" charset="-122"/>
                <a:cs typeface="仿宋_GB2312" panose="02010609030101010101" charset="-122"/>
              </a:rPr>
              <a:t>    </a:t>
            </a:r>
            <a:r>
              <a:rPr sz="2800">
                <a:latin typeface="仿宋_GB2312" panose="02010609030101010101" charset="-122"/>
                <a:ea typeface="仿宋_GB2312" panose="02010609030101010101" charset="-122"/>
                <a:cs typeface="仿宋_GB2312" panose="02010609030101010101" charset="-122"/>
              </a:rPr>
              <a:t>【</a:t>
            </a:r>
            <a:r>
              <a:rPr lang="zh-CN" sz="2800">
                <a:latin typeface="仿宋_GB2312" panose="02010609030101010101" charset="-122"/>
                <a:ea typeface="仿宋_GB2312" panose="02010609030101010101" charset="-122"/>
                <a:cs typeface="仿宋_GB2312" panose="02010609030101010101" charset="-122"/>
              </a:rPr>
              <a:t>名师</a:t>
            </a:r>
            <a:r>
              <a:rPr sz="2800">
                <a:latin typeface="仿宋_GB2312" panose="02010609030101010101" charset="-122"/>
                <a:ea typeface="仿宋_GB2312" panose="02010609030101010101" charset="-122"/>
                <a:cs typeface="仿宋_GB2312" panose="02010609030101010101" charset="-122"/>
              </a:rPr>
              <a:t>点评】作者心怀对屈原的敬仰之情，从越剧《屈原》生发出大胆的想象，用充满诗意的语言，还原了这一人物形象。文章通篇用第二人称直抒胸臆，字里行间洋溢着浓浓的感情；结尾巧妙点题，水到渠成，耐人寻味。</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58595" y="1028700"/>
            <a:ext cx="7249160" cy="3692525"/>
          </a:xfrm>
          <a:prstGeom prst="rect">
            <a:avLst/>
          </a:prstGeom>
          <a:noFill/>
        </p:spPr>
        <p:txBody>
          <a:bodyPr wrap="square" rtlCol="0">
            <a:spAutoFit/>
          </a:bodyPr>
          <a:lstStyle/>
          <a:p>
            <a:pPr fontAlgn="auto">
              <a:lnSpc>
                <a:spcPct val="130000"/>
              </a:lnSpc>
            </a:pPr>
            <a:r>
              <a:rPr sz="3000" b="1">
                <a:latin typeface="黑体" panose="02010609060101010101" charset="-122"/>
                <a:ea typeface="黑体" panose="02010609060101010101" charset="-122"/>
                <a:cs typeface="楷体_GB2312" panose="02010609030101010101" charset="-122"/>
              </a:rPr>
              <a:t>范文三 </a:t>
            </a:r>
          </a:p>
          <a:p>
            <a:pPr algn="ctr" fontAlgn="auto">
              <a:lnSpc>
                <a:spcPct val="130000"/>
              </a:lnSpc>
            </a:pPr>
            <a:r>
              <a:rPr sz="3000">
                <a:latin typeface="黑体" panose="02010609060101010101" charset="-122"/>
                <a:ea typeface="黑体" panose="02010609060101010101" charset="-122"/>
                <a:cs typeface="楷体_GB2312" panose="02010609030101010101" charset="-122"/>
              </a:rPr>
              <a:t>我心中的哈姆雷特</a:t>
            </a:r>
            <a:endParaRPr sz="3000">
              <a:latin typeface="楷体" panose="02010609060101010101" charset="-122"/>
              <a:ea typeface="楷体" panose="02010609060101010101" charset="-122"/>
              <a:cs typeface="楷体_GB2312" panose="02010609030101010101" charset="-122"/>
            </a:endParaRPr>
          </a:p>
          <a:p>
            <a:pPr fontAlgn="auto">
              <a:lnSpc>
                <a:spcPct val="130000"/>
              </a:lnSpc>
            </a:pPr>
            <a:r>
              <a:rPr lang="en-US" sz="3000">
                <a:latin typeface="楷体" panose="02010609060101010101" charset="-122"/>
                <a:ea typeface="楷体" panose="02010609060101010101" charset="-122"/>
                <a:cs typeface="楷体_GB2312" panose="02010609030101010101" charset="-122"/>
              </a:rPr>
              <a:t>	</a:t>
            </a:r>
            <a:r>
              <a:rPr sz="3000">
                <a:latin typeface="楷体" panose="02010609060101010101" charset="-122"/>
                <a:ea typeface="楷体" panose="02010609060101010101" charset="-122"/>
                <a:cs typeface="楷体_GB2312" panose="02010609030101010101" charset="-122"/>
              </a:rPr>
              <a:t>鲁迅曾经说过这样的一句话：悲剧就是把有价值的东西毁灭给人看。我想，莎翁四大悲剧之一的《哈姆雷特》就是这句话最好的见证。</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72845" y="84455"/>
            <a:ext cx="6950710" cy="6689090"/>
          </a:xfrm>
          <a:prstGeom prst="rect">
            <a:avLst/>
          </a:prstGeom>
          <a:noFill/>
        </p:spPr>
        <p:txBody>
          <a:bodyPr wrap="square" rtlCol="0">
            <a:spAutoFit/>
          </a:bodyPr>
          <a:lstStyle/>
          <a:p>
            <a:pPr fontAlgn="auto">
              <a:lnSpc>
                <a:spcPct val="11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丹麦王子哈姆雷特在德国威登堡大学求学。他是个乐观、充满理想的青年。但是，父王老哈姆雷特突然身亡，叔父克劳迪斯登上王位、母亲改嫁新王等一连串不幸的消息，沉重地打击了他。他对这个世界感到厌倦，更使他烦恼的是，他不清楚父亲的死因。故事就这样展开了……</a:t>
            </a:r>
          </a:p>
          <a:p>
            <a:pPr fontAlgn="auto">
              <a:lnSpc>
                <a:spcPct val="11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后来他听了父亲鬼魂的话，他终于知道了父亲的死因，他开始走上了他的复仇之路。至少在我看来，他的心中已经充满了仇恨，那颗对理想渴望的热情的心已经死了。他为了报仇而不惜装疯卖傻，不惜放弃了爱情，放弃了友情，一个人孤独地站在仇恨的道路上。在他的眼睛里，父亲的仇比什么都重要。我开始有点失望了。</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23670" y="1096645"/>
            <a:ext cx="6950710" cy="2934335"/>
          </a:xfrm>
          <a:prstGeom prst="rect">
            <a:avLst/>
          </a:prstGeom>
          <a:noFill/>
        </p:spPr>
        <p:txBody>
          <a:bodyPr wrap="square" rtlCol="0">
            <a:spAutoFit/>
          </a:bodyPr>
          <a:lstStyle/>
          <a:p>
            <a:pPr fontAlgn="auto">
              <a:lnSpc>
                <a:spcPct val="11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首先，我认为他是一个自私的人。为了达到自己的目的，把爱情看得那么一文不值。虽说后来奥菲利亚的死跟他没有直接关系，但我们都知道，无论奥菲利亚是因为失去哈姆雷特还是失去自己的父亲而选择自杀都是哈姆雷特间接酿成的恶果。</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7470" y="299085"/>
            <a:ext cx="6787515" cy="6041390"/>
          </a:xfrm>
          <a:prstGeom prst="rect">
            <a:avLst/>
          </a:prstGeom>
          <a:noFill/>
        </p:spPr>
        <p:txBody>
          <a:bodyPr wrap="square" rtlCol="0">
            <a:spAutoFit/>
          </a:bodyPr>
          <a:lstStyle/>
          <a:p>
            <a:pPr fontAlgn="auto">
              <a:lnSpc>
                <a:spcPct val="11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第二，我认为他是一个没有包容心的人。奥菲利亚的哥哥虽然看上去是个穷凶极恶的自负的家伙，可是他至少爱他的父亲，爱他的妹妹。他对哈姆雷特的憎恨只是因为哈姆雷特做了让他难以接受的事。为什么哈姆雷特为了替父报仇就可以不择手段，而他只是想以最直接，最明了的方式来解决。我们必须承认可能雷欧提斯有些愚蠢，听信了国王的谗言和诡计，可是终归他是善良的，他有一颗包容的心。这一点在他和哈姆雷特决战前哈姆雷特的坦白就可以看得出，他甚至在击中哈姆雷特时内心产生了重重的罪恶感。而哈姆雷特呢？面对雷欧提斯的包容，他是得寸进尺，不停地挑衅雷欧提斯，这才得以造成最终的恶果，更何况他在决战前的那段坦白全是谎言。还有就是他的两个伙伴，虽然他们出卖了哈姆雷特，可是哈姆雷特也没有给他们任何改过自新的机会就把两位玩伴害死了，这样的哈姆雷特实在让人反感。</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82320" y="257810"/>
            <a:ext cx="4773930" cy="1014730"/>
          </a:xfrm>
          <a:prstGeom prst="rect">
            <a:avLst/>
          </a:prstGeom>
          <a:noFill/>
          <a:ln>
            <a:noFill/>
          </a:ln>
        </p:spPr>
        <p:txBody>
          <a:bodyPr wrap="none" rtlCol="0" anchor="t">
            <a:spAutoFit/>
            <a:scene3d>
              <a:camera prst="orthographicFront"/>
              <a:lightRig rig="threePt" dir="t"/>
            </a:scene3d>
          </a:bodyPr>
          <a:lstStyle/>
          <a:p>
            <a:pPr algn="ctr"/>
            <a:r>
              <a:rPr lang="zh-CN" altLang="zh-CN" sz="6000" b="1">
                <a:solidFill>
                  <a:schemeClr val="accent1"/>
                </a:solidFill>
                <a:effectLst>
                  <a:outerShdw blurRad="38100" dist="25400" dir="5400000" algn="ctr" rotWithShape="0">
                    <a:srgbClr val="6E747A">
                      <a:alpha val="43000"/>
                    </a:srgbClr>
                  </a:outerShdw>
                </a:effectLst>
              </a:rPr>
              <a:t>【写作导航】</a:t>
            </a:r>
          </a:p>
        </p:txBody>
      </p:sp>
      <p:sp>
        <p:nvSpPr>
          <p:cNvPr id="2" name="文本框 1"/>
          <p:cNvSpPr txBox="1"/>
          <p:nvPr/>
        </p:nvSpPr>
        <p:spPr>
          <a:xfrm>
            <a:off x="1397000" y="1414145"/>
            <a:ext cx="6369050" cy="4407535"/>
          </a:xfrm>
          <a:prstGeom prst="rect">
            <a:avLst/>
          </a:prstGeom>
          <a:noFill/>
        </p:spPr>
        <p:txBody>
          <a:bodyPr wrap="square" rtlCol="0">
            <a:spAutoFit/>
          </a:bodyPr>
          <a:lstStyle/>
          <a:p>
            <a:pPr fontAlgn="auto">
              <a:lnSpc>
                <a:spcPct val="120000"/>
              </a:lnSpc>
            </a:pPr>
            <a:r>
              <a:rPr lang="en-US" sz="2600">
                <a:latin typeface="宋体" panose="02010600030101010101" pitchFamily="2" charset="-122"/>
                <a:ea typeface="宋体" panose="02010600030101010101" pitchFamily="2" charset="-122"/>
                <a:cs typeface="宋体" panose="02010600030101010101" pitchFamily="2" charset="-122"/>
              </a:rPr>
              <a:t>	</a:t>
            </a:r>
            <a:r>
              <a:rPr sz="2600">
                <a:latin typeface="宋体" panose="02010600030101010101" pitchFamily="2" charset="-122"/>
                <a:ea typeface="宋体" panose="02010600030101010101" pitchFamily="2" charset="-122"/>
                <a:cs typeface="宋体" panose="02010600030101010101" pitchFamily="2" charset="-122"/>
              </a:rPr>
              <a:t>自选话题写作文，这就要求我们要掌握如何来写话题作文。话题作文是用一段提示语,指明写作范围,启发思考,激活想象的一种命题形式。话题作文是让学生围绕同一谈话中心,从不同角度,不同立场，联系自身实际写作即可。</a:t>
            </a:r>
          </a:p>
          <a:p>
            <a:pPr fontAlgn="auto">
              <a:lnSpc>
                <a:spcPct val="120000"/>
              </a:lnSpc>
            </a:pPr>
            <a:r>
              <a:rPr lang="en-US" sz="2600">
                <a:latin typeface="宋体" panose="02010600030101010101" pitchFamily="2" charset="-122"/>
                <a:ea typeface="宋体" panose="02010600030101010101" pitchFamily="2" charset="-122"/>
                <a:cs typeface="宋体" panose="02010600030101010101" pitchFamily="2" charset="-122"/>
              </a:rPr>
              <a:t>	</a:t>
            </a:r>
            <a:r>
              <a:rPr sz="2600">
                <a:latin typeface="宋体" panose="02010600030101010101" pitchFamily="2" charset="-122"/>
                <a:ea typeface="宋体" panose="02010600030101010101" pitchFamily="2" charset="-122"/>
                <a:cs typeface="宋体" panose="02010600030101010101" pitchFamily="2" charset="-122"/>
              </a:rPr>
              <a:t>这次的话题作文是围绕戏剧展开的，因此我们的主题内容都应该与戏剧相关。要写好此类文章，可以从以下几方面入手：</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58265" y="777875"/>
            <a:ext cx="6787515" cy="4929505"/>
          </a:xfrm>
          <a:prstGeom prst="rect">
            <a:avLst/>
          </a:prstGeom>
          <a:noFill/>
        </p:spPr>
        <p:txBody>
          <a:bodyPr wrap="square" rtlCol="0">
            <a:spAutoFit/>
          </a:bodyPr>
          <a:lstStyle/>
          <a:p>
            <a:pPr fontAlgn="auto">
              <a:lnSpc>
                <a:spcPct val="11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曾经也有思考过，哈姆雷特这样到底值不值得。为了一个已经死去的生命，他开始报仇，可是最后却死掉了那么多无辜的人。波洛涅斯，雷欧提斯，奥菲利亚，罗生克兰和盖登思邓，包括他自己。他们都是这场报仇的牺牲品。我认为一点都不值得。但我依然认为，哈姆雷特是勇敢的，是不怕死的，他承担了不可推卸的报仇的重任，在这条路上一直前进着。我为他的精神感到振奋，感到钦佩！虽然结局不是完美，但是我想，这就是报仇的必然吧！这就是悲剧的必然吧！</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00200" y="1417955"/>
            <a:ext cx="6183630" cy="2330450"/>
          </a:xfrm>
          <a:prstGeom prst="rect">
            <a:avLst/>
          </a:prstGeom>
          <a:noFill/>
        </p:spPr>
        <p:txBody>
          <a:bodyPr wrap="square" rtlCol="0">
            <a:spAutoFit/>
          </a:bodyPr>
          <a:lstStyle/>
          <a:p>
            <a:pPr fontAlgn="auto">
              <a:lnSpc>
                <a:spcPct val="130000"/>
              </a:lnSpc>
            </a:pPr>
            <a:r>
              <a:rPr lang="en-US" sz="2800">
                <a:latin typeface="仿宋_GB2312" panose="02010609030101010101" charset="-122"/>
                <a:ea typeface="仿宋_GB2312" panose="02010609030101010101" charset="-122"/>
                <a:cs typeface="仿宋_GB2312" panose="02010609030101010101" charset="-122"/>
              </a:rPr>
              <a:t>    </a:t>
            </a:r>
            <a:r>
              <a:rPr sz="2800">
                <a:latin typeface="仿宋_GB2312" panose="02010609030101010101" charset="-122"/>
                <a:ea typeface="仿宋_GB2312" panose="02010609030101010101" charset="-122"/>
                <a:cs typeface="仿宋_GB2312" panose="02010609030101010101" charset="-122"/>
              </a:rPr>
              <a:t>【</a:t>
            </a:r>
            <a:r>
              <a:rPr lang="zh-CN" sz="2800">
                <a:latin typeface="仿宋_GB2312" panose="02010609030101010101" charset="-122"/>
                <a:ea typeface="仿宋_GB2312" panose="02010609030101010101" charset="-122"/>
                <a:cs typeface="仿宋_GB2312" panose="02010609030101010101" charset="-122"/>
              </a:rPr>
              <a:t>名师</a:t>
            </a:r>
            <a:r>
              <a:rPr sz="2800">
                <a:latin typeface="仿宋_GB2312" panose="02010609030101010101" charset="-122"/>
                <a:ea typeface="仿宋_GB2312" panose="02010609030101010101" charset="-122"/>
                <a:cs typeface="仿宋_GB2312" panose="02010609030101010101" charset="-122"/>
              </a:rPr>
              <a:t>点评】本篇文章详细地讲述了哈姆雷特的人生经历以及人物性格，让我们看到了一个活生生的哈姆雷特。</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212850" y="1042035"/>
            <a:ext cx="7185660" cy="4251325"/>
          </a:xfrm>
          <a:prstGeom prst="rect">
            <a:avLst/>
          </a:prstGeom>
          <a:noFill/>
        </p:spPr>
        <p:txBody>
          <a:bodyPr wrap="square" rtlCol="0">
            <a:spAutoFit/>
          </a:bodyPr>
          <a:lstStyle/>
          <a:p>
            <a:pPr fontAlgn="auto">
              <a:lnSpc>
                <a:spcPct val="130000"/>
              </a:lnSpc>
            </a:pPr>
            <a:r>
              <a:rPr lang="en-US" sz="2600">
                <a:latin typeface="宋体" panose="02010600030101010101" pitchFamily="2" charset="-122"/>
                <a:ea typeface="宋体" panose="02010600030101010101" pitchFamily="2" charset="-122"/>
                <a:cs typeface="宋体" panose="02010600030101010101" pitchFamily="2" charset="-122"/>
              </a:rPr>
              <a:t>	</a:t>
            </a:r>
            <a:r>
              <a:rPr sz="2600">
                <a:latin typeface="宋体" panose="02010600030101010101" pitchFamily="2" charset="-122"/>
                <a:ea typeface="宋体" panose="02010600030101010101" pitchFamily="2" charset="-122"/>
                <a:cs typeface="宋体" panose="02010600030101010101" pitchFamily="2" charset="-122"/>
              </a:rPr>
              <a:t>1.了解戏剧。戏剧是人类传统文化的瑰宝，但新时代的青少年，大多喜欢流行歌曲，而忽略了对戏剧的了解。若我们平时对戏剧接触很少，没有自己喜欢的曲目，就无法描写自己喜欢的戏剧人物。所以，要写好这篇文章，不妨先查阅一下戏剧的相关知识，也可以跟长辈沟通交流一下，或者锁定中央台戏曲频道，感受一下戏剧的魅力。然后选取自己喜欢的曲目，有重点地欣赏一下。</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464310" y="1070610"/>
            <a:ext cx="7033260" cy="3928110"/>
          </a:xfrm>
          <a:prstGeom prst="rect">
            <a:avLst/>
          </a:prstGeom>
          <a:noFill/>
        </p:spPr>
        <p:txBody>
          <a:bodyPr wrap="square" rtlCol="0">
            <a:spAutoFit/>
          </a:bodyPr>
          <a:lstStyle/>
          <a:p>
            <a:pPr fontAlgn="auto">
              <a:lnSpc>
                <a:spcPct val="13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2.把握人物。从“我喜爱的一个戏剧人物”这个话题来看，行文时必须把握两点：一是人物必须是“戏剧”中的一个舞台形象；二是这个舞台形象必须是“我喜爱的”。既然是戏剧人物，那么在写作时首先要熟悉这个戏剧人物所在的曲目，通过观看舞台演出或仔细阅读剧本，尤其是抓住其中的一些细节描写，全方位把握人物，在此基础上对人物做出正确深刻的理解分析。</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86840" y="1332230"/>
            <a:ext cx="6913880" cy="3578860"/>
          </a:xfrm>
          <a:prstGeom prst="rect">
            <a:avLst/>
          </a:prstGeom>
          <a:noFill/>
        </p:spPr>
        <p:txBody>
          <a:bodyPr wrap="square" rtlCol="0">
            <a:spAutoFit/>
          </a:bodyPr>
          <a:lstStyle/>
          <a:p>
            <a:pPr fontAlgn="auto">
              <a:lnSpc>
                <a:spcPct val="120000"/>
              </a:lnSpc>
            </a:pPr>
            <a:r>
              <a:rPr lang="en-US" sz="2700">
                <a:latin typeface="宋体" panose="02010600030101010101" pitchFamily="2" charset="-122"/>
                <a:ea typeface="宋体" panose="02010600030101010101" pitchFamily="2" charset="-122"/>
                <a:cs typeface="宋体" panose="02010600030101010101" pitchFamily="2" charset="-122"/>
              </a:rPr>
              <a:t>	</a:t>
            </a:r>
            <a:r>
              <a:rPr sz="2700">
                <a:latin typeface="宋体" panose="02010600030101010101" pitchFamily="2" charset="-122"/>
                <a:ea typeface="宋体" panose="02010600030101010101" pitchFamily="2" charset="-122"/>
                <a:cs typeface="宋体" panose="02010600030101010101" pitchFamily="2" charset="-122"/>
              </a:rPr>
              <a:t>3.融入情感。既然是“我喜爱的”，就不能只是客观描述，还应该加入我们的主观情感。在行文过程中要适当融入自己对人物的感情与评价，需要注意的是，感情与评价是建立在对人物记叙描写的基础上的，要结合情节与人物表现来自然地流露感情，中肯地进行评价，切忌离开具体叙述空泛议论。</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15950" y="320040"/>
            <a:ext cx="477393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【写作实践】</a:t>
            </a:r>
          </a:p>
        </p:txBody>
      </p:sp>
      <p:sp>
        <p:nvSpPr>
          <p:cNvPr id="7" name="文本框 6"/>
          <p:cNvSpPr txBox="1"/>
          <p:nvPr/>
        </p:nvSpPr>
        <p:spPr>
          <a:xfrm>
            <a:off x="1558290" y="1835785"/>
            <a:ext cx="6027420" cy="2171065"/>
          </a:xfrm>
          <a:prstGeom prst="rect">
            <a:avLst/>
          </a:prstGeom>
          <a:noFill/>
        </p:spPr>
        <p:txBody>
          <a:bodyPr wrap="square" rtlCol="0">
            <a:spAutoFit/>
          </a:bodyPr>
          <a:lstStyle/>
          <a:p>
            <a:pPr fontAlgn="auto">
              <a:lnSpc>
                <a:spcPct val="130000"/>
              </a:lnSpc>
            </a:pPr>
            <a:r>
              <a:rPr lang="en-US" sz="2600"/>
              <a:t>	</a:t>
            </a:r>
            <a:r>
              <a:rPr sz="2600"/>
              <a:t>结合整个活动,从以下话题中任选其一(也可自选话题)，写一篇作文，谈谈自己对剧本和戏剧表演的认识。不少于600字。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72540" y="1090930"/>
            <a:ext cx="7068820" cy="5349240"/>
          </a:xfrm>
          <a:prstGeom prst="rect">
            <a:avLst/>
          </a:prstGeom>
          <a:noFill/>
        </p:spPr>
        <p:txBody>
          <a:bodyPr wrap="square" rtlCol="0">
            <a:spAutoFit/>
          </a:bodyPr>
          <a:lstStyle/>
          <a:p>
            <a:pPr algn="l" fontAlgn="auto">
              <a:lnSpc>
                <a:spcPct val="120000"/>
              </a:lnSpc>
            </a:pPr>
            <a:r>
              <a:rPr sz="2500" b="1">
                <a:latin typeface="黑体" panose="02010609060101010101" charset="-122"/>
                <a:ea typeface="黑体" panose="02010609060101010101" charset="-122"/>
                <a:cs typeface="宋体" panose="02010600030101010101" pitchFamily="2" charset="-122"/>
              </a:rPr>
              <a:t>范文一</a:t>
            </a:r>
            <a:endParaRPr sz="2500">
              <a:latin typeface="楷体_GB2312" panose="02010609030101010101" charset="-122"/>
              <a:ea typeface="楷体_GB2312" panose="02010609030101010101" charset="-122"/>
              <a:cs typeface="楷体_GB2312" panose="02010609030101010101" charset="-122"/>
            </a:endParaRPr>
          </a:p>
          <a:p>
            <a:pPr algn="ctr" fontAlgn="auto">
              <a:lnSpc>
                <a:spcPct val="120000"/>
              </a:lnSpc>
            </a:pPr>
            <a:r>
              <a:rPr lang="en-US" sz="2500">
                <a:latin typeface="楷体_GB2312" panose="02010609030101010101" charset="-122"/>
                <a:ea typeface="楷体_GB2312" panose="02010609030101010101" charset="-122"/>
                <a:cs typeface="楷体_GB2312" panose="02010609030101010101" charset="-122"/>
              </a:rPr>
              <a:t>	</a:t>
            </a:r>
            <a:r>
              <a:rPr sz="2600">
                <a:latin typeface="黑体" panose="02010609060101010101" charset="-122"/>
                <a:ea typeface="黑体" panose="02010609060101010101" charset="-122"/>
                <a:cs typeface="楷体" panose="02010609060101010101" charset="-122"/>
              </a:rPr>
              <a:t>我喜爱的一个戏剧人物</a:t>
            </a:r>
            <a:endParaRPr sz="2600">
              <a:latin typeface="楷体" panose="02010609060101010101" charset="-122"/>
              <a:ea typeface="楷体" panose="02010609060101010101" charset="-122"/>
              <a:cs typeface="楷体" panose="02010609060101010101" charset="-122"/>
            </a:endParaRPr>
          </a:p>
          <a:p>
            <a:pPr algn="l"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说起这戏剧人物，给我留下深刻印象的还真不少。但我最喜欢的要属她了——古装戏剧《我爱河东狮》的杜月红。</a:t>
            </a:r>
          </a:p>
          <a:p>
            <a:pPr algn="l"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这部戏中的女主角杜月红其实是陈好演的。陈好本来就是我崇拜、喜爱的演员，但自从看了《我爱河东狮》这部戏剧后，我更加崇拜她，更加喜欢她了。想起戏剧中的她，那泼辣、聪明、可爱、有胆有识的杜月红的形象再一次进入了我记忆的海洋。</a:t>
            </a:r>
          </a:p>
        </p:txBody>
      </p:sp>
      <p:sp>
        <p:nvSpPr>
          <p:cNvPr id="3" name="矩形 2"/>
          <p:cNvSpPr/>
          <p:nvPr/>
        </p:nvSpPr>
        <p:spPr>
          <a:xfrm>
            <a:off x="880110" y="762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佳作赏析</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11580" y="142875"/>
            <a:ext cx="7069455" cy="6326505"/>
          </a:xfrm>
          <a:prstGeom prst="rect">
            <a:avLst/>
          </a:prstGeom>
          <a:noFill/>
        </p:spPr>
        <p:txBody>
          <a:bodyPr wrap="square" rtlCol="0">
            <a:spAutoFit/>
          </a:bodyPr>
          <a:lstStyle/>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我记得，在这部戏剧里面，杜月红与她所爱的人柳士杰经历了一番波折，最后总算结成了夫妇。自从他们成婚后，泼辣的杜月红便开始对柳士杰实施严格的“管夫制度”。只要柳士杰一犯错，杜月红就会家规处置。有一次，柳士杰因与其他的女人在聊天，这事恰好被杜月红逮了个正着，这下子他可惨了，杜月红怒气冲冲揪着柳士杰的耳朵直冲家中。到家后，她要柳士杰跪在地上，向她承认错误，否则的话，就是“家鞭”伺候。这个戏剧情节刻画了一个栩栩如生的泼辣女性形象，其中也隐含了他们深厚的夫妻情谊。剧中的杜月红虽说泼辣，但也不乏聪明、可爱、有胆有识的一面。</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8580" y="304165"/>
            <a:ext cx="7070725" cy="6249670"/>
          </a:xfrm>
          <a:prstGeom prst="rect">
            <a:avLst/>
          </a:prstGeom>
          <a:noFill/>
        </p:spPr>
        <p:txBody>
          <a:bodyPr wrap="square" rtlCol="0">
            <a:spAutoFit/>
          </a:bodyPr>
          <a:lstStyle/>
          <a:p>
            <a:pPr fontAlgn="auto">
              <a:lnSpc>
                <a:spcPct val="130000"/>
              </a:lnSpc>
            </a:pPr>
            <a:r>
              <a:rPr lang="en-US" sz="2200">
                <a:latin typeface="楷体" panose="02010609060101010101" charset="-122"/>
                <a:ea typeface="楷体" panose="02010609060101010101" charset="-122"/>
                <a:cs typeface="楷体" panose="02010609060101010101" charset="-122"/>
              </a:rPr>
              <a:t>	</a:t>
            </a:r>
            <a:r>
              <a:rPr sz="2200">
                <a:latin typeface="楷体" panose="02010609060101010101" charset="-122"/>
                <a:ea typeface="楷体" panose="02010609060101010101" charset="-122"/>
                <a:cs typeface="楷体" panose="02010609060101010101" charset="-122"/>
              </a:rPr>
              <a:t>戏剧的后面，柳士杰凭着自己的真才实学考取了头名状元，但他的成绩却被小人诬告成作弊取得的好成绩，结果柳士杰被关到狱中。杜月红得知此事后，心急如焚，整日茶饭不思，满脑子都是如何救夫的情形。一天清早，她就大胆地走到宫中的龙门鼓前，使劲地敲打龙门鼓，召来了满朝文武百官，皇上最后还是接见了她。在殿上，杜月红把满腹的不平大胆地诉说了出来，她不像其他臣子那样对皇帝卑躬屈膝，敬敬畏畏，而是昂首挺胸地站在大殿之上，理直气壮地对皇上辩驳。她的胆识与聪慧博得了圣明君主的欣赏，也给了柳士杰真正施展才华的机会。最后，柳士杰被无罪释放，并恢复状元名誉，杜月红也被皇帝加封。这是一段多么精彩、多么刺激、多么牵动人心的剧情呀！杜月红聪慧的一面，全部形象地表现在戏剧的每一个细节当中。</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Words>
  <Application>WPS 演示</Application>
  <PresentationFormat>全屏显示(4:3)</PresentationFormat>
  <Paragraphs>46</Paragraphs>
  <Slides>21</Slides>
  <Notes>21</Notes>
  <HiddenSlides>0</HiddenSlides>
  <MMClips>0</MMClips>
  <ScaleCrop>false</ScaleCrop>
  <HeadingPairs>
    <vt:vector size="4" baseType="variant">
      <vt:variant>
        <vt:lpstr>主题</vt:lpstr>
      </vt:variant>
      <vt:variant>
        <vt:i4>2</vt:i4>
      </vt:variant>
      <vt:variant>
        <vt:lpstr>幻灯片标题</vt:lpstr>
      </vt:variant>
      <vt:variant>
        <vt:i4>21</vt:i4>
      </vt:variant>
    </vt:vector>
  </HeadingPairs>
  <TitlesOfParts>
    <vt:vector size="23"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2019-01-17T11:55:29Z</dcterms:created>
  <dcterms:modified xsi:type="dcterms:W3CDTF">2019-01-23T06:32:35Z</dcterms:modified>
</cp:coreProperties>
</file>