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8" r:id="rId2"/>
    <p:sldId id="261" r:id="rId3"/>
    <p:sldId id="262" r:id="rId4"/>
    <p:sldId id="263" r:id="rId5"/>
    <p:sldId id="281" r:id="rId6"/>
    <p:sldId id="282" r:id="rId7"/>
    <p:sldId id="265" r:id="rId8"/>
    <p:sldId id="267" r:id="rId9"/>
    <p:sldId id="266" r:id="rId10"/>
    <p:sldId id="269" r:id="rId11"/>
    <p:sldId id="270" r:id="rId12"/>
    <p:sldId id="272" r:id="rId13"/>
    <p:sldId id="280" r:id="rId14"/>
    <p:sldId id="286" r:id="rId15"/>
    <p:sldId id="287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63" d="100"/>
          <a:sy n="63" d="100"/>
        </p:scale>
        <p:origin x="1376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1" y="2514601"/>
            <a:ext cx="668654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1" y="4777382"/>
            <a:ext cx="668654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1" y="4323813"/>
            <a:ext cx="1308489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1" y="4529543"/>
            <a:ext cx="584825" cy="365125"/>
          </a:xfrm>
        </p:spPr>
        <p:txBody>
          <a:bodyPr/>
          <a:lstStyle/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571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1" y="609600"/>
            <a:ext cx="668654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1" y="4354046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178178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1" y="3244142"/>
            <a:ext cx="584825" cy="365125"/>
          </a:xfrm>
        </p:spPr>
        <p:txBody>
          <a:bodyPr/>
          <a:lstStyle/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896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3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60" y="3505200"/>
            <a:ext cx="5652416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1" y="4354046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3178178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1" y="3244142"/>
            <a:ext cx="584825" cy="365125"/>
          </a:xfrm>
        </p:spPr>
        <p:txBody>
          <a:bodyPr/>
          <a:lstStyle/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850739" y="648005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6139" y="290530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1900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2438403"/>
            <a:ext cx="668655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8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1" y="4983090"/>
            <a:ext cx="584825" cy="365125"/>
          </a:xfrm>
        </p:spPr>
        <p:txBody>
          <a:bodyPr/>
          <a:lstStyle/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9743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3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4911728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1" y="4983090"/>
            <a:ext cx="584825" cy="365125"/>
          </a:xfrm>
        </p:spPr>
        <p:txBody>
          <a:bodyPr/>
          <a:lstStyle/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850739" y="648005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6139" y="290530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2321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1" y="627407"/>
            <a:ext cx="668654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8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1" y="4983090"/>
            <a:ext cx="584825" cy="365125"/>
          </a:xfrm>
        </p:spPr>
        <p:txBody>
          <a:bodyPr/>
          <a:lstStyle/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614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8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3082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10" y="627408"/>
            <a:ext cx="16557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627408"/>
            <a:ext cx="485775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8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523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5" y="624110"/>
            <a:ext cx="6683765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2133600"/>
            <a:ext cx="668655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8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580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1" y="2058750"/>
            <a:ext cx="668654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1" y="3530129"/>
            <a:ext cx="668654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178178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1" y="3244142"/>
            <a:ext cx="584825" cy="365125"/>
          </a:xfrm>
        </p:spPr>
        <p:txBody>
          <a:bodyPr/>
          <a:lstStyle/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477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2133600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2126222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3141" y="714378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1" y="787785"/>
            <a:ext cx="584825" cy="365125"/>
          </a:xfrm>
        </p:spPr>
        <p:txBody>
          <a:bodyPr/>
          <a:lstStyle/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157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1" y="1972703"/>
            <a:ext cx="299454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2548966"/>
            <a:ext cx="3257170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3" y="1969475"/>
            <a:ext cx="29992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2545738"/>
            <a:ext cx="3254006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714378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1" y="787785"/>
            <a:ext cx="584825" cy="365125"/>
          </a:xfrm>
        </p:spPr>
        <p:txBody>
          <a:bodyPr/>
          <a:lstStyle/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450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714378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318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714378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58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1" y="446088"/>
            <a:ext cx="26288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446091"/>
            <a:ext cx="38862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1" y="1598613"/>
            <a:ext cx="26288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714378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215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800600"/>
            <a:ext cx="668655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634965"/>
            <a:ext cx="668655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367338"/>
            <a:ext cx="668655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8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1" y="4983090"/>
            <a:ext cx="584825" cy="365125"/>
          </a:xfrm>
        </p:spPr>
        <p:txBody>
          <a:bodyPr/>
          <a:lstStyle/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3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" y="228600"/>
            <a:ext cx="2138637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-786"/>
            <a:ext cx="1767506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5" y="624110"/>
            <a:ext cx="6683765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2133600"/>
            <a:ext cx="668655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6130437"/>
            <a:ext cx="859712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1" y="6135811"/>
            <a:ext cx="571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98861" y="787785"/>
            <a:ext cx="584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5B7BBCC-CC05-4D94-8217-3110D7DBEC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81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457200" y="2492375"/>
            <a:ext cx="8229600" cy="3794125"/>
          </a:xfrm>
        </p:spPr>
        <p:txBody>
          <a:bodyPr/>
          <a:lstStyle/>
          <a:p>
            <a:pPr eaLnBrk="1" hangingPunct="1"/>
            <a:endParaRPr lang="zh-CN" altLang="en-US" dirty="0"/>
          </a:p>
          <a:p>
            <a:pPr eaLnBrk="1" hangingPunct="1">
              <a:buFont typeface="Wingdings 2" pitchFamily="18" charset="2"/>
              <a:buNone/>
            </a:pPr>
            <a:r>
              <a:rPr lang="zh-CN" altLang="en-US" sz="6000" dirty="0"/>
              <a:t>             第一课时</a:t>
            </a:r>
          </a:p>
        </p:txBody>
      </p:sp>
    </p:spTree>
    <p:extLst>
      <p:ext uri="{BB962C8B-B14F-4D97-AF65-F5344CB8AC3E}">
        <p14:creationId xmlns:p14="http://schemas.microsoft.com/office/powerpoint/2010/main" val="2729534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1187624" y="620688"/>
            <a:ext cx="8281987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noProof="1"/>
              <a:t>（一）学法探究（</a:t>
            </a:r>
            <a:r>
              <a:rPr lang="en-US" altLang="zh-CN" noProof="1"/>
              <a:t>3</a:t>
            </a:r>
            <a:r>
              <a:rPr lang="zh-CN" altLang="en-US" noProof="1"/>
              <a:t>分钟）：</a:t>
            </a:r>
            <a:br>
              <a:rPr lang="en-US" altLang="zh-CN" noProof="1"/>
            </a:br>
            <a:endParaRPr lang="zh-CN" altLang="en-US" noProof="1"/>
          </a:p>
        </p:txBody>
      </p:sp>
      <p:sp>
        <p:nvSpPr>
          <p:cNvPr id="11267" name="内容占位符 11266"/>
          <p:cNvSpPr>
            <a:spLocks noGrp="1" noChangeArrowheads="1"/>
          </p:cNvSpPr>
          <p:nvPr>
            <p:ph idx="1"/>
          </p:nvPr>
        </p:nvSpPr>
        <p:spPr>
          <a:xfrm>
            <a:off x="611188" y="1700213"/>
            <a:ext cx="8353425" cy="4608512"/>
          </a:xfrm>
        </p:spPr>
        <p:txBody>
          <a:bodyPr/>
          <a:lstStyle/>
          <a:p>
            <a:pPr eaLnBrk="1" hangingPunct="1"/>
            <a:r>
              <a:rPr lang="zh-CN" altLang="en-US" sz="4800" b="1" noProof="1">
                <a:solidFill>
                  <a:srgbClr val="FF0000"/>
                </a:solidFill>
              </a:rPr>
              <a:t>“关于诵读”</a:t>
            </a:r>
            <a:r>
              <a:rPr lang="zh-CN" altLang="en-US" sz="3600" noProof="1">
                <a:solidFill>
                  <a:srgbClr val="FF0000"/>
                </a:solidFill>
              </a:rPr>
              <a:t> ：</a:t>
            </a:r>
            <a:endParaRPr lang="zh-CN" altLang="zh-CN" sz="3600" noProof="1">
              <a:solidFill>
                <a:srgbClr val="FF0000"/>
              </a:solidFill>
            </a:endParaRPr>
          </a:p>
          <a:p>
            <a:pPr eaLnBrk="1" hangingPunct="1"/>
            <a:r>
              <a:rPr lang="zh-CN" altLang="zh-CN" sz="3600" b="1" noProof="1">
                <a:solidFill>
                  <a:srgbClr val="FF0000"/>
                </a:solidFill>
              </a:rPr>
              <a:t>1.</a:t>
            </a:r>
            <a:r>
              <a:rPr lang="zh-CN" altLang="en-US" sz="3600" b="1" noProof="1">
                <a:solidFill>
                  <a:srgbClr val="FF0000"/>
                </a:solidFill>
              </a:rPr>
              <a:t>准确</a:t>
            </a:r>
            <a:endParaRPr lang="zh-CN" altLang="zh-CN" sz="3600" b="1" noProof="1">
              <a:solidFill>
                <a:srgbClr val="FF0000"/>
              </a:solidFill>
            </a:endParaRPr>
          </a:p>
          <a:p>
            <a:pPr eaLnBrk="1" hangingPunct="1"/>
            <a:r>
              <a:rPr lang="zh-CN" altLang="zh-CN" sz="3600" b="1" noProof="1">
                <a:solidFill>
                  <a:srgbClr val="FF0000"/>
                </a:solidFill>
              </a:rPr>
              <a:t>2.</a:t>
            </a:r>
            <a:r>
              <a:rPr lang="zh-CN" altLang="en-US" sz="3600" b="1" noProof="1">
                <a:solidFill>
                  <a:srgbClr val="FF0000"/>
                </a:solidFill>
              </a:rPr>
              <a:t>流利、顺畅</a:t>
            </a:r>
            <a:endParaRPr lang="zh-CN" altLang="zh-CN" sz="3600" b="1" noProof="1">
              <a:solidFill>
                <a:srgbClr val="FF0000"/>
              </a:solidFill>
            </a:endParaRPr>
          </a:p>
          <a:p>
            <a:pPr eaLnBrk="1" hangingPunct="1"/>
            <a:r>
              <a:rPr lang="zh-CN" altLang="zh-CN" sz="3600" b="1" noProof="1">
                <a:solidFill>
                  <a:srgbClr val="FF0000"/>
                </a:solidFill>
              </a:rPr>
              <a:t>3.</a:t>
            </a:r>
            <a:r>
              <a:rPr lang="zh-CN" altLang="en-US" sz="3600" b="1" noProof="1">
                <a:solidFill>
                  <a:srgbClr val="FF0000"/>
                </a:solidFill>
              </a:rPr>
              <a:t>有语气、有感情</a:t>
            </a:r>
            <a:endParaRPr lang="en-US" altLang="zh-CN" sz="3600" b="1" noProof="1">
              <a:solidFill>
                <a:srgbClr val="FF0000"/>
              </a:solidFill>
            </a:endParaRPr>
          </a:p>
          <a:p>
            <a:pPr eaLnBrk="1" hangingPunct="1"/>
            <a:endParaRPr lang="en-US" altLang="zh-CN" sz="3600" b="1" noProof="1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4800" b="1" noProof="1">
                <a:solidFill>
                  <a:srgbClr val="FF0000"/>
                </a:solidFill>
              </a:rPr>
              <a:t>圈点批注法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27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（二）利用文本训练（</a:t>
            </a:r>
            <a:r>
              <a:rPr lang="en-US" altLang="zh-CN" b="1" dirty="0">
                <a:solidFill>
                  <a:srgbClr val="FF0000"/>
                </a:solidFill>
              </a:rPr>
              <a:t>25</a:t>
            </a:r>
            <a:r>
              <a:rPr lang="zh-CN" altLang="en-US" b="1" dirty="0">
                <a:solidFill>
                  <a:srgbClr val="FF0000"/>
                </a:solidFill>
              </a:rPr>
              <a:t>分钟）</a:t>
            </a:r>
          </a:p>
        </p:txBody>
      </p:sp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539750" y="1844675"/>
            <a:ext cx="84963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dirty="0">
                <a:latin typeface="Franklin Gothic Book"/>
                <a:ea typeface="黑体" pitchFamily="49" charset="-122"/>
              </a:rPr>
              <a:t>通读文本：</a:t>
            </a:r>
            <a:endParaRPr lang="en-US" altLang="zh-CN" sz="4800" dirty="0">
              <a:latin typeface="Franklin Gothic Book"/>
              <a:ea typeface="黑体" pitchFamily="49" charset="-122"/>
            </a:endParaRPr>
          </a:p>
          <a:p>
            <a:r>
              <a:rPr lang="en-US" altLang="zh-CN" sz="4800" b="1" dirty="0">
                <a:latin typeface="Franklin Gothic Book"/>
                <a:ea typeface="黑体" pitchFamily="49" charset="-122"/>
              </a:rPr>
              <a:t>1.</a:t>
            </a:r>
            <a:r>
              <a:rPr lang="zh-CN" altLang="en-US" sz="4800" b="1" dirty="0">
                <a:latin typeface="Franklin Gothic Book"/>
                <a:ea typeface="黑体" pitchFamily="49" charset="-122"/>
              </a:rPr>
              <a:t>默读：</a:t>
            </a:r>
            <a:r>
              <a:rPr lang="zh-CN" altLang="en-US" sz="3600" b="1" dirty="0">
                <a:latin typeface="Franklin Gothic Book"/>
                <a:ea typeface="黑体" pitchFamily="49" charset="-122"/>
              </a:rPr>
              <a:t>圈画你觉得</a:t>
            </a:r>
            <a:r>
              <a:rPr lang="zh-CN" altLang="en-US" sz="3600" b="1" dirty="0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应积累、难理解、有疑问、揭示文章中心</a:t>
            </a:r>
            <a:r>
              <a:rPr lang="zh-CN" altLang="en-US" sz="3600" b="1" dirty="0">
                <a:latin typeface="Franklin Gothic Book"/>
                <a:ea typeface="黑体" pitchFamily="49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词语或句子</a:t>
            </a:r>
            <a:r>
              <a:rPr lang="zh-CN" altLang="en-US" sz="3600" b="1" dirty="0">
                <a:latin typeface="Franklin Gothic Book"/>
                <a:ea typeface="黑体" pitchFamily="49" charset="-122"/>
              </a:rPr>
              <a:t>，并且进行</a:t>
            </a:r>
            <a:r>
              <a:rPr lang="zh-CN" altLang="en-US" sz="3600" b="1" dirty="0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读音或理解的批注</a:t>
            </a:r>
          </a:p>
        </p:txBody>
      </p:sp>
    </p:spTree>
    <p:extLst>
      <p:ext uri="{BB962C8B-B14F-4D97-AF65-F5344CB8AC3E}">
        <p14:creationId xmlns:p14="http://schemas.microsoft.com/office/powerpoint/2010/main" val="244532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13992" y="1844824"/>
            <a:ext cx="81369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err="1">
                <a:solidFill>
                  <a:srgbClr val="333333"/>
                </a:solidFill>
                <a:latin typeface="arial"/>
              </a:rPr>
              <a:t>jiǎo</a:t>
            </a:r>
            <a:r>
              <a:rPr lang="en-US" altLang="zh-CN" sz="3600" dirty="0">
                <a:solidFill>
                  <a:srgbClr val="333333"/>
                </a:solidFill>
                <a:latin typeface="arial"/>
              </a:rPr>
              <a:t>       </a:t>
            </a:r>
            <a:r>
              <a:rPr lang="en-US" altLang="zh-CN" sz="3600" dirty="0" err="1">
                <a:solidFill>
                  <a:srgbClr val="333333"/>
                </a:solidFill>
                <a:latin typeface="arial"/>
              </a:rPr>
              <a:t>zǔ</a:t>
            </a:r>
            <a:r>
              <a:rPr lang="en-US" altLang="zh-CN" sz="3600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altLang="zh-CN" sz="3600" dirty="0" err="1">
                <a:solidFill>
                  <a:srgbClr val="333333"/>
                </a:solidFill>
                <a:latin typeface="arial"/>
              </a:rPr>
              <a:t>sè</a:t>
            </a:r>
            <a:r>
              <a:rPr lang="en-US" altLang="zh-CN" sz="3600" dirty="0">
                <a:solidFill>
                  <a:srgbClr val="333333"/>
                </a:solidFill>
                <a:latin typeface="arial"/>
              </a:rPr>
              <a:t>       </a:t>
            </a:r>
            <a:r>
              <a:rPr lang="en-US" altLang="zh-CN" sz="3600" dirty="0" err="1">
                <a:solidFill>
                  <a:srgbClr val="333333"/>
                </a:solidFill>
                <a:latin typeface="arial"/>
              </a:rPr>
              <a:t>tú</a:t>
            </a:r>
            <a:r>
              <a:rPr lang="en-US" altLang="zh-CN" sz="3600" dirty="0">
                <a:solidFill>
                  <a:srgbClr val="333333"/>
                </a:solidFill>
                <a:latin typeface="arial"/>
              </a:rPr>
              <a:t>            </a:t>
            </a:r>
            <a:r>
              <a:rPr lang="en-US" altLang="zh-CN" sz="3600" dirty="0" err="1">
                <a:solidFill>
                  <a:srgbClr val="333333"/>
                </a:solidFill>
                <a:latin typeface="arial"/>
              </a:rPr>
              <a:t>hái</a:t>
            </a:r>
            <a:r>
              <a:rPr lang="en-US" altLang="zh-CN" sz="3600" dirty="0">
                <a:solidFill>
                  <a:srgbClr val="333333"/>
                </a:solidFill>
                <a:latin typeface="arial"/>
              </a:rPr>
              <a:t>    </a:t>
            </a:r>
            <a:r>
              <a:rPr lang="en-US" altLang="zh-CN" sz="3600" dirty="0" err="1">
                <a:solidFill>
                  <a:srgbClr val="333333"/>
                </a:solidFill>
                <a:latin typeface="arial"/>
              </a:rPr>
              <a:t>yū</a:t>
            </a:r>
            <a:r>
              <a:rPr lang="en-US" altLang="zh-CN" sz="3600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altLang="zh-CN" sz="3600" dirty="0" err="1">
                <a:solidFill>
                  <a:srgbClr val="333333"/>
                </a:solidFill>
                <a:latin typeface="arial"/>
              </a:rPr>
              <a:t>fǔ</a:t>
            </a:r>
            <a:r>
              <a:rPr lang="en-US" altLang="zh-CN" sz="3600" dirty="0">
                <a:solidFill>
                  <a:srgbClr val="333333"/>
                </a:solidFill>
                <a:latin typeface="arial"/>
              </a:rPr>
              <a:t> </a:t>
            </a:r>
          </a:p>
          <a:p>
            <a:r>
              <a:rPr lang="zh-CN" altLang="en-US" sz="3600" dirty="0">
                <a:solidFill>
                  <a:srgbClr val="FF0000"/>
                </a:solidFill>
              </a:rPr>
              <a:t>侥</a:t>
            </a:r>
            <a:r>
              <a:rPr lang="zh-CN" altLang="en-US" sz="3600" dirty="0"/>
              <a:t>幸      阻塞       屠杀      残</a:t>
            </a:r>
            <a:r>
              <a:rPr lang="zh-CN" altLang="en-US" sz="3600" dirty="0">
                <a:solidFill>
                  <a:srgbClr val="FF0000"/>
                </a:solidFill>
              </a:rPr>
              <a:t>骸     迂腐</a:t>
            </a:r>
            <a:endParaRPr lang="en-US" altLang="zh-CN" sz="3600" dirty="0"/>
          </a:p>
          <a:p>
            <a:endParaRPr lang="en-US" altLang="zh-CN" sz="3600" dirty="0"/>
          </a:p>
          <a:p>
            <a:pPr lvl="0"/>
            <a:r>
              <a:rPr lang="en-US" altLang="zh-CN" sz="3600" dirty="0" err="1">
                <a:solidFill>
                  <a:srgbClr val="333333"/>
                </a:solidFill>
                <a:latin typeface="arial"/>
              </a:rPr>
              <a:t>yù</a:t>
            </a:r>
            <a:r>
              <a:rPr lang="en-US" altLang="zh-CN" sz="3600" dirty="0">
                <a:solidFill>
                  <a:srgbClr val="333333"/>
                </a:solidFill>
                <a:latin typeface="arial"/>
              </a:rPr>
              <a:t>          </a:t>
            </a:r>
            <a:r>
              <a:rPr lang="en-US" altLang="zh-CN" sz="3600" dirty="0" err="1">
                <a:solidFill>
                  <a:srgbClr val="333333"/>
                </a:solidFill>
                <a:latin typeface="arial"/>
              </a:rPr>
              <a:t>zhǔ</a:t>
            </a:r>
            <a:r>
              <a:rPr lang="en-US" altLang="zh-CN" sz="3600" dirty="0">
                <a:solidFill>
                  <a:srgbClr val="333333"/>
                </a:solidFill>
                <a:latin typeface="arial"/>
              </a:rPr>
              <a:t>      </a:t>
            </a:r>
            <a:r>
              <a:rPr lang="en-US" altLang="zh-CN" sz="3600" dirty="0" err="1">
                <a:solidFill>
                  <a:srgbClr val="333333"/>
                </a:solidFill>
                <a:latin typeface="arial"/>
              </a:rPr>
              <a:t>yìng</a:t>
            </a:r>
            <a:r>
              <a:rPr lang="en-US" altLang="zh-CN" sz="3600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arial"/>
              </a:rPr>
              <a:t>hè</a:t>
            </a:r>
            <a:r>
              <a:rPr lang="en-US" altLang="zh-CN" sz="3600" dirty="0">
                <a:solidFill>
                  <a:srgbClr val="333333"/>
                </a:solidFill>
                <a:latin typeface="arial"/>
              </a:rPr>
              <a:t>     </a:t>
            </a:r>
            <a:r>
              <a:rPr lang="en-US" altLang="zh-CN" sz="3600" dirty="0" err="1">
                <a:solidFill>
                  <a:srgbClr val="333333"/>
                </a:solidFill>
                <a:latin typeface="arial"/>
              </a:rPr>
              <a:t>jí</a:t>
            </a:r>
            <a:r>
              <a:rPr lang="en-US" altLang="zh-CN" sz="3600" dirty="0">
                <a:solidFill>
                  <a:srgbClr val="333333"/>
                </a:solidFill>
                <a:latin typeface="arial"/>
              </a:rPr>
              <a:t>            </a:t>
            </a:r>
            <a:r>
              <a:rPr lang="en-US" altLang="zh-CN" sz="3600" dirty="0" err="1">
                <a:solidFill>
                  <a:srgbClr val="333333"/>
                </a:solidFill>
                <a:latin typeface="arial"/>
              </a:rPr>
              <a:t>hé</a:t>
            </a:r>
            <a:endParaRPr lang="en-US" altLang="zh-CN" sz="3600" dirty="0"/>
          </a:p>
          <a:p>
            <a:r>
              <a:rPr lang="zh-CN" altLang="en-US" sz="3600" dirty="0">
                <a:solidFill>
                  <a:srgbClr val="333333"/>
                </a:solidFill>
                <a:latin typeface="arial"/>
              </a:rPr>
              <a:t>郁积       </a:t>
            </a:r>
            <a:r>
              <a:rPr lang="zh-CN" altLang="en-US" sz="3600" dirty="0"/>
              <a:t>嘱 咐    应  </a:t>
            </a:r>
            <a:r>
              <a:rPr lang="zh-CN" altLang="en-US" sz="3600" dirty="0">
                <a:solidFill>
                  <a:srgbClr val="FF0000"/>
                </a:solidFill>
              </a:rPr>
              <a:t>和</a:t>
            </a:r>
            <a:r>
              <a:rPr lang="zh-CN" altLang="en-US" sz="3600" dirty="0"/>
              <a:t>      </a:t>
            </a:r>
            <a:r>
              <a:rPr lang="zh-CN" altLang="en-US" sz="3600" dirty="0">
                <a:solidFill>
                  <a:srgbClr val="FF0000"/>
                </a:solidFill>
              </a:rPr>
              <a:t>汲</a:t>
            </a:r>
            <a:r>
              <a:rPr lang="zh-CN" altLang="en-US" sz="3600" dirty="0"/>
              <a:t>取    干</a:t>
            </a:r>
            <a:r>
              <a:rPr lang="zh-CN" altLang="en-US" sz="3600" dirty="0">
                <a:solidFill>
                  <a:srgbClr val="FF0000"/>
                </a:solidFill>
              </a:rPr>
              <a:t>涸</a:t>
            </a:r>
            <a:endParaRPr lang="en-US" altLang="zh-CN" sz="3600" dirty="0">
              <a:solidFill>
                <a:srgbClr val="FF0000"/>
              </a:solidFill>
            </a:endParaRPr>
          </a:p>
          <a:p>
            <a:endParaRPr lang="en-US" altLang="zh-CN" sz="3600" dirty="0">
              <a:solidFill>
                <a:srgbClr val="FF0000"/>
              </a:solidFill>
            </a:endParaRPr>
          </a:p>
          <a:p>
            <a:r>
              <a:rPr lang="zh-CN" altLang="en-US" sz="4000" dirty="0">
                <a:solidFill>
                  <a:srgbClr val="002060"/>
                </a:solidFill>
              </a:rPr>
              <a:t>颠沛流离   刻骨铭心    海沽石烂  </a:t>
            </a:r>
            <a:endParaRPr lang="en-US" altLang="zh-CN" sz="4000" dirty="0">
              <a:solidFill>
                <a:srgbClr val="00206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43808" y="360512"/>
            <a:ext cx="4536504" cy="9144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/>
              <a:t>2.</a:t>
            </a:r>
            <a:r>
              <a:rPr lang="zh-CN" altLang="en-US" sz="5400" dirty="0"/>
              <a:t>字音我检测</a:t>
            </a:r>
          </a:p>
        </p:txBody>
      </p:sp>
    </p:spTree>
    <p:extLst>
      <p:ext uri="{BB962C8B-B14F-4D97-AF65-F5344CB8AC3E}">
        <p14:creationId xmlns:p14="http://schemas.microsoft.com/office/powerpoint/2010/main" val="264005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"/>
          <p:cNvSpPr txBox="1">
            <a:spLocks noChangeArrowheads="1"/>
          </p:cNvSpPr>
          <p:nvPr/>
        </p:nvSpPr>
        <p:spPr bwMode="auto">
          <a:xfrm>
            <a:off x="866476" y="1595021"/>
            <a:ext cx="792003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要求：准确、流利</a:t>
            </a:r>
            <a:endParaRPr lang="en-US" altLang="zh-CN" sz="4800" b="1" dirty="0">
              <a:solidFill>
                <a:srgbClr val="FF0000"/>
              </a:solidFill>
              <a:latin typeface="Franklin Gothic Book"/>
              <a:ea typeface="黑体" pitchFamily="49" charset="-122"/>
            </a:endParaRPr>
          </a:p>
          <a:p>
            <a:r>
              <a:rPr lang="zh-CN" altLang="en-US" sz="4400" b="1" kern="0" dirty="0">
                <a:solidFill>
                  <a:srgbClr val="0000FF"/>
                </a:solidFill>
                <a:latin typeface="Franklin Gothic Medium"/>
                <a:ea typeface="微软雅黑"/>
                <a:cs typeface="+mj-cs"/>
              </a:rPr>
              <a:t>（</a:t>
            </a:r>
            <a:r>
              <a:rPr lang="en-US" altLang="zh-CN" sz="4400" b="1" kern="0" dirty="0">
                <a:solidFill>
                  <a:srgbClr val="0000FF"/>
                </a:solidFill>
                <a:latin typeface="Franklin Gothic Medium"/>
                <a:ea typeface="微软雅黑"/>
                <a:cs typeface="+mj-cs"/>
              </a:rPr>
              <a:t>1</a:t>
            </a:r>
            <a:r>
              <a:rPr lang="zh-CN" altLang="en-US" sz="4400" b="1" kern="0" dirty="0">
                <a:solidFill>
                  <a:srgbClr val="0000FF"/>
                </a:solidFill>
                <a:latin typeface="Franklin Gothic Medium"/>
                <a:ea typeface="微软雅黑"/>
                <a:cs typeface="+mj-cs"/>
              </a:rPr>
              <a:t>）自由读课文，概括全文记叙了老师的哪几件事？ </a:t>
            </a:r>
            <a:endParaRPr lang="en-US" altLang="zh-CN" sz="4400" b="1" kern="0" dirty="0">
              <a:solidFill>
                <a:srgbClr val="0000FF"/>
              </a:solidFill>
              <a:latin typeface="Franklin Gothic Medium"/>
              <a:ea typeface="微软雅黑"/>
              <a:cs typeface="+mj-cs"/>
            </a:endParaRPr>
          </a:p>
          <a:p>
            <a:r>
              <a:rPr lang="zh-CN" altLang="en-US" sz="4400" b="1" kern="0" dirty="0">
                <a:solidFill>
                  <a:srgbClr val="0000FF"/>
                </a:solidFill>
                <a:latin typeface="Franklin Gothic Medium"/>
                <a:ea typeface="微软雅黑"/>
                <a:cs typeface="+mj-cs"/>
              </a:rPr>
              <a:t>（</a:t>
            </a:r>
            <a:r>
              <a:rPr lang="en-US" altLang="zh-CN" sz="4400" b="1" kern="0" dirty="0">
                <a:solidFill>
                  <a:srgbClr val="0000FF"/>
                </a:solidFill>
                <a:latin typeface="Franklin Gothic Medium"/>
                <a:ea typeface="微软雅黑"/>
                <a:cs typeface="+mj-cs"/>
              </a:rPr>
              <a:t>2</a:t>
            </a:r>
            <a:r>
              <a:rPr lang="zh-CN" altLang="en-US" sz="4400" b="1" kern="0" dirty="0">
                <a:solidFill>
                  <a:srgbClr val="0000FF"/>
                </a:solidFill>
                <a:latin typeface="Franklin Gothic Medium"/>
                <a:ea typeface="微软雅黑"/>
                <a:cs typeface="+mj-cs"/>
              </a:rPr>
              <a:t>）学生小组研讨和展示</a:t>
            </a:r>
          </a:p>
        </p:txBody>
      </p:sp>
      <p:sp>
        <p:nvSpPr>
          <p:cNvPr id="3" name="矩形 2"/>
          <p:cNvSpPr/>
          <p:nvPr/>
        </p:nvSpPr>
        <p:spPr>
          <a:xfrm>
            <a:off x="3242320" y="252336"/>
            <a:ext cx="3633936" cy="9144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/>
              <a:t>3.</a:t>
            </a:r>
            <a:r>
              <a:rPr lang="zh-CN" altLang="en-US" sz="5400" dirty="0"/>
              <a:t>朗读课文</a:t>
            </a:r>
          </a:p>
        </p:txBody>
      </p:sp>
    </p:spTree>
    <p:extLst>
      <p:ext uri="{BB962C8B-B14F-4D97-AF65-F5344CB8AC3E}">
        <p14:creationId xmlns:p14="http://schemas.microsoft.com/office/powerpoint/2010/main" val="286623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340768"/>
            <a:ext cx="72008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①语文老师使“我们”毫发无损地渡江；</a:t>
            </a:r>
            <a:endParaRPr lang="en-US" altLang="zh-CN" sz="3200" dirty="0"/>
          </a:p>
          <a:p>
            <a:r>
              <a:rPr lang="zh-CN" altLang="en-US" sz="3200" dirty="0"/>
              <a:t>②语文老师每天给“我”送饭，使“我”度过鼠疫危险期，活了下来；</a:t>
            </a:r>
            <a:endParaRPr lang="en-US" altLang="zh-CN" sz="3200" dirty="0"/>
          </a:p>
          <a:p>
            <a:endParaRPr lang="en-US" altLang="zh-CN" sz="3200" dirty="0"/>
          </a:p>
          <a:p>
            <a:r>
              <a:rPr lang="zh-CN" altLang="en-US" sz="3200" dirty="0"/>
              <a:t>③语文老师听到敌机声音，仰天大骂；</a:t>
            </a:r>
            <a:endParaRPr lang="en-US" altLang="zh-CN" sz="3200" dirty="0"/>
          </a:p>
          <a:p>
            <a:r>
              <a:rPr lang="zh-CN" altLang="en-US" sz="3200" dirty="0"/>
              <a:t>④语文老师教“我们”爱国诗篇，嘱咐“我们”抗战必胜。</a:t>
            </a:r>
            <a:endParaRPr lang="en-US" altLang="zh-CN" sz="3200" dirty="0"/>
          </a:p>
          <a:p>
            <a:r>
              <a:rPr lang="en-US" altLang="zh-CN" sz="3200" dirty="0"/>
              <a:t>⑤</a:t>
            </a:r>
            <a:r>
              <a:rPr lang="zh-CN" altLang="en-US" sz="3200" dirty="0"/>
              <a:t>所有语文老师选用的教材都蕴含浩然正气。</a:t>
            </a:r>
            <a:endParaRPr lang="en-US" altLang="zh-CN" sz="3200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7740352" y="1556793"/>
            <a:ext cx="288032" cy="124707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8157053" y="741764"/>
            <a:ext cx="7200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照料、保护</a:t>
            </a:r>
          </a:p>
        </p:txBody>
      </p:sp>
      <p:sp>
        <p:nvSpPr>
          <p:cNvPr id="14" name="右大括号 13"/>
          <p:cNvSpPr/>
          <p:nvPr/>
        </p:nvSpPr>
        <p:spPr>
          <a:xfrm>
            <a:off x="7524328" y="3284984"/>
            <a:ext cx="360040" cy="26642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8028114" y="3429000"/>
            <a:ext cx="677108" cy="2952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高水平的教育</a:t>
            </a:r>
          </a:p>
        </p:txBody>
      </p:sp>
      <p:sp>
        <p:nvSpPr>
          <p:cNvPr id="17" name="矩形 16"/>
          <p:cNvSpPr/>
          <p:nvPr/>
        </p:nvSpPr>
        <p:spPr>
          <a:xfrm>
            <a:off x="1547663" y="394772"/>
            <a:ext cx="55948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Franklin Gothic Medium"/>
                <a:ea typeface="微软雅黑"/>
                <a:cs typeface="+mj-cs"/>
              </a:rPr>
              <a:t>（</a:t>
            </a: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Franklin Gothic Medium"/>
                <a:ea typeface="微软雅黑"/>
                <a:cs typeface="+mj-cs"/>
              </a:rPr>
              <a:t>3</a:t>
            </a: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Franklin Gothic Medium"/>
                <a:ea typeface="微软雅黑"/>
                <a:cs typeface="+mj-cs"/>
              </a:rPr>
              <a:t>）</a:t>
            </a:r>
            <a:r>
              <a:rPr kumimoji="0" lang="zh-CN" altLang="zh-CN" sz="4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Franklin Gothic Medium"/>
                <a:ea typeface="微软雅黑"/>
                <a:cs typeface="+mj-cs"/>
              </a:rPr>
              <a:t>师生讲评或总结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4591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/>
              <a:t>总结提升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9592" y="2060848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kern="0" dirty="0">
                <a:solidFill>
                  <a:srgbClr val="0000FF"/>
                </a:solidFill>
                <a:latin typeface="Franklin Gothic Medium"/>
                <a:ea typeface="微软雅黑"/>
              </a:rPr>
              <a:t>课文中的老师无名无姓，但为什么几十年后，作者仍对他们念念不忘？</a:t>
            </a:r>
          </a:p>
        </p:txBody>
      </p:sp>
    </p:spTree>
    <p:extLst>
      <p:ext uri="{BB962C8B-B14F-4D97-AF65-F5344CB8AC3E}">
        <p14:creationId xmlns:p14="http://schemas.microsoft.com/office/powerpoint/2010/main" val="3443670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2376488"/>
          </a:xfrm>
        </p:spPr>
        <p:txBody>
          <a:bodyPr/>
          <a:lstStyle/>
          <a:p>
            <a:pPr algn="ctr" eaLnBrk="1" hangingPunct="1"/>
            <a:r>
              <a:rPr lang="zh-CN" altLang="en-US" dirty="0"/>
              <a:t>一、</a:t>
            </a:r>
            <a:r>
              <a:rPr lang="zh-CN" altLang="zh-CN" dirty="0"/>
              <a:t>常规训练（</a:t>
            </a:r>
            <a:r>
              <a:rPr lang="en-US" altLang="zh-CN" dirty="0"/>
              <a:t>10</a:t>
            </a:r>
            <a:r>
              <a:rPr lang="zh-CN" altLang="zh-CN" dirty="0"/>
              <a:t>分钟）</a:t>
            </a:r>
            <a:endParaRPr lang="zh-CN" altLang="en-US" dirty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457200" y="2492375"/>
            <a:ext cx="8229600" cy="3794125"/>
          </a:xfrm>
        </p:spPr>
        <p:txBody>
          <a:bodyPr/>
          <a:lstStyle/>
          <a:p>
            <a:pPr eaLnBrk="1" hangingPunct="1"/>
            <a:endParaRPr lang="zh-CN" altLang="en-US" dirty="0"/>
          </a:p>
          <a:p>
            <a:pPr eaLnBrk="1" hangingPunct="1">
              <a:buFont typeface="Wingdings 2" pitchFamily="18" charset="2"/>
              <a:buNone/>
            </a:pPr>
            <a:r>
              <a:rPr lang="zh-CN" altLang="en-US" sz="6000" dirty="0"/>
              <a:t>             弟子规</a:t>
            </a:r>
          </a:p>
        </p:txBody>
      </p:sp>
    </p:spTree>
    <p:extLst>
      <p:ext uri="{BB962C8B-B14F-4D97-AF65-F5344CB8AC3E}">
        <p14:creationId xmlns:p14="http://schemas.microsoft.com/office/powerpoint/2010/main" val="4092694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80990" y="0"/>
            <a:ext cx="8540750" cy="1557338"/>
          </a:xfrm>
        </p:spPr>
        <p:txBody>
          <a:bodyPr/>
          <a:lstStyle/>
          <a:p>
            <a:pPr algn="ctr" eaLnBrk="1" hangingPunct="1"/>
            <a:r>
              <a:rPr lang="zh-CN" altLang="en-US" sz="36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泛 爱 众</a:t>
            </a:r>
            <a:br>
              <a:rPr lang="en-US" altLang="zh-CN" sz="36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</a:br>
            <a:r>
              <a:rPr lang="en-US" altLang="zh-CN" sz="36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600" dirty="0">
                <a:solidFill>
                  <a:srgbClr val="FF0000"/>
                </a:solidFill>
                <a:ea typeface="隶书" pitchFamily="49" charset="-122"/>
              </a:rPr>
              <a:t>对人或事物，要</a:t>
            </a:r>
            <a:r>
              <a:rPr lang="zh-CN" altLang="en-US" sz="36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心怀博爱，真诚磊落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01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99592" y="1262064"/>
            <a:ext cx="8568952" cy="5587439"/>
          </a:xfrm>
        </p:spPr>
        <p:txBody>
          <a:bodyPr>
            <a:noAutofit/>
          </a:bodyPr>
          <a:lstStyle/>
          <a:p>
            <a:pPr lvl="0">
              <a:buClr>
                <a:srgbClr val="A53010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凡是人    皆须爱    天同覆    地同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载</a:t>
            </a:r>
            <a:r>
              <a:rPr lang="en-US" altLang="zh-CN" sz="32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zài</a:t>
            </a:r>
            <a:endParaRPr lang="en-US" altLang="zh-CN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marL="0" lvl="0" indent="0">
              <a:buClr>
                <a:srgbClr val="A53010"/>
              </a:buClr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无论对什么人，都必须关心爱护，因为大家生活在同一片蓝天下，同一个地球上。</a:t>
            </a:r>
            <a:endParaRPr lang="en-US" altLang="zh-CN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行高者    名自高    人所重    非貌高</a:t>
            </a:r>
            <a:endParaRPr lang="en-US" altLang="zh-CN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德行高的人，名望自然高，人们所敬重的，不是他外表容貌好。</a:t>
            </a:r>
            <a:endParaRPr lang="en-US" altLang="zh-CN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才大者    望自大    人所服    非言大</a:t>
            </a:r>
            <a:endParaRPr lang="en-US" altLang="zh-CN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有才能的人，声望自然大，人们所佩服的，      不是他会说大话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217797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4" descr="2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36720"/>
          </a:xfrm>
          <a:noFill/>
        </p:spPr>
      </p:pic>
    </p:spTree>
    <p:extLst>
      <p:ext uri="{BB962C8B-B14F-4D97-AF65-F5344CB8AC3E}">
        <p14:creationId xmlns:p14="http://schemas.microsoft.com/office/powerpoint/2010/main" val="365072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95536" y="188640"/>
            <a:ext cx="8640960" cy="4032448"/>
          </a:xfrm>
        </p:spPr>
        <p:txBody>
          <a:bodyPr>
            <a:noAutofit/>
          </a:bodyPr>
          <a:lstStyle/>
          <a:p>
            <a:pPr marL="0" lvl="0" indent="0">
              <a:buClr>
                <a:srgbClr val="A53010"/>
              </a:buClr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                                </a:t>
            </a:r>
            <a:r>
              <a:rPr lang="en-US" altLang="zh-CN" sz="3600" b="1" dirty="0" err="1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zī</a:t>
            </a:r>
            <a:r>
              <a:rPr lang="en-US" altLang="zh-CN" sz="36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 </a:t>
            </a:r>
            <a:br>
              <a:rPr lang="en-US" altLang="zh-CN" sz="36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</a:br>
            <a:r>
              <a:rPr lang="en-US" altLang="zh-CN" sz="36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己有能    勿自私     人所能    勿轻訾</a:t>
            </a:r>
            <a:b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自己有本领，不要自私，要去帮助别人；别人有本领，不要小看别人，说别人的坏话。</a:t>
            </a:r>
            <a:endParaRPr lang="en-US" altLang="zh-CN" sz="3600" b="1" dirty="0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勿谄富     勿骄贫    勿厌故    勿喜新</a:t>
            </a:r>
            <a:endParaRPr lang="en-US" altLang="zh-CN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不要去讨好富有的人，也不要在穷人面前骄傲，不要厌弃以前的老朋友，也不要只喜欢新朋友。</a:t>
            </a:r>
            <a:br>
              <a:rPr lang="en-US" altLang="zh-CN" sz="36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</a:br>
            <a:r>
              <a:rPr lang="en-US" altLang="zh-CN" sz="36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    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4221088"/>
            <a:ext cx="8064896" cy="175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spcBef>
                <a:spcPts val="1000"/>
              </a:spcBef>
              <a:buClr>
                <a:srgbClr val="A53010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人不闲     勿事搅    人不安    勿话扰</a:t>
            </a:r>
          </a:p>
          <a:p>
            <a:pPr lvl="0" defTabSz="457200">
              <a:spcBef>
                <a:spcPts val="1000"/>
              </a:spcBef>
              <a:buClr>
                <a:srgbClr val="A53010"/>
              </a:buClr>
            </a:pPr>
            <a:r>
              <a:rPr lang="zh-CN" altLang="en-US" sz="32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  别人没有空闲时，不要用事情打搅他，别人心情不好时，不要用话语干扰他。 </a:t>
            </a:r>
          </a:p>
        </p:txBody>
      </p:sp>
    </p:spTree>
    <p:extLst>
      <p:ext uri="{BB962C8B-B14F-4D97-AF65-F5344CB8AC3E}">
        <p14:creationId xmlns:p14="http://schemas.microsoft.com/office/powerpoint/2010/main" val="215689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 descr="2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632" y="14199"/>
            <a:ext cx="9105798" cy="6858000"/>
          </a:xfrm>
          <a:noFill/>
        </p:spPr>
      </p:pic>
    </p:spTree>
    <p:extLst>
      <p:ext uri="{BB962C8B-B14F-4D97-AF65-F5344CB8AC3E}">
        <p14:creationId xmlns:p14="http://schemas.microsoft.com/office/powerpoint/2010/main" val="3219630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二、</a:t>
            </a:r>
            <a:r>
              <a:rPr lang="zh-CN" altLang="zh-CN"/>
              <a:t>理解运用（</a:t>
            </a:r>
            <a:r>
              <a:rPr lang="en-US" altLang="zh-CN"/>
              <a:t>30</a:t>
            </a:r>
            <a:r>
              <a:rPr lang="zh-CN" altLang="zh-CN"/>
              <a:t>分钟）</a:t>
            </a:r>
            <a:endParaRPr lang="zh-CN" altLang="en-US"/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983085" y="2348880"/>
            <a:ext cx="8160915" cy="377762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CN" altLang="zh-CN" sz="4000" dirty="0"/>
              <a:t>利用文本，进行听说读写的训练。</a:t>
            </a:r>
            <a:br>
              <a:rPr lang="zh-CN" altLang="zh-CN" sz="4000" dirty="0"/>
            </a:b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344665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1187624" y="1822124"/>
            <a:ext cx="7272808" cy="3777622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4400" b="1" dirty="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8.</a:t>
            </a:r>
            <a:r>
              <a:rPr lang="zh-CN" altLang="en-US" sz="4400" b="1" dirty="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 我有过这样的老师</a:t>
            </a:r>
            <a:endParaRPr lang="en-US" altLang="zh-CN" sz="4400" b="1" dirty="0">
              <a:solidFill>
                <a:schemeClr val="tx1"/>
              </a:solidFill>
              <a:latin typeface="楷体_GB2312"/>
              <a:ea typeface="楷体_GB2312"/>
              <a:cs typeface="楷体_GB2312"/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rgbClr val="CC0099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52120" y="3356992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dirty="0">
                <a:solidFill>
                  <a:prstClr val="black"/>
                </a:solidFill>
              </a:rPr>
              <a:t>陈志华</a:t>
            </a:r>
          </a:p>
        </p:txBody>
      </p:sp>
    </p:spTree>
    <p:extLst>
      <p:ext uri="{BB962C8B-B14F-4D97-AF65-F5344CB8AC3E}">
        <p14:creationId xmlns:p14="http://schemas.microsoft.com/office/powerpoint/2010/main" val="4221514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267744" y="548680"/>
            <a:ext cx="2591654" cy="1280890"/>
          </a:xfrm>
        </p:spPr>
        <p:txBody>
          <a:bodyPr>
            <a:noAutofit/>
          </a:bodyPr>
          <a:lstStyle/>
          <a:p>
            <a:r>
              <a:rPr lang="zh-CN" altLang="en-US" sz="4400" dirty="0"/>
              <a:t>陈志华</a:t>
            </a:r>
          </a:p>
        </p:txBody>
      </p:sp>
      <p:pic>
        <p:nvPicPr>
          <p:cNvPr id="1028" name="Picture 4" descr="http://history.people.com.cn/NMediaFile/2013/1223/MAIN2013122315010001165055623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366" y="1827560"/>
            <a:ext cx="348007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23527" y="1968104"/>
            <a:ext cx="533883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陈志华（</a:t>
            </a:r>
            <a:r>
              <a:rPr lang="en-US" altLang="zh-CN" sz="3200" dirty="0"/>
              <a:t>1929-</a:t>
            </a:r>
            <a:r>
              <a:rPr lang="zh-CN" altLang="en-US" sz="3200" dirty="0"/>
              <a:t>），河北东光人，学者，清华大学教授。著有</a:t>
            </a:r>
            <a:r>
              <a:rPr lang="en-US" altLang="zh-CN" sz="3200" dirty="0"/>
              <a:t>《</a:t>
            </a:r>
            <a:r>
              <a:rPr lang="zh-CN" altLang="en-US" sz="3200" dirty="0"/>
              <a:t>北窗集</a:t>
            </a:r>
            <a:r>
              <a:rPr lang="en-US" altLang="zh-CN" sz="3200" dirty="0"/>
              <a:t>》</a:t>
            </a:r>
            <a:r>
              <a:rPr lang="zh-CN" altLang="en-US" sz="3200" dirty="0"/>
              <a:t>、</a:t>
            </a:r>
            <a:r>
              <a:rPr lang="en-US" altLang="zh-CN" sz="3200" dirty="0"/>
              <a:t>《</a:t>
            </a:r>
            <a:r>
              <a:rPr lang="zh-CN" altLang="en-US" sz="3200" dirty="0"/>
              <a:t>外国建筑史</a:t>
            </a:r>
            <a:r>
              <a:rPr lang="en-US" altLang="zh-CN" sz="3200" dirty="0"/>
              <a:t>》</a:t>
            </a:r>
            <a:r>
              <a:rPr lang="zh-CN" altLang="en-US" sz="3200" dirty="0"/>
              <a:t>、</a:t>
            </a:r>
            <a:r>
              <a:rPr lang="en-US" altLang="zh-CN" sz="3200" dirty="0"/>
              <a:t>《</a:t>
            </a:r>
            <a:r>
              <a:rPr lang="zh-CN" altLang="en-US" sz="3200" dirty="0"/>
              <a:t>意大利古建筑散记</a:t>
            </a:r>
            <a:r>
              <a:rPr lang="en-US" altLang="zh-CN" sz="3200" dirty="0"/>
              <a:t>》</a:t>
            </a:r>
            <a:r>
              <a:rPr lang="zh-CN" altLang="en-US" sz="3200" dirty="0"/>
              <a:t>、</a:t>
            </a:r>
            <a:r>
              <a:rPr lang="en-US" altLang="zh-CN" sz="3200" dirty="0"/>
              <a:t>《</a:t>
            </a:r>
            <a:r>
              <a:rPr lang="zh-CN" altLang="en-US" sz="3200" dirty="0"/>
              <a:t>诸葛村乡土建筑</a:t>
            </a:r>
            <a:r>
              <a:rPr lang="en-US" altLang="zh-CN" sz="3200" dirty="0"/>
              <a:t>》</a:t>
            </a:r>
            <a:r>
              <a:rPr lang="zh-CN" altLang="en-US" sz="3200" dirty="0"/>
              <a:t>、</a:t>
            </a:r>
            <a:r>
              <a:rPr lang="en-US" altLang="zh-CN" sz="3200" dirty="0"/>
              <a:t>《</a:t>
            </a:r>
            <a:r>
              <a:rPr lang="zh-CN" altLang="en-US" sz="3200" dirty="0"/>
              <a:t>婺源县乡土建筑</a:t>
            </a:r>
            <a:r>
              <a:rPr lang="en-US" altLang="zh-CN" sz="3200" dirty="0"/>
              <a:t>》</a:t>
            </a:r>
            <a:r>
              <a:rPr lang="zh-CN" altLang="en-US" sz="3200" dirty="0"/>
              <a:t>等。</a:t>
            </a:r>
          </a:p>
        </p:txBody>
      </p:sp>
    </p:spTree>
    <p:extLst>
      <p:ext uri="{BB962C8B-B14F-4D97-AF65-F5344CB8AC3E}">
        <p14:creationId xmlns:p14="http://schemas.microsoft.com/office/powerpoint/2010/main" val="1528595519"/>
      </p:ext>
    </p:extLst>
  </p:cSld>
  <p:clrMapOvr>
    <a:masterClrMapping/>
  </p:clrMapOvr>
</p:sld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464</Words>
  <Paragraphs>56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黑体</vt:lpstr>
      <vt:lpstr>华文楷体</vt:lpstr>
      <vt:lpstr>楷体_GB2312</vt:lpstr>
      <vt:lpstr>隶书</vt:lpstr>
      <vt:lpstr>微软雅黑</vt:lpstr>
      <vt:lpstr>幼圆</vt:lpstr>
      <vt:lpstr>arial</vt:lpstr>
      <vt:lpstr>arial</vt:lpstr>
      <vt:lpstr>Century Gothic</vt:lpstr>
      <vt:lpstr>Franklin Gothic Book</vt:lpstr>
      <vt:lpstr>Franklin Gothic Medium</vt:lpstr>
      <vt:lpstr>Wingdings 2</vt:lpstr>
      <vt:lpstr>Wingdings 3</vt:lpstr>
      <vt:lpstr>丝状</vt:lpstr>
      <vt:lpstr>PowerPoint 演示文稿</vt:lpstr>
      <vt:lpstr>一、常规训练（10分钟）</vt:lpstr>
      <vt:lpstr>泛 爱 众     对人或事物，要心怀博爱，真诚磊落</vt:lpstr>
      <vt:lpstr>PowerPoint 演示文稿</vt:lpstr>
      <vt:lpstr>PowerPoint 演示文稿</vt:lpstr>
      <vt:lpstr>PowerPoint 演示文稿</vt:lpstr>
      <vt:lpstr>二、理解运用（30分钟）</vt:lpstr>
      <vt:lpstr>PowerPoint 演示文稿</vt:lpstr>
      <vt:lpstr>陈志华</vt:lpstr>
      <vt:lpstr>（一）学法探究（3分钟）： </vt:lpstr>
      <vt:lpstr>（二）利用文本训练（25分钟）</vt:lpstr>
      <vt:lpstr>PowerPoint 演示文稿</vt:lpstr>
      <vt:lpstr>PowerPoint 演示文稿</vt:lpstr>
      <vt:lpstr>PowerPoint 演示文稿</vt:lpstr>
      <vt:lpstr>总结提升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lenovo</cp:lastModifiedBy>
  <dcterms:created xsi:type="dcterms:W3CDTF">2016-09-16T02:01:25Z</dcterms:created>
  <dcterms:modified xsi:type="dcterms:W3CDTF">2018-09-23T06:22:17Z</dcterms:modified>
  <cp:category/>
</cp:coreProperties>
</file>