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39"/>
  </p:notesMasterIdLst>
  <p:handoutMasterIdLst>
    <p:handoutMasterId r:id="rId40"/>
  </p:handoutMasterIdLst>
  <p:sldIdLst>
    <p:sldId id="323" r:id="rId2"/>
    <p:sldId id="523" r:id="rId3"/>
    <p:sldId id="1042" r:id="rId4"/>
    <p:sldId id="1269" r:id="rId5"/>
    <p:sldId id="634" r:id="rId6"/>
    <p:sldId id="1001" r:id="rId7"/>
    <p:sldId id="1087" r:id="rId8"/>
    <p:sldId id="1077" r:id="rId9"/>
    <p:sldId id="1096" r:id="rId10"/>
    <p:sldId id="1339" r:id="rId11"/>
    <p:sldId id="996" r:id="rId12"/>
    <p:sldId id="1080" r:id="rId13"/>
    <p:sldId id="1341" r:id="rId14"/>
    <p:sldId id="1098" r:id="rId15"/>
    <p:sldId id="1340" r:id="rId16"/>
    <p:sldId id="1343" r:id="rId17"/>
    <p:sldId id="941" r:id="rId18"/>
    <p:sldId id="928" r:id="rId19"/>
    <p:sldId id="1045" r:id="rId20"/>
    <p:sldId id="1118" r:id="rId21"/>
    <p:sldId id="1310" r:id="rId22"/>
    <p:sldId id="1114" r:id="rId23"/>
    <p:sldId id="1104" r:id="rId24"/>
    <p:sldId id="1099" r:id="rId25"/>
    <p:sldId id="1101" r:id="rId26"/>
    <p:sldId id="1106" r:id="rId27"/>
    <p:sldId id="1115" r:id="rId28"/>
    <p:sldId id="1111" r:id="rId29"/>
    <p:sldId id="1116" r:id="rId30"/>
    <p:sldId id="1312" r:id="rId31"/>
    <p:sldId id="1142" r:id="rId32"/>
    <p:sldId id="1315" r:id="rId33"/>
    <p:sldId id="936" r:id="rId34"/>
    <p:sldId id="937" r:id="rId35"/>
    <p:sldId id="971" r:id="rId36"/>
    <p:sldId id="1313" r:id="rId37"/>
    <p:sldId id="940" r:id="rId38"/>
  </p:sldIdLst>
  <p:sldSz cx="9144000" cy="5143500" type="screen16x9"/>
  <p:notesSz cx="6858000" cy="9144000"/>
  <p:embeddedFontLst>
    <p:embeddedFont>
      <p:font typeface="楷体" pitchFamily="49" charset="-122"/>
      <p:regular r:id="rId41"/>
    </p:embeddedFont>
    <p:embeddedFont>
      <p:font typeface="微软雅黑" pitchFamily="34" charset="-122"/>
      <p:regular r:id="rId42"/>
      <p:bold r:id="rId43"/>
    </p:embeddedFont>
    <p:embeddedFont>
      <p:font typeface="黑体" pitchFamily="49" charset="-122"/>
      <p:regular r:id="rId44"/>
    </p:embeddedFont>
    <p:embeddedFont>
      <p:font typeface="幼圆" pitchFamily="49" charset="-122"/>
      <p:regular r:id="rId45"/>
    </p:embeddedFont>
    <p:embeddedFont>
      <p:font typeface="汉语拼音" charset="-122"/>
      <p:regular r:id="rId46"/>
    </p:embeddedFont>
    <p:embeddedFont>
      <p:font typeface="华文楷体" pitchFamily="2" charset="-122"/>
      <p:regular r:id="rId47"/>
    </p:embeddedFont>
    <p:embeddedFont>
      <p:font typeface="Calibri" pitchFamily="34" charset="0"/>
      <p:regular r:id="rId48"/>
      <p:bold r:id="rId49"/>
      <p:italic r:id="rId50"/>
      <p:boldItalic r:id="rId51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0000"/>
    <a:srgbClr val="0000FF"/>
    <a:srgbClr val="FFFFFF"/>
    <a:srgbClr val="00B050"/>
    <a:srgbClr val="FEFCDE"/>
    <a:srgbClr val="0066FF"/>
    <a:srgbClr val="A38302"/>
    <a:srgbClr val="FF00FF"/>
    <a:srgbClr val="FF6600"/>
    <a:srgbClr val="D60093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4479" autoAdjust="0"/>
    <p:restoredTop sz="94705" autoAdjust="0"/>
  </p:normalViewPr>
  <p:slideViewPr>
    <p:cSldViewPr>
      <p:cViewPr>
        <p:scale>
          <a:sx n="100" d="100"/>
          <a:sy n="100" d="100"/>
        </p:scale>
        <p:origin x="-1158" y="-294"/>
      </p:cViewPr>
      <p:guideLst>
        <p:guide orient="horz" pos="3214"/>
        <p:guide pos="5760"/>
      </p:guideLst>
    </p:cSldViewPr>
  </p:slideViewPr>
  <p:outlineViewPr>
    <p:cViewPr>
      <p:scale>
        <a:sx n="33" d="100"/>
        <a:sy n="33" d="100"/>
      </p:scale>
      <p:origin x="0" y="112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4578"/>
    </p:cViewPr>
  </p:sorterViewPr>
  <p:notesViewPr>
    <p:cSldViewPr>
      <p:cViewPr varScale="1">
        <p:scale>
          <a:sx n="65" d="100"/>
          <a:sy n="65" d="100"/>
        </p:scale>
        <p:origin x="-2502" y="-114"/>
      </p:cViewPr>
      <p:guideLst>
        <p:guide orient="horz" pos="2937"/>
        <p:guide pos="2114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2.fntdata"/><Relationship Id="rId47" Type="http://schemas.openxmlformats.org/officeDocument/2006/relationships/font" Target="fonts/font7.fntdata"/><Relationship Id="rId50" Type="http://schemas.openxmlformats.org/officeDocument/2006/relationships/font" Target="fonts/font10.fntdata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font" Target="fonts/font6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font" Target="fonts/font1.fntdata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handoutMaster" Target="handoutMasters/handoutMaster1.xml"/><Relationship Id="rId45" Type="http://schemas.openxmlformats.org/officeDocument/2006/relationships/font" Target="fonts/font5.fntdata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9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4.fntdata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3.fntdata"/><Relationship Id="rId48" Type="http://schemas.openxmlformats.org/officeDocument/2006/relationships/font" Target="fonts/font8.fntdata"/><Relationship Id="rId8" Type="http://schemas.openxmlformats.org/officeDocument/2006/relationships/slide" Target="slides/slide7.xml"/><Relationship Id="rId51" Type="http://schemas.openxmlformats.org/officeDocument/2006/relationships/font" Target="fonts/font11.fntdata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  <a:pPr/>
              <a:t>2019/6/18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  <a:pPr/>
              <a:t>2019/6/18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 flipH="1">
            <a:off x="0" y="123190"/>
            <a:ext cx="1880235" cy="215900"/>
          </a:xfrm>
          <a:prstGeom prst="rect">
            <a:avLst/>
          </a:prstGeom>
          <a:gradFill flip="none" rotWithShape="1">
            <a:gsLst>
              <a:gs pos="40000">
                <a:schemeClr val="accent5">
                  <a:lumMod val="60000"/>
                  <a:lumOff val="40000"/>
                </a:schemeClr>
              </a:gs>
              <a:gs pos="97000">
                <a:schemeClr val="bg1">
                  <a:alpha val="0"/>
                </a:schemeClr>
              </a:gs>
              <a:gs pos="70000">
                <a:schemeClr val="accent5">
                  <a:lumMod val="40000"/>
                  <a:lumOff val="60000"/>
                  <a:alpha val="76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kumimoji="1" lang="en-US" altLang="zh-CN"/>
              <a:t>    </a:t>
            </a:r>
            <a:r>
              <a:rPr kumimoji="1" lang="en-US" altLang="zh-CN">
                <a:solidFill>
                  <a:schemeClr val="tx1"/>
                </a:solidFill>
              </a:rPr>
              <a:t>25   </a:t>
            </a:r>
            <a:r>
              <a:rPr kumimoji="1" lang="zh-CN" altLang="en-US">
                <a:solidFill>
                  <a:schemeClr val="tx1"/>
                </a:solidFill>
              </a:rPr>
              <a:t>好的故事</a:t>
            </a:r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10" cstate="print">
            <a:lum bright="12000" contrast="6000"/>
          </a:blip>
          <a:srcRect r="505" b="13333"/>
          <a:stretch>
            <a:fillRect/>
          </a:stretch>
        </p:blipFill>
        <p:spPr>
          <a:xfrm>
            <a:off x="0" y="4533900"/>
            <a:ext cx="9156700" cy="6096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slide" Target="slide6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&#19971;&#24425;-&#23383;&#35789;&#21548;&#20889;-&#20154;&#20845;&#19978;25&#22909;&#30340;&#25925;&#20107;.mp4" TargetMode="Externa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Relationship Id="rId5" Type="http://schemas.openxmlformats.org/officeDocument/2006/relationships/slide" Target="slide17.xm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&#29983;&#23383;&#35270;&#39057;-&#20845;&#19978;-25&#22909;&#30340;&#25925;&#20107;.mp4" TargetMode="External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6.png"/><Relationship Id="rId5" Type="http://schemas.openxmlformats.org/officeDocument/2006/relationships/hyperlink" Target="&#19971;&#24425;-&#35838;&#25991;&#26391;&#35835;-&#20154;&#20845;&#19978;25&#22909;&#30340;&#25925;&#20107;.mp4" TargetMode="Externa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089660" y="965835"/>
            <a:ext cx="6800215" cy="203835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68580" tIns="34290" rIns="68580" bIns="34290" rtlCol="0">
            <a:spAutoFit/>
          </a:bodyPr>
          <a:lstStyle/>
          <a:p>
            <a:pPr indent="457200" algn="just"/>
            <a:r>
              <a:rPr lang="en-US" sz="32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sz="32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大家都听过许多故事，那么到底什么才是好的故事呢</a:t>
            </a:r>
            <a:r>
              <a:rPr lang="zh-CN" sz="32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r>
              <a:rPr sz="32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今天我们继续走进鲁迅先生，看他笔下好的故事究竟是什么故事</a:t>
            </a:r>
            <a:r>
              <a:rPr lang="zh-CN" sz="32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sz="32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http://img.zcool.cn/community/012d4457e4f6e00000018c1bc4a87b.jpg@900w_1l_2o_100sh.jpg"/>
          <p:cNvPicPr>
            <a:picLocks noChangeAspect="1" noChangeArrowheads="1"/>
          </p:cNvPicPr>
          <p:nvPr/>
        </p:nvPicPr>
        <p:blipFill>
          <a:blip r:embed="rId2" cstate="print"/>
          <a:srcRect r="8441"/>
          <a:stretch>
            <a:fillRect/>
          </a:stretch>
        </p:blipFill>
        <p:spPr bwMode="auto">
          <a:xfrm>
            <a:off x="563" y="48"/>
            <a:ext cx="9143110" cy="5143669"/>
          </a:xfrm>
          <a:prstGeom prst="rect">
            <a:avLst/>
          </a:prstGeom>
          <a:noFill/>
        </p:spPr>
      </p:pic>
      <p:sp>
        <p:nvSpPr>
          <p:cNvPr id="7" name="文本框 9"/>
          <p:cNvSpPr txBox="1"/>
          <p:nvPr/>
        </p:nvSpPr>
        <p:spPr>
          <a:xfrm rot="480000">
            <a:off x="3231515" y="1217295"/>
            <a:ext cx="899795" cy="2748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zh-CN" altLang="en-US" sz="5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好</a:t>
            </a:r>
          </a:p>
          <a:p>
            <a:pPr>
              <a:lnSpc>
                <a:spcPct val="80000"/>
              </a:lnSpc>
            </a:pPr>
            <a:r>
              <a:rPr lang="zh-CN" altLang="en-US" sz="5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</a:p>
          <a:p>
            <a:pPr>
              <a:lnSpc>
                <a:spcPct val="80000"/>
              </a:lnSpc>
            </a:pPr>
            <a:r>
              <a:rPr lang="zh-CN" altLang="en-US" sz="5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故</a:t>
            </a:r>
          </a:p>
          <a:p>
            <a:pPr>
              <a:lnSpc>
                <a:spcPct val="80000"/>
              </a:lnSpc>
            </a:pPr>
            <a:r>
              <a:rPr lang="zh-CN" altLang="en-US" sz="5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事</a:t>
            </a:r>
          </a:p>
        </p:txBody>
      </p:sp>
      <p:sp>
        <p:nvSpPr>
          <p:cNvPr id="20" name="矩形 19"/>
          <p:cNvSpPr/>
          <p:nvPr/>
        </p:nvSpPr>
        <p:spPr>
          <a:xfrm rot="433976">
            <a:off x="5002346" y="1227181"/>
            <a:ext cx="2759113" cy="324046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7200" dirty="0">
                <a:solidFill>
                  <a:srgbClr val="FF0000"/>
                </a:solidFill>
              </a:rPr>
              <a:t>陡</a:t>
            </a:r>
          </a:p>
        </p:txBody>
      </p:sp>
      <p:sp>
        <p:nvSpPr>
          <p:cNvPr id="22" name="矩形 21"/>
          <p:cNvSpPr/>
          <p:nvPr/>
        </p:nvSpPr>
        <p:spPr>
          <a:xfrm rot="433976">
            <a:off x="5002789" y="1226846"/>
            <a:ext cx="2759113" cy="324046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7200" dirty="0">
                <a:solidFill>
                  <a:srgbClr val="FF0000"/>
                </a:solidFill>
              </a:rPr>
              <a:t>掷</a:t>
            </a:r>
          </a:p>
        </p:txBody>
      </p:sp>
      <p:sp>
        <p:nvSpPr>
          <p:cNvPr id="23" name="矩形 22"/>
          <p:cNvSpPr/>
          <p:nvPr/>
        </p:nvSpPr>
        <p:spPr>
          <a:xfrm rot="433976">
            <a:off x="5002755" y="1226878"/>
            <a:ext cx="2759113" cy="324046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7200" dirty="0">
                <a:solidFill>
                  <a:srgbClr val="FF0000"/>
                </a:solidFill>
              </a:rPr>
              <a:t>瞬</a:t>
            </a:r>
          </a:p>
        </p:txBody>
      </p:sp>
      <p:sp>
        <p:nvSpPr>
          <p:cNvPr id="24" name="矩形 23"/>
          <p:cNvSpPr/>
          <p:nvPr/>
        </p:nvSpPr>
        <p:spPr>
          <a:xfrm rot="433976">
            <a:off x="5002755" y="1226846"/>
            <a:ext cx="2759113" cy="324046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7200" dirty="0">
                <a:solidFill>
                  <a:srgbClr val="FF0000"/>
                </a:solidFill>
              </a:rPr>
              <a:t>削</a:t>
            </a:r>
          </a:p>
        </p:txBody>
      </p:sp>
      <p:sp>
        <p:nvSpPr>
          <p:cNvPr id="25" name="矩形 24"/>
          <p:cNvSpPr/>
          <p:nvPr/>
        </p:nvSpPr>
        <p:spPr>
          <a:xfrm rot="433976">
            <a:off x="5002789" y="1226911"/>
            <a:ext cx="2759113" cy="324046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7200" dirty="0">
                <a:solidFill>
                  <a:srgbClr val="FF0000"/>
                </a:solidFill>
              </a:rPr>
              <a:t>焰</a:t>
            </a:r>
          </a:p>
        </p:txBody>
      </p:sp>
      <p:sp>
        <p:nvSpPr>
          <p:cNvPr id="26" name="矩形 25"/>
          <p:cNvSpPr/>
          <p:nvPr/>
        </p:nvSpPr>
        <p:spPr>
          <a:xfrm rot="433976">
            <a:off x="5002755" y="1226846"/>
            <a:ext cx="2759113" cy="324046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7200" dirty="0">
                <a:solidFill>
                  <a:srgbClr val="FF0000"/>
                </a:solidFill>
              </a:rPr>
              <a:t>凝</a:t>
            </a:r>
          </a:p>
        </p:txBody>
      </p:sp>
      <p:sp>
        <p:nvSpPr>
          <p:cNvPr id="27" name="矩形 26"/>
          <p:cNvSpPr/>
          <p:nvPr/>
        </p:nvSpPr>
        <p:spPr>
          <a:xfrm rot="433976">
            <a:off x="5002755" y="1226846"/>
            <a:ext cx="2759113" cy="324046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7200" dirty="0">
                <a:solidFill>
                  <a:srgbClr val="FF0000"/>
                </a:solidFill>
              </a:rPr>
              <a:t>骤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3975562" y="255475"/>
            <a:ext cx="342592" cy="342287"/>
            <a:chOff x="631825" y="5181600"/>
            <a:chExt cx="1554163" cy="1552575"/>
          </a:xfrm>
        </p:grpSpPr>
        <p:sp>
          <p:nvSpPr>
            <p:cNvPr id="3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1" tIns="34290" rIns="68581" bIns="34290" numCol="1" anchor="t" anchorCtr="0" compatLnSpc="1"/>
            <a:lstStyle/>
            <a:p>
              <a:endParaRPr lang="en-US" sz="1350">
                <a:solidFill>
                  <a:prstClr val="black"/>
                </a:solidFill>
              </a:endParaRPr>
            </a:p>
          </p:txBody>
        </p:sp>
        <p:sp>
          <p:nvSpPr>
            <p:cNvPr id="4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1" tIns="34290" rIns="68581" bIns="34290" numCol="1" anchor="t" anchorCtr="0" compatLnSpc="1"/>
            <a:lstStyle/>
            <a:p>
              <a:endParaRPr lang="en-US" sz="1350">
                <a:solidFill>
                  <a:prstClr val="black"/>
                </a:solidFill>
              </a:endParaRPr>
            </a:p>
          </p:txBody>
        </p:sp>
        <p:sp>
          <p:nvSpPr>
            <p:cNvPr id="5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1" tIns="34290" rIns="68581" bIns="34290" numCol="1" anchor="t" anchorCtr="0" compatLnSpc="1"/>
            <a:lstStyle/>
            <a:p>
              <a:endParaRPr lang="en-US" sz="1350">
                <a:solidFill>
                  <a:prstClr val="black"/>
                </a:solidFill>
              </a:endParaRPr>
            </a:p>
          </p:txBody>
        </p:sp>
        <p:sp>
          <p:nvSpPr>
            <p:cNvPr id="6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1" tIns="34290" rIns="68581" bIns="34290" numCol="1" anchor="t" anchorCtr="0" compatLnSpc="1"/>
            <a:lstStyle/>
            <a:p>
              <a:endParaRPr lang="en-US" sz="1350">
                <a:solidFill>
                  <a:prstClr val="black"/>
                </a:solidFill>
              </a:endParaRPr>
            </a:p>
          </p:txBody>
        </p:sp>
        <p:sp>
          <p:nvSpPr>
            <p:cNvPr id="8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1" tIns="34290" rIns="68581" bIns="34290" numCol="1" anchor="t" anchorCtr="0" compatLnSpc="1"/>
            <a:lstStyle/>
            <a:p>
              <a:endParaRPr lang="en-US" sz="1350">
                <a:solidFill>
                  <a:prstClr val="black"/>
                </a:solidFill>
              </a:endParaRPr>
            </a:p>
          </p:txBody>
        </p:sp>
        <p:sp>
          <p:nvSpPr>
            <p:cNvPr id="29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1" tIns="34290" rIns="68581" bIns="34290" numCol="1" anchor="t" anchorCtr="0" compatLnSpc="1"/>
            <a:lstStyle/>
            <a:p>
              <a:endParaRPr lang="en-US" sz="1350">
                <a:solidFill>
                  <a:prstClr val="black"/>
                </a:solidFill>
              </a:endParaRPr>
            </a:p>
          </p:txBody>
        </p:sp>
        <p:sp>
          <p:nvSpPr>
            <p:cNvPr id="10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1" tIns="34290" rIns="68581" bIns="34290" numCol="1" anchor="t" anchorCtr="0" compatLnSpc="1"/>
            <a:lstStyle/>
            <a:p>
              <a:endParaRPr lang="en-US" sz="1350">
                <a:solidFill>
                  <a:prstClr val="black"/>
                </a:solidFill>
              </a:endParaRPr>
            </a:p>
          </p:txBody>
        </p:sp>
        <p:sp>
          <p:nvSpPr>
            <p:cNvPr id="11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1" tIns="34290" rIns="68581" bIns="34290" numCol="1" anchor="t" anchorCtr="0" compatLnSpc="1"/>
            <a:lstStyle/>
            <a:p>
              <a:endParaRPr lang="en-US" sz="1350">
                <a:solidFill>
                  <a:prstClr val="black"/>
                </a:solidFill>
              </a:endParaRPr>
            </a:p>
          </p:txBody>
        </p:sp>
        <p:sp>
          <p:nvSpPr>
            <p:cNvPr id="12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1" tIns="34290" rIns="68581" bIns="34290" numCol="1" anchor="t" anchorCtr="0" compatLnSpc="1"/>
            <a:lstStyle/>
            <a:p>
              <a:endParaRPr lang="en-US" sz="1350">
                <a:solidFill>
                  <a:prstClr val="black"/>
                </a:solidFill>
              </a:endParaRPr>
            </a:p>
          </p:txBody>
        </p:sp>
        <p:sp>
          <p:nvSpPr>
            <p:cNvPr id="13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1" tIns="34290" rIns="68581" bIns="34290" numCol="1" anchor="t" anchorCtr="0" compatLnSpc="1"/>
            <a:lstStyle/>
            <a:p>
              <a:endParaRPr lang="en-US" sz="1350">
                <a:solidFill>
                  <a:prstClr val="black"/>
                </a:solidFill>
              </a:endParaRPr>
            </a:p>
          </p:txBody>
        </p:sp>
        <p:sp>
          <p:nvSpPr>
            <p:cNvPr id="34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1" tIns="34290" rIns="68581" bIns="34290" numCol="1" anchor="t" anchorCtr="0" compatLnSpc="1"/>
            <a:lstStyle/>
            <a:p>
              <a:endParaRPr lang="en-US" sz="1350">
                <a:solidFill>
                  <a:prstClr val="black"/>
                </a:solidFill>
              </a:endParaRPr>
            </a:p>
          </p:txBody>
        </p:sp>
        <p:sp>
          <p:nvSpPr>
            <p:cNvPr id="35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1" tIns="34290" rIns="68581" bIns="34290" numCol="1" anchor="t" anchorCtr="0" compatLnSpc="1"/>
            <a:lstStyle/>
            <a:p>
              <a:endParaRPr lang="en-US" sz="1350">
                <a:solidFill>
                  <a:prstClr val="black"/>
                </a:solidFill>
              </a:endParaRPr>
            </a:p>
          </p:txBody>
        </p:sp>
        <p:sp>
          <p:nvSpPr>
            <p:cNvPr id="14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1" tIns="34290" rIns="68581" bIns="34290" numCol="1" anchor="t" anchorCtr="0" compatLnSpc="1"/>
            <a:lstStyle/>
            <a:p>
              <a:endParaRPr lang="en-US" sz="1350">
                <a:solidFill>
                  <a:prstClr val="black"/>
                </a:solidFill>
              </a:endParaRPr>
            </a:p>
          </p:txBody>
        </p:sp>
        <p:sp>
          <p:nvSpPr>
            <p:cNvPr id="37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1" tIns="34290" rIns="68581" bIns="34290" numCol="1" anchor="t" anchorCtr="0" compatLnSpc="1"/>
            <a:lstStyle/>
            <a:p>
              <a:endParaRPr lang="en-US" sz="1350">
                <a:solidFill>
                  <a:prstClr val="black"/>
                </a:solidFill>
              </a:endParaRPr>
            </a:p>
          </p:txBody>
        </p:sp>
        <p:sp>
          <p:nvSpPr>
            <p:cNvPr id="38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1" tIns="34290" rIns="68581" bIns="34290" numCol="1" anchor="t" anchorCtr="0" compatLnSpc="1"/>
            <a:lstStyle/>
            <a:p>
              <a:endParaRPr lang="en-US" sz="1350">
                <a:solidFill>
                  <a:prstClr val="black"/>
                </a:solidFill>
              </a:endParaRPr>
            </a:p>
          </p:txBody>
        </p:sp>
        <p:sp>
          <p:nvSpPr>
            <p:cNvPr id="39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1" tIns="34290" rIns="68581" bIns="34290" numCol="1" anchor="t" anchorCtr="0" compatLnSpc="1"/>
            <a:lstStyle/>
            <a:p>
              <a:endParaRPr lang="en-US" sz="1350">
                <a:solidFill>
                  <a:prstClr val="black"/>
                </a:solidFill>
              </a:endParaRPr>
            </a:p>
          </p:txBody>
        </p:sp>
        <p:sp>
          <p:nvSpPr>
            <p:cNvPr id="40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1" tIns="34290" rIns="68581" bIns="34290" numCol="1" anchor="t" anchorCtr="0" compatLnSpc="1"/>
            <a:lstStyle/>
            <a:p>
              <a:endParaRPr lang="en-US" sz="1350">
                <a:solidFill>
                  <a:prstClr val="black"/>
                </a:solidFill>
              </a:endParaRPr>
            </a:p>
          </p:txBody>
        </p:sp>
        <p:sp>
          <p:nvSpPr>
            <p:cNvPr id="41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1" tIns="34290" rIns="68581" bIns="34290" numCol="1" anchor="t" anchorCtr="0" compatLnSpc="1"/>
            <a:lstStyle/>
            <a:p>
              <a:endParaRPr lang="en-US" sz="1350">
                <a:solidFill>
                  <a:prstClr val="black"/>
                </a:solidFill>
              </a:endParaRPr>
            </a:p>
          </p:txBody>
        </p:sp>
        <p:sp>
          <p:nvSpPr>
            <p:cNvPr id="15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1" tIns="34290" rIns="68581" bIns="34290" numCol="1" anchor="t" anchorCtr="0" compatLnSpc="1"/>
            <a:lstStyle/>
            <a:p>
              <a:endParaRPr lang="en-US" sz="1350">
                <a:solidFill>
                  <a:prstClr val="black"/>
                </a:solidFill>
              </a:endParaRPr>
            </a:p>
          </p:txBody>
        </p:sp>
        <p:sp>
          <p:nvSpPr>
            <p:cNvPr id="43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1" tIns="34290" rIns="68581" bIns="34290" numCol="1" anchor="t" anchorCtr="0" compatLnSpc="1"/>
            <a:lstStyle/>
            <a:p>
              <a:endParaRPr lang="en-US" sz="1350">
                <a:solidFill>
                  <a:prstClr val="black"/>
                </a:solidFill>
              </a:endParaRPr>
            </a:p>
          </p:txBody>
        </p:sp>
        <p:sp>
          <p:nvSpPr>
            <p:cNvPr id="44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1" tIns="34290" rIns="68581" bIns="34290" numCol="1" anchor="t" anchorCtr="0" compatLnSpc="1"/>
            <a:lstStyle/>
            <a:p>
              <a:endParaRPr lang="en-US" sz="1350">
                <a:solidFill>
                  <a:prstClr val="black"/>
                </a:solidFill>
              </a:endParaRPr>
            </a:p>
          </p:txBody>
        </p:sp>
        <p:sp>
          <p:nvSpPr>
            <p:cNvPr id="45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1" tIns="34290" rIns="68581" bIns="34290" numCol="1" anchor="t" anchorCtr="0" compatLnSpc="1"/>
            <a:lstStyle/>
            <a:p>
              <a:endParaRPr lang="en-US" sz="1350">
                <a:solidFill>
                  <a:prstClr val="black"/>
                </a:solidFill>
              </a:endParaRPr>
            </a:p>
          </p:txBody>
        </p:sp>
        <p:sp>
          <p:nvSpPr>
            <p:cNvPr id="46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1" tIns="34290" rIns="68581" bIns="34290" numCol="1" anchor="t" anchorCtr="0" compatLnSpc="1"/>
            <a:lstStyle/>
            <a:p>
              <a:endParaRPr lang="en-US" sz="1350">
                <a:solidFill>
                  <a:prstClr val="black"/>
                </a:solidFill>
              </a:endParaRPr>
            </a:p>
          </p:txBody>
        </p:sp>
        <p:sp>
          <p:nvSpPr>
            <p:cNvPr id="16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1" tIns="34290" rIns="68581" bIns="34290" numCol="1" anchor="t" anchorCtr="0" compatLnSpc="1"/>
            <a:lstStyle/>
            <a:p>
              <a:endParaRPr lang="en-US" sz="1350">
                <a:solidFill>
                  <a:prstClr val="black"/>
                </a:solidFill>
              </a:endParaRPr>
            </a:p>
          </p:txBody>
        </p:sp>
        <p:sp>
          <p:nvSpPr>
            <p:cNvPr id="17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1" tIns="34290" rIns="68581" bIns="34290" numCol="1" anchor="t" anchorCtr="0" compatLnSpc="1"/>
            <a:lstStyle/>
            <a:p>
              <a:endParaRPr lang="en-US" sz="1350">
                <a:solidFill>
                  <a:prstClr val="black"/>
                </a:solidFill>
              </a:endParaRPr>
            </a:p>
          </p:txBody>
        </p:sp>
        <p:sp>
          <p:nvSpPr>
            <p:cNvPr id="18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1" tIns="34290" rIns="68581" bIns="34290" numCol="1" anchor="t" anchorCtr="0" compatLnSpc="1"/>
            <a:lstStyle/>
            <a:p>
              <a:endParaRPr lang="en-US" sz="1350">
                <a:solidFill>
                  <a:prstClr val="black"/>
                </a:solidFill>
              </a:endParaRPr>
            </a:p>
          </p:txBody>
        </p:sp>
        <p:sp>
          <p:nvSpPr>
            <p:cNvPr id="19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1" tIns="34290" rIns="68581" bIns="34290" numCol="1" anchor="t" anchorCtr="0" compatLnSpc="1"/>
            <a:lstStyle/>
            <a:p>
              <a:endParaRPr lang="en-US" sz="1350">
                <a:solidFill>
                  <a:prstClr val="black"/>
                </a:solidFill>
              </a:endParaRPr>
            </a:p>
          </p:txBody>
        </p:sp>
        <p:sp>
          <p:nvSpPr>
            <p:cNvPr id="28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1" tIns="34290" rIns="68581" bIns="34290" numCol="1" anchor="t" anchorCtr="0" compatLnSpc="1"/>
            <a:lstStyle/>
            <a:p>
              <a:endParaRPr lang="en-US" sz="1350">
                <a:solidFill>
                  <a:prstClr val="black"/>
                </a:solidFill>
              </a:endParaRPr>
            </a:p>
          </p:txBody>
        </p:sp>
        <p:sp>
          <p:nvSpPr>
            <p:cNvPr id="30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1" tIns="34290" rIns="68581" bIns="34290" numCol="1" anchor="t" anchorCtr="0" compatLnSpc="1"/>
            <a:lstStyle/>
            <a:p>
              <a:endParaRPr lang="en-US" sz="1350">
                <a:solidFill>
                  <a:prstClr val="black"/>
                </a:solidFill>
              </a:endParaRPr>
            </a:p>
          </p:txBody>
        </p:sp>
        <p:sp>
          <p:nvSpPr>
            <p:cNvPr id="53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1" tIns="34290" rIns="68581" bIns="34290" numCol="1" anchor="t" anchorCtr="0" compatLnSpc="1"/>
            <a:lstStyle/>
            <a:p>
              <a:endParaRPr lang="en-US" sz="1350">
                <a:solidFill>
                  <a:prstClr val="black"/>
                </a:solidFill>
              </a:endParaRPr>
            </a:p>
          </p:txBody>
        </p:sp>
        <p:sp>
          <p:nvSpPr>
            <p:cNvPr id="54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1" tIns="34290" rIns="68581" bIns="34290" numCol="1" anchor="t" anchorCtr="0" compatLnSpc="1"/>
            <a:lstStyle/>
            <a:p>
              <a:endParaRPr lang="en-US" sz="1350">
                <a:solidFill>
                  <a:prstClr val="black"/>
                </a:solidFill>
              </a:endParaRPr>
            </a:p>
          </p:txBody>
        </p:sp>
        <p:sp>
          <p:nvSpPr>
            <p:cNvPr id="55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1" tIns="34290" rIns="68581" bIns="34290" numCol="1" anchor="t" anchorCtr="0" compatLnSpc="1"/>
            <a:lstStyle/>
            <a:p>
              <a:endParaRPr lang="en-US" sz="1350">
                <a:solidFill>
                  <a:prstClr val="black"/>
                </a:solidFill>
              </a:endParaRPr>
            </a:p>
          </p:txBody>
        </p:sp>
      </p:grpSp>
      <p:sp>
        <p:nvSpPr>
          <p:cNvPr id="56" name="TextBox 11"/>
          <p:cNvSpPr txBox="1">
            <a:spLocks noChangeArrowheads="1"/>
          </p:cNvSpPr>
          <p:nvPr/>
        </p:nvSpPr>
        <p:spPr bwMode="auto">
          <a:xfrm>
            <a:off x="4342490" y="232787"/>
            <a:ext cx="1452373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1430" tIns="25715" rIns="51430" bIns="25715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75" b="1" dirty="0">
                <a:latin typeface="楷体" panose="02010609060101010101" pitchFamily="49" charset="-122"/>
                <a:ea typeface="楷体" panose="02010609060101010101" pitchFamily="49" charset="-122"/>
              </a:rPr>
              <a:t>识字游戏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7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7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7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8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7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6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7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4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 animBg="1"/>
      <p:bldP spid="22" grpId="0" bldLvl="0" animBg="1"/>
      <p:bldP spid="23" grpId="0" bldLvl="0" animBg="1"/>
      <p:bldP spid="24" grpId="0" bldLvl="0" animBg="1"/>
      <p:bldP spid="25" grpId="0" bldLvl="0" animBg="1"/>
      <p:bldP spid="26" grpId="0" bldLvl="0" animBg="1"/>
      <p:bldP spid="2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TextBox 11"/>
          <p:cNvSpPr txBox="1">
            <a:spLocks noChangeArrowheads="1"/>
          </p:cNvSpPr>
          <p:nvPr/>
        </p:nvSpPr>
        <p:spPr bwMode="auto">
          <a:xfrm>
            <a:off x="882216" y="641906"/>
            <a:ext cx="1944216" cy="5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词语解释</a:t>
            </a:r>
          </a:p>
        </p:txBody>
      </p:sp>
      <p:sp>
        <p:nvSpPr>
          <p:cNvPr id="9" name="矩形 8"/>
          <p:cNvSpPr/>
          <p:nvPr/>
        </p:nvSpPr>
        <p:spPr>
          <a:xfrm>
            <a:off x="2627784" y="760752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91326" y="757900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04850" y="1477010"/>
            <a:ext cx="4387215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幽雅：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幽静雅致。</a:t>
            </a:r>
          </a:p>
        </p:txBody>
      </p:sp>
      <p:sp>
        <p:nvSpPr>
          <p:cNvPr id="2" name="矩形 1"/>
          <p:cNvSpPr/>
          <p:nvPr/>
        </p:nvSpPr>
        <p:spPr>
          <a:xfrm>
            <a:off x="704850" y="2345055"/>
            <a:ext cx="7493635" cy="17837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萍藻：</a:t>
            </a:r>
            <a:r>
              <a:rPr lang="zh-CN" altLang="en-US" sz="22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浮萍，属水面浮生植物。叶状体对称，表面绿色，背面浅黄色或绿白色或常为紫色，全缘，具3根不明显叶脉；背面垂生白色丝状根1条；叶状体背面具囊，新叶状体于囊内形成浮出，以短柄与母体相连，随后脱落；雌花具胚珠1枚；果实近陀螺状；种子具凸出的胚乳并具纵肋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lum bright="6000"/>
          </a:blip>
          <a:stretch>
            <a:fillRect/>
          </a:stretch>
        </p:blipFill>
        <p:spPr>
          <a:xfrm>
            <a:off x="3684905" y="833120"/>
            <a:ext cx="2075815" cy="1388745"/>
          </a:xfrm>
          <a:prstGeom prst="round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/>
          <a:srcRect b="12944"/>
          <a:stretch>
            <a:fillRect/>
          </a:stretch>
        </p:blipFill>
        <p:spPr>
          <a:xfrm>
            <a:off x="6101715" y="833120"/>
            <a:ext cx="2315210" cy="1389380"/>
          </a:xfrm>
          <a:prstGeom prst="round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958215" y="1146810"/>
            <a:ext cx="7282815" cy="1053465"/>
          </a:xfrm>
          <a:prstGeom prst="rect">
            <a:avLst/>
          </a:prstGeom>
          <a:ln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</a:t>
            </a:r>
            <a:r>
              <a:rPr lang="zh-CN" altLang="en-US" sz="32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读课文，想一想这个故事是怎样的？作者用了哪三个词语来形容它？</a:t>
            </a:r>
          </a:p>
        </p:txBody>
      </p:sp>
      <p:sp>
        <p:nvSpPr>
          <p:cNvPr id="19" name="文本框 14"/>
          <p:cNvSpPr txBox="1"/>
          <p:nvPr/>
        </p:nvSpPr>
        <p:spPr>
          <a:xfrm>
            <a:off x="536936" y="436158"/>
            <a:ext cx="214737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整体感知</a:t>
            </a: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4490" y="488835"/>
            <a:ext cx="366860" cy="456338"/>
          </a:xfrm>
          <a:prstGeom prst="rect">
            <a:avLst/>
          </a:prstGeom>
        </p:spPr>
      </p:pic>
      <p:sp>
        <p:nvSpPr>
          <p:cNvPr id="4" name="圆角矩形 3"/>
          <p:cNvSpPr/>
          <p:nvPr/>
        </p:nvSpPr>
        <p:spPr>
          <a:xfrm>
            <a:off x="1259840" y="2211705"/>
            <a:ext cx="6480175" cy="503555"/>
          </a:xfrm>
          <a:prstGeom prst="roundRect">
            <a:avLst/>
          </a:prstGeom>
          <a:grpFill/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圆角矩形 4"/>
          <p:cNvSpPr/>
          <p:nvPr/>
        </p:nvSpPr>
        <p:spPr>
          <a:xfrm>
            <a:off x="2240280" y="2715260"/>
            <a:ext cx="4290695" cy="575945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美丽、幽雅、有趣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79780" y="1657350"/>
            <a:ext cx="7545070" cy="22453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第一层（      ）：交代环境，引起下文。</a:t>
            </a:r>
          </a:p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第二层（      ）：梦见一个好的故事。</a:t>
            </a:r>
          </a:p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第三层（      ）：叙述这个好的故事。</a:t>
            </a:r>
          </a:p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第四层（      ）：追回故事，完成故事，留</a:t>
            </a:r>
          </a:p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           下故事。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779780" y="796925"/>
            <a:ext cx="724408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说说这篇散文诗主要写了几层意思？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2368550" y="1637030"/>
            <a:ext cx="89979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1、2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2637155" y="2070735"/>
            <a:ext cx="36258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3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2278380" y="2519045"/>
            <a:ext cx="107950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4～10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188845" y="2936240"/>
            <a:ext cx="125920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11～12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1584960" y="3594735"/>
            <a:ext cx="4280535" cy="560705"/>
          </a:xfrm>
          <a:prstGeom prst="rect">
            <a:avLst/>
          </a:prstGeom>
          <a:ln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总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总</a:t>
            </a:r>
          </a:p>
        </p:txBody>
      </p:sp>
      <p:sp>
        <p:nvSpPr>
          <p:cNvPr id="2" name="文本框 6"/>
          <p:cNvSpPr txBox="1"/>
          <p:nvPr/>
        </p:nvSpPr>
        <p:spPr>
          <a:xfrm>
            <a:off x="323850" y="419100"/>
            <a:ext cx="6232525" cy="8115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130000"/>
              </a:lnSpc>
            </a:pP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这篇文章的结构是怎样的？</a:t>
            </a:r>
          </a:p>
        </p:txBody>
      </p:sp>
      <p:pic>
        <p:nvPicPr>
          <p:cNvPr id="15" name="Picture 5" descr="秋季森林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11908" y="1905930"/>
            <a:ext cx="1776720" cy="13325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8" name="组合 7"/>
          <p:cNvGrpSpPr/>
          <p:nvPr/>
        </p:nvGrpSpPr>
        <p:grpSpPr>
          <a:xfrm>
            <a:off x="6482743" y="3473417"/>
            <a:ext cx="1569147" cy="808365"/>
            <a:chOff x="4193311" y="4287558"/>
            <a:chExt cx="1215350" cy="649380"/>
          </a:xfrm>
        </p:grpSpPr>
        <p:sp>
          <p:nvSpPr>
            <p:cNvPr id="9" name="云形 8"/>
            <p:cNvSpPr/>
            <p:nvPr/>
          </p:nvSpPr>
          <p:spPr>
            <a:xfrm>
              <a:off x="4193311" y="4287558"/>
              <a:ext cx="1215350" cy="649380"/>
            </a:xfrm>
            <a:prstGeom prst="cloud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4250224" y="4424768"/>
              <a:ext cx="1089886" cy="3698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照应开头</a:t>
              </a:r>
            </a:p>
          </p:txBody>
        </p:sp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97280" y="1905635"/>
            <a:ext cx="1844040" cy="13779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200140" y="1860550"/>
            <a:ext cx="1778635" cy="1423035"/>
          </a:xfrm>
          <a:prstGeom prst="rect">
            <a:avLst/>
          </a:prstGeom>
        </p:spPr>
      </p:pic>
      <p:sp>
        <p:nvSpPr>
          <p:cNvPr id="3" name="圆角矩形 2"/>
          <p:cNvSpPr/>
          <p:nvPr/>
        </p:nvSpPr>
        <p:spPr>
          <a:xfrm>
            <a:off x="1331595" y="1372235"/>
            <a:ext cx="1008380" cy="335280"/>
          </a:xfrm>
          <a:prstGeom prst="roundRect">
            <a:avLst>
              <a:gd name="adj" fmla="val 13235"/>
            </a:avLst>
          </a:prstGeom>
          <a:solidFill>
            <a:schemeClr val="accent5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>
                <a:solidFill>
                  <a:srgbClr val="0000FF"/>
                </a:solidFill>
              </a:rPr>
              <a:t>昏暗</a:t>
            </a:r>
          </a:p>
        </p:txBody>
      </p:sp>
      <p:sp>
        <p:nvSpPr>
          <p:cNvPr id="4" name="圆角矩形 3"/>
          <p:cNvSpPr/>
          <p:nvPr/>
        </p:nvSpPr>
        <p:spPr>
          <a:xfrm>
            <a:off x="3748405" y="1372235"/>
            <a:ext cx="1561465" cy="335280"/>
          </a:xfrm>
          <a:prstGeom prst="roundRect">
            <a:avLst>
              <a:gd name="adj" fmla="val 13235"/>
            </a:avLst>
          </a:prstGeom>
          <a:solidFill>
            <a:schemeClr val="accent5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>
                <a:solidFill>
                  <a:srgbClr val="0000FF"/>
                </a:solidFill>
              </a:rPr>
              <a:t>朦胧、清楚</a:t>
            </a:r>
          </a:p>
        </p:txBody>
      </p:sp>
      <p:sp>
        <p:nvSpPr>
          <p:cNvPr id="5" name="圆角矩形 4"/>
          <p:cNvSpPr/>
          <p:nvPr/>
        </p:nvSpPr>
        <p:spPr>
          <a:xfrm>
            <a:off x="6556375" y="1372235"/>
            <a:ext cx="1008380" cy="335280"/>
          </a:xfrm>
          <a:prstGeom prst="roundRect">
            <a:avLst>
              <a:gd name="adj" fmla="val 13235"/>
            </a:avLst>
          </a:prstGeom>
          <a:solidFill>
            <a:schemeClr val="accent5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>
                <a:solidFill>
                  <a:srgbClr val="0000FF"/>
                </a:solidFill>
              </a:rPr>
              <a:t>昏暗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3" grpId="0" bldLvl="0" animBg="1"/>
      <p:bldP spid="4" grpId="0" bldLvl="0" animBg="1"/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977265" y="2146935"/>
            <a:ext cx="8144510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凝（     ） 掷（     ）  锦（     ）    </a:t>
            </a:r>
          </a:p>
          <a:p>
            <a:r>
              <a:rPr 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疑（     ）</a:t>
            </a:r>
            <a:r>
              <a:rPr 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郑</a:t>
            </a:r>
            <a:r>
              <a:rPr 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（     ）  绵（     ）</a:t>
            </a:r>
            <a:r>
              <a:rPr lang="zh-CN" sz="32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  </a:t>
            </a:r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Text Box 3"/>
          <p:cNvSpPr txBox="1">
            <a:spLocks noChangeArrowheads="1"/>
          </p:cNvSpPr>
          <p:nvPr/>
        </p:nvSpPr>
        <p:spPr bwMode="auto">
          <a:xfrm>
            <a:off x="1805305" y="2065685"/>
            <a:ext cx="1368152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marL="742950" indent="-28575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>
                <a:solidFill>
                  <a:srgbClr val="FF0000"/>
                </a:solidFill>
              </a:rPr>
              <a:t>凝结</a:t>
            </a:r>
          </a:p>
        </p:txBody>
      </p:sp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1805305" y="2627630"/>
            <a:ext cx="121920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marL="742950" indent="-28575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>
                <a:solidFill>
                  <a:srgbClr val="FF0000"/>
                </a:solidFill>
              </a:rPr>
              <a:t>疑问</a:t>
            </a:r>
          </a:p>
        </p:txBody>
      </p:sp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4232275" y="2065685"/>
            <a:ext cx="1368152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marL="742950" indent="-28575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>
                <a:solidFill>
                  <a:srgbClr val="FF0000"/>
                </a:solidFill>
              </a:rPr>
              <a:t>投掷</a:t>
            </a:r>
          </a:p>
        </p:txBody>
      </p:sp>
      <p:sp>
        <p:nvSpPr>
          <p:cNvPr id="11" name="Text Box 3"/>
          <p:cNvSpPr txBox="1">
            <a:spLocks noChangeArrowheads="1"/>
          </p:cNvSpPr>
          <p:nvPr/>
        </p:nvSpPr>
        <p:spPr bwMode="auto">
          <a:xfrm>
            <a:off x="4232275" y="2576860"/>
            <a:ext cx="1368152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marL="742950" indent="-28575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>
                <a:solidFill>
                  <a:srgbClr val="FF0000"/>
                </a:solidFill>
              </a:rPr>
              <a:t>郑重</a:t>
            </a:r>
          </a:p>
        </p:txBody>
      </p:sp>
      <p:sp>
        <p:nvSpPr>
          <p:cNvPr id="2" name="文本框 14"/>
          <p:cNvSpPr txBox="1"/>
          <p:nvPr/>
        </p:nvSpPr>
        <p:spPr>
          <a:xfrm>
            <a:off x="624428" y="411510"/>
            <a:ext cx="1931348" cy="56070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课堂演练</a:t>
            </a: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9512" y="464187"/>
            <a:ext cx="366860" cy="456338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46735" y="1062990"/>
            <a:ext cx="631063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一、给下列形近字组词。</a:t>
            </a:r>
            <a:endParaRPr lang="zh-CN" altLang="en-US" sz="360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4" name="Text Box 3"/>
          <p:cNvSpPr txBox="1">
            <a:spLocks noChangeArrowheads="1"/>
          </p:cNvSpPr>
          <p:nvPr/>
        </p:nvSpPr>
        <p:spPr bwMode="auto">
          <a:xfrm>
            <a:off x="6893560" y="2065685"/>
            <a:ext cx="1368152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marL="742950" indent="-28575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>
                <a:solidFill>
                  <a:srgbClr val="FF0000"/>
                </a:solidFill>
              </a:rPr>
              <a:t>锦绣</a:t>
            </a:r>
          </a:p>
        </p:txBody>
      </p:sp>
      <p:sp>
        <p:nvSpPr>
          <p:cNvPr id="15" name="Text Box 3"/>
          <p:cNvSpPr txBox="1">
            <a:spLocks noChangeArrowheads="1"/>
          </p:cNvSpPr>
          <p:nvPr/>
        </p:nvSpPr>
        <p:spPr bwMode="auto">
          <a:xfrm>
            <a:off x="6893560" y="2627660"/>
            <a:ext cx="1368152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marL="742950" indent="-28575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>
                <a:solidFill>
                  <a:srgbClr val="FF0000"/>
                </a:solidFill>
              </a:rPr>
              <a:t>绵延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6" grpId="0"/>
      <p:bldP spid="9" grpId="0"/>
      <p:bldP spid="11" grpId="0"/>
      <p:bldP spid="14" grpId="0"/>
      <p:bldP spid="1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278765" y="890905"/>
            <a:ext cx="8505825" cy="622300"/>
          </a:xfrm>
          <a:prstGeom prst="rect">
            <a:avLst/>
          </a:prstGeom>
          <a:ln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6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二、你对鲁迅先生的梦的第一印象是什么?</a:t>
            </a:r>
          </a:p>
        </p:txBody>
      </p:sp>
      <p:sp>
        <p:nvSpPr>
          <p:cNvPr id="5" name="圆角矩形 4"/>
          <p:cNvSpPr/>
          <p:nvPr/>
        </p:nvSpPr>
        <p:spPr>
          <a:xfrm>
            <a:off x="2188845" y="2283460"/>
            <a:ext cx="1366520" cy="575945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 smtClean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美好</a:t>
            </a:r>
          </a:p>
        </p:txBody>
      </p:sp>
      <p:sp>
        <p:nvSpPr>
          <p:cNvPr id="6" name="圆角矩形 5"/>
          <p:cNvSpPr/>
          <p:nvPr/>
        </p:nvSpPr>
        <p:spPr>
          <a:xfrm>
            <a:off x="4109720" y="2266950"/>
            <a:ext cx="1366520" cy="575945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 smtClean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恬静</a:t>
            </a:r>
          </a:p>
        </p:txBody>
      </p:sp>
      <p:sp>
        <p:nvSpPr>
          <p:cNvPr id="7" name="圆角矩形 6"/>
          <p:cNvSpPr/>
          <p:nvPr/>
        </p:nvSpPr>
        <p:spPr>
          <a:xfrm>
            <a:off x="6007735" y="2266950"/>
            <a:ext cx="1366520" cy="575945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dirty="0" smtClean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……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6337935" y="3704590"/>
            <a:ext cx="2338070" cy="472440"/>
            <a:chOff x="9981" y="5834"/>
            <a:chExt cx="3682" cy="744"/>
          </a:xfrm>
        </p:grpSpPr>
        <p:sp>
          <p:nvSpPr>
            <p:cNvPr id="17" name="TextBox 11">
              <a:hlinkClick r:id="rId2" action="ppaction://hlinkfile"/>
            </p:cNvPr>
            <p:cNvSpPr txBox="1">
              <a:spLocks noChangeArrowheads="1"/>
            </p:cNvSpPr>
            <p:nvPr/>
          </p:nvSpPr>
          <p:spPr bwMode="auto">
            <a:xfrm>
              <a:off x="9981" y="5860"/>
              <a:ext cx="2202" cy="6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400" b="1" dirty="0">
                  <a:latin typeface="Kaiti SC" panose="02010600040101010101" pitchFamily="2" charset="-122"/>
                  <a:ea typeface="Kaiti SC" panose="02010600040101010101" pitchFamily="2" charset="-122"/>
                </a:rPr>
                <a:t>字词听写</a:t>
              </a:r>
            </a:p>
          </p:txBody>
        </p:sp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3111" y="5938"/>
              <a:ext cx="553" cy="599"/>
            </a:xfrm>
            <a:prstGeom prst="rect">
              <a:avLst/>
            </a:prstGeom>
          </p:spPr>
        </p:pic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 rot="19057708">
              <a:off x="12364" y="5834"/>
              <a:ext cx="528" cy="744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5" grpId="0" bldLvl="0" animBg="1"/>
      <p:bldP spid="6" grpId="0" bldLvl="0" animBg="1"/>
      <p:bldP spid="7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6350" y="-11430"/>
            <a:ext cx="9157970" cy="51593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55992" y="1476901"/>
            <a:ext cx="7632849" cy="184023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indent="457200" algn="just">
              <a:lnSpc>
                <a:spcPct val="120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上节课我们了解了鲁迅笔下的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好的故事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，这一节课我们走进鲁迅的梦境，看看这样的故事到底好在哪里呢？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1077" y="546963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文本框 11"/>
          <p:cNvSpPr txBox="1"/>
          <p:nvPr/>
        </p:nvSpPr>
        <p:spPr>
          <a:xfrm>
            <a:off x="333190" y="536227"/>
            <a:ext cx="1231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>
                <a:solidFill>
                  <a:schemeClr val="bg1"/>
                </a:solidFill>
              </a:rPr>
              <a:t>第二课时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3279" y="1577023"/>
            <a:ext cx="1104039" cy="1582166"/>
          </a:xfrm>
          <a:prstGeom prst="rect">
            <a:avLst/>
          </a:prstGeom>
        </p:spPr>
      </p:pic>
      <p:sp>
        <p:nvSpPr>
          <p:cNvPr id="11" name="Text Box 3"/>
          <p:cNvSpPr txBox="1">
            <a:spLocks noChangeArrowheads="1"/>
          </p:cNvSpPr>
          <p:nvPr/>
        </p:nvSpPr>
        <p:spPr bwMode="auto">
          <a:xfrm>
            <a:off x="1619673" y="1213276"/>
            <a:ext cx="7175108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读一读课文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1-2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自然段，感受、思考：</a:t>
            </a:r>
          </a:p>
        </p:txBody>
      </p:sp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1648272" y="1937803"/>
            <a:ext cx="5872480" cy="583565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2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zh-CN" sz="32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作者眼前的景象是怎样的呢？</a:t>
            </a:r>
          </a:p>
        </p:txBody>
      </p:sp>
      <p:sp>
        <p:nvSpPr>
          <p:cNvPr id="14" name="Text Box 5"/>
          <p:cNvSpPr txBox="1">
            <a:spLocks noChangeArrowheads="1"/>
          </p:cNvSpPr>
          <p:nvPr/>
        </p:nvSpPr>
        <p:spPr bwMode="auto">
          <a:xfrm>
            <a:off x="1648272" y="2666737"/>
            <a:ext cx="6685280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/>
            <a:r>
              <a:rPr lang="en-US" altLang="zh-CN" sz="32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2.</a:t>
            </a:r>
            <a:r>
              <a:rPr lang="zh-CN" altLang="zh-CN" sz="32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昏暗的灯，昏沉的夜象征什么呢？</a:t>
            </a:r>
            <a:endParaRPr lang="en-US" altLang="en-US" sz="3200" b="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19055" y="400073"/>
            <a:ext cx="2330450" cy="560705"/>
            <a:chOff x="292074" y="533430"/>
            <a:chExt cx="3107265" cy="747607"/>
          </a:xfrm>
        </p:grpSpPr>
        <p:sp>
          <p:nvSpPr>
            <p:cNvPr id="5" name="文本框 14"/>
            <p:cNvSpPr txBox="1"/>
            <p:nvPr/>
          </p:nvSpPr>
          <p:spPr>
            <a:xfrm>
              <a:off x="832247" y="533430"/>
              <a:ext cx="2567092" cy="74760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互动课堂</a:t>
              </a:r>
            </a:p>
          </p:txBody>
        </p: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92074" y="533430"/>
              <a:ext cx="540173" cy="672254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 autoUpdateAnimBg="0"/>
      <p:bldP spid="12" grpId="0" bldLvl="0" animBg="1" autoUpdateAnimBg="0"/>
      <p:bldP spid="14" grpId="0" bldLvl="0" animBg="1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TextBox 59"/>
          <p:cNvSpPr txBox="1"/>
          <p:nvPr/>
        </p:nvSpPr>
        <p:spPr>
          <a:xfrm>
            <a:off x="398780" y="3402330"/>
            <a:ext cx="569214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年味还没消散，作者却陷入了迷茫之中。</a:t>
            </a:r>
          </a:p>
        </p:txBody>
      </p:sp>
      <p:sp>
        <p:nvSpPr>
          <p:cNvPr id="10" name="Text Box 3"/>
          <p:cNvSpPr txBox="1">
            <a:spLocks noChangeArrowheads="1"/>
          </p:cNvSpPr>
          <p:nvPr/>
        </p:nvSpPr>
        <p:spPr bwMode="auto">
          <a:xfrm>
            <a:off x="398731" y="605969"/>
            <a:ext cx="5059680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eaLnBrk="0" hangingPunct="0">
              <a:defRPr sz="2400">
                <a:solidFill>
                  <a:srgbClr val="0033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/>
            <a:r>
              <a:rPr lang="zh-CN" altLang="en-US" sz="32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这一段给你什么样的印象？</a:t>
            </a:r>
            <a:endParaRPr lang="zh-CN" altLang="en-US" sz="32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07975" y="1306195"/>
            <a:ext cx="6549390" cy="1938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1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灯火渐渐地缩小了，在预告石油的已经不多;石油又不是老牌，早熏得灯罩很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昏暗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。鞭爆的繁响在四近，烟草的烟雾在身边:是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昏沉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的夜。</a:t>
            </a:r>
          </a:p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我闭了眼睛，向后一仰，靠在椅背上;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捏着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《初学记》的手搁在膝髁上。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/>
          <a:srcRect t="5041"/>
          <a:stretch>
            <a:fillRect/>
          </a:stretch>
        </p:blipFill>
        <p:spPr>
          <a:xfrm>
            <a:off x="7096125" y="1490345"/>
            <a:ext cx="1353820" cy="1459230"/>
          </a:xfrm>
          <a:prstGeom prst="round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642100" y="3402330"/>
            <a:ext cx="1763395" cy="99123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7220585" y="544195"/>
            <a:ext cx="8940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sym typeface="+mn-ea"/>
              </a:rPr>
              <a:t>昏暗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5358130" y="3781425"/>
            <a:ext cx="8940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sym typeface="+mn-ea"/>
              </a:rPr>
              <a:t>昏沉</a:t>
            </a:r>
          </a:p>
        </p:txBody>
      </p:sp>
      <p:sp>
        <p:nvSpPr>
          <p:cNvPr id="7" name="上箭头 6"/>
          <p:cNvSpPr/>
          <p:nvPr/>
        </p:nvSpPr>
        <p:spPr>
          <a:xfrm>
            <a:off x="7524115" y="1066165"/>
            <a:ext cx="287655" cy="288290"/>
          </a:xfrm>
          <a:prstGeom prst="upArrow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上箭头 7"/>
          <p:cNvSpPr/>
          <p:nvPr/>
        </p:nvSpPr>
        <p:spPr>
          <a:xfrm rot="16200000">
            <a:off x="6255385" y="3830320"/>
            <a:ext cx="287655" cy="288290"/>
          </a:xfrm>
          <a:prstGeom prst="upArrow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/>
      <p:bldP spid="10" grpId="0" bldLvl="0" animBg="1" autoUpdateAnimBg="0"/>
      <p:bldP spid="5" grpId="0"/>
      <p:bldP spid="6" grpId="0"/>
      <p:bldP spid="7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899535" y="0"/>
            <a:ext cx="5244465" cy="51435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4244340" cy="514858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 flipH="1">
            <a:off x="0" y="159866"/>
            <a:ext cx="2771800" cy="252000"/>
          </a:xfrm>
          <a:prstGeom prst="rect">
            <a:avLst/>
          </a:prstGeom>
          <a:gradFill flip="none" rotWithShape="1">
            <a:gsLst>
              <a:gs pos="40000">
                <a:schemeClr val="bg1"/>
              </a:gs>
              <a:gs pos="99000">
                <a:schemeClr val="bg1">
                  <a:alpha val="0"/>
                </a:schemeClr>
              </a:gs>
              <a:gs pos="77000">
                <a:schemeClr val="bg1">
                  <a:alpha val="59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文本框 1"/>
          <p:cNvSpPr txBox="1"/>
          <p:nvPr/>
        </p:nvSpPr>
        <p:spPr>
          <a:xfrm>
            <a:off x="-22759" y="123225"/>
            <a:ext cx="1977390" cy="2755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" dirty="0">
                <a:latin typeface="Heiti SC Light" panose="02000000000000000000" pitchFamily="2" charset="-128"/>
                <a:ea typeface="Heiti SC Light" panose="02000000000000000000" pitchFamily="2" charset="-128"/>
              </a:rPr>
              <a:t>人教版  语文  六年级  上册</a:t>
            </a: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62897" y="4023405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62897" y="4415383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6" name="文本框 15">
            <a:hlinkClick r:id="" action="ppaction://hlinkshowjump?jump=nextslide"/>
          </p:cNvPr>
          <p:cNvSpPr txBox="1"/>
          <p:nvPr/>
        </p:nvSpPr>
        <p:spPr>
          <a:xfrm>
            <a:off x="7275010" y="4012669"/>
            <a:ext cx="1231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>
                <a:solidFill>
                  <a:schemeClr val="bg1"/>
                </a:solidFill>
              </a:rPr>
              <a:t>第一课时</a:t>
            </a:r>
          </a:p>
        </p:txBody>
      </p:sp>
      <p:sp>
        <p:nvSpPr>
          <p:cNvPr id="17" name="文本框 14">
            <a:hlinkClick r:id="rId5" action="ppaction://hlinksldjump"/>
          </p:cNvPr>
          <p:cNvSpPr txBox="1"/>
          <p:nvPr/>
        </p:nvSpPr>
        <p:spPr>
          <a:xfrm>
            <a:off x="7275010" y="4404647"/>
            <a:ext cx="1231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>
                <a:solidFill>
                  <a:schemeClr val="bg1"/>
                </a:solidFill>
              </a:rPr>
              <a:t>第二课时</a:t>
            </a:r>
          </a:p>
        </p:txBody>
      </p:sp>
      <p:sp>
        <p:nvSpPr>
          <p:cNvPr id="14" name="TextBox 48"/>
          <p:cNvSpPr txBox="1"/>
          <p:nvPr/>
        </p:nvSpPr>
        <p:spPr>
          <a:xfrm>
            <a:off x="4493895" y="1411605"/>
            <a:ext cx="4398645" cy="991870"/>
          </a:xfrm>
          <a:prstGeom prst="rect">
            <a:avLst/>
          </a:prstGeom>
          <a:noFill/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6000" b="1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Kaiti SC" panose="02010600040101010101" pitchFamily="2" charset="-122"/>
                <a:ea typeface="Kaiti SC" panose="02010600040101010101" pitchFamily="2" charset="-122"/>
              </a:rPr>
              <a:t>25 </a:t>
            </a:r>
            <a:r>
              <a:rPr lang="zh-CN" altLang="en-US" sz="6000" b="1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Kaiti SC" panose="02010600040101010101" pitchFamily="2" charset="-122"/>
                <a:ea typeface="Kaiti SC" panose="02010600040101010101" pitchFamily="2" charset="-122"/>
              </a:rPr>
              <a:t>好的故事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Tm="0">
        <p14:window dir="ver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1297856" y="3797816"/>
            <a:ext cx="572514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r>
              <a:rPr lang="en-US" altLang="zh-CN" sz="3600">
                <a:ea typeface="仿宋_GB2312" pitchFamily="49" charset="-122"/>
              </a:rPr>
              <a:t>       </a:t>
            </a:r>
            <a:endParaRPr lang="zh-CN" altLang="en-US" sz="3600" b="1">
              <a:solidFill>
                <a:srgbClr val="003300"/>
              </a:solidFill>
              <a:ea typeface="楷体_GB2312" panose="02010609030101010101" pitchFamily="49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5136515" y="1010920"/>
            <a:ext cx="3072765" cy="2573655"/>
            <a:chOff x="5029432" y="4142957"/>
            <a:chExt cx="3936994" cy="1048850"/>
          </a:xfrm>
        </p:grpSpPr>
        <p:sp>
          <p:nvSpPr>
            <p:cNvPr id="14" name="云形 13"/>
            <p:cNvSpPr/>
            <p:nvPr/>
          </p:nvSpPr>
          <p:spPr>
            <a:xfrm>
              <a:off x="5029432" y="4142957"/>
              <a:ext cx="3936994" cy="1048850"/>
            </a:xfrm>
            <a:prstGeom prst="cloud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5356498" y="4359409"/>
              <a:ext cx="3081904" cy="6391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这里</a:t>
              </a:r>
              <a:r>
                <a:rPr lang="en-US" altLang="zh-CN" sz="2400" dirty="0" smtClean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“</a:t>
              </a:r>
              <a:r>
                <a:rPr lang="zh-CN" altLang="en-US" sz="2400" dirty="0" smtClean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昏暗的灯</a:t>
              </a:r>
              <a:r>
                <a:rPr lang="en-US" altLang="zh-CN" sz="2400" dirty="0" smtClean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”</a:t>
              </a:r>
              <a:r>
                <a:rPr lang="zh-CN" altLang="en-US" sz="2400" dirty="0" smtClean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和</a:t>
              </a:r>
              <a:r>
                <a:rPr lang="en-US" altLang="zh-CN" sz="2400" dirty="0" smtClean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“</a:t>
              </a:r>
              <a:r>
                <a:rPr lang="zh-CN" altLang="en-US" sz="2400" dirty="0" smtClean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昏沉的夜</a:t>
              </a:r>
              <a:r>
                <a:rPr lang="en-US" altLang="zh-CN" sz="2400" dirty="0" smtClean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”</a:t>
              </a:r>
              <a:r>
                <a:rPr lang="zh-CN" altLang="en-US" sz="2400" dirty="0" smtClean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象征着当时的社会环境。</a:t>
              </a:r>
              <a:endPara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6" name="Freeform 24"/>
          <p:cNvSpPr/>
          <p:nvPr/>
        </p:nvSpPr>
        <p:spPr bwMode="gray">
          <a:xfrm>
            <a:off x="4320099" y="1541665"/>
            <a:ext cx="738473" cy="1100795"/>
          </a:xfrm>
          <a:custGeom>
            <a:avLst/>
            <a:gdLst>
              <a:gd name="T0" fmla="*/ 12 w 1824"/>
              <a:gd name="T1" fmla="*/ 2464 h 2648"/>
              <a:gd name="T2" fmla="*/ 56 w 1824"/>
              <a:gd name="T3" fmla="*/ 2120 h 2648"/>
              <a:gd name="T4" fmla="*/ 124 w 1824"/>
              <a:gd name="T5" fmla="*/ 1808 h 2648"/>
              <a:gd name="T6" fmla="*/ 212 w 1824"/>
              <a:gd name="T7" fmla="*/ 1524 h 2648"/>
              <a:gd name="T8" fmla="*/ 316 w 1824"/>
              <a:gd name="T9" fmla="*/ 1270 h 2648"/>
              <a:gd name="T10" fmla="*/ 430 w 1824"/>
              <a:gd name="T11" fmla="*/ 1044 h 2648"/>
              <a:gd name="T12" fmla="*/ 550 w 1824"/>
              <a:gd name="T13" fmla="*/ 846 h 2648"/>
              <a:gd name="T14" fmla="*/ 672 w 1824"/>
              <a:gd name="T15" fmla="*/ 674 h 2648"/>
              <a:gd name="T16" fmla="*/ 792 w 1824"/>
              <a:gd name="T17" fmla="*/ 528 h 2648"/>
              <a:gd name="T18" fmla="*/ 906 w 1824"/>
              <a:gd name="T19" fmla="*/ 408 h 2648"/>
              <a:gd name="T20" fmla="*/ 1010 w 1824"/>
              <a:gd name="T21" fmla="*/ 310 h 2648"/>
              <a:gd name="T22" fmla="*/ 1096 w 1824"/>
              <a:gd name="T23" fmla="*/ 236 h 2648"/>
              <a:gd name="T24" fmla="*/ 1164 w 1824"/>
              <a:gd name="T25" fmla="*/ 184 h 2648"/>
              <a:gd name="T26" fmla="*/ 1208 w 1824"/>
              <a:gd name="T27" fmla="*/ 154 h 2648"/>
              <a:gd name="T28" fmla="*/ 1224 w 1824"/>
              <a:gd name="T29" fmla="*/ 144 h 2648"/>
              <a:gd name="T30" fmla="*/ 1728 w 1824"/>
              <a:gd name="T31" fmla="*/ 56 h 2648"/>
              <a:gd name="T32" fmla="*/ 1568 w 1824"/>
              <a:gd name="T33" fmla="*/ 328 h 2648"/>
              <a:gd name="T34" fmla="*/ 1554 w 1824"/>
              <a:gd name="T35" fmla="*/ 332 h 2648"/>
              <a:gd name="T36" fmla="*/ 1514 w 1824"/>
              <a:gd name="T37" fmla="*/ 346 h 2648"/>
              <a:gd name="T38" fmla="*/ 1452 w 1824"/>
              <a:gd name="T39" fmla="*/ 370 h 2648"/>
              <a:gd name="T40" fmla="*/ 1370 w 1824"/>
              <a:gd name="T41" fmla="*/ 410 h 2648"/>
              <a:gd name="T42" fmla="*/ 1270 w 1824"/>
              <a:gd name="T43" fmla="*/ 466 h 2648"/>
              <a:gd name="T44" fmla="*/ 1158 w 1824"/>
              <a:gd name="T45" fmla="*/ 540 h 2648"/>
              <a:gd name="T46" fmla="*/ 1034 w 1824"/>
              <a:gd name="T47" fmla="*/ 636 h 2648"/>
              <a:gd name="T48" fmla="*/ 904 w 1824"/>
              <a:gd name="T49" fmla="*/ 756 h 2648"/>
              <a:gd name="T50" fmla="*/ 770 w 1824"/>
              <a:gd name="T51" fmla="*/ 900 h 2648"/>
              <a:gd name="T52" fmla="*/ 632 w 1824"/>
              <a:gd name="T53" fmla="*/ 1076 h 2648"/>
              <a:gd name="T54" fmla="*/ 498 w 1824"/>
              <a:gd name="T55" fmla="*/ 1280 h 2648"/>
              <a:gd name="T56" fmla="*/ 370 w 1824"/>
              <a:gd name="T57" fmla="*/ 1518 h 2648"/>
              <a:gd name="T58" fmla="*/ 248 w 1824"/>
              <a:gd name="T59" fmla="*/ 1792 h 2648"/>
              <a:gd name="T60" fmla="*/ 138 w 1824"/>
              <a:gd name="T61" fmla="*/ 2104 h 2648"/>
              <a:gd name="T62" fmla="*/ 42 w 1824"/>
              <a:gd name="T63" fmla="*/ 2456 h 2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824" h="2648">
                <a:moveTo>
                  <a:pt x="0" y="2648"/>
                </a:moveTo>
                <a:lnTo>
                  <a:pt x="12" y="2464"/>
                </a:lnTo>
                <a:lnTo>
                  <a:pt x="32" y="2288"/>
                </a:lnTo>
                <a:lnTo>
                  <a:pt x="56" y="2120"/>
                </a:lnTo>
                <a:lnTo>
                  <a:pt x="88" y="1960"/>
                </a:lnTo>
                <a:lnTo>
                  <a:pt x="124" y="1808"/>
                </a:lnTo>
                <a:lnTo>
                  <a:pt x="166" y="1662"/>
                </a:lnTo>
                <a:lnTo>
                  <a:pt x="212" y="1524"/>
                </a:lnTo>
                <a:lnTo>
                  <a:pt x="262" y="1394"/>
                </a:lnTo>
                <a:lnTo>
                  <a:pt x="316" y="1270"/>
                </a:lnTo>
                <a:lnTo>
                  <a:pt x="372" y="1154"/>
                </a:lnTo>
                <a:lnTo>
                  <a:pt x="430" y="1044"/>
                </a:lnTo>
                <a:lnTo>
                  <a:pt x="490" y="942"/>
                </a:lnTo>
                <a:lnTo>
                  <a:pt x="550" y="846"/>
                </a:lnTo>
                <a:lnTo>
                  <a:pt x="612" y="758"/>
                </a:lnTo>
                <a:lnTo>
                  <a:pt x="672" y="674"/>
                </a:lnTo>
                <a:lnTo>
                  <a:pt x="734" y="598"/>
                </a:lnTo>
                <a:lnTo>
                  <a:pt x="792" y="528"/>
                </a:lnTo>
                <a:lnTo>
                  <a:pt x="850" y="464"/>
                </a:lnTo>
                <a:lnTo>
                  <a:pt x="906" y="408"/>
                </a:lnTo>
                <a:lnTo>
                  <a:pt x="960" y="356"/>
                </a:lnTo>
                <a:lnTo>
                  <a:pt x="1010" y="310"/>
                </a:lnTo>
                <a:lnTo>
                  <a:pt x="1056" y="270"/>
                </a:lnTo>
                <a:lnTo>
                  <a:pt x="1096" y="236"/>
                </a:lnTo>
                <a:lnTo>
                  <a:pt x="1134" y="208"/>
                </a:lnTo>
                <a:lnTo>
                  <a:pt x="1164" y="184"/>
                </a:lnTo>
                <a:lnTo>
                  <a:pt x="1190" y="166"/>
                </a:lnTo>
                <a:lnTo>
                  <a:pt x="1208" y="154"/>
                </a:lnTo>
                <a:lnTo>
                  <a:pt x="1220" y="146"/>
                </a:lnTo>
                <a:lnTo>
                  <a:pt x="1224" y="144"/>
                </a:lnTo>
                <a:lnTo>
                  <a:pt x="848" y="0"/>
                </a:lnTo>
                <a:lnTo>
                  <a:pt x="1728" y="56"/>
                </a:lnTo>
                <a:lnTo>
                  <a:pt x="1824" y="480"/>
                </a:lnTo>
                <a:lnTo>
                  <a:pt x="1568" y="328"/>
                </a:lnTo>
                <a:lnTo>
                  <a:pt x="1564" y="328"/>
                </a:lnTo>
                <a:lnTo>
                  <a:pt x="1554" y="332"/>
                </a:lnTo>
                <a:lnTo>
                  <a:pt x="1538" y="338"/>
                </a:lnTo>
                <a:lnTo>
                  <a:pt x="1514" y="346"/>
                </a:lnTo>
                <a:lnTo>
                  <a:pt x="1486" y="356"/>
                </a:lnTo>
                <a:lnTo>
                  <a:pt x="1452" y="370"/>
                </a:lnTo>
                <a:lnTo>
                  <a:pt x="1412" y="388"/>
                </a:lnTo>
                <a:lnTo>
                  <a:pt x="1370" y="410"/>
                </a:lnTo>
                <a:lnTo>
                  <a:pt x="1322" y="436"/>
                </a:lnTo>
                <a:lnTo>
                  <a:pt x="1270" y="466"/>
                </a:lnTo>
                <a:lnTo>
                  <a:pt x="1216" y="500"/>
                </a:lnTo>
                <a:lnTo>
                  <a:pt x="1158" y="540"/>
                </a:lnTo>
                <a:lnTo>
                  <a:pt x="1098" y="584"/>
                </a:lnTo>
                <a:lnTo>
                  <a:pt x="1034" y="636"/>
                </a:lnTo>
                <a:lnTo>
                  <a:pt x="970" y="692"/>
                </a:lnTo>
                <a:lnTo>
                  <a:pt x="904" y="756"/>
                </a:lnTo>
                <a:lnTo>
                  <a:pt x="836" y="824"/>
                </a:lnTo>
                <a:lnTo>
                  <a:pt x="770" y="900"/>
                </a:lnTo>
                <a:lnTo>
                  <a:pt x="700" y="984"/>
                </a:lnTo>
                <a:lnTo>
                  <a:pt x="632" y="1076"/>
                </a:lnTo>
                <a:lnTo>
                  <a:pt x="566" y="1174"/>
                </a:lnTo>
                <a:lnTo>
                  <a:pt x="498" y="1280"/>
                </a:lnTo>
                <a:lnTo>
                  <a:pt x="434" y="1394"/>
                </a:lnTo>
                <a:lnTo>
                  <a:pt x="370" y="1518"/>
                </a:lnTo>
                <a:lnTo>
                  <a:pt x="308" y="1650"/>
                </a:lnTo>
                <a:lnTo>
                  <a:pt x="248" y="1792"/>
                </a:lnTo>
                <a:lnTo>
                  <a:pt x="192" y="1944"/>
                </a:lnTo>
                <a:lnTo>
                  <a:pt x="138" y="2104"/>
                </a:lnTo>
                <a:lnTo>
                  <a:pt x="88" y="2274"/>
                </a:lnTo>
                <a:lnTo>
                  <a:pt x="42" y="2456"/>
                </a:lnTo>
                <a:lnTo>
                  <a:pt x="0" y="2648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600710" y="864235"/>
            <a:ext cx="3641090" cy="341503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一九二五年，一个动荡的年代，军阀混战，社会一片黑暗，仿佛“昏沉的夜”，即使有油灯，石油却已经不多，灯火便“渐渐缩小了”，以致于鲁迅看书看得眼睛发痛了。他不得不“闭了眼睛”，掩卷思索……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43754" y="1508443"/>
            <a:ext cx="1104039" cy="1582166"/>
          </a:xfrm>
          <a:prstGeom prst="rect">
            <a:avLst/>
          </a:prstGeom>
        </p:spPr>
      </p:pic>
      <p:sp>
        <p:nvSpPr>
          <p:cNvPr id="11" name="Text Box 3"/>
          <p:cNvSpPr txBox="1">
            <a:spLocks noChangeArrowheads="1"/>
          </p:cNvSpPr>
          <p:nvPr/>
        </p:nvSpPr>
        <p:spPr bwMode="auto">
          <a:xfrm>
            <a:off x="1619673" y="1213276"/>
            <a:ext cx="7175108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自由读第3-10自然段</a:t>
            </a:r>
            <a:r>
              <a:rPr lang="en-US" sz="28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理解、品味、欣赏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</a:p>
        </p:txBody>
      </p:sp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1619885" y="2145030"/>
            <a:ext cx="6019800" cy="706755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/>
            <a:r>
              <a:rPr lang="zh-CN" altLang="zh-CN" sz="40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好的故事是什么样子的</a:t>
            </a:r>
            <a:r>
              <a:rPr lang="zh-CN" altLang="zh-CN" sz="36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？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 autoUpdateAnimBg="0"/>
      <p:bldP spid="12" grpId="0" bldLvl="0" animBg="1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41375" y="661670"/>
            <a:ext cx="5793740" cy="1938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我在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蒙胧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中，看见一个好的故事。</a:t>
            </a:r>
          </a:p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这故事很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美丽，幽雅，有趣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。许多美的人和美的事，错综起来像一天云锦，而且万颗奔星似的飞动着，同时又展开去，以至于无穷。</a:t>
            </a:r>
          </a:p>
        </p:txBody>
      </p:sp>
      <p:sp>
        <p:nvSpPr>
          <p:cNvPr id="4" name="圆角矩形 3"/>
          <p:cNvSpPr/>
          <p:nvPr/>
        </p:nvSpPr>
        <p:spPr>
          <a:xfrm>
            <a:off x="2769235" y="1020445"/>
            <a:ext cx="653415" cy="415290"/>
          </a:xfrm>
          <a:prstGeom prst="roundRect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圆角矩形 6"/>
          <p:cNvSpPr/>
          <p:nvPr/>
        </p:nvSpPr>
        <p:spPr>
          <a:xfrm>
            <a:off x="3629025" y="1020445"/>
            <a:ext cx="653415" cy="415290"/>
          </a:xfrm>
          <a:prstGeom prst="roundRect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圆角矩形 7"/>
          <p:cNvSpPr/>
          <p:nvPr/>
        </p:nvSpPr>
        <p:spPr>
          <a:xfrm>
            <a:off x="4549775" y="1020445"/>
            <a:ext cx="653415" cy="415290"/>
          </a:xfrm>
          <a:prstGeom prst="roundRect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圆角矩形 8"/>
          <p:cNvSpPr/>
          <p:nvPr/>
        </p:nvSpPr>
        <p:spPr>
          <a:xfrm>
            <a:off x="779145" y="2959735"/>
            <a:ext cx="7179310" cy="93599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“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好的故事</a:t>
            </a: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指的是梦境，这梦境是</a:t>
            </a:r>
            <a:r>
              <a:rPr lang="zh-CN" altLang="en-US" sz="280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美丽，优雅，有趣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</a:t>
            </a:r>
            <a:r>
              <a:rPr lang="zh-CN" altLang="en-US" sz="2800"/>
              <a:t>。</a:t>
            </a:r>
          </a:p>
        </p:txBody>
      </p:sp>
      <p:sp>
        <p:nvSpPr>
          <p:cNvPr id="16" name="Freeform 24"/>
          <p:cNvSpPr/>
          <p:nvPr/>
        </p:nvSpPr>
        <p:spPr bwMode="gray">
          <a:xfrm rot="4260000">
            <a:off x="6125986" y="479562"/>
            <a:ext cx="738473" cy="1100795"/>
          </a:xfrm>
          <a:custGeom>
            <a:avLst/>
            <a:gdLst>
              <a:gd name="T0" fmla="*/ 12 w 1824"/>
              <a:gd name="T1" fmla="*/ 2464 h 2648"/>
              <a:gd name="T2" fmla="*/ 56 w 1824"/>
              <a:gd name="T3" fmla="*/ 2120 h 2648"/>
              <a:gd name="T4" fmla="*/ 124 w 1824"/>
              <a:gd name="T5" fmla="*/ 1808 h 2648"/>
              <a:gd name="T6" fmla="*/ 212 w 1824"/>
              <a:gd name="T7" fmla="*/ 1524 h 2648"/>
              <a:gd name="T8" fmla="*/ 316 w 1824"/>
              <a:gd name="T9" fmla="*/ 1270 h 2648"/>
              <a:gd name="T10" fmla="*/ 430 w 1824"/>
              <a:gd name="T11" fmla="*/ 1044 h 2648"/>
              <a:gd name="T12" fmla="*/ 550 w 1824"/>
              <a:gd name="T13" fmla="*/ 846 h 2648"/>
              <a:gd name="T14" fmla="*/ 672 w 1824"/>
              <a:gd name="T15" fmla="*/ 674 h 2648"/>
              <a:gd name="T16" fmla="*/ 792 w 1824"/>
              <a:gd name="T17" fmla="*/ 528 h 2648"/>
              <a:gd name="T18" fmla="*/ 906 w 1824"/>
              <a:gd name="T19" fmla="*/ 408 h 2648"/>
              <a:gd name="T20" fmla="*/ 1010 w 1824"/>
              <a:gd name="T21" fmla="*/ 310 h 2648"/>
              <a:gd name="T22" fmla="*/ 1096 w 1824"/>
              <a:gd name="T23" fmla="*/ 236 h 2648"/>
              <a:gd name="T24" fmla="*/ 1164 w 1824"/>
              <a:gd name="T25" fmla="*/ 184 h 2648"/>
              <a:gd name="T26" fmla="*/ 1208 w 1824"/>
              <a:gd name="T27" fmla="*/ 154 h 2648"/>
              <a:gd name="T28" fmla="*/ 1224 w 1824"/>
              <a:gd name="T29" fmla="*/ 144 h 2648"/>
              <a:gd name="T30" fmla="*/ 1728 w 1824"/>
              <a:gd name="T31" fmla="*/ 56 h 2648"/>
              <a:gd name="T32" fmla="*/ 1568 w 1824"/>
              <a:gd name="T33" fmla="*/ 328 h 2648"/>
              <a:gd name="T34" fmla="*/ 1554 w 1824"/>
              <a:gd name="T35" fmla="*/ 332 h 2648"/>
              <a:gd name="T36" fmla="*/ 1514 w 1824"/>
              <a:gd name="T37" fmla="*/ 346 h 2648"/>
              <a:gd name="T38" fmla="*/ 1452 w 1824"/>
              <a:gd name="T39" fmla="*/ 370 h 2648"/>
              <a:gd name="T40" fmla="*/ 1370 w 1824"/>
              <a:gd name="T41" fmla="*/ 410 h 2648"/>
              <a:gd name="T42" fmla="*/ 1270 w 1824"/>
              <a:gd name="T43" fmla="*/ 466 h 2648"/>
              <a:gd name="T44" fmla="*/ 1158 w 1824"/>
              <a:gd name="T45" fmla="*/ 540 h 2648"/>
              <a:gd name="T46" fmla="*/ 1034 w 1824"/>
              <a:gd name="T47" fmla="*/ 636 h 2648"/>
              <a:gd name="T48" fmla="*/ 904 w 1824"/>
              <a:gd name="T49" fmla="*/ 756 h 2648"/>
              <a:gd name="T50" fmla="*/ 770 w 1824"/>
              <a:gd name="T51" fmla="*/ 900 h 2648"/>
              <a:gd name="T52" fmla="*/ 632 w 1824"/>
              <a:gd name="T53" fmla="*/ 1076 h 2648"/>
              <a:gd name="T54" fmla="*/ 498 w 1824"/>
              <a:gd name="T55" fmla="*/ 1280 h 2648"/>
              <a:gd name="T56" fmla="*/ 370 w 1824"/>
              <a:gd name="T57" fmla="*/ 1518 h 2648"/>
              <a:gd name="T58" fmla="*/ 248 w 1824"/>
              <a:gd name="T59" fmla="*/ 1792 h 2648"/>
              <a:gd name="T60" fmla="*/ 138 w 1824"/>
              <a:gd name="T61" fmla="*/ 2104 h 2648"/>
              <a:gd name="T62" fmla="*/ 42 w 1824"/>
              <a:gd name="T63" fmla="*/ 2456 h 2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824" h="2648">
                <a:moveTo>
                  <a:pt x="0" y="2648"/>
                </a:moveTo>
                <a:lnTo>
                  <a:pt x="12" y="2464"/>
                </a:lnTo>
                <a:lnTo>
                  <a:pt x="32" y="2288"/>
                </a:lnTo>
                <a:lnTo>
                  <a:pt x="56" y="2120"/>
                </a:lnTo>
                <a:lnTo>
                  <a:pt x="88" y="1960"/>
                </a:lnTo>
                <a:lnTo>
                  <a:pt x="124" y="1808"/>
                </a:lnTo>
                <a:lnTo>
                  <a:pt x="166" y="1662"/>
                </a:lnTo>
                <a:lnTo>
                  <a:pt x="212" y="1524"/>
                </a:lnTo>
                <a:lnTo>
                  <a:pt x="262" y="1394"/>
                </a:lnTo>
                <a:lnTo>
                  <a:pt x="316" y="1270"/>
                </a:lnTo>
                <a:lnTo>
                  <a:pt x="372" y="1154"/>
                </a:lnTo>
                <a:lnTo>
                  <a:pt x="430" y="1044"/>
                </a:lnTo>
                <a:lnTo>
                  <a:pt x="490" y="942"/>
                </a:lnTo>
                <a:lnTo>
                  <a:pt x="550" y="846"/>
                </a:lnTo>
                <a:lnTo>
                  <a:pt x="612" y="758"/>
                </a:lnTo>
                <a:lnTo>
                  <a:pt x="672" y="674"/>
                </a:lnTo>
                <a:lnTo>
                  <a:pt x="734" y="598"/>
                </a:lnTo>
                <a:lnTo>
                  <a:pt x="792" y="528"/>
                </a:lnTo>
                <a:lnTo>
                  <a:pt x="850" y="464"/>
                </a:lnTo>
                <a:lnTo>
                  <a:pt x="906" y="408"/>
                </a:lnTo>
                <a:lnTo>
                  <a:pt x="960" y="356"/>
                </a:lnTo>
                <a:lnTo>
                  <a:pt x="1010" y="310"/>
                </a:lnTo>
                <a:lnTo>
                  <a:pt x="1056" y="270"/>
                </a:lnTo>
                <a:lnTo>
                  <a:pt x="1096" y="236"/>
                </a:lnTo>
                <a:lnTo>
                  <a:pt x="1134" y="208"/>
                </a:lnTo>
                <a:lnTo>
                  <a:pt x="1164" y="184"/>
                </a:lnTo>
                <a:lnTo>
                  <a:pt x="1190" y="166"/>
                </a:lnTo>
                <a:lnTo>
                  <a:pt x="1208" y="154"/>
                </a:lnTo>
                <a:lnTo>
                  <a:pt x="1220" y="146"/>
                </a:lnTo>
                <a:lnTo>
                  <a:pt x="1224" y="144"/>
                </a:lnTo>
                <a:lnTo>
                  <a:pt x="848" y="0"/>
                </a:lnTo>
                <a:lnTo>
                  <a:pt x="1728" y="56"/>
                </a:lnTo>
                <a:lnTo>
                  <a:pt x="1824" y="480"/>
                </a:lnTo>
                <a:lnTo>
                  <a:pt x="1568" y="328"/>
                </a:lnTo>
                <a:lnTo>
                  <a:pt x="1564" y="328"/>
                </a:lnTo>
                <a:lnTo>
                  <a:pt x="1554" y="332"/>
                </a:lnTo>
                <a:lnTo>
                  <a:pt x="1538" y="338"/>
                </a:lnTo>
                <a:lnTo>
                  <a:pt x="1514" y="346"/>
                </a:lnTo>
                <a:lnTo>
                  <a:pt x="1486" y="356"/>
                </a:lnTo>
                <a:lnTo>
                  <a:pt x="1452" y="370"/>
                </a:lnTo>
                <a:lnTo>
                  <a:pt x="1412" y="388"/>
                </a:lnTo>
                <a:lnTo>
                  <a:pt x="1370" y="410"/>
                </a:lnTo>
                <a:lnTo>
                  <a:pt x="1322" y="436"/>
                </a:lnTo>
                <a:lnTo>
                  <a:pt x="1270" y="466"/>
                </a:lnTo>
                <a:lnTo>
                  <a:pt x="1216" y="500"/>
                </a:lnTo>
                <a:lnTo>
                  <a:pt x="1158" y="540"/>
                </a:lnTo>
                <a:lnTo>
                  <a:pt x="1098" y="584"/>
                </a:lnTo>
                <a:lnTo>
                  <a:pt x="1034" y="636"/>
                </a:lnTo>
                <a:lnTo>
                  <a:pt x="970" y="692"/>
                </a:lnTo>
                <a:lnTo>
                  <a:pt x="904" y="756"/>
                </a:lnTo>
                <a:lnTo>
                  <a:pt x="836" y="824"/>
                </a:lnTo>
                <a:lnTo>
                  <a:pt x="770" y="900"/>
                </a:lnTo>
                <a:lnTo>
                  <a:pt x="700" y="984"/>
                </a:lnTo>
                <a:lnTo>
                  <a:pt x="632" y="1076"/>
                </a:lnTo>
                <a:lnTo>
                  <a:pt x="566" y="1174"/>
                </a:lnTo>
                <a:lnTo>
                  <a:pt x="498" y="1280"/>
                </a:lnTo>
                <a:lnTo>
                  <a:pt x="434" y="1394"/>
                </a:lnTo>
                <a:lnTo>
                  <a:pt x="370" y="1518"/>
                </a:lnTo>
                <a:lnTo>
                  <a:pt x="308" y="1650"/>
                </a:lnTo>
                <a:lnTo>
                  <a:pt x="248" y="1792"/>
                </a:lnTo>
                <a:lnTo>
                  <a:pt x="192" y="1944"/>
                </a:lnTo>
                <a:lnTo>
                  <a:pt x="138" y="2104"/>
                </a:lnTo>
                <a:lnTo>
                  <a:pt x="88" y="2274"/>
                </a:lnTo>
                <a:lnTo>
                  <a:pt x="42" y="2456"/>
                </a:lnTo>
                <a:lnTo>
                  <a:pt x="0" y="2648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" name="椭圆形标注 10"/>
          <p:cNvSpPr/>
          <p:nvPr/>
        </p:nvSpPr>
        <p:spPr>
          <a:xfrm>
            <a:off x="6804025" y="1347470"/>
            <a:ext cx="1007745" cy="1007745"/>
          </a:xfrm>
          <a:prstGeom prst="wedgeEllipseCallout">
            <a:avLst/>
          </a:prstGeom>
          <a:grpFill/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形标注 11"/>
          <p:cNvSpPr/>
          <p:nvPr/>
        </p:nvSpPr>
        <p:spPr>
          <a:xfrm>
            <a:off x="6635750" y="1020445"/>
            <a:ext cx="2461260" cy="1709420"/>
          </a:xfrm>
          <a:prstGeom prst="wedgeEllipseCallout">
            <a:avLst>
              <a:gd name="adj1" fmla="val -10477"/>
              <a:gd name="adj2" fmla="val 49235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/>
              <a:t>蒙胧中看见好的故事，这里指的是梦中看见。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8" grpId="0" bldLvl="0" animBg="1"/>
      <p:bldP spid="9" grpId="0" bldLvl="0" animBg="1"/>
      <p:bldP spid="16" grpId="0" bldLvl="0" animBg="1"/>
      <p:bldP spid="12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400175" y="1808480"/>
            <a:ext cx="7174865" cy="12725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20000"/>
              </a:lnSpc>
            </a:pPr>
            <a:r>
              <a:rPr lang="en-US" sz="32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  “美丽、优雅、有趣”</a:t>
            </a:r>
            <a:r>
              <a:rPr lang="en-US" sz="3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分别</a:t>
            </a:r>
            <a:r>
              <a:rPr lang="en-US" sz="32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体现在什么地方？</a:t>
            </a:r>
            <a:endParaRPr lang="en-US" altLang="en-US" sz="32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4044" y="1436053"/>
            <a:ext cx="1104039" cy="1582166"/>
          </a:xfrm>
          <a:prstGeom prst="rect">
            <a:avLst/>
          </a:prstGeom>
        </p:spPr>
      </p:pic>
      <p:sp>
        <p:nvSpPr>
          <p:cNvPr id="11" name="Text Box 3"/>
          <p:cNvSpPr txBox="1">
            <a:spLocks noChangeArrowheads="1"/>
          </p:cNvSpPr>
          <p:nvPr/>
        </p:nvSpPr>
        <p:spPr bwMode="auto">
          <a:xfrm>
            <a:off x="1619673" y="1213276"/>
            <a:ext cx="7175108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默读自己喜欢的段落，思考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</a:p>
        </p:txBody>
      </p:sp>
      <p:sp>
        <p:nvSpPr>
          <p:cNvPr id="2" name="文本框 10"/>
          <p:cNvSpPr txBox="1"/>
          <p:nvPr/>
        </p:nvSpPr>
        <p:spPr>
          <a:xfrm>
            <a:off x="3298190" y="2558415"/>
            <a:ext cx="2547620" cy="460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zh-CN" altLang="en-US" sz="2400" b="1" dirty="0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课后第二题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1" grpId="0" bldLvl="0" animBg="1" autoUpdateAnimBg="0"/>
      <p:bldP spid="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825240" y="3321050"/>
            <a:ext cx="2830830" cy="1828800"/>
          </a:xfrm>
          <a:prstGeom prst="roundRect">
            <a:avLst/>
          </a:prstGeom>
        </p:spPr>
      </p:pic>
      <p:sp>
        <p:nvSpPr>
          <p:cNvPr id="13" name="Text Box 8"/>
          <p:cNvSpPr txBox="1">
            <a:spLocks noChangeArrowheads="1"/>
          </p:cNvSpPr>
          <p:nvPr/>
        </p:nvSpPr>
        <p:spPr bwMode="auto">
          <a:xfrm>
            <a:off x="700405" y="1153160"/>
            <a:ext cx="7904480" cy="829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r>
              <a:rPr lang="zh-CN" altLang="en-US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许多美的人和美的事，错综起来像一天云锦，而且万颗奔星似的飞动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着，同时又展开去，以至于无穷。</a:t>
            </a:r>
            <a:endParaRPr 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 Box 8"/>
          <p:cNvSpPr txBox="1">
            <a:spLocks noChangeArrowheads="1"/>
          </p:cNvSpPr>
          <p:nvPr/>
        </p:nvSpPr>
        <p:spPr bwMode="auto">
          <a:xfrm>
            <a:off x="518795" y="2118995"/>
            <a:ext cx="7390130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两岸的各种景物倒映在澄碧的小河中。</a:t>
            </a:r>
            <a:endParaRPr lang="zh-CN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 Box 3"/>
          <p:cNvSpPr txBox="1">
            <a:spLocks noChangeArrowheads="1"/>
          </p:cNvSpPr>
          <p:nvPr/>
        </p:nvSpPr>
        <p:spPr bwMode="auto">
          <a:xfrm>
            <a:off x="813386" y="323394"/>
            <a:ext cx="1407160" cy="829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eaLnBrk="0" hangingPunct="0">
              <a:defRPr sz="2400">
                <a:solidFill>
                  <a:srgbClr val="0033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sz="4800" b="1" dirty="0">
                <a:solidFill>
                  <a:srgbClr val="FF0000"/>
                </a:solidFill>
              </a:rPr>
              <a:t>美丽</a:t>
            </a:r>
          </a:p>
        </p:txBody>
      </p:sp>
      <p:sp>
        <p:nvSpPr>
          <p:cNvPr id="2" name="同心圆 1"/>
          <p:cNvSpPr/>
          <p:nvPr/>
        </p:nvSpPr>
        <p:spPr>
          <a:xfrm>
            <a:off x="971550" y="1347470"/>
            <a:ext cx="215900" cy="144145"/>
          </a:xfrm>
          <a:prstGeom prst="donu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" name="同心圆 2"/>
          <p:cNvSpPr/>
          <p:nvPr/>
        </p:nvSpPr>
        <p:spPr>
          <a:xfrm>
            <a:off x="971550" y="2277110"/>
            <a:ext cx="215900" cy="144145"/>
          </a:xfrm>
          <a:prstGeom prst="donu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90525" y="2860675"/>
            <a:ext cx="375729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solidFill>
                  <a:schemeClr val="tx1"/>
                </a:solidFill>
              </a:rPr>
              <a:t>      </a:t>
            </a:r>
            <a:r>
              <a:rPr lang="zh-CN" altLang="en-US" sz="3200">
                <a:solidFill>
                  <a:schemeClr val="tx1"/>
                </a:solidFill>
              </a:rPr>
              <a:t>还有哪些你认</a:t>
            </a:r>
            <a:r>
              <a:rPr lang="zh-CN" altLang="en-US" sz="3200"/>
              <a:t>为美丽的景物呢？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738620" y="2421255"/>
            <a:ext cx="2277110" cy="1753870"/>
          </a:xfrm>
          <a:prstGeom prst="round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 autoUpdateAnimBg="0"/>
      <p:bldP spid="2" grpId="0" animBg="1"/>
      <p:bldP spid="3" grpId="0" animBg="1"/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1296715" y="4455002"/>
            <a:ext cx="572514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r>
              <a:rPr lang="en-US" altLang="zh-CN" sz="3600">
                <a:ea typeface="仿宋_GB2312" pitchFamily="49" charset="-122"/>
              </a:rPr>
              <a:t>       </a:t>
            </a:r>
            <a:endParaRPr lang="zh-CN" altLang="en-US" sz="3600" b="1">
              <a:solidFill>
                <a:srgbClr val="003300"/>
              </a:solidFill>
              <a:ea typeface="楷体_GB2312" panose="02010609030101010101" pitchFamily="49" charset="-122"/>
            </a:endParaRPr>
          </a:p>
        </p:txBody>
      </p:sp>
      <p:sp>
        <p:nvSpPr>
          <p:cNvPr id="16" name="Freeform 24"/>
          <p:cNvSpPr/>
          <p:nvPr/>
        </p:nvSpPr>
        <p:spPr bwMode="gray">
          <a:xfrm flipH="1">
            <a:off x="1145540" y="1571625"/>
            <a:ext cx="660400" cy="1050925"/>
          </a:xfrm>
          <a:custGeom>
            <a:avLst/>
            <a:gdLst>
              <a:gd name="T0" fmla="*/ 12 w 1824"/>
              <a:gd name="T1" fmla="*/ 2464 h 2648"/>
              <a:gd name="T2" fmla="*/ 56 w 1824"/>
              <a:gd name="T3" fmla="*/ 2120 h 2648"/>
              <a:gd name="T4" fmla="*/ 124 w 1824"/>
              <a:gd name="T5" fmla="*/ 1808 h 2648"/>
              <a:gd name="T6" fmla="*/ 212 w 1824"/>
              <a:gd name="T7" fmla="*/ 1524 h 2648"/>
              <a:gd name="T8" fmla="*/ 316 w 1824"/>
              <a:gd name="T9" fmla="*/ 1270 h 2648"/>
              <a:gd name="T10" fmla="*/ 430 w 1824"/>
              <a:gd name="T11" fmla="*/ 1044 h 2648"/>
              <a:gd name="T12" fmla="*/ 550 w 1824"/>
              <a:gd name="T13" fmla="*/ 846 h 2648"/>
              <a:gd name="T14" fmla="*/ 672 w 1824"/>
              <a:gd name="T15" fmla="*/ 674 h 2648"/>
              <a:gd name="T16" fmla="*/ 792 w 1824"/>
              <a:gd name="T17" fmla="*/ 528 h 2648"/>
              <a:gd name="T18" fmla="*/ 906 w 1824"/>
              <a:gd name="T19" fmla="*/ 408 h 2648"/>
              <a:gd name="T20" fmla="*/ 1010 w 1824"/>
              <a:gd name="T21" fmla="*/ 310 h 2648"/>
              <a:gd name="T22" fmla="*/ 1096 w 1824"/>
              <a:gd name="T23" fmla="*/ 236 h 2648"/>
              <a:gd name="T24" fmla="*/ 1164 w 1824"/>
              <a:gd name="T25" fmla="*/ 184 h 2648"/>
              <a:gd name="T26" fmla="*/ 1208 w 1824"/>
              <a:gd name="T27" fmla="*/ 154 h 2648"/>
              <a:gd name="T28" fmla="*/ 1224 w 1824"/>
              <a:gd name="T29" fmla="*/ 144 h 2648"/>
              <a:gd name="T30" fmla="*/ 1728 w 1824"/>
              <a:gd name="T31" fmla="*/ 56 h 2648"/>
              <a:gd name="T32" fmla="*/ 1568 w 1824"/>
              <a:gd name="T33" fmla="*/ 328 h 2648"/>
              <a:gd name="T34" fmla="*/ 1554 w 1824"/>
              <a:gd name="T35" fmla="*/ 332 h 2648"/>
              <a:gd name="T36" fmla="*/ 1514 w 1824"/>
              <a:gd name="T37" fmla="*/ 346 h 2648"/>
              <a:gd name="T38" fmla="*/ 1452 w 1824"/>
              <a:gd name="T39" fmla="*/ 370 h 2648"/>
              <a:gd name="T40" fmla="*/ 1370 w 1824"/>
              <a:gd name="T41" fmla="*/ 410 h 2648"/>
              <a:gd name="T42" fmla="*/ 1270 w 1824"/>
              <a:gd name="T43" fmla="*/ 466 h 2648"/>
              <a:gd name="T44" fmla="*/ 1158 w 1824"/>
              <a:gd name="T45" fmla="*/ 540 h 2648"/>
              <a:gd name="T46" fmla="*/ 1034 w 1824"/>
              <a:gd name="T47" fmla="*/ 636 h 2648"/>
              <a:gd name="T48" fmla="*/ 904 w 1824"/>
              <a:gd name="T49" fmla="*/ 756 h 2648"/>
              <a:gd name="T50" fmla="*/ 770 w 1824"/>
              <a:gd name="T51" fmla="*/ 900 h 2648"/>
              <a:gd name="T52" fmla="*/ 632 w 1824"/>
              <a:gd name="T53" fmla="*/ 1076 h 2648"/>
              <a:gd name="T54" fmla="*/ 498 w 1824"/>
              <a:gd name="T55" fmla="*/ 1280 h 2648"/>
              <a:gd name="T56" fmla="*/ 370 w 1824"/>
              <a:gd name="T57" fmla="*/ 1518 h 2648"/>
              <a:gd name="T58" fmla="*/ 248 w 1824"/>
              <a:gd name="T59" fmla="*/ 1792 h 2648"/>
              <a:gd name="T60" fmla="*/ 138 w 1824"/>
              <a:gd name="T61" fmla="*/ 2104 h 2648"/>
              <a:gd name="T62" fmla="*/ 42 w 1824"/>
              <a:gd name="T63" fmla="*/ 2456 h 2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824" h="2648">
                <a:moveTo>
                  <a:pt x="0" y="2648"/>
                </a:moveTo>
                <a:lnTo>
                  <a:pt x="12" y="2464"/>
                </a:lnTo>
                <a:lnTo>
                  <a:pt x="32" y="2288"/>
                </a:lnTo>
                <a:lnTo>
                  <a:pt x="56" y="2120"/>
                </a:lnTo>
                <a:lnTo>
                  <a:pt x="88" y="1960"/>
                </a:lnTo>
                <a:lnTo>
                  <a:pt x="124" y="1808"/>
                </a:lnTo>
                <a:lnTo>
                  <a:pt x="166" y="1662"/>
                </a:lnTo>
                <a:lnTo>
                  <a:pt x="212" y="1524"/>
                </a:lnTo>
                <a:lnTo>
                  <a:pt x="262" y="1394"/>
                </a:lnTo>
                <a:lnTo>
                  <a:pt x="316" y="1270"/>
                </a:lnTo>
                <a:lnTo>
                  <a:pt x="372" y="1154"/>
                </a:lnTo>
                <a:lnTo>
                  <a:pt x="430" y="1044"/>
                </a:lnTo>
                <a:lnTo>
                  <a:pt x="490" y="942"/>
                </a:lnTo>
                <a:lnTo>
                  <a:pt x="550" y="846"/>
                </a:lnTo>
                <a:lnTo>
                  <a:pt x="612" y="758"/>
                </a:lnTo>
                <a:lnTo>
                  <a:pt x="672" y="674"/>
                </a:lnTo>
                <a:lnTo>
                  <a:pt x="734" y="598"/>
                </a:lnTo>
                <a:lnTo>
                  <a:pt x="792" y="528"/>
                </a:lnTo>
                <a:lnTo>
                  <a:pt x="850" y="464"/>
                </a:lnTo>
                <a:lnTo>
                  <a:pt x="906" y="408"/>
                </a:lnTo>
                <a:lnTo>
                  <a:pt x="960" y="356"/>
                </a:lnTo>
                <a:lnTo>
                  <a:pt x="1010" y="310"/>
                </a:lnTo>
                <a:lnTo>
                  <a:pt x="1056" y="270"/>
                </a:lnTo>
                <a:lnTo>
                  <a:pt x="1096" y="236"/>
                </a:lnTo>
                <a:lnTo>
                  <a:pt x="1134" y="208"/>
                </a:lnTo>
                <a:lnTo>
                  <a:pt x="1164" y="184"/>
                </a:lnTo>
                <a:lnTo>
                  <a:pt x="1190" y="166"/>
                </a:lnTo>
                <a:lnTo>
                  <a:pt x="1208" y="154"/>
                </a:lnTo>
                <a:lnTo>
                  <a:pt x="1220" y="146"/>
                </a:lnTo>
                <a:lnTo>
                  <a:pt x="1224" y="144"/>
                </a:lnTo>
                <a:lnTo>
                  <a:pt x="848" y="0"/>
                </a:lnTo>
                <a:lnTo>
                  <a:pt x="1728" y="56"/>
                </a:lnTo>
                <a:lnTo>
                  <a:pt x="1824" y="480"/>
                </a:lnTo>
                <a:lnTo>
                  <a:pt x="1568" y="328"/>
                </a:lnTo>
                <a:lnTo>
                  <a:pt x="1564" y="328"/>
                </a:lnTo>
                <a:lnTo>
                  <a:pt x="1554" y="332"/>
                </a:lnTo>
                <a:lnTo>
                  <a:pt x="1538" y="338"/>
                </a:lnTo>
                <a:lnTo>
                  <a:pt x="1514" y="346"/>
                </a:lnTo>
                <a:lnTo>
                  <a:pt x="1486" y="356"/>
                </a:lnTo>
                <a:lnTo>
                  <a:pt x="1452" y="370"/>
                </a:lnTo>
                <a:lnTo>
                  <a:pt x="1412" y="388"/>
                </a:lnTo>
                <a:lnTo>
                  <a:pt x="1370" y="410"/>
                </a:lnTo>
                <a:lnTo>
                  <a:pt x="1322" y="436"/>
                </a:lnTo>
                <a:lnTo>
                  <a:pt x="1270" y="466"/>
                </a:lnTo>
                <a:lnTo>
                  <a:pt x="1216" y="500"/>
                </a:lnTo>
                <a:lnTo>
                  <a:pt x="1158" y="540"/>
                </a:lnTo>
                <a:lnTo>
                  <a:pt x="1098" y="584"/>
                </a:lnTo>
                <a:lnTo>
                  <a:pt x="1034" y="636"/>
                </a:lnTo>
                <a:lnTo>
                  <a:pt x="970" y="692"/>
                </a:lnTo>
                <a:lnTo>
                  <a:pt x="904" y="756"/>
                </a:lnTo>
                <a:lnTo>
                  <a:pt x="836" y="824"/>
                </a:lnTo>
                <a:lnTo>
                  <a:pt x="770" y="900"/>
                </a:lnTo>
                <a:lnTo>
                  <a:pt x="700" y="984"/>
                </a:lnTo>
                <a:lnTo>
                  <a:pt x="632" y="1076"/>
                </a:lnTo>
                <a:lnTo>
                  <a:pt x="566" y="1174"/>
                </a:lnTo>
                <a:lnTo>
                  <a:pt x="498" y="1280"/>
                </a:lnTo>
                <a:lnTo>
                  <a:pt x="434" y="1394"/>
                </a:lnTo>
                <a:lnTo>
                  <a:pt x="370" y="1518"/>
                </a:lnTo>
                <a:lnTo>
                  <a:pt x="308" y="1650"/>
                </a:lnTo>
                <a:lnTo>
                  <a:pt x="248" y="1792"/>
                </a:lnTo>
                <a:lnTo>
                  <a:pt x="192" y="1944"/>
                </a:lnTo>
                <a:lnTo>
                  <a:pt x="138" y="2104"/>
                </a:lnTo>
                <a:lnTo>
                  <a:pt x="88" y="2274"/>
                </a:lnTo>
                <a:lnTo>
                  <a:pt x="42" y="2456"/>
                </a:lnTo>
                <a:lnTo>
                  <a:pt x="0" y="2648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2162810" y="584835"/>
            <a:ext cx="6662420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 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诸影诸物，无不解散，而且摇动，扩大，互相融和;刚一融和，却又退缩，复近于原形。边缘都参差如夏云头，镶着日光，发出水银色焰。</a:t>
            </a:r>
          </a:p>
        </p:txBody>
      </p:sp>
      <p:sp>
        <p:nvSpPr>
          <p:cNvPr id="10" name="Text Box 3"/>
          <p:cNvSpPr txBox="1">
            <a:spLocks noChangeArrowheads="1"/>
          </p:cNvSpPr>
          <p:nvPr/>
        </p:nvSpPr>
        <p:spPr bwMode="auto">
          <a:xfrm>
            <a:off x="74975" y="769799"/>
            <a:ext cx="1407160" cy="829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eaLnBrk="0" hangingPunct="0">
              <a:defRPr sz="2400">
                <a:solidFill>
                  <a:srgbClr val="0033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sz="4800" b="1" dirty="0">
                <a:solidFill>
                  <a:srgbClr val="FF0000"/>
                </a:solidFill>
              </a:rPr>
              <a:t>优雅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2148840" y="1792605"/>
            <a:ext cx="6541135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>
                <a:sym typeface="+mn-ea"/>
              </a:rPr>
              <a:t>        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一切事物统在上面交错，织成一篇，永是生动，永是展开，我看不见这一篇的结束。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410210" y="2614930"/>
            <a:ext cx="8128635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>
                <a:sym typeface="+mn-ea"/>
              </a:rPr>
              <a:t>          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大红花和斑红花，都在水里面浮动，忽而碎散，拉长了，如缕缕的胭脂水，然而没有晕。茅屋，狗，塔，村女，云，……也都浮动着。</a:t>
            </a:r>
          </a:p>
        </p:txBody>
      </p:sp>
      <p:sp>
        <p:nvSpPr>
          <p:cNvPr id="6" name="五角星 5"/>
          <p:cNvSpPr/>
          <p:nvPr/>
        </p:nvSpPr>
        <p:spPr>
          <a:xfrm>
            <a:off x="2148840" y="1792605"/>
            <a:ext cx="360045" cy="287655"/>
          </a:xfrm>
          <a:prstGeom prst="star5">
            <a:avLst/>
          </a:prstGeom>
          <a:solidFill>
            <a:srgbClr val="FF000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五角星 6"/>
          <p:cNvSpPr/>
          <p:nvPr/>
        </p:nvSpPr>
        <p:spPr>
          <a:xfrm>
            <a:off x="2409190" y="636905"/>
            <a:ext cx="360045" cy="287655"/>
          </a:xfrm>
          <a:prstGeom prst="star5">
            <a:avLst/>
          </a:prstGeom>
          <a:solidFill>
            <a:srgbClr val="FF000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五角星 8"/>
          <p:cNvSpPr/>
          <p:nvPr/>
        </p:nvSpPr>
        <p:spPr>
          <a:xfrm>
            <a:off x="528320" y="2614930"/>
            <a:ext cx="360045" cy="287655"/>
          </a:xfrm>
          <a:prstGeom prst="star5">
            <a:avLst/>
          </a:prstGeom>
          <a:solidFill>
            <a:srgbClr val="FF000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419850" y="3450590"/>
            <a:ext cx="2118995" cy="1097280"/>
          </a:xfrm>
          <a:prstGeom prst="round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3" grpId="0"/>
      <p:bldP spid="10" grpId="0" bldLvl="0" animBg="1" autoUpdateAnimBg="0"/>
      <p:bldP spid="4" grpId="0"/>
      <p:bldP spid="5" grpId="0"/>
      <p:bldP spid="6" grpId="0" animBg="1"/>
      <p:bldP spid="7" grpId="0" animBg="1"/>
      <p:bldP spid="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Box 3"/>
          <p:cNvSpPr txBox="1">
            <a:spLocks noChangeArrowheads="1"/>
          </p:cNvSpPr>
          <p:nvPr/>
        </p:nvSpPr>
        <p:spPr bwMode="auto">
          <a:xfrm>
            <a:off x="344805" y="3299460"/>
            <a:ext cx="1757680" cy="829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0" hangingPunct="0">
              <a:defRPr sz="2400">
                <a:solidFill>
                  <a:srgbClr val="0033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800" b="1" dirty="0" smtClean="0">
                <a:solidFill>
                  <a:srgbClr val="FF0000"/>
                </a:solidFill>
              </a:rPr>
              <a:t>有趣</a:t>
            </a:r>
            <a:endParaRPr lang="zh-CN" sz="4800" b="1" dirty="0">
              <a:solidFill>
                <a:srgbClr val="FF0000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30910" y="612140"/>
            <a:ext cx="7615555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>
                <a:sym typeface="+mn-ea"/>
              </a:rPr>
              <a:t>          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大红花一朵朵全被拉长了，这时是泼刺奔迸的红锦带。带织入狗中，狗织入白云中，白云织入村女中……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943610" y="1751965"/>
            <a:ext cx="7362825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1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  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在一瞬间，他们又将退缩了。但斑红花影也已碎散，伸长，就要织进塔，村女，狗，茅屋，云里去。</a:t>
            </a:r>
          </a:p>
        </p:txBody>
      </p:sp>
      <p:sp>
        <p:nvSpPr>
          <p:cNvPr id="4" name="十字星 3"/>
          <p:cNvSpPr/>
          <p:nvPr/>
        </p:nvSpPr>
        <p:spPr>
          <a:xfrm>
            <a:off x="1043940" y="628015"/>
            <a:ext cx="215900" cy="360045"/>
          </a:xfrm>
          <a:prstGeom prst="star4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十字星 4"/>
          <p:cNvSpPr/>
          <p:nvPr/>
        </p:nvSpPr>
        <p:spPr>
          <a:xfrm>
            <a:off x="1160145" y="1751965"/>
            <a:ext cx="215900" cy="360045"/>
          </a:xfrm>
          <a:prstGeom prst="star4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/>
          <a:srcRect b="6458"/>
          <a:stretch>
            <a:fillRect/>
          </a:stretch>
        </p:blipFill>
        <p:spPr>
          <a:xfrm>
            <a:off x="6527165" y="2730500"/>
            <a:ext cx="2019300" cy="1710690"/>
          </a:xfrm>
          <a:prstGeom prst="round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910715" y="2872740"/>
            <a:ext cx="450850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</a:t>
            </a:r>
            <a:r>
              <a:rPr lang="zh-CN" altLang="zh-CN" sz="24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作者笔下的景物不是孤立存在的，而是美丽、优雅、有趣的的融合体，共同构成了一幅美好的画卷。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 autoUpdateAnimBg="0"/>
      <p:bldP spid="2" grpId="0"/>
      <p:bldP spid="3" grpId="0"/>
      <p:bldP spid="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Box 3"/>
          <p:cNvSpPr txBox="1">
            <a:spLocks noChangeArrowheads="1"/>
          </p:cNvSpPr>
          <p:nvPr/>
        </p:nvSpPr>
        <p:spPr bwMode="auto">
          <a:xfrm>
            <a:off x="548005" y="940435"/>
            <a:ext cx="7857490" cy="1383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</a:t>
            </a:r>
            <a:r>
              <a:rPr lang="en-US" sz="28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既然这篇散文写的是一些图景，为什么作者特意要把这些图画称为故事？题目为什么叫做“好的故事”？</a:t>
            </a:r>
            <a:endParaRPr lang="en-US" altLang="en-US" sz="2800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53415" y="2352040"/>
            <a:ext cx="7677785" cy="1938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1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这篇散文以梦幻的形式，描写了一个没有"故事"的"好的故事"，寄寓了作者深邃的思想和执著的追求，全文以情绘景，情景交融，诗中有画，画中有诗。作者把自然景物写得优美、壮观，创造了饱含作者美的情感和美的理想的诗的意境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578485" y="2475230"/>
            <a:ext cx="7827645" cy="18148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我们知道，“故事”总是已发生了的、过去了的、甚至是不可复得的。这里用“故事”不用“图画”，就暗寓着作者对这幅美丽的图画的追忆、珍惜、依恋的感情。</a:t>
            </a:r>
          </a:p>
        </p:txBody>
      </p:sp>
      <p:sp>
        <p:nvSpPr>
          <p:cNvPr id="5" name="横卷形 4"/>
          <p:cNvSpPr/>
          <p:nvPr/>
        </p:nvSpPr>
        <p:spPr>
          <a:xfrm>
            <a:off x="653415" y="400685"/>
            <a:ext cx="1922145" cy="539750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合作探究一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4" grpId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1296715" y="4455002"/>
            <a:ext cx="572514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r>
              <a:rPr lang="en-US" altLang="zh-CN" sz="3600">
                <a:ea typeface="仿宋_GB2312" pitchFamily="49" charset="-122"/>
              </a:rPr>
              <a:t>       </a:t>
            </a:r>
            <a:endParaRPr lang="zh-CN" altLang="en-US" sz="3600" b="1">
              <a:solidFill>
                <a:srgbClr val="003300"/>
              </a:solidFill>
              <a:ea typeface="楷体_GB2312" panose="02010609030101010101" pitchFamily="49" charset="-122"/>
            </a:endParaRPr>
          </a:p>
        </p:txBody>
      </p:sp>
      <p:sp>
        <p:nvSpPr>
          <p:cNvPr id="14" name="Text Box 3"/>
          <p:cNvSpPr txBox="1">
            <a:spLocks noChangeArrowheads="1"/>
          </p:cNvSpPr>
          <p:nvPr/>
        </p:nvSpPr>
        <p:spPr bwMode="auto">
          <a:xfrm>
            <a:off x="644525" y="1097280"/>
            <a:ext cx="7861935" cy="95313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en-US" sz="2800" b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作者在第5、7段写梦幻之景的视角是非常规的，都是水中倒影，为什么？</a:t>
            </a:r>
            <a:endParaRPr lang="en-US" altLang="en-US" sz="2800" b="1" dirty="0">
              <a:latin typeface="宋体" panose="02010600030101010101" pitchFamily="2" charset="-122"/>
              <a:ea typeface="楷体" panose="02010609060101010101" pitchFamily="49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7785" y="2050415"/>
            <a:ext cx="6964045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1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en-US" altLang="zh-CN" sz="1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从水中看岸上风景，角度新颖，可以产生意想不到的视觉效果，使得梦幻景象更美，更有动态感。但由于倒影容易受到河水荡漾的影响，也就更虚幻，这为后文美景破碎消失做铺垫。后文景象美到极致，作者情感也到达巅峰，“故事”戛然而止，如肥皂泡一样瞬间破灭，现实残酷可见一斑。</a:t>
            </a:r>
          </a:p>
        </p:txBody>
      </p:sp>
      <p:sp>
        <p:nvSpPr>
          <p:cNvPr id="5" name="横卷形 4"/>
          <p:cNvSpPr/>
          <p:nvPr/>
        </p:nvSpPr>
        <p:spPr>
          <a:xfrm>
            <a:off x="653415" y="400685"/>
            <a:ext cx="1922145" cy="539750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合作探究二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094220" y="2289810"/>
            <a:ext cx="1901190" cy="1828800"/>
          </a:xfrm>
          <a:prstGeom prst="round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 bldLvl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6"/>
          <p:cNvSpPr>
            <a:spLocks noChangeArrowheads="1"/>
          </p:cNvSpPr>
          <p:nvPr/>
        </p:nvSpPr>
        <p:spPr bwMode="auto">
          <a:xfrm>
            <a:off x="258445" y="2427605"/>
            <a:ext cx="8211820" cy="163004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力度不一样，“捏着”是轻轻捏在手里，“捏住”则是想死死攥在手心。与其说是想捏住书本，不如说是想把“好的故事”留住，哪怕是几点碎影。这表明作者面对梦幻美景破碎时极度的怅惘失落。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652780" y="1105535"/>
            <a:ext cx="7560310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 </a:t>
            </a:r>
            <a:r>
              <a:rPr lang="en-US" altLang="zh-CN" sz="20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en-US" altLang="zh-CN" sz="24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24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在第10段，作者写“捏住”《初学记》，第2段用的是“捏着”，二者有什么不同？这下意识动作，表明了作者什么心理？</a:t>
            </a:r>
          </a:p>
        </p:txBody>
      </p:sp>
      <p:sp>
        <p:nvSpPr>
          <p:cNvPr id="5" name="横卷形 4"/>
          <p:cNvSpPr/>
          <p:nvPr/>
        </p:nvSpPr>
        <p:spPr>
          <a:xfrm>
            <a:off x="653415" y="472440"/>
            <a:ext cx="1922145" cy="539750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合作探究三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518160" y="1466850"/>
            <a:ext cx="7968615" cy="27501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这首散文诗写于1925年1月28日，最初发表于1925年2月9日《语丝》周刊笫13期。关于这篇散文诗的写作时间，作者鲁迅于编成《野草》集子的时候，在文章的末尾注的是"1925年2月24日"，这个时间，比此篇散文诗在《语丝》杂志上发表的时间晚了两个多月，这应是鲁迅误记。查《鲁迅日记》，其中明确有关写作《野草》各篇的记载，只有一次，是在1925年1月28日这一天的项下，记有:"作《野草》一篇。"这一天，正是中国旧历新年的正月初五，与文章的开头相吻合。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60049" y="536227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文本框 11"/>
          <p:cNvSpPr txBox="1"/>
          <p:nvPr/>
        </p:nvSpPr>
        <p:spPr>
          <a:xfrm>
            <a:off x="172162" y="525491"/>
            <a:ext cx="1231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>
                <a:solidFill>
                  <a:schemeClr val="bg1"/>
                </a:solidFill>
              </a:rPr>
              <a:t>第一课时</a:t>
            </a:r>
          </a:p>
        </p:txBody>
      </p:sp>
      <p:sp>
        <p:nvSpPr>
          <p:cNvPr id="2" name="横卷形 1"/>
          <p:cNvSpPr/>
          <p:nvPr/>
        </p:nvSpPr>
        <p:spPr>
          <a:xfrm>
            <a:off x="2176145" y="786765"/>
            <a:ext cx="1922145" cy="539750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创作时间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104900" y="1819910"/>
            <a:ext cx="7451725" cy="12725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20000"/>
              </a:lnSpc>
            </a:pPr>
            <a:r>
              <a:rPr lang="en-US" sz="32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   如何理解最后一段“但我总记得见过这一篇好的故事，在昏沉的夜……”？</a:t>
            </a:r>
            <a:endParaRPr lang="en-US" altLang="en-US" sz="32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4044" y="1436053"/>
            <a:ext cx="1104039" cy="1582166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890395" y="906145"/>
            <a:ext cx="259080" cy="27559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sz="1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endParaRPr lang="zh-CN" altLang="en-US"/>
          </a:p>
        </p:txBody>
      </p:sp>
      <p:sp>
        <p:nvSpPr>
          <p:cNvPr id="11" name="Text Box 3"/>
          <p:cNvSpPr txBox="1">
            <a:spLocks noChangeArrowheads="1"/>
          </p:cNvSpPr>
          <p:nvPr/>
        </p:nvSpPr>
        <p:spPr bwMode="auto">
          <a:xfrm>
            <a:off x="1328208" y="1088816"/>
            <a:ext cx="7175108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朗读11—12自然段，思考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1" grpId="0" bldLvl="0" animBg="1" autoUpdateAnimBg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4455" y="549275"/>
            <a:ext cx="8890000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1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我抛了书，欠身伸手去取笔，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--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--何尝有一丝碎影，只见昏暗的灯光，我不在小船里了。</a:t>
            </a:r>
          </a:p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但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我总记得见过这一篇好的故事，在昏沉的夜……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422910" y="1991995"/>
            <a:ext cx="6074410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作为转折复句，重点落在“但”字上。夜是虽然依旧昏沉的，但作者“总记得”这美好，可见作者对此是恋恋不忘的，是依旧怀抱希望，怀抱对“好的故事”的期待。总之，即便再昏暗，还有微弱的灯光；纵使再虚幻，也是美好的故事。</a:t>
            </a: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/>
          <a:srcRect b="13021"/>
          <a:stretch>
            <a:fillRect/>
          </a:stretch>
        </p:blipFill>
        <p:spPr>
          <a:xfrm>
            <a:off x="6497955" y="2169795"/>
            <a:ext cx="2209800" cy="1652270"/>
          </a:xfrm>
          <a:prstGeom prst="roundRect">
            <a:avLst/>
          </a:prstGeom>
        </p:spPr>
      </p:pic>
      <p:sp>
        <p:nvSpPr>
          <p:cNvPr id="3" name="文本框 10"/>
          <p:cNvSpPr txBox="1"/>
          <p:nvPr/>
        </p:nvSpPr>
        <p:spPr>
          <a:xfrm>
            <a:off x="3583305" y="3853815"/>
            <a:ext cx="2547620" cy="460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zh-CN" altLang="en-US" sz="2400" b="1" dirty="0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课后第三题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40000" y="699750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</a:rPr>
              <a:t>全班交流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12000" y="1347750"/>
            <a:ext cx="8401659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/>
              <a:t>鲁迅先生为什么会做这样一个梦</a:t>
            </a:r>
            <a:r>
              <a:rPr lang="en-US" altLang="zh-CN" sz="2800" dirty="0" smtClean="0"/>
              <a:t>?</a:t>
            </a:r>
            <a:r>
              <a:rPr lang="zh-CN" altLang="en-US" sz="2800" dirty="0" smtClean="0"/>
              <a:t>这个梦有什么含义</a:t>
            </a:r>
            <a:r>
              <a:rPr lang="en-US" altLang="zh-CN" sz="2800" dirty="0" smtClean="0"/>
              <a:t>?</a:t>
            </a:r>
            <a:endParaRPr lang="zh-CN" altLang="en-US" sz="2800" dirty="0" smtClean="0"/>
          </a:p>
          <a:p>
            <a:endParaRPr lang="zh-CN" altLang="en-US" sz="2800" dirty="0"/>
          </a:p>
        </p:txBody>
      </p:sp>
      <p:sp>
        <p:nvSpPr>
          <p:cNvPr id="4" name="TextBox 3"/>
          <p:cNvSpPr txBox="1"/>
          <p:nvPr/>
        </p:nvSpPr>
        <p:spPr>
          <a:xfrm>
            <a:off x="612140" y="2301875"/>
            <a:ext cx="820420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 smtClean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鲁迅先生将自己内心的美好愿景寄托于他梦中，他在梦中所看到的美好事物，都是鲁迅先生美好愿景的表达与寄托。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5" name="Rectangle 3"/>
          <p:cNvSpPr>
            <a:spLocks noChangeArrowheads="1"/>
          </p:cNvSpPr>
          <p:nvPr/>
        </p:nvSpPr>
        <p:spPr bwMode="auto">
          <a:xfrm>
            <a:off x="0" y="572029"/>
            <a:ext cx="138564" cy="28469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68580" tIns="34290" rIns="68580" bIns="34290" numCol="1" anchor="ctr" anchorCtr="0" compatLnSpc="1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zh-CN"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6" name="文本框 14"/>
          <p:cNvSpPr txBox="1"/>
          <p:nvPr/>
        </p:nvSpPr>
        <p:spPr>
          <a:xfrm>
            <a:off x="624428" y="411510"/>
            <a:ext cx="2219380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结构梳理</a:t>
            </a: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92083" y="479078"/>
            <a:ext cx="366860" cy="456338"/>
          </a:xfrm>
          <a:prstGeom prst="rect">
            <a:avLst/>
          </a:prstGeom>
        </p:spPr>
      </p:pic>
      <p:sp>
        <p:nvSpPr>
          <p:cNvPr id="19" name="圆角矩形 18"/>
          <p:cNvSpPr/>
          <p:nvPr/>
        </p:nvSpPr>
        <p:spPr>
          <a:xfrm>
            <a:off x="539750" y="1179195"/>
            <a:ext cx="8058150" cy="2976245"/>
          </a:xfrm>
          <a:prstGeom prst="roundRect">
            <a:avLst/>
          </a:prstGeom>
          <a:solidFill>
            <a:srgbClr val="FFFFFF"/>
          </a:solidFill>
          <a:ln>
            <a:noFill/>
          </a:ln>
          <a:effectLst>
            <a:outerShdw blurRad="368300" dist="88900" dir="5400000" algn="t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4" name="TextBox 23"/>
          <p:cNvSpPr txBox="1"/>
          <p:nvPr/>
        </p:nvSpPr>
        <p:spPr>
          <a:xfrm>
            <a:off x="1458120" y="2001512"/>
            <a:ext cx="552450" cy="1440180"/>
          </a:xfrm>
          <a:prstGeom prst="rect">
            <a:avLst/>
          </a:prstGeom>
          <a:noFill/>
        </p:spPr>
        <p:txBody>
          <a:bodyPr vert="eaVert" wrap="none" lIns="68580" tIns="34290" rIns="68580" bIns="34290" rtlCol="0">
            <a:spAutoFit/>
          </a:bodyPr>
          <a:lstStyle/>
          <a:p>
            <a:r>
              <a:rPr lang="zh-CN" altLang="en-US" sz="2700" dirty="0"/>
              <a:t>好的故事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2451852" y="1835189"/>
            <a:ext cx="3693160" cy="375920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l"/>
            <a:r>
              <a:rPr lang="zh-CN" altLang="en-US" sz="2000">
                <a:sym typeface="+mn-ea"/>
              </a:rPr>
              <a:t>眼前实景：昏暗的灯、昏沉的夜</a:t>
            </a:r>
            <a:endParaRPr lang="zh-CN" altLang="en-US" sz="2000" dirty="0" smtClean="0"/>
          </a:p>
        </p:txBody>
      </p:sp>
      <p:sp>
        <p:nvSpPr>
          <p:cNvPr id="2" name="左大括号 1"/>
          <p:cNvSpPr/>
          <p:nvPr/>
        </p:nvSpPr>
        <p:spPr>
          <a:xfrm>
            <a:off x="1965073" y="1771268"/>
            <a:ext cx="360040" cy="1800200"/>
          </a:xfrm>
          <a:prstGeom prst="leftBrac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TextBox 19"/>
          <p:cNvSpPr txBox="1"/>
          <p:nvPr/>
        </p:nvSpPr>
        <p:spPr>
          <a:xfrm>
            <a:off x="2393950" y="2479040"/>
            <a:ext cx="3808730" cy="37592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l"/>
            <a:r>
              <a:rPr lang="zh-CN" altLang="en-US" sz="2000">
                <a:sym typeface="+mn-ea"/>
              </a:rPr>
              <a:t>梦幻景象</a:t>
            </a:r>
            <a:r>
              <a:rPr lang="en-US" altLang="zh-CN" sz="2000">
                <a:sym typeface="+mn-ea"/>
              </a:rPr>
              <a:t>-----</a:t>
            </a:r>
            <a:r>
              <a:rPr lang="zh-CN" altLang="en-US" sz="2000">
                <a:sym typeface="+mn-ea"/>
              </a:rPr>
              <a:t>朦胧、清楚</a:t>
            </a:r>
            <a:endParaRPr lang="zh-CN" altLang="en-US" sz="2000" dirty="0" smtClean="0"/>
          </a:p>
        </p:txBody>
      </p:sp>
      <p:sp>
        <p:nvSpPr>
          <p:cNvPr id="21" name="TextBox 20"/>
          <p:cNvSpPr txBox="1"/>
          <p:nvPr/>
        </p:nvSpPr>
        <p:spPr>
          <a:xfrm>
            <a:off x="2394114" y="3195087"/>
            <a:ext cx="3693160" cy="375920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l"/>
            <a:r>
              <a:rPr lang="zh-CN" altLang="en-US" sz="2000">
                <a:sym typeface="+mn-ea"/>
              </a:rPr>
              <a:t>回到现实：昏暗的灯、昏沉的夜</a:t>
            </a:r>
            <a:endParaRPr lang="zh-CN" altLang="en-US" sz="2000" dirty="0" smtClean="0"/>
          </a:p>
        </p:txBody>
      </p:sp>
      <p:sp>
        <p:nvSpPr>
          <p:cNvPr id="4" name="左大括号 3"/>
          <p:cNvSpPr/>
          <p:nvPr/>
        </p:nvSpPr>
        <p:spPr>
          <a:xfrm flipH="1">
            <a:off x="6144895" y="1771015"/>
            <a:ext cx="410210" cy="1800225"/>
          </a:xfrm>
          <a:prstGeom prst="leftBrac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圆角矩形 4"/>
          <p:cNvSpPr/>
          <p:nvPr/>
        </p:nvSpPr>
        <p:spPr>
          <a:xfrm>
            <a:off x="6770370" y="1901190"/>
            <a:ext cx="1250950" cy="154051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solidFill>
                  <a:schemeClr val="tx1"/>
                </a:solidFill>
              </a:rPr>
              <a:t>对未来充满希望和向往之情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7" grpId="0"/>
      <p:bldP spid="2" grpId="0" bldLvl="0" animBg="1"/>
      <p:bldP spid="20" grpId="0"/>
      <p:bldP spid="21" grpId="0"/>
      <p:bldP spid="4" grpId="0" bldLvl="0" animBg="1"/>
      <p:bldP spid="5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981772" y="1510762"/>
            <a:ext cx="7262635" cy="206121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7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《好的故事》是鲁迅描写    的文章，梦里，“我”看到“许多美的人和事”，如诗如幻一般。从</a:t>
            </a:r>
            <a:r>
              <a:rPr lang="en-US" altLang="zh-CN" sz="27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7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故事</a:t>
            </a:r>
            <a:r>
              <a:rPr lang="en-US" altLang="zh-CN" sz="27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7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中，我们可以体会到作者对当前社会的迷惘，对        的期许和憧憬。</a:t>
            </a:r>
          </a:p>
        </p:txBody>
      </p:sp>
      <p:sp>
        <p:nvSpPr>
          <p:cNvPr id="16" name="文本框 14"/>
          <p:cNvSpPr txBox="1"/>
          <p:nvPr/>
        </p:nvSpPr>
        <p:spPr>
          <a:xfrm>
            <a:off x="624427" y="411510"/>
            <a:ext cx="2036757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主题概括</a:t>
            </a: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9512" y="464187"/>
            <a:ext cx="366860" cy="456338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502785" y="3049905"/>
            <a:ext cx="15379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美好生活</a:t>
            </a:r>
          </a:p>
        </p:txBody>
      </p:sp>
      <p:cxnSp>
        <p:nvCxnSpPr>
          <p:cNvPr id="4" name="直接连接符 3"/>
          <p:cNvCxnSpPr/>
          <p:nvPr/>
        </p:nvCxnSpPr>
        <p:spPr>
          <a:xfrm flipV="1">
            <a:off x="4502785" y="3507740"/>
            <a:ext cx="1292860" cy="254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V="1">
            <a:off x="5545455" y="1931035"/>
            <a:ext cx="61341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5426075" y="1563370"/>
            <a:ext cx="9544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梦境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5" name="Rectangle 1"/>
          <p:cNvSpPr>
            <a:spLocks noChangeArrowheads="1"/>
          </p:cNvSpPr>
          <p:nvPr/>
        </p:nvSpPr>
        <p:spPr bwMode="auto">
          <a:xfrm>
            <a:off x="353695" y="1153160"/>
            <a:ext cx="8218170" cy="10534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</a:t>
            </a:r>
            <a:r>
              <a:rPr lang="zh-CN" altLang="en-US" sz="32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一、文中多次出现“昏沉的夜”及的“好的故事”，有没有特殊含义？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53695" y="2386330"/>
            <a:ext cx="8131810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200025" algn="l" fontAlgn="base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   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都具有象征意义。“昏沉的夜”象征着封建军阀的黑暗统治；“好的故事”象征作者所向往的理想世界。正如陶渊明笔下的桃花源。</a:t>
            </a:r>
            <a:endParaRPr lang="zh-CN" altLang="en-US" b="1"/>
          </a:p>
        </p:txBody>
      </p:sp>
      <p:sp>
        <p:nvSpPr>
          <p:cNvPr id="3" name="文本框 14"/>
          <p:cNvSpPr txBox="1"/>
          <p:nvPr/>
        </p:nvSpPr>
        <p:spPr>
          <a:xfrm>
            <a:off x="546958" y="412145"/>
            <a:ext cx="1931348" cy="56070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课堂演练</a:t>
            </a: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9512" y="464187"/>
            <a:ext cx="366860" cy="45633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39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905" grpId="0" bldLvl="0" animBg="1"/>
      <p:bldP spid="2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89230" y="936625"/>
            <a:ext cx="886015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200025" algn="l" fontAlgn="base"/>
            <a:r>
              <a:rPr lang="zh-CN" altLang="en-US" sz="32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  <a:sym typeface="+mn-ea"/>
              </a:rPr>
              <a:t>二、作者为什么不直接写呢，非得用象征手法？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863600" y="2071370"/>
            <a:ext cx="7274560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200025" algn="l" fontAlgn="base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   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这样写是使用了“曲笔”，更能表明当时现实社会的残酷。要知道，鲁迅因写文章，是上过暗杀名单的。</a:t>
            </a:r>
            <a:endParaRPr lang="zh-CN" altLang="en-US" b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24205" y="1080135"/>
            <a:ext cx="7889875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   </a:t>
            </a:r>
            <a:r>
              <a:rPr lang="zh-CN" sz="36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三、你有没有“好的故事”呢？试着写出来分享给大家。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379345" y="1313180"/>
            <a:ext cx="6481445" cy="26752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此文写于1925年，当时的中国极其混乱，帝国主义正在迫害中国，广大的劳动人民</a:t>
            </a:r>
            <a:r>
              <a:rPr 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生</a:t>
            </a:r>
            <a:r>
              <a:rPr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活较艰苦。在这种艰难的情况下，作者同广大人民一样，期望美好的未来尽快来到，故作此文寄以希望。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6435" y="1524000"/>
            <a:ext cx="1463040" cy="2095500"/>
          </a:xfrm>
          <a:prstGeom prst="rect">
            <a:avLst/>
          </a:prstGeom>
        </p:spPr>
      </p:pic>
      <p:sp>
        <p:nvSpPr>
          <p:cNvPr id="4" name="横卷形 3"/>
          <p:cNvSpPr/>
          <p:nvPr/>
        </p:nvSpPr>
        <p:spPr>
          <a:xfrm>
            <a:off x="457200" y="641350"/>
            <a:ext cx="1922145" cy="539750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sz="2400" b="1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时代背景</a:t>
            </a:r>
            <a:endParaRPr lang="zh-CN" altLang="en-US" sz="24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04" name="文本框 64"/>
          <p:cNvSpPr txBox="1"/>
          <p:nvPr/>
        </p:nvSpPr>
        <p:spPr>
          <a:xfrm>
            <a:off x="3725545" y="3381375"/>
            <a:ext cx="958850" cy="10839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凝</a:t>
            </a:r>
          </a:p>
        </p:txBody>
      </p:sp>
      <p:grpSp>
        <p:nvGrpSpPr>
          <p:cNvPr id="19" name="组合 7"/>
          <p:cNvGrpSpPr/>
          <p:nvPr/>
        </p:nvGrpSpPr>
        <p:grpSpPr>
          <a:xfrm>
            <a:off x="5302697" y="1693911"/>
            <a:ext cx="1029163" cy="1085656"/>
            <a:chOff x="2437" y="2032"/>
            <a:chExt cx="1244" cy="1264"/>
          </a:xfrm>
        </p:grpSpPr>
        <p:sp>
          <p:nvSpPr>
            <p:cNvPr id="20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1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22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67" name="TextBox 11">
            <a:hlinkClick r:id="rId3" action="ppaction://hlinkfile"/>
          </p:cNvPr>
          <p:cNvSpPr txBox="1">
            <a:spLocks noChangeArrowheads="1"/>
          </p:cNvSpPr>
          <p:nvPr/>
        </p:nvSpPr>
        <p:spPr bwMode="auto">
          <a:xfrm>
            <a:off x="539299" y="1025836"/>
            <a:ext cx="1121491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我会写</a:t>
            </a:r>
          </a:p>
        </p:txBody>
      </p:sp>
      <p:pic>
        <p:nvPicPr>
          <p:cNvPr id="68" name="图片 6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9057708">
            <a:off x="1032485" y="1314936"/>
            <a:ext cx="335134" cy="472337"/>
          </a:xfrm>
          <a:prstGeom prst="rect">
            <a:avLst/>
          </a:prstGeom>
        </p:spPr>
      </p:pic>
      <p:sp>
        <p:nvSpPr>
          <p:cNvPr id="69" name="矩形 68"/>
          <p:cNvSpPr/>
          <p:nvPr/>
        </p:nvSpPr>
        <p:spPr>
          <a:xfrm>
            <a:off x="1576290" y="1093851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0" name="矩形 69"/>
          <p:cNvSpPr/>
          <p:nvPr/>
        </p:nvSpPr>
        <p:spPr>
          <a:xfrm>
            <a:off x="559668" y="1119285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2" name="组合 7"/>
          <p:cNvGrpSpPr/>
          <p:nvPr/>
        </p:nvGrpSpPr>
        <p:grpSpPr>
          <a:xfrm>
            <a:off x="4160332" y="1693911"/>
            <a:ext cx="1029163" cy="1085656"/>
            <a:chOff x="2437" y="2032"/>
            <a:chExt cx="1244" cy="1264"/>
          </a:xfrm>
        </p:grpSpPr>
        <p:sp>
          <p:nvSpPr>
            <p:cNvPr id="3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4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5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6" name="组合 7"/>
          <p:cNvGrpSpPr/>
          <p:nvPr/>
        </p:nvGrpSpPr>
        <p:grpSpPr>
          <a:xfrm>
            <a:off x="3040827" y="1701531"/>
            <a:ext cx="1029163" cy="1085656"/>
            <a:chOff x="2437" y="2032"/>
            <a:chExt cx="1244" cy="1264"/>
          </a:xfrm>
        </p:grpSpPr>
        <p:sp>
          <p:nvSpPr>
            <p:cNvPr id="7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8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9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10" name="组合 7"/>
          <p:cNvGrpSpPr/>
          <p:nvPr/>
        </p:nvGrpSpPr>
        <p:grpSpPr>
          <a:xfrm>
            <a:off x="1927037" y="1718676"/>
            <a:ext cx="1029163" cy="1085656"/>
            <a:chOff x="2437" y="2032"/>
            <a:chExt cx="1244" cy="1264"/>
          </a:xfrm>
        </p:grpSpPr>
        <p:sp>
          <p:nvSpPr>
            <p:cNvPr id="11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2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3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14" name="组合 7"/>
          <p:cNvGrpSpPr/>
          <p:nvPr/>
        </p:nvGrpSpPr>
        <p:grpSpPr>
          <a:xfrm>
            <a:off x="3689797" y="3349356"/>
            <a:ext cx="1029163" cy="1085656"/>
            <a:chOff x="2437" y="2032"/>
            <a:chExt cx="1244" cy="1264"/>
          </a:xfrm>
        </p:grpSpPr>
        <p:sp>
          <p:nvSpPr>
            <p:cNvPr id="15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6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7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26" name="文本框 64"/>
          <p:cNvSpPr txBox="1"/>
          <p:nvPr/>
        </p:nvSpPr>
        <p:spPr>
          <a:xfrm>
            <a:off x="1927225" y="1740535"/>
            <a:ext cx="913765" cy="10839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综</a:t>
            </a:r>
          </a:p>
        </p:txBody>
      </p:sp>
      <p:sp>
        <p:nvSpPr>
          <p:cNvPr id="27" name="文本框 64"/>
          <p:cNvSpPr txBox="1"/>
          <p:nvPr/>
        </p:nvSpPr>
        <p:spPr>
          <a:xfrm>
            <a:off x="3063240" y="1740535"/>
            <a:ext cx="913765" cy="10839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锦</a:t>
            </a:r>
          </a:p>
        </p:txBody>
      </p:sp>
      <p:sp>
        <p:nvSpPr>
          <p:cNvPr id="28" name="文本框 64"/>
          <p:cNvSpPr txBox="1"/>
          <p:nvPr/>
        </p:nvSpPr>
        <p:spPr>
          <a:xfrm>
            <a:off x="4161155" y="1710055"/>
            <a:ext cx="913765" cy="10839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萍</a:t>
            </a:r>
          </a:p>
        </p:txBody>
      </p:sp>
      <p:sp>
        <p:nvSpPr>
          <p:cNvPr id="29" name="文本框 64"/>
          <p:cNvSpPr txBox="1"/>
          <p:nvPr/>
        </p:nvSpPr>
        <p:spPr>
          <a:xfrm>
            <a:off x="5302885" y="1718945"/>
            <a:ext cx="913765" cy="10839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藻</a:t>
            </a:r>
          </a:p>
        </p:txBody>
      </p:sp>
      <p:grpSp>
        <p:nvGrpSpPr>
          <p:cNvPr id="18" name="组合 7"/>
          <p:cNvGrpSpPr/>
          <p:nvPr/>
        </p:nvGrpSpPr>
        <p:grpSpPr>
          <a:xfrm>
            <a:off x="6415852" y="1686340"/>
            <a:ext cx="1029163" cy="1085656"/>
            <a:chOff x="2437" y="2032"/>
            <a:chExt cx="1244" cy="1264"/>
          </a:xfrm>
        </p:grpSpPr>
        <p:sp>
          <p:nvSpPr>
            <p:cNvPr id="23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4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25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30" name="文本框 64"/>
          <p:cNvSpPr txBox="1"/>
          <p:nvPr/>
        </p:nvSpPr>
        <p:spPr>
          <a:xfrm>
            <a:off x="6416040" y="1687195"/>
            <a:ext cx="913765" cy="10839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漾</a:t>
            </a:r>
          </a:p>
        </p:txBody>
      </p:sp>
      <p:sp>
        <p:nvSpPr>
          <p:cNvPr id="31" name="文本框 64"/>
          <p:cNvSpPr txBox="1"/>
          <p:nvPr/>
        </p:nvSpPr>
        <p:spPr>
          <a:xfrm>
            <a:off x="7571105" y="1726565"/>
            <a:ext cx="958850" cy="10839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焰</a:t>
            </a:r>
          </a:p>
        </p:txBody>
      </p:sp>
      <p:grpSp>
        <p:nvGrpSpPr>
          <p:cNvPr id="36" name="组合 7"/>
          <p:cNvGrpSpPr/>
          <p:nvPr/>
        </p:nvGrpSpPr>
        <p:grpSpPr>
          <a:xfrm>
            <a:off x="7157532" y="3326496"/>
            <a:ext cx="1029163" cy="1085656"/>
            <a:chOff x="2437" y="2032"/>
            <a:chExt cx="1244" cy="1264"/>
          </a:xfrm>
        </p:grpSpPr>
        <p:sp>
          <p:nvSpPr>
            <p:cNvPr id="38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39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40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41" name="组合 7"/>
          <p:cNvGrpSpPr/>
          <p:nvPr/>
        </p:nvGrpSpPr>
        <p:grpSpPr>
          <a:xfrm>
            <a:off x="6015167" y="3326496"/>
            <a:ext cx="1029163" cy="1085656"/>
            <a:chOff x="2437" y="2032"/>
            <a:chExt cx="1244" cy="1264"/>
          </a:xfrm>
        </p:grpSpPr>
        <p:sp>
          <p:nvSpPr>
            <p:cNvPr id="42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49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50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51" name="组合 7"/>
          <p:cNvGrpSpPr/>
          <p:nvPr/>
        </p:nvGrpSpPr>
        <p:grpSpPr>
          <a:xfrm>
            <a:off x="2596327" y="3343006"/>
            <a:ext cx="1029163" cy="1085656"/>
            <a:chOff x="2437" y="2032"/>
            <a:chExt cx="1244" cy="1264"/>
          </a:xfrm>
        </p:grpSpPr>
        <p:sp>
          <p:nvSpPr>
            <p:cNvPr id="52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53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54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55" name="组合 7"/>
          <p:cNvGrpSpPr/>
          <p:nvPr/>
        </p:nvGrpSpPr>
        <p:grpSpPr>
          <a:xfrm>
            <a:off x="1482537" y="3360151"/>
            <a:ext cx="1029163" cy="1085656"/>
            <a:chOff x="2437" y="2032"/>
            <a:chExt cx="1244" cy="1264"/>
          </a:xfrm>
        </p:grpSpPr>
        <p:sp>
          <p:nvSpPr>
            <p:cNvPr id="56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57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58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62" name="组合 7"/>
          <p:cNvGrpSpPr/>
          <p:nvPr/>
        </p:nvGrpSpPr>
        <p:grpSpPr>
          <a:xfrm>
            <a:off x="7535357" y="1694546"/>
            <a:ext cx="1029163" cy="1085656"/>
            <a:chOff x="2437" y="2032"/>
            <a:chExt cx="1244" cy="1264"/>
          </a:xfrm>
        </p:grpSpPr>
        <p:sp>
          <p:nvSpPr>
            <p:cNvPr id="65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66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76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77" name="文本框 64"/>
          <p:cNvSpPr txBox="1"/>
          <p:nvPr/>
        </p:nvSpPr>
        <p:spPr>
          <a:xfrm>
            <a:off x="1482725" y="3382010"/>
            <a:ext cx="913765" cy="10839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削</a:t>
            </a:r>
          </a:p>
        </p:txBody>
      </p:sp>
      <p:sp>
        <p:nvSpPr>
          <p:cNvPr id="78" name="文本框 64"/>
          <p:cNvSpPr txBox="1"/>
          <p:nvPr/>
        </p:nvSpPr>
        <p:spPr>
          <a:xfrm>
            <a:off x="2618740" y="3382010"/>
            <a:ext cx="913765" cy="10839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瞬</a:t>
            </a:r>
          </a:p>
        </p:txBody>
      </p:sp>
      <p:sp>
        <p:nvSpPr>
          <p:cNvPr id="79" name="文本框 64"/>
          <p:cNvSpPr txBox="1"/>
          <p:nvPr/>
        </p:nvSpPr>
        <p:spPr>
          <a:xfrm>
            <a:off x="6015990" y="3342640"/>
            <a:ext cx="913765" cy="10839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掷</a:t>
            </a:r>
          </a:p>
        </p:txBody>
      </p:sp>
      <p:sp>
        <p:nvSpPr>
          <p:cNvPr id="84" name="文本框 64"/>
          <p:cNvSpPr txBox="1"/>
          <p:nvPr/>
        </p:nvSpPr>
        <p:spPr>
          <a:xfrm>
            <a:off x="7157720" y="3351530"/>
            <a:ext cx="913765" cy="10839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陡</a:t>
            </a:r>
          </a:p>
        </p:txBody>
      </p:sp>
      <p:grpSp>
        <p:nvGrpSpPr>
          <p:cNvPr id="85" name="组合 7"/>
          <p:cNvGrpSpPr/>
          <p:nvPr/>
        </p:nvGrpSpPr>
        <p:grpSpPr>
          <a:xfrm>
            <a:off x="4860102" y="3343055"/>
            <a:ext cx="1029163" cy="1085656"/>
            <a:chOff x="2437" y="2032"/>
            <a:chExt cx="1244" cy="1264"/>
          </a:xfrm>
        </p:grpSpPr>
        <p:sp>
          <p:nvSpPr>
            <p:cNvPr id="86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87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88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89" name="文本框 64"/>
          <p:cNvSpPr txBox="1"/>
          <p:nvPr/>
        </p:nvSpPr>
        <p:spPr>
          <a:xfrm>
            <a:off x="4860290" y="3343910"/>
            <a:ext cx="913765" cy="10839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骤</a:t>
            </a:r>
          </a:p>
        </p:txBody>
      </p:sp>
      <p:sp>
        <p:nvSpPr>
          <p:cNvPr id="33" name="文本框 14">
            <a:hlinkClick r:id="rId5" action="ppaction://hlinkfile"/>
          </p:cNvPr>
          <p:cNvSpPr txBox="1"/>
          <p:nvPr/>
        </p:nvSpPr>
        <p:spPr>
          <a:xfrm>
            <a:off x="653667" y="422324"/>
            <a:ext cx="4033837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朗读课文 扫清障碍</a:t>
            </a:r>
          </a:p>
        </p:txBody>
      </p:sp>
      <p:pic>
        <p:nvPicPr>
          <p:cNvPr id="34" name="图片 3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13018" y="532096"/>
            <a:ext cx="351070" cy="380165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9057708">
            <a:off x="4408959" y="478306"/>
            <a:ext cx="335134" cy="472337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0041" y="489080"/>
            <a:ext cx="366860" cy="456339"/>
          </a:xfrm>
          <a:prstGeom prst="rect">
            <a:avLst/>
          </a:prstGeom>
        </p:spPr>
      </p:pic>
      <p:sp>
        <p:nvSpPr>
          <p:cNvPr id="71" name="矩形 70"/>
          <p:cNvSpPr/>
          <p:nvPr/>
        </p:nvSpPr>
        <p:spPr>
          <a:xfrm>
            <a:off x="2120692" y="1275353"/>
            <a:ext cx="1125743" cy="4375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zōng</a:t>
            </a:r>
          </a:p>
        </p:txBody>
      </p:sp>
      <p:sp>
        <p:nvSpPr>
          <p:cNvPr id="75" name="矩形 74"/>
          <p:cNvSpPr/>
          <p:nvPr/>
        </p:nvSpPr>
        <p:spPr>
          <a:xfrm>
            <a:off x="4282450" y="1275353"/>
            <a:ext cx="1125743" cy="4375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400" b="1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píng</a:t>
            </a:r>
            <a:endParaRPr lang="en-US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9" name="矩形 98"/>
          <p:cNvSpPr/>
          <p:nvPr/>
        </p:nvSpPr>
        <p:spPr>
          <a:xfrm>
            <a:off x="3273579" y="1275353"/>
            <a:ext cx="1125743" cy="4375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400" b="1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jǐn</a:t>
            </a:r>
            <a:endParaRPr lang="en-US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7" name="矩形 106"/>
          <p:cNvSpPr/>
          <p:nvPr/>
        </p:nvSpPr>
        <p:spPr>
          <a:xfrm>
            <a:off x="7758390" y="1248048"/>
            <a:ext cx="1125743" cy="4375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400" b="1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yàn</a:t>
            </a:r>
            <a:endParaRPr lang="en-US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1" name="矩形 110"/>
          <p:cNvSpPr/>
          <p:nvPr/>
        </p:nvSpPr>
        <p:spPr>
          <a:xfrm>
            <a:off x="6560924" y="1275353"/>
            <a:ext cx="1125743" cy="4375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yàng</a:t>
            </a:r>
          </a:p>
        </p:txBody>
      </p:sp>
      <p:sp>
        <p:nvSpPr>
          <p:cNvPr id="112" name="矩形 111"/>
          <p:cNvSpPr/>
          <p:nvPr/>
        </p:nvSpPr>
        <p:spPr>
          <a:xfrm>
            <a:off x="5506586" y="1275353"/>
            <a:ext cx="1125743" cy="4375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zǎo</a:t>
            </a:r>
          </a:p>
        </p:txBody>
      </p:sp>
      <p:sp>
        <p:nvSpPr>
          <p:cNvPr id="37" name="矩形 36"/>
          <p:cNvSpPr/>
          <p:nvPr/>
        </p:nvSpPr>
        <p:spPr>
          <a:xfrm>
            <a:off x="1673652" y="2909208"/>
            <a:ext cx="1125743" cy="4375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xuē</a:t>
            </a:r>
          </a:p>
        </p:txBody>
      </p:sp>
      <p:sp>
        <p:nvSpPr>
          <p:cNvPr id="43" name="矩形 42"/>
          <p:cNvSpPr/>
          <p:nvPr/>
        </p:nvSpPr>
        <p:spPr>
          <a:xfrm>
            <a:off x="3835410" y="2909208"/>
            <a:ext cx="1125743" cy="4375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400" b="1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níng</a:t>
            </a:r>
            <a:endParaRPr lang="en-US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2826539" y="2909208"/>
            <a:ext cx="1125743" cy="4375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400" b="1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shùn</a:t>
            </a:r>
            <a:endParaRPr lang="en-US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7311350" y="2881903"/>
            <a:ext cx="1125743" cy="4375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dǒu</a:t>
            </a:r>
          </a:p>
        </p:txBody>
      </p:sp>
      <p:sp>
        <p:nvSpPr>
          <p:cNvPr id="46" name="矩形 45"/>
          <p:cNvSpPr/>
          <p:nvPr/>
        </p:nvSpPr>
        <p:spPr>
          <a:xfrm>
            <a:off x="6185639" y="2909208"/>
            <a:ext cx="1125743" cy="4375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zhì</a:t>
            </a:r>
          </a:p>
        </p:txBody>
      </p:sp>
      <p:sp>
        <p:nvSpPr>
          <p:cNvPr id="47" name="矩形 46"/>
          <p:cNvSpPr/>
          <p:nvPr/>
        </p:nvSpPr>
        <p:spPr>
          <a:xfrm>
            <a:off x="4987791" y="2909208"/>
            <a:ext cx="1125743" cy="4375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zhòu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6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1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6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04" grpId="0"/>
      <p:bldP spid="26" grpId="0"/>
      <p:bldP spid="27" grpId="0"/>
      <p:bldP spid="28" grpId="0"/>
      <p:bldP spid="29" grpId="0"/>
      <p:bldP spid="30" grpId="0"/>
      <p:bldP spid="31" grpId="0"/>
      <p:bldP spid="77" grpId="0"/>
      <p:bldP spid="78" grpId="0"/>
      <p:bldP spid="79" grpId="0"/>
      <p:bldP spid="84" grpId="0"/>
      <p:bldP spid="89" grpId="0"/>
      <p:bldP spid="71" grpId="0"/>
      <p:bldP spid="71" grpId="2"/>
      <p:bldP spid="75" grpId="0"/>
      <p:bldP spid="75" grpId="2"/>
      <p:bldP spid="99" grpId="0"/>
      <p:bldP spid="99" grpId="2"/>
      <p:bldP spid="107" grpId="0"/>
      <p:bldP spid="107" grpId="2"/>
      <p:bldP spid="111" grpId="0"/>
      <p:bldP spid="111" grpId="2"/>
      <p:bldP spid="112" grpId="0"/>
      <p:bldP spid="112" grpId="2"/>
      <p:bldP spid="37" grpId="0"/>
      <p:bldP spid="37" grpId="2"/>
      <p:bldP spid="43" grpId="0"/>
      <p:bldP spid="43" grpId="2"/>
      <p:bldP spid="44" grpId="0"/>
      <p:bldP spid="44" grpId="2"/>
      <p:bldP spid="45" grpId="0"/>
      <p:bldP spid="45" grpId="2"/>
      <p:bldP spid="46" grpId="0"/>
      <p:bldP spid="46" grpId="2"/>
      <p:bldP spid="47" grpId="0"/>
      <p:bldP spid="47" grpId="2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4944745" y="1822450"/>
            <a:ext cx="1885315" cy="2503805"/>
            <a:chOff x="328" y="2118"/>
            <a:chExt cx="5070" cy="3945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328" y="2118"/>
              <a:ext cx="5070" cy="3945"/>
            </a:xfrm>
            <a:prstGeom prst="rect">
              <a:avLst/>
            </a:prstGeom>
          </p:spPr>
        </p:pic>
        <p:sp>
          <p:nvSpPr>
            <p:cNvPr id="10" name="文本框 64"/>
            <p:cNvSpPr txBox="1"/>
            <p:nvPr/>
          </p:nvSpPr>
          <p:spPr>
            <a:xfrm>
              <a:off x="328" y="2955"/>
              <a:ext cx="5068" cy="68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68580" tIns="34290" rIns="68580" bIns="34290">
              <a:spAutoFit/>
            </a:bodyPr>
            <a:lstStyle/>
            <a:p>
              <a:pPr eaLnBrk="1" hangingPunct="1"/>
              <a:r>
                <a:rPr lang="en-US" altLang="zh-CN" sz="2400" b="1" dirty="0">
                  <a:solidFill>
                    <a:schemeClr val="accent2">
                      <a:lumMod val="7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400" b="1" dirty="0">
                  <a:solidFill>
                    <a:schemeClr val="accent2">
                      <a:lumMod val="7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上下结构</a:t>
              </a:r>
            </a:p>
          </p:txBody>
        </p:sp>
        <p:cxnSp>
          <p:nvCxnSpPr>
            <p:cNvPr id="11" name="直线连接符 5"/>
            <p:cNvCxnSpPr/>
            <p:nvPr/>
          </p:nvCxnSpPr>
          <p:spPr>
            <a:xfrm>
              <a:off x="1054" y="3602"/>
              <a:ext cx="3453" cy="0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1" name="TextBox 11"/>
          <p:cNvSpPr txBox="1">
            <a:spLocks noChangeArrowheads="1"/>
          </p:cNvSpPr>
          <p:nvPr/>
        </p:nvSpPr>
        <p:spPr bwMode="auto">
          <a:xfrm>
            <a:off x="3909317" y="411510"/>
            <a:ext cx="1936685" cy="575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>
                <a:latin typeface="楷体" panose="02010609060101010101" pitchFamily="49" charset="-122"/>
                <a:ea typeface="楷体" panose="02010609060101010101" pitchFamily="49" charset="-122"/>
              </a:rPr>
              <a:t>生字归类</a:t>
            </a:r>
          </a:p>
        </p:txBody>
      </p:sp>
      <p:grpSp>
        <p:nvGrpSpPr>
          <p:cNvPr id="102" name="组合 101"/>
          <p:cNvGrpSpPr/>
          <p:nvPr/>
        </p:nvGrpSpPr>
        <p:grpSpPr>
          <a:xfrm>
            <a:off x="3419872" y="483399"/>
            <a:ext cx="456833" cy="456366"/>
            <a:chOff x="631825" y="5181600"/>
            <a:chExt cx="1554163" cy="1552575"/>
          </a:xfrm>
        </p:grpSpPr>
        <p:sp>
          <p:nvSpPr>
            <p:cNvPr id="103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4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5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6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7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8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9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0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1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2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3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4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5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6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7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8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9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0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1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2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3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4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5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6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7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8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9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0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1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2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3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4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278255" y="1793875"/>
            <a:ext cx="2861945" cy="2559050"/>
            <a:chOff x="328" y="2118"/>
            <a:chExt cx="5070" cy="3945"/>
          </a:xfrm>
        </p:grpSpPr>
        <p:pic>
          <p:nvPicPr>
            <p:cNvPr id="86" name="图片 8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328" y="2118"/>
              <a:ext cx="5070" cy="3945"/>
            </a:xfrm>
            <a:prstGeom prst="rect">
              <a:avLst/>
            </a:prstGeom>
          </p:spPr>
        </p:pic>
        <p:sp>
          <p:nvSpPr>
            <p:cNvPr id="87" name="文本框 64"/>
            <p:cNvSpPr txBox="1"/>
            <p:nvPr/>
          </p:nvSpPr>
          <p:spPr>
            <a:xfrm>
              <a:off x="1562" y="2928"/>
              <a:ext cx="3507" cy="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68580" tIns="34290" rIns="68580" bIns="34290">
              <a:spAutoFit/>
            </a:bodyPr>
            <a:lstStyle/>
            <a:p>
              <a:pPr eaLnBrk="1" hangingPunct="1"/>
              <a:r>
                <a:rPr lang="zh-CN" altLang="en-US" sz="2400" b="1" dirty="0">
                  <a:solidFill>
                    <a:schemeClr val="accent2">
                      <a:lumMod val="7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左右结构</a:t>
              </a:r>
            </a:p>
          </p:txBody>
        </p:sp>
        <p:cxnSp>
          <p:nvCxnSpPr>
            <p:cNvPr id="135" name="直线连接符 5"/>
            <p:cNvCxnSpPr/>
            <p:nvPr/>
          </p:nvCxnSpPr>
          <p:spPr>
            <a:xfrm>
              <a:off x="1054" y="3602"/>
              <a:ext cx="3453" cy="0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8" name="直接连接符 27"/>
          <p:cNvCxnSpPr/>
          <p:nvPr/>
        </p:nvCxnSpPr>
        <p:spPr>
          <a:xfrm>
            <a:off x="283210" y="1923415"/>
            <a:ext cx="8537575" cy="0"/>
          </a:xfrm>
          <a:prstGeom prst="line">
            <a:avLst/>
          </a:prstGeom>
          <a:ln w="2857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15"/>
          <p:cNvSpPr txBox="1"/>
          <p:nvPr/>
        </p:nvSpPr>
        <p:spPr>
          <a:xfrm>
            <a:off x="6331872" y="1108709"/>
            <a:ext cx="596265" cy="622300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凝</a:t>
            </a:r>
          </a:p>
        </p:txBody>
      </p:sp>
      <p:sp>
        <p:nvSpPr>
          <p:cNvPr id="30" name="TextBox 16"/>
          <p:cNvSpPr txBox="1"/>
          <p:nvPr/>
        </p:nvSpPr>
        <p:spPr>
          <a:xfrm>
            <a:off x="1932283" y="1108709"/>
            <a:ext cx="596265" cy="622300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锦</a:t>
            </a:r>
          </a:p>
        </p:txBody>
      </p:sp>
      <p:sp>
        <p:nvSpPr>
          <p:cNvPr id="31" name="TextBox 17"/>
          <p:cNvSpPr txBox="1"/>
          <p:nvPr/>
        </p:nvSpPr>
        <p:spPr>
          <a:xfrm>
            <a:off x="1289341" y="1108709"/>
            <a:ext cx="596265" cy="622300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综</a:t>
            </a:r>
          </a:p>
        </p:txBody>
      </p:sp>
      <p:sp>
        <p:nvSpPr>
          <p:cNvPr id="32" name="TextBox 18"/>
          <p:cNvSpPr txBox="1"/>
          <p:nvPr/>
        </p:nvSpPr>
        <p:spPr>
          <a:xfrm>
            <a:off x="5647059" y="1108709"/>
            <a:ext cx="596265" cy="622300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瞬</a:t>
            </a:r>
          </a:p>
        </p:txBody>
      </p:sp>
      <p:sp>
        <p:nvSpPr>
          <p:cNvPr id="35" name="TextBox 21"/>
          <p:cNvSpPr txBox="1"/>
          <p:nvPr/>
        </p:nvSpPr>
        <p:spPr>
          <a:xfrm>
            <a:off x="3218167" y="1108709"/>
            <a:ext cx="596265" cy="622300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藻</a:t>
            </a:r>
          </a:p>
        </p:txBody>
      </p:sp>
      <p:sp>
        <p:nvSpPr>
          <p:cNvPr id="36" name="TextBox 22"/>
          <p:cNvSpPr txBox="1"/>
          <p:nvPr/>
        </p:nvSpPr>
        <p:spPr>
          <a:xfrm>
            <a:off x="3861109" y="1108709"/>
            <a:ext cx="596265" cy="622300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漾</a:t>
            </a:r>
          </a:p>
        </p:txBody>
      </p:sp>
      <p:sp>
        <p:nvSpPr>
          <p:cNvPr id="38" name="TextBox 25"/>
          <p:cNvSpPr txBox="1"/>
          <p:nvPr/>
        </p:nvSpPr>
        <p:spPr>
          <a:xfrm>
            <a:off x="2575225" y="1108709"/>
            <a:ext cx="596265" cy="622300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萍</a:t>
            </a:r>
          </a:p>
        </p:txBody>
      </p:sp>
      <p:sp>
        <p:nvSpPr>
          <p:cNvPr id="39" name="TextBox 26"/>
          <p:cNvSpPr txBox="1"/>
          <p:nvPr/>
        </p:nvSpPr>
        <p:spPr>
          <a:xfrm>
            <a:off x="4504051" y="1108709"/>
            <a:ext cx="596265" cy="622300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焰</a:t>
            </a:r>
          </a:p>
        </p:txBody>
      </p:sp>
      <p:sp>
        <p:nvSpPr>
          <p:cNvPr id="40" name="TextBox 27"/>
          <p:cNvSpPr txBox="1"/>
          <p:nvPr/>
        </p:nvSpPr>
        <p:spPr>
          <a:xfrm>
            <a:off x="7510153" y="1108709"/>
            <a:ext cx="596265" cy="622300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掷</a:t>
            </a:r>
          </a:p>
        </p:txBody>
      </p:sp>
      <p:sp>
        <p:nvSpPr>
          <p:cNvPr id="41" name="TextBox 28"/>
          <p:cNvSpPr txBox="1"/>
          <p:nvPr/>
        </p:nvSpPr>
        <p:spPr>
          <a:xfrm>
            <a:off x="5075555" y="1108709"/>
            <a:ext cx="596265" cy="622300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削</a:t>
            </a:r>
          </a:p>
        </p:txBody>
      </p:sp>
      <p:sp>
        <p:nvSpPr>
          <p:cNvPr id="2" name="TextBox 18"/>
          <p:cNvSpPr txBox="1"/>
          <p:nvPr/>
        </p:nvSpPr>
        <p:spPr>
          <a:xfrm>
            <a:off x="8008624" y="1108709"/>
            <a:ext cx="596265" cy="622300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陡</a:t>
            </a:r>
          </a:p>
        </p:txBody>
      </p:sp>
      <p:sp>
        <p:nvSpPr>
          <p:cNvPr id="4" name="TextBox 27"/>
          <p:cNvSpPr txBox="1"/>
          <p:nvPr/>
        </p:nvSpPr>
        <p:spPr>
          <a:xfrm>
            <a:off x="6927858" y="1108709"/>
            <a:ext cx="596265" cy="622300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骤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019375 0.364074 " pathEditMode="relative" rAng="0" ptsTypes="">
                                      <p:cBhvr>
                                        <p:cTn id="6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" y="1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069 0.000000 L 0.004167 0.364074 " pathEditMode="relative" rAng="0" ptsTypes="">
                                      <p:cBhvr>
                                        <p:cTn id="10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" y="1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311806 0.406049 " pathEditMode="relative" rAng="0" ptsTypes="">
                                      <p:cBhvr>
                                        <p:cTn id="14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6" y="2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2708 0.003457 L 0.312361 0.406049 " pathEditMode="relative" rAng="0" ptsTypes="">
                                      <p:cBhvr>
                                        <p:cTn id="18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" y="18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-0.159514 0.364074 " pathEditMode="relative" rAng="0" ptsTypes="">
                                      <p:cBhvr>
                                        <p:cTn id="22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2" y="17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889 0.010000 L -0.119583 0.364074 " pathEditMode="relative" rAng="0" ptsTypes="">
                                      <p:cBhvr>
                                        <p:cTn id="26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" y="17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069 0.000000 L -0.245139 0.364074 " pathEditMode="relative" rAng="0" ptsTypes="">
                                      <p:cBhvr>
                                        <p:cTn id="30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4" y="23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069 0.000000 L -0.472986 0.476049 " pathEditMode="relative" rAng="0" ptsTypes="">
                                      <p:cBhvr>
                                        <p:cTn id="34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8" y="23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889 -0.004074 L -0.500556 0.476049 " pathEditMode="relative" rAng="0" ptsTypes="">
                                      <p:cBhvr>
                                        <p:cTn id="38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" y="17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069 0.000000 L -0.384653 0.490000 " pathEditMode="relative" rAng="0" ptsTypes="">
                                      <p:cBhvr>
                                        <p:cTn id="4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8" y="25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069 0.000000 L -0.558611 0.476049 " pathEditMode="relative" rAng="0" ptsTypes="">
                                      <p:cBhvr>
                                        <p:cTn id="46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889 0.000000 L -0.558333 0.476049 " pathEditMode="relative" rAng="0" ptsTypes="">
                                      <p:cBhvr>
                                        <p:cTn id="5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3" y="24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  <p:bldP spid="31" grpId="0"/>
      <p:bldP spid="32" grpId="0"/>
      <p:bldP spid="35" grpId="0"/>
      <p:bldP spid="36" grpId="0"/>
      <p:bldP spid="38" grpId="0"/>
      <p:bldP spid="39" grpId="0"/>
      <p:bldP spid="40" grpId="0"/>
      <p:bldP spid="41" grpId="0"/>
      <p:bldP spid="2" grpId="0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95068" y="1849538"/>
            <a:ext cx="923865" cy="810101"/>
            <a:chOff x="933096" y="1201103"/>
            <a:chExt cx="614854" cy="810101"/>
          </a:xfrm>
        </p:grpSpPr>
        <p:sp>
          <p:nvSpPr>
            <p:cNvPr id="10" name="椭圆 9"/>
            <p:cNvSpPr/>
            <p:nvPr/>
          </p:nvSpPr>
          <p:spPr>
            <a:xfrm>
              <a:off x="933096" y="1201103"/>
              <a:ext cx="593961" cy="810101"/>
            </a:xfrm>
            <a:prstGeom prst="ellipse">
              <a:avLst/>
            </a:prstGeom>
            <a:solidFill>
              <a:srgbClr val="DCFDFF"/>
            </a:solidFill>
            <a:ln>
              <a:solidFill>
                <a:schemeClr val="tx2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Rectangle 2"/>
            <p:cNvSpPr>
              <a:spLocks noChangeArrowheads="1"/>
            </p:cNvSpPr>
            <p:nvPr/>
          </p:nvSpPr>
          <p:spPr bwMode="auto">
            <a:xfrm>
              <a:off x="1012095" y="1259409"/>
              <a:ext cx="535855" cy="589364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r>
                <a:rPr lang="zh-CN" altLang="en-US" sz="4100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削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3752862" y="526257"/>
            <a:ext cx="410581" cy="377666"/>
            <a:chOff x="631825" y="5181600"/>
            <a:chExt cx="1554163" cy="1552575"/>
          </a:xfrm>
        </p:grpSpPr>
        <p:sp>
          <p:nvSpPr>
            <p:cNvPr id="14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5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6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7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8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9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1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5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6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7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8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9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0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1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3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4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5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6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7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8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9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0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1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2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3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4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5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6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7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8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9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0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4163602" y="430689"/>
            <a:ext cx="1564685" cy="559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1435" tIns="25718" rIns="51435" bIns="25718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>
                <a:latin typeface="楷体" panose="02010609060101010101" pitchFamily="49" charset="-122"/>
                <a:ea typeface="楷体" panose="02010609060101010101" pitchFamily="49" charset="-122"/>
              </a:rPr>
              <a:t>多音字</a:t>
            </a:r>
            <a:endParaRPr lang="zh-CN" altLang="en-US" sz="25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1893570" y="3018790"/>
            <a:ext cx="2717800" cy="56070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削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苹果、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削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球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597660" y="1511935"/>
            <a:ext cx="7229475" cy="107632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 anchor="t">
            <a:spAutoFit/>
          </a:bodyPr>
          <a:lstStyle/>
          <a:p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河边枯柳树下的几株瘦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削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的一丈红，该是村女种的罢。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6435090" y="1051560"/>
            <a:ext cx="79438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en-US" sz="28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xuē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821815" y="2606040"/>
            <a:ext cx="780415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en-US" altLang="zh-CN" sz="2400" dirty="0" err="1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汉语拼音" panose="02010600030101010101" pitchFamily="34" charset="0"/>
                <a:sym typeface="+mn-ea"/>
              </a:rPr>
              <a:t>xiāo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 bldLvl="0" animBg="1"/>
      <p:bldP spid="2" grpId="0" bldLvl="0" animBg="1"/>
      <p:bldP spid="5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TextBox 11"/>
          <p:cNvSpPr txBox="1">
            <a:spLocks noChangeArrowheads="1"/>
          </p:cNvSpPr>
          <p:nvPr/>
        </p:nvSpPr>
        <p:spPr bwMode="auto">
          <a:xfrm>
            <a:off x="3909317" y="555645"/>
            <a:ext cx="1936685" cy="575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>
                <a:latin typeface="楷体" panose="02010609060101010101" pitchFamily="49" charset="-122"/>
                <a:ea typeface="楷体" panose="02010609060101010101" pitchFamily="49" charset="-122"/>
              </a:rPr>
              <a:t>识字方法</a:t>
            </a:r>
          </a:p>
        </p:txBody>
      </p:sp>
      <p:grpSp>
        <p:nvGrpSpPr>
          <p:cNvPr id="102" name="组合 101"/>
          <p:cNvGrpSpPr/>
          <p:nvPr/>
        </p:nvGrpSpPr>
        <p:grpSpPr>
          <a:xfrm>
            <a:off x="3419872" y="627534"/>
            <a:ext cx="456833" cy="456366"/>
            <a:chOff x="631825" y="5181600"/>
            <a:chExt cx="1554163" cy="1552575"/>
          </a:xfrm>
        </p:grpSpPr>
        <p:sp>
          <p:nvSpPr>
            <p:cNvPr id="103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4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5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6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7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8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9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0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1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2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3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4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5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6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7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8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9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0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1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2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3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4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5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6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7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8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9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0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1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2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3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4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38" name="TextBox 37"/>
          <p:cNvSpPr txBox="1"/>
          <p:nvPr/>
        </p:nvSpPr>
        <p:spPr>
          <a:xfrm>
            <a:off x="467360" y="1347470"/>
            <a:ext cx="7141845" cy="89916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比较识字：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焰</a:t>
            </a:r>
            <a:r>
              <a:rPr lang="en-US" altLang="zh-CN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—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掐   雅</a:t>
            </a:r>
            <a:r>
              <a:rPr lang="en-US" altLang="zh-CN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—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鸦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465455" y="2332355"/>
            <a:ext cx="1915160" cy="89916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加一加：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2127885" y="2385695"/>
            <a:ext cx="2448560" cy="89916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澡＋</a:t>
            </a:r>
            <a:r>
              <a:rPr lang="zh-CN" altLang="en-US" sz="36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艹</a:t>
            </a:r>
            <a:r>
              <a:rPr lang="en-US" altLang="zh-CN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=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藻</a:t>
            </a:r>
          </a:p>
        </p:txBody>
      </p:sp>
      <p:sp>
        <p:nvSpPr>
          <p:cNvPr id="2" name="TextBox 42"/>
          <p:cNvSpPr txBox="1"/>
          <p:nvPr/>
        </p:nvSpPr>
        <p:spPr>
          <a:xfrm>
            <a:off x="4864735" y="2385695"/>
            <a:ext cx="2448560" cy="89916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纟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＋宗</a:t>
            </a:r>
            <a:r>
              <a:rPr lang="en-US" altLang="zh-CN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=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综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41490" y="2919095"/>
            <a:ext cx="2239010" cy="149288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40" grpId="0"/>
      <p:bldP spid="43" grpId="0"/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5" name="Group 12"/>
          <p:cNvGraphicFramePr>
            <a:graphicFrameLocks noGrp="1"/>
          </p:cNvGraphicFramePr>
          <p:nvPr/>
        </p:nvGraphicFramePr>
        <p:xfrm>
          <a:off x="2087400" y="2210786"/>
          <a:ext cx="1481202" cy="1528636"/>
        </p:xfrm>
        <a:graphic>
          <a:graphicData uri="http://schemas.openxmlformats.org/drawingml/2006/table">
            <a:tbl>
              <a:tblPr/>
              <a:tblGrid>
                <a:gridCol w="740601"/>
                <a:gridCol w="740601"/>
              </a:tblGrid>
              <a:tr h="77903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49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46" name="TextBox 23"/>
          <p:cNvSpPr txBox="1"/>
          <p:nvPr/>
        </p:nvSpPr>
        <p:spPr>
          <a:xfrm>
            <a:off x="2125235" y="2112076"/>
            <a:ext cx="1420517" cy="166878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漾</a:t>
            </a:r>
          </a:p>
        </p:txBody>
      </p:sp>
      <p:sp>
        <p:nvSpPr>
          <p:cNvPr id="47" name="TextBox 24"/>
          <p:cNvSpPr txBox="1"/>
          <p:nvPr/>
        </p:nvSpPr>
        <p:spPr>
          <a:xfrm>
            <a:off x="2228215" y="1494155"/>
            <a:ext cx="1215390" cy="56070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汉语拼音" panose="02010600030101010101" pitchFamily="34" charset="0"/>
              </a:rPr>
              <a:t>yàng</a:t>
            </a:r>
          </a:p>
        </p:txBody>
      </p:sp>
      <p:sp>
        <p:nvSpPr>
          <p:cNvPr id="48" name="矩形 47"/>
          <p:cNvSpPr/>
          <p:nvPr/>
        </p:nvSpPr>
        <p:spPr>
          <a:xfrm>
            <a:off x="2536825" y="2827020"/>
            <a:ext cx="907415" cy="771525"/>
          </a:xfrm>
          <a:prstGeom prst="rect">
            <a:avLst/>
          </a:prstGeom>
          <a:noFill/>
          <a:ln w="34925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49" name="线形标注 2 48"/>
          <p:cNvSpPr/>
          <p:nvPr/>
        </p:nvSpPr>
        <p:spPr>
          <a:xfrm>
            <a:off x="4092498" y="1388158"/>
            <a:ext cx="2970717" cy="540060"/>
          </a:xfrm>
          <a:prstGeom prst="borderCallout2">
            <a:avLst>
              <a:gd name="adj1" fmla="val 18686"/>
              <a:gd name="adj2" fmla="val -3289"/>
              <a:gd name="adj3" fmla="val 18750"/>
              <a:gd name="adj4" fmla="val -16667"/>
              <a:gd name="adj5" fmla="val 257490"/>
              <a:gd name="adj6" fmla="val -35117"/>
            </a:avLst>
          </a:prstGeom>
          <a:grpFill/>
          <a:ln w="31750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不要写成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水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</a:p>
        </p:txBody>
      </p:sp>
      <p:sp>
        <p:nvSpPr>
          <p:cNvPr id="50" name="TextBox 11"/>
          <p:cNvSpPr txBox="1">
            <a:spLocks noChangeArrowheads="1"/>
          </p:cNvSpPr>
          <p:nvPr/>
        </p:nvSpPr>
        <p:spPr bwMode="auto">
          <a:xfrm>
            <a:off x="4125341" y="554509"/>
            <a:ext cx="1454771" cy="577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>
                <a:latin typeface="楷体" panose="02010609060101010101" pitchFamily="49" charset="-122"/>
                <a:ea typeface="楷体" panose="02010609060101010101" pitchFamily="49" charset="-122"/>
              </a:rPr>
              <a:t>易写错</a:t>
            </a:r>
          </a:p>
        </p:txBody>
      </p:sp>
      <p:grpSp>
        <p:nvGrpSpPr>
          <p:cNvPr id="51" name="组合 50"/>
          <p:cNvGrpSpPr/>
          <p:nvPr/>
        </p:nvGrpSpPr>
        <p:grpSpPr>
          <a:xfrm>
            <a:off x="3635896" y="627534"/>
            <a:ext cx="456833" cy="456366"/>
            <a:chOff x="631825" y="5181600"/>
            <a:chExt cx="1554163" cy="1552575"/>
          </a:xfrm>
        </p:grpSpPr>
        <p:sp>
          <p:nvSpPr>
            <p:cNvPr id="52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3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4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5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6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7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8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9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0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1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2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3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4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5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6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7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8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9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0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1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2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3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4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5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6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7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8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9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0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1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2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3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98695" y="2232025"/>
            <a:ext cx="2626360" cy="2146300"/>
          </a:xfrm>
          <a:prstGeom prst="round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47" grpId="0"/>
      <p:bldP spid="48" grpId="0" bldLvl="0" animBg="1"/>
      <p:bldP spid="49" grpId="0" bldLvl="0" animBg="1"/>
    </p:bldLst>
  </p:timing>
</p:sld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1868</Words>
  <Application>WPS 演示</Application>
  <PresentationFormat>全屏显示(16:9)</PresentationFormat>
  <Paragraphs>195</Paragraphs>
  <Slides>37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52" baseType="lpstr">
      <vt:lpstr>Arial</vt:lpstr>
      <vt:lpstr>宋体</vt:lpstr>
      <vt:lpstr>楷体</vt:lpstr>
      <vt:lpstr>Times New Roman</vt:lpstr>
      <vt:lpstr>微软雅黑</vt:lpstr>
      <vt:lpstr>Heiti SC Light</vt:lpstr>
      <vt:lpstr>Kaiti SC</vt:lpstr>
      <vt:lpstr>黑体</vt:lpstr>
      <vt:lpstr>幼圆</vt:lpstr>
      <vt:lpstr>汉语拼音</vt:lpstr>
      <vt:lpstr>华文楷体</vt:lpstr>
      <vt:lpstr>仿宋_GB2312</vt:lpstr>
      <vt:lpstr>楷体_GB2312</vt:lpstr>
      <vt:lpstr>Calibri</vt:lpstr>
      <vt:lpstr>1_Office 主题​​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creator>语文备课大师【全免费】</dc:creator>
  <cp:keywords>语文备课大师【全免费】</cp:keywords>
  <cp:lastModifiedBy/>
  <cp:revision>语文备课大师【全免费】</cp:revision>
  <dcterms:created xsi:type="dcterms:W3CDTF">2017-03-17T02:28:00Z</dcterms:created>
  <dcterms:modified xsi:type="dcterms:W3CDTF">2019-06-18T06:48:31Z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2052-11.1.0.8612</vt:lpwstr>
  </property>
  <property fmtid="{64440492-4C8B-11D1-8B70-080036B11A03}" pid="4">
    <vt:lpwstr>语文备课大师【全免费】</vt:lpwstr>
  </property>
</Properties>
</file>