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D6DA4A-2C0C-4DF3-8F57-E18C342595BF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F6BDCE-D0D4-4290-99DE-A874FCB75C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017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839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23562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14842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E1CD010-A9A3-4117-BFBF-9C1583B3E142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7315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6046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语言、神态、动作等的描写，叙述了赵一曼对战士们的关心和爱护。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2459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3364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5987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633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597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720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03363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013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015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743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2200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32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469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253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681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65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077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82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319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6112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0F549E-E668-402D-AF3B-475D33B8E467}" type="datetimeFigureOut">
              <a:rPr lang="zh-CN" altLang="en-US" smtClean="0"/>
              <a:t>2021/10/6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4A5C83-8BF0-4A8D-BD5B-CD4CAF905D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061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2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&#36164;&#26009;&#38142;&#25509;/&#35270;&#39057;/&#30334;&#21517;&#20027;&#25773;&#35762;&#20826;&#21490;&#20043;&#20027;&#25773;&#20184;&#39286;&#20026;&#20320;&#35762;&#36848;&#22899;&#33521;&#38596;&#36213;&#19968;&#26364;&#30340;&#25925;&#20107;.mp4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4" descr="https://gimg2.baidu.com/image_search/src=http%3A%2F%2Fnimg.ws.126.net%2F%3Furl%3Dhttp%253A%252F%252Fdingyue.ws.126.net%252F2021%252F0504%252F661c03b1p00qsl45q00hyd200qo00f4g00ef0086.png%26thumbnail%3D650x2147483647%26quality%3D80%26type%3Djpg&amp;refer=http%3A%2F%2Fnimg.ws.126.net&amp;app=2002&amp;size=f9999,10000&amp;q=a80&amp;n=0&amp;g=0n&amp;fmt=jpeg?sec=1627738542&amp;t=c0b2a2848420591512cb6d5a7fd05de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</p:spPr>
      </p:pic>
      <p:sp>
        <p:nvSpPr>
          <p:cNvPr id="14" name="TextBox 48"/>
          <p:cNvSpPr txBox="1"/>
          <p:nvPr/>
        </p:nvSpPr>
        <p:spPr>
          <a:xfrm>
            <a:off x="2831306" y="2705725"/>
            <a:ext cx="7017774" cy="1446550"/>
          </a:xfrm>
          <a:prstGeom prst="rect">
            <a:avLst/>
          </a:prstGeom>
          <a:solidFill>
            <a:srgbClr val="FFFFFF">
              <a:alpha val="70000"/>
            </a:srgb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6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sz="8800" dirty="0" smtClean="0"/>
              <a:t>一</a:t>
            </a:r>
            <a:r>
              <a:rPr lang="zh-CN" altLang="en-US" sz="8800" dirty="0"/>
              <a:t>个粗瓷大碗</a:t>
            </a:r>
          </a:p>
        </p:txBody>
      </p:sp>
    </p:spTree>
    <p:extLst>
      <p:ext uri="{BB962C8B-B14F-4D97-AF65-F5344CB8AC3E}">
        <p14:creationId xmlns:p14="http://schemas.microsoft.com/office/powerpoint/2010/main" val="348530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11424" y="3236979"/>
            <a:ext cx="5472608" cy="613051"/>
          </a:xfrm>
          <a:prstGeom prst="roundRect">
            <a:avLst>
              <a:gd name="adj" fmla="val 814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 lIns="91439" tIns="45719" rIns="91439" bIns="45719" rtlCol="0" anchor="t">
            <a:spAutoFit/>
          </a:bodyPr>
          <a:lstStyle/>
          <a:p>
            <a:pPr indent="711182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探查摸清对方有关情况</a:t>
            </a:r>
            <a:endParaRPr lang="zh-CN" altLang="en-US" sz="3200" dirty="0">
              <a:solidFill>
                <a:srgbClr val="BD14CA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35627" y="1892829"/>
            <a:ext cx="1688918" cy="1107994"/>
          </a:xfrm>
          <a:prstGeom prst="rect">
            <a:avLst/>
          </a:prstGeom>
        </p:spPr>
        <p:txBody>
          <a:bodyPr wrap="none" lIns="121917" tIns="60959" rIns="121917" bIns="60959">
            <a:spAutoFit/>
          </a:bodyPr>
          <a:lstStyle/>
          <a:p>
            <a:pPr algn="ctr" defTabSz="914377"/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侦</a:t>
            </a:r>
            <a:r>
              <a:rPr lang="zh-CN" altLang="en-US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察</a:t>
            </a:r>
            <a:endParaRPr lang="zh-CN" altLang="en-US" sz="4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6305" y="134496"/>
            <a:ext cx="2741629" cy="5847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91439" tIns="45719" rIns="91439" bIns="4571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结合词语识字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2117" y="1604798"/>
            <a:ext cx="28194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8786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16426" y="1552000"/>
            <a:ext cx="4895849" cy="748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送还</a:t>
            </a:r>
            <a:endParaRPr lang="en-US" altLang="zh-CN" sz="4267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987800" y="1551999"/>
            <a:ext cx="476251" cy="1773284"/>
          </a:xfrm>
          <a:prstGeom prst="leftBrace">
            <a:avLst>
              <a:gd name="adj1" fmla="val 33147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latin typeface="宋体" panose="02010600030101010101" pitchFamily="2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64052" y="2442633"/>
            <a:ext cx="4895849" cy="748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还有</a:t>
            </a:r>
            <a:endParaRPr lang="en-US" altLang="zh-CN" sz="4267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5533" y="1551999"/>
            <a:ext cx="2144184" cy="748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267" b="1" dirty="0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huán</a:t>
            </a:r>
            <a:endParaRPr lang="en-US" altLang="zh-CN" sz="4267" b="1" dirty="0">
              <a:solidFill>
                <a:srgbClr val="FF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64051" y="2366365"/>
            <a:ext cx="2144184" cy="748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4267" b="1" dirty="0" err="1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hái</a:t>
            </a:r>
            <a:endParaRPr lang="en-US" altLang="zh-CN" sz="4267" b="1" dirty="0">
              <a:solidFill>
                <a:srgbClr val="FF0000"/>
              </a:solidFill>
              <a:latin typeface="汉语拼音" panose="000B0604020202020204" pitchFamily="34" charset="0"/>
              <a:ea typeface="黑体" panose="02010609060101010101" pitchFamily="49" charset="-122"/>
              <a:cs typeface="汉语拼音" panose="00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42344" y="1970710"/>
            <a:ext cx="1334219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867" b="1" dirty="0">
                <a:solidFill>
                  <a:srgbClr val="00B0F0"/>
                </a:solidFill>
                <a:latin typeface="楷体" pitchFamily="49" charset="-122"/>
                <a:ea typeface="楷体" pitchFamily="49" charset="-122"/>
              </a:rPr>
              <a:t>还</a:t>
            </a:r>
            <a:endParaRPr lang="zh-CN" altLang="en-US" sz="5867" b="1" dirty="0">
              <a:solidFill>
                <a:srgbClr val="00B0F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85396" y="3633849"/>
            <a:ext cx="8173640" cy="2390139"/>
          </a:xfrm>
          <a:prstGeom prst="rect">
            <a:avLst/>
          </a:prstGeom>
          <a:noFill/>
        </p:spPr>
        <p:txBody>
          <a:bodyPr wrap="square" lIns="91439" tIns="45719" rIns="91439" bIns="45719" rtlCol="0">
            <a:spAutoFit/>
          </a:bodyPr>
          <a:lstStyle/>
          <a:p>
            <a:pPr marL="380990" indent="-380990" defTabSz="914377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37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小亮把捡到的钢笔送</a:t>
            </a:r>
            <a:r>
              <a:rPr lang="zh-CN" altLang="en-US" sz="37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7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给失主。</a:t>
            </a:r>
            <a:endParaRPr lang="en-US" altLang="zh-CN" sz="3733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80990" indent="-38099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z="37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7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733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有很多作业没有写完。 </a:t>
            </a:r>
            <a:endParaRPr lang="zh-CN" altLang="en-US" sz="3733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408337" y="3325283"/>
            <a:ext cx="1951564" cy="666786"/>
          </a:xfrm>
          <a:prstGeom prst="rect">
            <a:avLst/>
          </a:prstGeom>
          <a:noFill/>
          <a:ln w="9525"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defRPr>
            </a:lvl1pPr>
          </a:lstStyle>
          <a:p>
            <a:r>
              <a:rPr lang="en-US" altLang="zh-CN" sz="3733" dirty="0" err="1"/>
              <a:t>huán</a:t>
            </a:r>
            <a:endParaRPr lang="en-US" altLang="zh-CN" sz="3733" dirty="0"/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791744" y="4581128"/>
            <a:ext cx="1362203" cy="666786"/>
          </a:xfrm>
          <a:prstGeom prst="rect">
            <a:avLst/>
          </a:prstGeom>
          <a:noFill/>
          <a:ln w="9525">
            <a:noFill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800" b="1">
                <a:solidFill>
                  <a:srgbClr val="FF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defRPr>
            </a:lvl1pPr>
          </a:lstStyle>
          <a:p>
            <a:r>
              <a:rPr lang="en-US" altLang="zh-CN" sz="3733" dirty="0" err="1"/>
              <a:t>hái</a:t>
            </a:r>
            <a:endParaRPr lang="en-US" altLang="zh-CN" sz="3733" dirty="0"/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100560" y="0"/>
            <a:ext cx="2086247" cy="746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1" rIns="68580" bIns="34291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3333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63552" y="4005064"/>
            <a:ext cx="1056000" cy="863977"/>
          </a:xfrm>
          <a:prstGeom prst="snip1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63552" y="5157193"/>
            <a:ext cx="1056000" cy="863977"/>
          </a:xfrm>
          <a:prstGeom prst="snip1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8705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9" name="Picture 7" descr="http://pic.51yuansu.com/pic3/cover/02/69/58/5a1fb44eaf0e1_610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04246" y="3332990"/>
            <a:ext cx="2784309" cy="2683892"/>
          </a:xfrm>
          <a:prstGeom prst="rect">
            <a:avLst/>
          </a:prstGeom>
          <a:noFill/>
        </p:spPr>
      </p:pic>
      <p:sp>
        <p:nvSpPr>
          <p:cNvPr id="30" name="矩形 29"/>
          <p:cNvSpPr/>
          <p:nvPr/>
        </p:nvSpPr>
        <p:spPr>
          <a:xfrm>
            <a:off x="-62424" y="1524001"/>
            <a:ext cx="9313333" cy="23008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917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4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7"/>
          <p:cNvSpPr txBox="1"/>
          <p:nvPr/>
        </p:nvSpPr>
        <p:spPr>
          <a:xfrm>
            <a:off x="1570354" y="1638300"/>
            <a:ext cx="154931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陈列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鼓掌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2962999" y="145589"/>
            <a:ext cx="622101" cy="622101"/>
          </a:xfrm>
          <a:prstGeom prst="rect">
            <a:avLst/>
          </a:prstGeom>
        </p:spPr>
      </p:pic>
      <p:sp>
        <p:nvSpPr>
          <p:cNvPr id="34" name="文本框 15">
            <a:extLst>
              <a:ext uri="{FF2B5EF4-FFF2-40B4-BE49-F238E27FC236}">
                <a16:creationId xmlns:a16="http://schemas.microsoft.com/office/drawing/2014/main" xmlns="" id="{57A80C2C-9C14-F945-8D0D-E98053C862BD}"/>
              </a:ext>
            </a:extLst>
          </p:cNvPr>
          <p:cNvSpPr txBox="1"/>
          <p:nvPr/>
        </p:nvSpPr>
        <p:spPr>
          <a:xfrm>
            <a:off x="-10803" y="0"/>
            <a:ext cx="2784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识字游戏</a:t>
            </a:r>
          </a:p>
        </p:txBody>
      </p:sp>
      <p:sp>
        <p:nvSpPr>
          <p:cNvPr id="25" name="TextBox 7"/>
          <p:cNvSpPr txBox="1"/>
          <p:nvPr/>
        </p:nvSpPr>
        <p:spPr>
          <a:xfrm>
            <a:off x="3119670" y="1604797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赵一曼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5519936" y="1604798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联军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7"/>
          <p:cNvSpPr txBox="1"/>
          <p:nvPr/>
        </p:nvSpPr>
        <p:spPr>
          <a:xfrm>
            <a:off x="7344139" y="1604797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搪瓷缸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7"/>
          <p:cNvSpPr txBox="1"/>
          <p:nvPr/>
        </p:nvSpPr>
        <p:spPr>
          <a:xfrm>
            <a:off x="1583499" y="2756926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归还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7"/>
          <p:cNvSpPr txBox="1"/>
          <p:nvPr/>
        </p:nvSpPr>
        <p:spPr>
          <a:xfrm>
            <a:off x="3119670" y="2660915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高粱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7"/>
          <p:cNvSpPr txBox="1"/>
          <p:nvPr/>
        </p:nvSpPr>
        <p:spPr>
          <a:xfrm>
            <a:off x="5135894" y="2756925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一顿饭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7"/>
          <p:cNvSpPr txBox="1"/>
          <p:nvPr/>
        </p:nvSpPr>
        <p:spPr>
          <a:xfrm>
            <a:off x="7632171" y="2759247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latin typeface="楷体" panose="02010609060101010101" pitchFamily="49" charset="-122"/>
                <a:ea typeface="楷体" panose="02010609060101010101" pitchFamily="49" charset="-122"/>
              </a:rPr>
              <a:t>侦察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2" descr="http://pic.51yuansu.com/pic3/cover/01/15/97/59047cbe4a9b1_6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54218" t="69422" r="22891"/>
          <a:stretch>
            <a:fillRect/>
          </a:stretch>
        </p:blipFill>
        <p:spPr bwMode="auto">
          <a:xfrm flipH="1">
            <a:off x="1967541" y="4485118"/>
            <a:ext cx="576064" cy="645889"/>
          </a:xfrm>
          <a:prstGeom prst="rect">
            <a:avLst/>
          </a:prstGeom>
          <a:noFill/>
        </p:spPr>
      </p:pic>
      <p:grpSp>
        <p:nvGrpSpPr>
          <p:cNvPr id="52" name="组合 51"/>
          <p:cNvGrpSpPr/>
          <p:nvPr/>
        </p:nvGrpSpPr>
        <p:grpSpPr>
          <a:xfrm>
            <a:off x="7997395" y="4197086"/>
            <a:ext cx="4194605" cy="1924357"/>
            <a:chOff x="5998046" y="3147814"/>
            <a:chExt cx="3145954" cy="1443268"/>
          </a:xfrm>
        </p:grpSpPr>
        <p:pic>
          <p:nvPicPr>
            <p:cNvPr id="33797" name="Picture 5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5F5C3"/>
                </a:clrFrom>
                <a:clrTo>
                  <a:srgbClr val="F5F5C3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04248" y="3147814"/>
              <a:ext cx="1152128" cy="815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3796" name="Picture 4" descr="http://pic.51yuansu.com/pic3/cover/03/14/05/5b51d5f80789b_610.jpg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98046" y="3435846"/>
              <a:ext cx="3145954" cy="1155236"/>
            </a:xfrm>
            <a:prstGeom prst="rect">
              <a:avLst/>
            </a:prstGeom>
            <a:noFill/>
          </p:spPr>
        </p:pic>
      </p:grpSp>
      <p:pic>
        <p:nvPicPr>
          <p:cNvPr id="53" name="Picture 2" descr="http://pic.51yuansu.com/pic3/cover/01/15/97/59047cbe4a9b1_6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54218" t="69422" r="22891"/>
          <a:stretch>
            <a:fillRect/>
          </a:stretch>
        </p:blipFill>
        <p:spPr bwMode="auto">
          <a:xfrm flipH="1">
            <a:off x="1967541" y="4485118"/>
            <a:ext cx="576064" cy="645889"/>
          </a:xfrm>
          <a:prstGeom prst="rect">
            <a:avLst/>
          </a:prstGeom>
          <a:noFill/>
        </p:spPr>
      </p:pic>
      <p:pic>
        <p:nvPicPr>
          <p:cNvPr id="56" name="Picture 2" descr="http://pic.51yuansu.com/pic3/cover/01/15/97/59047cbe4a9b1_6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54218" t="69422" r="22891"/>
          <a:stretch>
            <a:fillRect/>
          </a:stretch>
        </p:blipFill>
        <p:spPr bwMode="auto">
          <a:xfrm flipH="1">
            <a:off x="1967541" y="4485118"/>
            <a:ext cx="576064" cy="645889"/>
          </a:xfrm>
          <a:prstGeom prst="rect">
            <a:avLst/>
          </a:prstGeom>
          <a:noFill/>
        </p:spPr>
      </p:pic>
      <p:pic>
        <p:nvPicPr>
          <p:cNvPr id="57" name="Picture 2" descr="http://pic.51yuansu.com/pic3/cover/01/15/97/59047cbe4a9b1_6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54218" t="69422" r="22891"/>
          <a:stretch>
            <a:fillRect/>
          </a:stretch>
        </p:blipFill>
        <p:spPr bwMode="auto">
          <a:xfrm flipH="1">
            <a:off x="1967541" y="4485118"/>
            <a:ext cx="576064" cy="645889"/>
          </a:xfrm>
          <a:prstGeom prst="rect">
            <a:avLst/>
          </a:prstGeom>
          <a:noFill/>
        </p:spPr>
      </p:pic>
      <p:pic>
        <p:nvPicPr>
          <p:cNvPr id="58" name="Picture 2" descr="http://pic.51yuansu.com/pic3/cover/01/15/97/59047cbe4a9b1_6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54218" t="69422" r="22891"/>
          <a:stretch>
            <a:fillRect/>
          </a:stretch>
        </p:blipFill>
        <p:spPr bwMode="auto">
          <a:xfrm flipH="1">
            <a:off x="1967541" y="4485118"/>
            <a:ext cx="576064" cy="645889"/>
          </a:xfrm>
          <a:prstGeom prst="rect">
            <a:avLst/>
          </a:prstGeom>
          <a:noFill/>
        </p:spPr>
      </p:pic>
      <p:pic>
        <p:nvPicPr>
          <p:cNvPr id="59" name="Picture 2" descr="http://pic.51yuansu.com/pic3/cover/01/15/97/59047cbe4a9b1_6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54218" t="69422" r="22891"/>
          <a:stretch>
            <a:fillRect/>
          </a:stretch>
        </p:blipFill>
        <p:spPr bwMode="auto">
          <a:xfrm flipH="1">
            <a:off x="1967541" y="4485118"/>
            <a:ext cx="576064" cy="645889"/>
          </a:xfrm>
          <a:prstGeom prst="rect">
            <a:avLst/>
          </a:prstGeom>
          <a:noFill/>
        </p:spPr>
      </p:pic>
      <p:pic>
        <p:nvPicPr>
          <p:cNvPr id="60" name="Picture 2" descr="http://pic.51yuansu.com/pic3/cover/01/15/97/59047cbe4a9b1_6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54218" t="69422" r="22891"/>
          <a:stretch>
            <a:fillRect/>
          </a:stretch>
        </p:blipFill>
        <p:spPr bwMode="auto">
          <a:xfrm flipH="1">
            <a:off x="1967541" y="4485118"/>
            <a:ext cx="576064" cy="645889"/>
          </a:xfrm>
          <a:prstGeom prst="rect">
            <a:avLst/>
          </a:prstGeom>
          <a:noFill/>
        </p:spPr>
      </p:pic>
      <p:pic>
        <p:nvPicPr>
          <p:cNvPr id="61" name="Picture 2" descr="http://pic.51yuansu.com/pic3/cover/01/15/97/59047cbe4a9b1_6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54218" t="69422" r="22891"/>
          <a:stretch>
            <a:fillRect/>
          </a:stretch>
        </p:blipFill>
        <p:spPr bwMode="auto">
          <a:xfrm flipH="1">
            <a:off x="1967541" y="4485118"/>
            <a:ext cx="576064" cy="645889"/>
          </a:xfrm>
          <a:prstGeom prst="rect">
            <a:avLst/>
          </a:prstGeom>
          <a:noFill/>
        </p:spPr>
      </p:pic>
      <p:pic>
        <p:nvPicPr>
          <p:cNvPr id="33794" name="Picture 2" descr="http://pic.51yuansu.com/pic3/cover/01/15/97/59047cbe4a9b1_61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23088" y="4101075"/>
            <a:ext cx="2516529" cy="2112235"/>
          </a:xfrm>
          <a:prstGeom prst="rect">
            <a:avLst/>
          </a:prstGeom>
          <a:noFill/>
        </p:spPr>
      </p:pic>
      <p:sp>
        <p:nvSpPr>
          <p:cNvPr id="62" name="TextBox 7"/>
          <p:cNvSpPr txBox="1"/>
          <p:nvPr/>
        </p:nvSpPr>
        <p:spPr>
          <a:xfrm>
            <a:off x="1570354" y="1638300"/>
            <a:ext cx="1549316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陈列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7"/>
          <p:cNvSpPr txBox="1"/>
          <p:nvPr/>
        </p:nvSpPr>
        <p:spPr>
          <a:xfrm>
            <a:off x="3119670" y="1604797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赵一曼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7"/>
          <p:cNvSpPr txBox="1"/>
          <p:nvPr/>
        </p:nvSpPr>
        <p:spPr>
          <a:xfrm>
            <a:off x="5519936" y="1604798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联军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7"/>
          <p:cNvSpPr txBox="1"/>
          <p:nvPr/>
        </p:nvSpPr>
        <p:spPr>
          <a:xfrm>
            <a:off x="7344139" y="1604797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搪瓷缸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7"/>
          <p:cNvSpPr txBox="1"/>
          <p:nvPr/>
        </p:nvSpPr>
        <p:spPr>
          <a:xfrm>
            <a:off x="1583499" y="2756926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归还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7"/>
          <p:cNvSpPr txBox="1"/>
          <p:nvPr/>
        </p:nvSpPr>
        <p:spPr>
          <a:xfrm>
            <a:off x="3119670" y="2660915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高粱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7"/>
          <p:cNvSpPr txBox="1"/>
          <p:nvPr/>
        </p:nvSpPr>
        <p:spPr>
          <a:xfrm>
            <a:off x="5135894" y="2756925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一顿饭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7"/>
          <p:cNvSpPr txBox="1"/>
          <p:nvPr/>
        </p:nvSpPr>
        <p:spPr>
          <a:xfrm>
            <a:off x="7632171" y="2759247"/>
            <a:ext cx="220824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侦察</a:t>
            </a:r>
            <a:endParaRPr lang="zh-CN" altLang="en-US" sz="4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4879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8 -0.00463 0.03108 -0.01606 0.04635 -0.01946 C 0.05365 -0.02316 0.06094 -0.02254 0.06823 -0.02625 C 0.0724 -0.02841 0.08056 -0.03274 0.08056 -0.03274 C 0.08785 -0.04138 0.09896 -0.04509 0.10729 -0.04787 C 0.11927 -0.05188 0.13108 -0.0596 0.14271 -0.06516 C 0.15937 -0.07319 0.18333 -0.07072 0.19878 -0.07165 C 0.21528 -0.07597 0.23142 -0.084 0.24757 -0.09111 C 0.2533 -0.0979 0.26163 -0.10315 0.26823 -0.10624 C 0.2776 -0.11797 0.29705 -0.12044 0.30851 -0.12168 C 0.3276 -0.12353 0.3658 -0.126 0.3658 -0.126 C 0.39253 -0.13558 0.4217 -0.13002 0.44861 -0.12817 C 0.46094 -0.12569 0.47292 -0.12137 0.48542 -0.11952 C 0.4974 -0.11427 0.50104 -0.11241 0.5158 -0.11087 C 0.52135 -0.10716 0.5276 -0.10686 0.53299 -0.10191 C 0.53906 -0.09666 0.53611 -0.09852 0.54149 -0.09543 C 0.54462 -0.08709 0.5474 -0.08678 0.55243 -0.08246 C 0.55712 -0.07134 0.56285 -0.06856 0.56944 -0.06084 C 0.57344 -0.05621 0.57604 -0.05034 0.58056 -0.04787 C 0.59219 -0.02718 0.57726 -0.05188 0.58785 -0.03922 C 0.58924 -0.03768 0.58993 -0.03428 0.59149 -0.03274 C 0.5941 -0.03027 0.5974 -0.03088 0.6 -0.02841 C 0.60937 -0.02007 0.59809 -0.02749 0.60729 -0.02193 C 0.61215 -0.01266 0.61892 -0.00618 0.62431 0.00216 C 0.62691 0.00618 0.62882 0.01174 0.63177 0.01513 C 0.6342 0.01822 0.63906 0.02193 0.63906 0.0281 " pathEditMode="relative" ptsTypes="fffffffffffffffffffffffffA">
                                      <p:cBhvr>
                                        <p:cTn id="11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8 -0.00463 0.03108 -0.01606 0.04635 -0.01946 C 0.05365 -0.02316 0.06094 -0.02254 0.06823 -0.02625 C 0.0724 -0.02841 0.08056 -0.03274 0.08056 -0.03274 C 0.08785 -0.04138 0.09896 -0.04509 0.10729 -0.04787 C 0.11927 -0.05188 0.13108 -0.0596 0.14271 -0.06516 C 0.15937 -0.07319 0.18333 -0.07072 0.19878 -0.07165 C 0.21528 -0.07597 0.23142 -0.084 0.24757 -0.09111 C 0.2533 -0.0979 0.26163 -0.10315 0.26823 -0.10624 C 0.2776 -0.11797 0.29705 -0.12044 0.30851 -0.12168 C 0.3276 -0.12353 0.3658 -0.126 0.3658 -0.126 C 0.39253 -0.13558 0.4217 -0.13002 0.44861 -0.12817 C 0.46094 -0.12569 0.47292 -0.12137 0.48542 -0.11952 C 0.4974 -0.11427 0.50104 -0.11241 0.5158 -0.11087 C 0.52135 -0.10716 0.5276 -0.10686 0.53299 -0.10191 C 0.53906 -0.09666 0.53611 -0.09852 0.54149 -0.09543 C 0.54462 -0.08709 0.5474 -0.08678 0.55243 -0.08246 C 0.55712 -0.07134 0.56285 -0.06856 0.56944 -0.06084 C 0.57344 -0.05621 0.57604 -0.05034 0.58056 -0.04787 C 0.59219 -0.02718 0.57726 -0.05188 0.58785 -0.03922 C 0.58924 -0.03768 0.58993 -0.03428 0.59149 -0.03274 C 0.5941 -0.03027 0.5974 -0.03088 0.6 -0.02841 C 0.60937 -0.02007 0.59809 -0.02749 0.60729 -0.02193 C 0.61215 -0.01266 0.61892 -0.00618 0.62431 0.00216 C 0.62691 0.00618 0.62882 0.01174 0.63177 0.01513 C 0.6342 0.01822 0.63906 0.02193 0.63906 0.0281 " pathEditMode="relative" ptsTypes="fffffffffffffffffffffffffA">
                                      <p:cBhvr>
                                        <p:cTn id="2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8 -0.00463 0.03108 -0.01606 0.04635 -0.01946 C 0.05365 -0.02316 0.06094 -0.02254 0.06823 -0.02625 C 0.0724 -0.02841 0.08056 -0.03274 0.08056 -0.03274 C 0.08785 -0.04138 0.09896 -0.04509 0.10729 -0.04787 C 0.11927 -0.05188 0.13108 -0.0596 0.14271 -0.06516 C 0.15937 -0.07319 0.18333 -0.07072 0.19878 -0.07165 C 0.21528 -0.07597 0.23142 -0.084 0.24757 -0.09111 C 0.2533 -0.0979 0.26163 -0.10315 0.26823 -0.10624 C 0.2776 -0.11797 0.29705 -0.12044 0.30851 -0.12168 C 0.3276 -0.12353 0.3658 -0.126 0.3658 -0.126 C 0.39253 -0.13558 0.4217 -0.13002 0.44861 -0.12817 C 0.46094 -0.12569 0.47292 -0.12137 0.48542 -0.11952 C 0.4974 -0.11427 0.50104 -0.11241 0.5158 -0.11087 C 0.52135 -0.10716 0.5276 -0.10686 0.53299 -0.10191 C 0.53906 -0.09666 0.53611 -0.09852 0.54149 -0.09543 C 0.54462 -0.08709 0.5474 -0.08678 0.55243 -0.08246 C 0.55712 -0.07134 0.56285 -0.06856 0.56944 -0.06084 C 0.57344 -0.05621 0.57604 -0.05034 0.58056 -0.04787 C 0.59219 -0.02718 0.57726 -0.05188 0.58785 -0.03922 C 0.58924 -0.03768 0.58993 -0.03428 0.59149 -0.03274 C 0.5941 -0.03027 0.5974 -0.03088 0.6 -0.02841 C 0.60937 -0.02007 0.59809 -0.02749 0.60729 -0.02193 C 0.61215 -0.01266 0.61892 -0.00618 0.62431 0.00216 C 0.62691 0.00618 0.62882 0.01174 0.63177 0.01513 C 0.6342 0.01822 0.63906 0.02193 0.63906 0.0281 " pathEditMode="relative" ptsTypes="fffffffffffffffffffffffffA">
                                      <p:cBhvr>
                                        <p:cTn id="29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8 -0.00463 0.03108 -0.01606 0.04635 -0.01946 C 0.05365 -0.02316 0.06094 -0.02254 0.06823 -0.02625 C 0.0724 -0.02841 0.08056 -0.03274 0.08056 -0.03274 C 0.08785 -0.04138 0.09896 -0.04509 0.10729 -0.04787 C 0.11927 -0.05188 0.13108 -0.0596 0.14271 -0.06516 C 0.15937 -0.07319 0.18333 -0.07072 0.19878 -0.07165 C 0.21528 -0.07597 0.23142 -0.084 0.24757 -0.09111 C 0.2533 -0.0979 0.26163 -0.10315 0.26823 -0.10624 C 0.2776 -0.11797 0.29705 -0.12044 0.30851 -0.12168 C 0.3276 -0.12353 0.3658 -0.126 0.3658 -0.126 C 0.39253 -0.13558 0.4217 -0.13002 0.44861 -0.12817 C 0.46094 -0.12569 0.47292 -0.12137 0.48542 -0.11952 C 0.4974 -0.11427 0.50104 -0.11241 0.5158 -0.11087 C 0.52135 -0.10716 0.5276 -0.10686 0.53299 -0.10191 C 0.53906 -0.09666 0.53611 -0.09852 0.54149 -0.09543 C 0.54462 -0.08709 0.5474 -0.08678 0.55243 -0.08246 C 0.55712 -0.07134 0.56285 -0.06856 0.56944 -0.06084 C 0.57344 -0.05621 0.57604 -0.05034 0.58056 -0.04787 C 0.59219 -0.02718 0.57726 -0.05188 0.58785 -0.03922 C 0.58924 -0.03768 0.58993 -0.03428 0.59149 -0.03274 C 0.5941 -0.03027 0.5974 -0.03088 0.6 -0.02841 C 0.60937 -0.02007 0.59809 -0.02749 0.60729 -0.02193 C 0.61215 -0.01266 0.61892 -0.00618 0.62431 0.00216 C 0.62691 0.00618 0.62882 0.01174 0.63177 0.01513 C 0.6342 0.01822 0.63906 0.02193 0.63906 0.0281 " pathEditMode="relative" ptsTypes="fffffffffffffffffffffffffA">
                                      <p:cBhvr>
                                        <p:cTn id="3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8 -0.00463 0.03108 -0.01606 0.04635 -0.01946 C 0.05365 -0.02316 0.06094 -0.02254 0.06823 -0.02625 C 0.0724 -0.02841 0.08056 -0.03274 0.08056 -0.03274 C 0.08785 -0.04138 0.09896 -0.04509 0.10729 -0.04787 C 0.11927 -0.05188 0.13108 -0.0596 0.14271 -0.06516 C 0.15937 -0.07319 0.18333 -0.07072 0.19878 -0.07165 C 0.21528 -0.07597 0.23142 -0.084 0.24757 -0.09111 C 0.2533 -0.0979 0.26163 -0.10315 0.26823 -0.10624 C 0.2776 -0.11797 0.29705 -0.12044 0.30851 -0.12168 C 0.3276 -0.12353 0.3658 -0.126 0.3658 -0.126 C 0.39253 -0.13558 0.4217 -0.13002 0.44861 -0.12817 C 0.46094 -0.12569 0.47292 -0.12137 0.48542 -0.11952 C 0.4974 -0.11427 0.50104 -0.11241 0.5158 -0.11087 C 0.52135 -0.10716 0.5276 -0.10686 0.53299 -0.10191 C 0.53906 -0.09666 0.53611 -0.09852 0.54149 -0.09543 C 0.54462 -0.08709 0.5474 -0.08678 0.55243 -0.08246 C 0.55712 -0.07134 0.56285 -0.06856 0.56944 -0.06084 C 0.57344 -0.05621 0.57604 -0.05034 0.58056 -0.04787 C 0.59219 -0.02718 0.57726 -0.05188 0.58785 -0.03922 C 0.58924 -0.03768 0.58993 -0.03428 0.59149 -0.03274 C 0.5941 -0.03027 0.5974 -0.03088 0.6 -0.02841 C 0.60937 -0.02007 0.59809 -0.02749 0.60729 -0.02193 C 0.61215 -0.01266 0.61892 -0.00618 0.62431 0.00216 C 0.62691 0.00618 0.62882 0.01174 0.63177 0.01513 C 0.6342 0.01822 0.63906 0.02193 0.63906 0.0281 " pathEditMode="relative" ptsTypes="fffffffffffffffffffffffffA">
                                      <p:cBhvr>
                                        <p:cTn id="47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8 -0.00463 0.03108 -0.01606 0.04635 -0.01946 C 0.05365 -0.02316 0.06094 -0.02254 0.06823 -0.02625 C 0.0724 -0.02841 0.08056 -0.03274 0.08056 -0.03274 C 0.08785 -0.04138 0.09896 -0.04509 0.10729 -0.04787 C 0.11927 -0.05188 0.13108 -0.0596 0.14271 -0.06516 C 0.15937 -0.07319 0.18333 -0.07072 0.19878 -0.07165 C 0.21528 -0.07597 0.23142 -0.084 0.24757 -0.09111 C 0.2533 -0.0979 0.26163 -0.10315 0.26823 -0.10624 C 0.2776 -0.11797 0.29705 -0.12044 0.30851 -0.12168 C 0.3276 -0.12353 0.3658 -0.126 0.3658 -0.126 C 0.39253 -0.13558 0.4217 -0.13002 0.44861 -0.12817 C 0.46094 -0.12569 0.47292 -0.12137 0.48542 -0.11952 C 0.4974 -0.11427 0.50104 -0.11241 0.5158 -0.11087 C 0.52135 -0.10716 0.5276 -0.10686 0.53299 -0.10191 C 0.53906 -0.09666 0.53611 -0.09852 0.54149 -0.09543 C 0.54462 -0.08709 0.5474 -0.08678 0.55243 -0.08246 C 0.55712 -0.07134 0.56285 -0.06856 0.56944 -0.06084 C 0.57344 -0.05621 0.57604 -0.05034 0.58056 -0.04787 C 0.59219 -0.02718 0.57726 -0.05188 0.58785 -0.03922 C 0.58924 -0.03768 0.58993 -0.03428 0.59149 -0.03274 C 0.5941 -0.03027 0.5974 -0.03088 0.6 -0.02841 C 0.60937 -0.02007 0.59809 -0.02749 0.60729 -0.02193 C 0.61215 -0.01266 0.61892 -0.00618 0.62431 0.00216 C 0.62691 0.00618 0.62882 0.01174 0.63177 0.01513 C 0.6342 0.01822 0.63906 0.02193 0.63906 0.0281 " pathEditMode="relative" ptsTypes="fffffffffffffffffffffffffA">
                                      <p:cBhvr>
                                        <p:cTn id="56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8 -0.00463 0.03108 -0.01606 0.04635 -0.01946 C 0.05365 -0.02316 0.06094 -0.02254 0.06823 -0.02625 C 0.0724 -0.02841 0.08056 -0.03274 0.08056 -0.03274 C 0.08785 -0.04138 0.09896 -0.04509 0.10729 -0.04787 C 0.11927 -0.05188 0.13108 -0.0596 0.14271 -0.06516 C 0.15937 -0.07319 0.18333 -0.07072 0.19878 -0.07165 C 0.21528 -0.07597 0.23142 -0.084 0.24757 -0.09111 C 0.2533 -0.0979 0.26163 -0.10315 0.26823 -0.10624 C 0.2776 -0.11797 0.29705 -0.12044 0.30851 -0.12168 C 0.3276 -0.12353 0.3658 -0.126 0.3658 -0.126 C 0.39253 -0.13558 0.4217 -0.13002 0.44861 -0.12817 C 0.46094 -0.12569 0.47292 -0.12137 0.48542 -0.11952 C 0.4974 -0.11427 0.50104 -0.11241 0.5158 -0.11087 C 0.52135 -0.10716 0.5276 -0.10686 0.53299 -0.10191 C 0.53906 -0.09666 0.53611 -0.09852 0.54149 -0.09543 C 0.54462 -0.08709 0.5474 -0.08678 0.55243 -0.08246 C 0.55712 -0.07134 0.56285 -0.06856 0.56944 -0.06084 C 0.57344 -0.05621 0.57604 -0.05034 0.58056 -0.04787 C 0.59219 -0.02718 0.57726 -0.05188 0.58785 -0.03922 C 0.58924 -0.03768 0.58993 -0.03428 0.59149 -0.03274 C 0.5941 -0.03027 0.5974 -0.03088 0.6 -0.02841 C 0.60937 -0.02007 0.59809 -0.02749 0.60729 -0.02193 C 0.61215 -0.01266 0.61892 -0.00618 0.62431 0.00216 C 0.62691 0.00618 0.62882 0.01174 0.63177 0.01513 C 0.6342 0.01822 0.63906 0.02193 0.63906 0.0281 " pathEditMode="relative" ptsTypes="fffffffffffffffffffffffffA">
                                      <p:cBhvr>
                                        <p:cTn id="6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58 -0.00463 0.03108 -0.01606 0.04635 -0.01946 C 0.05365 -0.02316 0.06094 -0.02254 0.06823 -0.02625 C 0.0724 -0.02841 0.08056 -0.03274 0.08056 -0.03274 C 0.08785 -0.04138 0.09896 -0.04509 0.10729 -0.04787 C 0.11927 -0.05188 0.13108 -0.0596 0.14271 -0.06516 C 0.15937 -0.07319 0.18333 -0.07072 0.19878 -0.07165 C 0.21528 -0.07597 0.23142 -0.084 0.24757 -0.09111 C 0.2533 -0.0979 0.26163 -0.10315 0.26823 -0.10624 C 0.2776 -0.11797 0.29705 -0.12044 0.30851 -0.12168 C 0.3276 -0.12353 0.3658 -0.126 0.3658 -0.126 C 0.39253 -0.13558 0.4217 -0.13002 0.44861 -0.12817 C 0.46094 -0.12569 0.47292 -0.12137 0.48542 -0.11952 C 0.4974 -0.11427 0.50104 -0.11241 0.5158 -0.11087 C 0.52135 -0.10716 0.5276 -0.10686 0.53299 -0.10191 C 0.53906 -0.09666 0.53611 -0.09852 0.54149 -0.09543 C 0.54462 -0.08709 0.5474 -0.08678 0.55243 -0.08246 C 0.55712 -0.07134 0.56285 -0.06856 0.56944 -0.06084 C 0.57344 -0.05621 0.57604 -0.05034 0.58056 -0.04787 C 0.59219 -0.02718 0.57726 -0.05188 0.58785 -0.03922 C 0.58924 -0.03768 0.58993 -0.03428 0.59149 -0.03274 C 0.5941 -0.03027 0.5974 -0.03088 0.6 -0.02841 C 0.60937 -0.02007 0.59809 -0.02749 0.60729 -0.02193 C 0.61215 -0.01266 0.61892 -0.00618 0.62431 0.00216 C 0.62691 0.00618 0.62882 0.01174 0.63177 0.01513 C 0.6342 0.01822 0.63906 0.02193 0.63906 0.0281 " pathEditMode="relative" ptsTypes="fffffffffffffffffffffffffA">
                                      <p:cBhvr>
                                        <p:cTn id="74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6"/>
          <p:cNvSpPr txBox="1"/>
          <p:nvPr/>
        </p:nvSpPr>
        <p:spPr>
          <a:xfrm>
            <a:off x="1103445" y="2372884"/>
            <a:ext cx="10288592" cy="2468117"/>
          </a:xfrm>
          <a:prstGeom prst="roundRect">
            <a:avLst>
              <a:gd name="adj" fmla="val 10292"/>
            </a:avLst>
          </a:prstGeom>
          <a:ln w="31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indent="952476">
              <a:lnSpc>
                <a:spcPct val="130000"/>
              </a:lnSpc>
            </a:pP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这篇文章记述了抗日民族女英雄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_______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，在艰苦的环境中关心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______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胜于关心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_____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，与战士们一起</a:t>
            </a:r>
            <a:r>
              <a:rPr lang="en-US" altLang="zh-CN" sz="3733" b="1" u="sng" dirty="0">
                <a:latin typeface="宋体" panose="02010600030101010101" pitchFamily="2" charset="-122"/>
                <a:ea typeface="宋体" panose="02010600030101010101" pitchFamily="2" charset="-122"/>
              </a:rPr>
              <a:t>__   ______________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的事。</a:t>
            </a:r>
            <a:endParaRPr lang="en-US" altLang="zh-CN" sz="3733" b="1" u="sng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6"/>
          <p:cNvSpPr txBox="1"/>
          <p:nvPr/>
        </p:nvSpPr>
        <p:spPr>
          <a:xfrm>
            <a:off x="863755" y="1381729"/>
            <a:ext cx="10465163" cy="74898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 indent="628650">
              <a:defRPr sz="32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 indent="952476"/>
            <a:r>
              <a:rPr lang="zh-CN" altLang="en-US" sz="4267" dirty="0"/>
              <a:t>默读课文，思考：</a:t>
            </a:r>
            <a:r>
              <a:rPr lang="zh-CN" altLang="en-US" sz="4267" dirty="0"/>
              <a:t>课文写了哪些内容？</a:t>
            </a:r>
            <a:endParaRPr lang="zh-CN" altLang="en-US" sz="4267" dirty="0"/>
          </a:p>
        </p:txBody>
      </p:sp>
      <p:sp>
        <p:nvSpPr>
          <p:cNvPr id="12" name="矩形 11"/>
          <p:cNvSpPr/>
          <p:nvPr/>
        </p:nvSpPr>
        <p:spPr>
          <a:xfrm>
            <a:off x="8976321" y="2539352"/>
            <a:ext cx="162736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赵一曼</a:t>
            </a:r>
          </a:p>
        </p:txBody>
      </p:sp>
      <p:sp>
        <p:nvSpPr>
          <p:cNvPr id="13" name="矩形 12"/>
          <p:cNvSpPr/>
          <p:nvPr/>
        </p:nvSpPr>
        <p:spPr>
          <a:xfrm>
            <a:off x="5643729" y="3281885"/>
            <a:ext cx="11464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战士</a:t>
            </a:r>
          </a:p>
        </p:txBody>
      </p:sp>
      <p:sp>
        <p:nvSpPr>
          <p:cNvPr id="14" name="矩形 13"/>
          <p:cNvSpPr/>
          <p:nvPr/>
        </p:nvSpPr>
        <p:spPr>
          <a:xfrm>
            <a:off x="8896387" y="3281885"/>
            <a:ext cx="11464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自己</a:t>
            </a:r>
          </a:p>
        </p:txBody>
      </p:sp>
      <p:sp>
        <p:nvSpPr>
          <p:cNvPr id="15" name="矩形 14"/>
          <p:cNvSpPr/>
          <p:nvPr/>
        </p:nvSpPr>
        <p:spPr>
          <a:xfrm>
            <a:off x="3695733" y="3979512"/>
            <a:ext cx="4512774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同甘共苦，坚持抗日</a:t>
            </a:r>
            <a:endParaRPr lang="zh-CN" altLang="en-US" sz="3733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4">
            <a:extLst>
              <a:ext uri="{FF2B5EF4-FFF2-40B4-BE49-F238E27FC236}">
                <a16:creationId xmlns:a16="http://schemas.microsoft.com/office/drawing/2014/main" xmlns="" id="{F96644E9-3682-8A4F-B0FB-F395F0876BFB}"/>
              </a:ext>
            </a:extLst>
          </p:cNvPr>
          <p:cNvSpPr txBox="1"/>
          <p:nvPr/>
        </p:nvSpPr>
        <p:spPr>
          <a:xfrm>
            <a:off x="0" y="0"/>
            <a:ext cx="283052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自读提示</a:t>
            </a:r>
            <a:endParaRPr lang="zh-CN" altLang="en-US" sz="4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926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圆角矩形 13"/>
          <p:cNvSpPr/>
          <p:nvPr/>
        </p:nvSpPr>
        <p:spPr>
          <a:xfrm>
            <a:off x="1487488" y="3525011"/>
            <a:ext cx="1056117" cy="576064"/>
          </a:xfrm>
          <a:prstGeom prst="roundRect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1583499" y="4869161"/>
            <a:ext cx="2400267" cy="77046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733" b="1" kern="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基调</a:t>
            </a:r>
            <a:endParaRPr lang="zh-CN" altLang="en-US" sz="3733" b="1" kern="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1424" y="2756925"/>
            <a:ext cx="10287072" cy="1405641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indent="609585"/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这个碗，赵一曼仅仅用过一次，却有一段感人的故事。</a:t>
            </a:r>
            <a:endParaRPr lang="zh-CN" altLang="en-US" sz="4267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6480043" y="2180861"/>
            <a:ext cx="1524011" cy="571504"/>
          </a:xfrm>
          <a:prstGeom prst="wedgeRoundRectCallout">
            <a:avLst>
              <a:gd name="adj1" fmla="val -64999"/>
              <a:gd name="adj2" fmla="val 58056"/>
              <a:gd name="adj3" fmla="val 16667"/>
            </a:avLst>
          </a:prstGeom>
          <a:solidFill>
            <a:srgbClr val="FFFFFF"/>
          </a:solidFill>
          <a:ln w="3175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733" dirty="0">
                <a:ea typeface="黑体" panose="02010609060101010101" pitchFamily="49" charset="-122"/>
              </a:rPr>
              <a:t>只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9594256" y="2084851"/>
            <a:ext cx="2262385" cy="571504"/>
          </a:xfrm>
          <a:prstGeom prst="wedgeRoundRectCallout">
            <a:avLst>
              <a:gd name="adj1" fmla="val -45114"/>
              <a:gd name="adj2" fmla="val 80277"/>
              <a:gd name="adj3" fmla="val 16667"/>
            </a:avLst>
          </a:prstGeom>
          <a:solidFill>
            <a:srgbClr val="FFFFFF"/>
          </a:solidFill>
          <a:ln w="3175"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733" dirty="0">
                <a:ea typeface="黑体" panose="02010609060101010101" pitchFamily="49" charset="-122"/>
              </a:rPr>
              <a:t>转折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711957" y="3525011"/>
            <a:ext cx="96010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云形 4"/>
          <p:cNvSpPr/>
          <p:nvPr/>
        </p:nvSpPr>
        <p:spPr>
          <a:xfrm>
            <a:off x="4175787" y="4677139"/>
            <a:ext cx="3209300" cy="1015010"/>
          </a:xfrm>
          <a:prstGeom prst="cloud">
            <a:avLst/>
          </a:prstGeom>
          <a:solidFill>
            <a:schemeClr val="accent2">
              <a:lumMod val="75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3733" b="1" kern="0" dirty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引出下文</a:t>
            </a:r>
            <a:endParaRPr lang="zh-CN" altLang="en-US" sz="24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24192" y="4101076"/>
            <a:ext cx="3648405" cy="254158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直接连接符 15"/>
          <p:cNvCxnSpPr/>
          <p:nvPr/>
        </p:nvCxnSpPr>
        <p:spPr>
          <a:xfrm>
            <a:off x="9456373" y="3525011"/>
            <a:ext cx="57606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4">
            <a:extLst>
              <a:ext uri="{FF2B5EF4-FFF2-40B4-BE49-F238E27FC236}">
                <a16:creationId xmlns:a16="http://schemas.microsoft.com/office/drawing/2014/main" xmlns="" id="{F96644E9-3682-8A4F-B0FB-F395F0876BFB}"/>
              </a:ext>
            </a:extLst>
          </p:cNvPr>
          <p:cNvSpPr txBox="1"/>
          <p:nvPr/>
        </p:nvSpPr>
        <p:spPr>
          <a:xfrm>
            <a:off x="72227" y="0"/>
            <a:ext cx="283052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小组合作</a:t>
            </a:r>
            <a:endParaRPr lang="zh-CN" altLang="en-US" sz="4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" name="TextBox 1">
            <a:extLst/>
          </p:cNvPr>
          <p:cNvSpPr txBox="1">
            <a:spLocks noChangeArrowheads="1"/>
          </p:cNvSpPr>
          <p:nvPr/>
        </p:nvSpPr>
        <p:spPr bwMode="auto">
          <a:xfrm>
            <a:off x="910466" y="1230831"/>
            <a:ext cx="10278508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3733" b="1" dirty="0">
                <a:latin typeface="黑体" panose="02010609060101010101" pitchFamily="49" charset="-122"/>
                <a:ea typeface="黑体" panose="02010609060101010101" pitchFamily="49" charset="-122"/>
              </a:rPr>
              <a:t>    读下面这句话，说一说这句话有什么作用。</a:t>
            </a:r>
            <a:endParaRPr lang="en-US" altLang="zh-CN" sz="3733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127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 animBg="1"/>
      <p:bldP spid="9" grpId="0" animBg="1"/>
      <p:bldP spid="10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"/>
          <p:cNvSpPr/>
          <p:nvPr/>
        </p:nvSpPr>
        <p:spPr>
          <a:xfrm>
            <a:off x="815415" y="1463585"/>
            <a:ext cx="10177131" cy="16682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267" dirty="0"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4267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这个碗，赵一曼</a:t>
            </a:r>
            <a:r>
              <a:rPr lang="zh-CN" altLang="zh-CN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仅仅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用过一次，却有一段感人的故事。</a:t>
            </a:r>
            <a:endParaRPr lang="zh-CN" altLang="en-US" sz="4267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5317" y="1858384"/>
            <a:ext cx="2112235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latin typeface="楷体" panose="02010609060101010101" pitchFamily="49" charset="-122"/>
                <a:ea typeface="楷体" panose="02010609060101010101" pitchFamily="49" charset="-122"/>
              </a:rPr>
              <a:t>··</a:t>
            </a:r>
            <a:endParaRPr lang="zh-CN" altLang="en-US" sz="4267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"/>
          <p:cNvSpPr/>
          <p:nvPr/>
        </p:nvSpPr>
        <p:spPr>
          <a:xfrm>
            <a:off x="5231905" y="3525011"/>
            <a:ext cx="5399420" cy="2456250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267" dirty="0">
                <a:latin typeface="楷体" panose="02010609060101010101" pitchFamily="49" charset="-122"/>
                <a:ea typeface="楷体" panose="02010609060101010101" pitchFamily="49" charset="-122"/>
              </a:rPr>
              <a:t>    我</a:t>
            </a:r>
            <a:r>
              <a:rPr lang="zh-CN" altLang="en-US" sz="4267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仅仅</a:t>
            </a:r>
            <a:r>
              <a:rPr lang="zh-CN" altLang="en-US" sz="4267" dirty="0">
                <a:latin typeface="楷体" panose="02010609060101010101" pitchFamily="49" charset="-122"/>
                <a:ea typeface="楷体" panose="02010609060101010101" pitchFamily="49" charset="-122"/>
              </a:rPr>
              <a:t>去过北京一次，但那里给我留下了深刻的印象。</a:t>
            </a:r>
            <a:endParaRPr lang="zh-CN" altLang="en-US" sz="4267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749410">
            <a:off x="852211" y="3480345"/>
            <a:ext cx="3503547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矩形 11"/>
          <p:cNvSpPr/>
          <p:nvPr/>
        </p:nvSpPr>
        <p:spPr>
          <a:xfrm>
            <a:off x="0" y="0"/>
            <a:ext cx="7488832" cy="74898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267" dirty="0">
                <a:solidFill>
                  <a:srgbClr val="FF0000"/>
                </a:solidFill>
                <a:ea typeface="黑体" panose="02010609060101010101" pitchFamily="49" charset="-122"/>
              </a:rPr>
              <a:t>仿照下面加点字，写一句话。</a:t>
            </a:r>
            <a:endParaRPr lang="zh-CN" altLang="en-US" sz="4267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2503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1"/>
          <p:cNvSpPr/>
          <p:nvPr/>
        </p:nvSpPr>
        <p:spPr>
          <a:xfrm>
            <a:off x="815415" y="1463585"/>
            <a:ext cx="10177131" cy="16682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267" dirty="0">
                <a:latin typeface="黑体" panose="02010609060101010101" pitchFamily="49" charset="-122"/>
                <a:ea typeface="黑体" panose="02010609060101010101" pitchFamily="49" charset="-122"/>
              </a:rPr>
              <a:t>例</a:t>
            </a:r>
            <a:r>
              <a:rPr lang="zh-CN" altLang="en-US" sz="4267" dirty="0"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这个碗，赵一曼仅仅用过一次，</a:t>
            </a:r>
            <a:r>
              <a:rPr lang="zh-CN" altLang="zh-CN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却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有一段感人的故事。</a:t>
            </a:r>
            <a:endParaRPr lang="zh-CN" altLang="en-US" sz="4267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1"/>
          <p:cNvSpPr/>
          <p:nvPr/>
        </p:nvSpPr>
        <p:spPr>
          <a:xfrm>
            <a:off x="4139704" y="3850120"/>
            <a:ext cx="6875661" cy="166827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4267" dirty="0">
                <a:latin typeface="楷体" panose="02010609060101010101" pitchFamily="49" charset="-122"/>
                <a:ea typeface="楷体" panose="02010609060101010101" pitchFamily="49" charset="-122"/>
              </a:rPr>
              <a:t>    这些弹珠虽小，</a:t>
            </a:r>
            <a:r>
              <a:rPr lang="zh-CN" altLang="en-US" sz="4267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却</a:t>
            </a:r>
            <a:r>
              <a:rPr lang="zh-CN" altLang="en-US" sz="4267" dirty="0">
                <a:latin typeface="楷体" panose="02010609060101010101" pitchFamily="49" charset="-122"/>
                <a:ea typeface="楷体" panose="02010609060101010101" pitchFamily="49" charset="-122"/>
              </a:rPr>
              <a:t>是我们友情的见证。</a:t>
            </a:r>
            <a:endParaRPr lang="zh-CN" altLang="en-US" sz="4267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1"/>
          <p:cNvSpPr/>
          <p:nvPr/>
        </p:nvSpPr>
        <p:spPr>
          <a:xfrm>
            <a:off x="0" y="0"/>
            <a:ext cx="7488832" cy="74898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267" dirty="0">
                <a:solidFill>
                  <a:srgbClr val="FF0000"/>
                </a:solidFill>
                <a:ea typeface="黑体" panose="02010609060101010101" pitchFamily="49" charset="-122"/>
              </a:rPr>
              <a:t>仿照下面加点字，写一句话。</a:t>
            </a:r>
            <a:endParaRPr lang="zh-CN" altLang="en-US" sz="4267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TextBox 14"/>
          <p:cNvSpPr txBox="1"/>
          <p:nvPr/>
        </p:nvSpPr>
        <p:spPr>
          <a:xfrm>
            <a:off x="9456373" y="1867589"/>
            <a:ext cx="2112235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endParaRPr lang="zh-CN" altLang="en-US" sz="4267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https://gimg2.baidu.com/image_search/src=http%3A%2F%2Fs9.rr.itc.cn%2Fr%2FwapChange%2F20165_31_20%2Fa12my76224560845352.jpg&amp;refer=http%3A%2F%2Fs9.rr.itc.cn&amp;app=2002&amp;size=f9999,10000&amp;q=a80&amp;n=0&amp;g=0n&amp;fmt=jpeg?sec=1628212760&amp;t=d2e5a56872bac1d6c1691485aa4b0d6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59721">
            <a:off x="1067344" y="3474702"/>
            <a:ext cx="2688299" cy="1854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86748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679510" y="772713"/>
            <a:ext cx="8832981" cy="74898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sz="4267" dirty="0"/>
              <a:t>默读课文，找出与时间有关的词语。</a:t>
            </a:r>
            <a:endParaRPr lang="zh-CN" altLang="en-US" sz="4267" dirty="0"/>
          </a:p>
        </p:txBody>
      </p:sp>
      <p:sp>
        <p:nvSpPr>
          <p:cNvPr id="7" name="TextBox 6"/>
          <p:cNvSpPr txBox="1"/>
          <p:nvPr/>
        </p:nvSpPr>
        <p:spPr>
          <a:xfrm>
            <a:off x="4855004" y="2159570"/>
            <a:ext cx="6336704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733" b="1" dirty="0">
                <a:latin typeface="楷体" pitchFamily="49" charset="-122"/>
                <a:ea typeface="楷体" pitchFamily="49" charset="-122"/>
              </a:rPr>
              <a:t>一场激烈的战斗刚刚结束</a:t>
            </a:r>
            <a:endParaRPr lang="zh-CN" altLang="en-US" sz="3733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63080" y="2856892"/>
            <a:ext cx="454329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733" b="1" dirty="0">
                <a:latin typeface="楷体" pitchFamily="49" charset="-122"/>
                <a:ea typeface="楷体" pitchFamily="49" charset="-122"/>
              </a:rPr>
              <a:t>开饭了</a:t>
            </a:r>
            <a:endParaRPr lang="zh-CN" altLang="en-US" sz="3733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83373" y="3464230"/>
            <a:ext cx="454329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733" b="1" dirty="0">
                <a:latin typeface="楷体" pitchFamily="49" charset="-122"/>
                <a:ea typeface="楷体" pitchFamily="49" charset="-122"/>
              </a:rPr>
              <a:t>第二天开饭的时候</a:t>
            </a:r>
            <a:endParaRPr lang="zh-CN" altLang="en-US" sz="3733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347710" y="4180945"/>
            <a:ext cx="454329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3733" b="1" dirty="0">
                <a:latin typeface="楷体" pitchFamily="49" charset="-122"/>
                <a:ea typeface="楷体" pitchFamily="49" charset="-122"/>
              </a:rPr>
              <a:t>后来</a:t>
            </a:r>
            <a:endParaRPr lang="zh-CN" altLang="en-US" sz="3733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175785" y="2276872"/>
            <a:ext cx="3840427" cy="3072341"/>
          </a:xfrm>
          <a:prstGeom prst="line">
            <a:avLst/>
          </a:prstGeom>
          <a:ln w="47625" cap="sq" cmpd="sng" algn="ctr">
            <a:solidFill>
              <a:srgbClr val="00B050"/>
            </a:solidFill>
            <a:prstDash val="solid"/>
            <a:bevel/>
            <a:headEnd type="none" w="lg" len="lg"/>
            <a:tailEnd type="triangl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1472" y="3362401"/>
            <a:ext cx="3648405" cy="2541585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6" name="TextBox 15"/>
          <p:cNvSpPr txBox="1"/>
          <p:nvPr/>
        </p:nvSpPr>
        <p:spPr>
          <a:xfrm>
            <a:off x="2043556" y="2218535"/>
            <a:ext cx="1728192" cy="74898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4267" dirty="0">
                <a:solidFill>
                  <a:schemeClr val="bg1"/>
                </a:solidFill>
                <a:ea typeface="黑体" panose="02010609060101010101" pitchFamily="49" charset="-122"/>
              </a:rPr>
              <a:t>感动</a:t>
            </a:r>
            <a:endParaRPr lang="zh-CN" altLang="en-US" sz="4267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4659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7"/>
          <p:cNvSpPr/>
          <p:nvPr/>
        </p:nvSpPr>
        <p:spPr>
          <a:xfrm>
            <a:off x="2735627" y="2660915"/>
            <a:ext cx="8640960" cy="166827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indent="1079473" eaLnBrk="1" hangingPunct="1">
              <a:lnSpc>
                <a:spcPct val="120000"/>
              </a:lnSpc>
            </a:pP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赵一曼吃饭用的搪瓷缸子，早就送给一个新战士了。</a:t>
            </a:r>
            <a:endParaRPr lang="en-US" altLang="zh-CN" sz="4267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1045811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再次默读课文，说说哪件事最令你感动？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15413" y="1561427"/>
            <a:ext cx="6624736" cy="5847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一场激烈的战斗刚刚结束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后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371" y="2756925"/>
            <a:ext cx="2216029" cy="268829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文本框 10"/>
          <p:cNvSpPr txBox="1"/>
          <p:nvPr/>
        </p:nvSpPr>
        <p:spPr>
          <a:xfrm>
            <a:off x="5135894" y="4485117"/>
            <a:ext cx="3060453" cy="666786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txBody>
          <a:bodyPr wrap="none" rtlCol="0" anchor="t">
            <a:spAutoFit/>
          </a:bodyPr>
          <a:lstStyle/>
          <a:p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关心爱护战士</a:t>
            </a:r>
          </a:p>
        </p:txBody>
      </p:sp>
    </p:spTree>
    <p:extLst>
      <p:ext uri="{BB962C8B-B14F-4D97-AF65-F5344CB8AC3E}">
        <p14:creationId xmlns:p14="http://schemas.microsoft.com/office/powerpoint/2010/main" val="235645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7435" y="699338"/>
            <a:ext cx="10273141" cy="271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赵一曼看着这个碗，对通讯员说：“从哪里拿来的，请你还到哪里去！”通讯员为难地说：“这……这……敌人都消灭了，往哪儿还呀！”</a:t>
            </a:r>
            <a:endParaRPr lang="zh-CN" altLang="en-US" sz="4267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519936" y="2660915"/>
            <a:ext cx="528058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583499" y="1988840"/>
            <a:ext cx="835292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endCxn id="2" idx="2"/>
          </p:cNvCxnSpPr>
          <p:nvPr/>
        </p:nvCxnSpPr>
        <p:spPr>
          <a:xfrm flipV="1">
            <a:off x="1103445" y="3418287"/>
            <a:ext cx="5040561" cy="711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295467" y="4294107"/>
            <a:ext cx="1440160" cy="124123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33" dirty="0">
                <a:ea typeface="黑体" panose="02010609060101010101" pitchFamily="49" charset="-122"/>
              </a:rPr>
              <a:t>语言描写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19669" y="4129961"/>
            <a:ext cx="83529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ea typeface="黑体" panose="02010609060101010101" pitchFamily="49" charset="-122"/>
              </a:rPr>
              <a:t>想象赵一曼当时的神态，同桌互读。</a:t>
            </a:r>
            <a:endParaRPr lang="en-US" altLang="zh-CN" sz="3200" dirty="0">
              <a:ea typeface="黑体" panose="02010609060101010101" pitchFamily="49" charset="-122"/>
            </a:endParaRPr>
          </a:p>
          <a:p>
            <a:r>
              <a:rPr lang="en-US" altLang="zh-CN" sz="3200" dirty="0"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ea typeface="黑体" panose="02010609060101010101" pitchFamily="49" charset="-122"/>
              </a:rPr>
              <a:t>想一想，赵一曼为什么要这样说？从中你体会出了什么？</a:t>
            </a:r>
            <a:endParaRPr lang="zh-CN" altLang="en-US" sz="3200" dirty="0"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980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381" y="2014503"/>
            <a:ext cx="4709091" cy="284023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1691" y="1266444"/>
            <a:ext cx="5952661" cy="414679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Box 21"/>
          <p:cNvSpPr txBox="1"/>
          <p:nvPr/>
        </p:nvSpPr>
        <p:spPr>
          <a:xfrm>
            <a:off x="4943872" y="5349214"/>
            <a:ext cx="240026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粗瓷大碗</a:t>
            </a:r>
            <a:endParaRPr lang="zh-CN" altLang="en-US" sz="3733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9" t="8982" r="6532" b="5163"/>
          <a:stretch/>
        </p:blipFill>
        <p:spPr bwMode="auto">
          <a:xfrm>
            <a:off x="3023659" y="644691"/>
            <a:ext cx="2458288" cy="1835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715" y="2457219"/>
            <a:ext cx="2391672" cy="1868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7" t="11023" r="3673" b="9132"/>
          <a:stretch/>
        </p:blipFill>
        <p:spPr bwMode="auto">
          <a:xfrm>
            <a:off x="7580387" y="4101075"/>
            <a:ext cx="2451100" cy="21801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5230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39616" y="1316766"/>
            <a:ext cx="6432715" cy="683264"/>
          </a:xfrm>
          <a:prstGeom prst="borderCallout2">
            <a:avLst>
              <a:gd name="adj1" fmla="val 18750"/>
              <a:gd name="adj2" fmla="val -2015"/>
              <a:gd name="adj3" fmla="val 53394"/>
              <a:gd name="adj4" fmla="val -3482"/>
              <a:gd name="adj5" fmla="val 100127"/>
              <a:gd name="adj6" fmla="val -848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从哪里拿来的，请你还到哪里去！</a:t>
            </a:r>
            <a:endParaRPr lang="en-US" altLang="zh-CN" sz="32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5627" y="4005065"/>
            <a:ext cx="2304256" cy="6667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733" dirty="0">
                <a:ea typeface="黑体" panose="02010609060101010101" pitchFamily="49" charset="-122"/>
              </a:rPr>
              <a:t>关爱战士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6282" y="1206083"/>
            <a:ext cx="1461260" cy="183507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2735627" y="2372883"/>
            <a:ext cx="6624736" cy="1274195"/>
          </a:xfrm>
          <a:prstGeom prst="borderCallout2">
            <a:avLst>
              <a:gd name="adj1" fmla="val 3856"/>
              <a:gd name="adj2" fmla="val 99956"/>
              <a:gd name="adj3" fmla="val 6564"/>
              <a:gd name="adj4" fmla="val 106824"/>
              <a:gd name="adj5" fmla="val 25842"/>
              <a:gd name="adj6" fmla="val 110165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latin typeface="楷体" pitchFamily="49" charset="-122"/>
                <a:ea typeface="楷体" pitchFamily="49" charset="-122"/>
              </a:rPr>
              <a:t>这……这……敌人都消灭了，往哪儿还呀！</a:t>
            </a:r>
            <a:endParaRPr lang="zh-CN" altLang="en-US" sz="3200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44148" y="2476501"/>
            <a:ext cx="1273803" cy="152856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231904" y="4005065"/>
            <a:ext cx="2304256" cy="6667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733" dirty="0">
                <a:ea typeface="黑体" panose="02010609060101010101" pitchFamily="49" charset="-122"/>
              </a:rPr>
              <a:t>以身作则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693664" y="3969727"/>
            <a:ext cx="1666697" cy="864096"/>
            <a:chOff x="5770249" y="2617254"/>
            <a:chExt cx="1250023" cy="648072"/>
          </a:xfrm>
        </p:grpSpPr>
        <p:sp>
          <p:nvSpPr>
            <p:cNvPr id="13" name="TextBox 12"/>
            <p:cNvSpPr txBox="1"/>
            <p:nvPr/>
          </p:nvSpPr>
          <p:spPr>
            <a:xfrm>
              <a:off x="5796136" y="2643758"/>
              <a:ext cx="1224136" cy="500090"/>
            </a:xfrm>
            <a:prstGeom prst="rect">
              <a:avLst/>
            </a:prstGeom>
            <a:ln/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zh-CN" altLang="en-US" sz="3733" dirty="0">
                  <a:ea typeface="黑体" panose="02010609060101010101" pitchFamily="49" charset="-122"/>
                </a:rPr>
                <a:t>  英勇</a:t>
              </a:r>
              <a:endParaRPr lang="zh-CN" altLang="en-US" sz="3733" dirty="0">
                <a:ea typeface="黑体" panose="02010609060101010101" pitchFamily="49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770249" y="2617254"/>
              <a:ext cx="446324" cy="64807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2667" dirty="0">
                  <a:ea typeface="黑体" panose="02010609060101010101" pitchFamily="49" charset="-122"/>
                </a:rPr>
                <a:t>侧面</a:t>
              </a:r>
              <a:endParaRPr lang="zh-CN" altLang="en-US" sz="2667" dirty="0">
                <a:ea typeface="黑体" panose="02010609060101010101" pitchFamily="49" charset="-122"/>
              </a:endParaRPr>
            </a:p>
          </p:txBody>
        </p:sp>
      </p:grpSp>
      <p:cxnSp>
        <p:nvCxnSpPr>
          <p:cNvPr id="17" name="曲线连接符 16"/>
          <p:cNvCxnSpPr/>
          <p:nvPr/>
        </p:nvCxnSpPr>
        <p:spPr>
          <a:xfrm rot="16200000" flipH="1">
            <a:off x="8784299" y="3621021"/>
            <a:ext cx="480053" cy="288032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995090" y="5349214"/>
            <a:ext cx="3936437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dirty="0">
                <a:solidFill>
                  <a:srgbClr val="FF0000"/>
                </a:solidFill>
                <a:ea typeface="黑体" panose="02010609060101010101" pitchFamily="49" charset="-122"/>
              </a:rPr>
              <a:t>粗瓷大碗的来历</a:t>
            </a:r>
            <a:endParaRPr lang="zh-CN" altLang="en-US" sz="3733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8282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29175"/>
            <a:ext cx="10458119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再次默读课文，说说哪件事最令你感动？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2853" y="1599081"/>
            <a:ext cx="1896763" cy="6667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zh-CN" sz="3733" b="1" dirty="0">
                <a:latin typeface="楷体" pitchFamily="49" charset="-122"/>
                <a:ea typeface="楷体" pitchFamily="49" charset="-122"/>
              </a:rPr>
              <a:t>开饭了</a:t>
            </a:r>
            <a:endParaRPr lang="zh-CN" altLang="en-US" sz="3733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44" y="2190305"/>
            <a:ext cx="9505056" cy="24562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通讯员用这个大碗，给赵一曼盛了满满一碗高粱米饭。他想：“这回我们政委该吃顿饱饭了。”</a:t>
            </a:r>
            <a:endParaRPr lang="zh-CN" altLang="en-US" sz="4267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7920203" y="3742041"/>
            <a:ext cx="220824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391477" y="4955307"/>
            <a:ext cx="1440160" cy="124123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33" dirty="0">
                <a:ea typeface="黑体" panose="02010609060101010101" pitchFamily="49" charset="-122"/>
              </a:rPr>
              <a:t>心理描写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66019" y="4873232"/>
            <a:ext cx="7392821" cy="132343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733" dirty="0">
                <a:latin typeface="楷体" pitchFamily="49" charset="-122"/>
                <a:ea typeface="楷体" pitchFamily="49" charset="-122"/>
              </a:rPr>
              <a:t>从侧面反映赵一曼没有吃过饱饭，与战士们</a:t>
            </a:r>
            <a:r>
              <a:rPr lang="zh-CN" altLang="en-US" sz="4267" u="sng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同甘共苦</a:t>
            </a:r>
            <a:r>
              <a:rPr lang="zh-CN" altLang="en-US" sz="3733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733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0658" name="Picture 2" descr="http://pic.51yuansu.com/pic3/cover/03/22/45/5b6e0d2826cfe_61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377495" flipV="1">
            <a:off x="10442477" y="4794483"/>
            <a:ext cx="1536171" cy="1536171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0800523" y="4082884"/>
            <a:ext cx="1199456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a typeface="黑体" panose="02010609060101010101" pitchFamily="49" charset="-122"/>
              </a:rPr>
              <a:t>背景</a:t>
            </a:r>
            <a:endParaRPr lang="zh-CN" altLang="en-US" sz="32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057774" y="4485117"/>
            <a:ext cx="427014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353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2" grpId="0" animBg="1"/>
      <p:bldP spid="13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5135893" y="485214"/>
            <a:ext cx="1152128" cy="735541"/>
          </a:xfrm>
          <a:prstGeom prst="round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976320" y="485214"/>
            <a:ext cx="1536171" cy="735541"/>
          </a:xfrm>
          <a:prstGeom prst="round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黑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495600" y="1796819"/>
            <a:ext cx="65287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911424" y="3140968"/>
            <a:ext cx="969707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15413" y="3813043"/>
            <a:ext cx="28803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99456" y="3990563"/>
            <a:ext cx="2016000" cy="144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TextBox 5"/>
          <p:cNvSpPr txBox="1"/>
          <p:nvPr/>
        </p:nvSpPr>
        <p:spPr>
          <a:xfrm>
            <a:off x="2063552" y="5689722"/>
            <a:ext cx="2016224" cy="50276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667" dirty="0">
                <a:ea typeface="黑体" panose="02010609060101010101" pitchFamily="49" charset="-122"/>
              </a:rPr>
              <a:t>生活条件差</a:t>
            </a:r>
            <a:endParaRPr lang="zh-CN" altLang="en-US" sz="2667" dirty="0">
              <a:ea typeface="黑体" panose="02010609060101010101" pitchFamily="49" charset="-122"/>
            </a:endParaRPr>
          </a:p>
        </p:txBody>
      </p:sp>
      <p:pic>
        <p:nvPicPr>
          <p:cNvPr id="28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1691" y="3990563"/>
            <a:ext cx="2016000" cy="144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4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3925" y="3990563"/>
            <a:ext cx="2016000" cy="1440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TextBox 8"/>
          <p:cNvSpPr txBox="1"/>
          <p:nvPr/>
        </p:nvSpPr>
        <p:spPr>
          <a:xfrm>
            <a:off x="4895867" y="5627097"/>
            <a:ext cx="2784309" cy="748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267" dirty="0">
                <a:solidFill>
                  <a:srgbClr val="FF0000"/>
                </a:solidFill>
                <a:ea typeface="黑体" panose="02010609060101010101" pitchFamily="49" charset="-122"/>
              </a:rPr>
              <a:t>同甘共苦</a:t>
            </a:r>
            <a:endParaRPr lang="zh-CN" altLang="en-US" sz="4267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28182" y="3266860"/>
            <a:ext cx="3648405" cy="2527888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32" name="TextBox 10"/>
          <p:cNvSpPr txBox="1"/>
          <p:nvPr/>
        </p:nvSpPr>
        <p:spPr>
          <a:xfrm>
            <a:off x="8119798" y="5627095"/>
            <a:ext cx="3072341" cy="748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267" dirty="0">
                <a:solidFill>
                  <a:srgbClr val="FF0000"/>
                </a:solidFill>
                <a:ea typeface="黑体" panose="02010609060101010101" pitchFamily="49" charset="-122"/>
              </a:rPr>
              <a:t>关心伤病员</a:t>
            </a:r>
            <a:endParaRPr lang="zh-CN" altLang="en-US" sz="4267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864085" y="2468893"/>
            <a:ext cx="3744416" cy="0"/>
          </a:xfrm>
          <a:prstGeom prst="line">
            <a:avLst/>
          </a:prstGeom>
          <a:ln w="285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19403" y="452669"/>
            <a:ext cx="10081120" cy="3375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那些日子非常艰苦，抗联部队几个月来都是靠野菜、草根、橡子面充饥，部队虽然还有一点点粮食，但得留给伤病员吃。团长、政委和战士一样，嘴边有几个月没沾过粮食了。</a:t>
            </a:r>
            <a:endParaRPr lang="zh-CN" altLang="en-US" sz="4267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0280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 animBg="1"/>
      <p:bldP spid="27" grpId="0" animBg="1"/>
      <p:bldP spid="30" grpId="0" animBg="1"/>
      <p:bldP spid="3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1884" y="577021"/>
            <a:ext cx="10081120" cy="271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赵一曼趁人不防的时候，快步走进炊事棚，把饭倒在锅里，又从另一口锅里盛了半碗野菜粥。这些，炊事员老李在旁边看到了，他没有吭声，眼睛里却含着泪花。</a:t>
            </a:r>
            <a:endParaRPr lang="zh-CN" altLang="en-US" sz="4267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2111557" y="1316765"/>
            <a:ext cx="86409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224923" y="1905178"/>
            <a:ext cx="9527595" cy="5147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391477" y="4197086"/>
            <a:ext cx="1440160" cy="124123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33" dirty="0">
                <a:ea typeface="黑体" panose="02010609060101010101" pitchFamily="49" charset="-122"/>
              </a:rPr>
              <a:t>动作描写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23659" y="3813043"/>
            <a:ext cx="2784309" cy="2062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7" dirty="0">
                <a:solidFill>
                  <a:srgbClr val="FF0000"/>
                </a:solidFill>
                <a:ea typeface="黑体" panose="02010609060101010101" pitchFamily="49" charset="-122"/>
              </a:rPr>
              <a:t>以身作则 不搞特殊</a:t>
            </a:r>
            <a:endParaRPr lang="en-US" altLang="zh-CN" sz="4267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r>
              <a:rPr lang="zh-CN" altLang="en-US" sz="4267" dirty="0">
                <a:solidFill>
                  <a:srgbClr val="FF0000"/>
                </a:solidFill>
                <a:ea typeface="黑体" panose="02010609060101010101" pitchFamily="49" charset="-122"/>
              </a:rPr>
              <a:t>同甘共苦</a:t>
            </a:r>
            <a:endParaRPr lang="zh-CN" altLang="en-US" sz="4267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5947" y="3332989"/>
            <a:ext cx="3048965" cy="2112235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cxnSp>
        <p:nvCxnSpPr>
          <p:cNvPr id="11" name="直接连接符 10"/>
          <p:cNvCxnSpPr/>
          <p:nvPr/>
        </p:nvCxnSpPr>
        <p:spPr>
          <a:xfrm flipV="1">
            <a:off x="8664912" y="3262180"/>
            <a:ext cx="2327632" cy="32811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784299" y="3813043"/>
            <a:ext cx="2208245" cy="666786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733" dirty="0">
                <a:ea typeface="黑体" panose="02010609060101010101" pitchFamily="49" charset="-122"/>
              </a:rPr>
              <a:t>神态描写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168341" y="4773149"/>
            <a:ext cx="172819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7" dirty="0">
                <a:solidFill>
                  <a:srgbClr val="FF0000"/>
                </a:solidFill>
                <a:ea typeface="黑体" panose="02010609060101010101" pitchFamily="49" charset="-122"/>
              </a:rPr>
              <a:t>敬佩 </a:t>
            </a:r>
            <a:endParaRPr lang="zh-CN" altLang="en-US" sz="4267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325784" y="2552812"/>
            <a:ext cx="3330057" cy="1799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"/>
          <p:cNvSpPr txBox="1"/>
          <p:nvPr/>
        </p:nvSpPr>
        <p:spPr>
          <a:xfrm>
            <a:off x="941884" y="577021"/>
            <a:ext cx="10081120" cy="2718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赵一曼趁人不防的时候，快步</a:t>
            </a:r>
            <a:r>
              <a:rPr lang="zh-CN" altLang="zh-CN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走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进炊事棚，把饭</a:t>
            </a:r>
            <a:r>
              <a:rPr lang="zh-CN" altLang="zh-CN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倒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在锅里，又从另一口锅里</a:t>
            </a:r>
            <a:r>
              <a:rPr lang="zh-CN" altLang="zh-CN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盛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了半碗野菜粥。这些，炊事员老李在旁边看到了，他没有吭声，眼睛里却含着泪花。</a:t>
            </a:r>
            <a:endParaRPr lang="zh-CN" altLang="en-US" sz="4267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6777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6" grpId="0" animBg="1"/>
      <p:bldP spid="17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矩形 11"/>
          <p:cNvSpPr/>
          <p:nvPr/>
        </p:nvSpPr>
        <p:spPr>
          <a:xfrm>
            <a:off x="179714" y="0"/>
            <a:ext cx="8300720" cy="74898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267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用表</a:t>
            </a:r>
            <a:r>
              <a:rPr lang="zh-CN" altLang="en-US" sz="4267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示连续动作的</a:t>
            </a:r>
            <a:r>
              <a:rPr lang="zh-CN" altLang="en-US" sz="4267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词语写</a:t>
            </a:r>
            <a:r>
              <a:rPr lang="zh-CN" altLang="en-US" sz="4267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一句话。</a:t>
            </a:r>
            <a:endParaRPr lang="zh-CN" altLang="en-US" sz="4267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5602" name="矩形 5"/>
          <p:cNvSpPr/>
          <p:nvPr/>
        </p:nvSpPr>
        <p:spPr>
          <a:xfrm>
            <a:off x="1199456" y="1466369"/>
            <a:ext cx="9985109" cy="245625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  <a:miter lim="800000"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赵一曼趁人不防的时候，快步</a:t>
            </a:r>
            <a:r>
              <a:rPr lang="zh-CN" altLang="zh-CN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走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进炊事棚，把饭</a:t>
            </a:r>
            <a:r>
              <a:rPr lang="zh-CN" altLang="zh-CN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倒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在锅里，又从另一口锅里</a:t>
            </a:r>
            <a:r>
              <a:rPr lang="zh-CN" altLang="zh-CN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盛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了半碗野菜粥。</a:t>
            </a:r>
            <a:endParaRPr lang="zh-CN" altLang="en-US" sz="4267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83765" y="4477428"/>
            <a:ext cx="7200800" cy="140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267" dirty="0">
                <a:latin typeface="楷体" pitchFamily="49" charset="-122"/>
                <a:ea typeface="楷体" pitchFamily="49" charset="-122"/>
              </a:rPr>
              <a:t>    我</a:t>
            </a:r>
            <a:r>
              <a:rPr lang="zh-CN" altLang="en-US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跑进</a:t>
            </a:r>
            <a:r>
              <a:rPr lang="zh-CN" altLang="en-US" sz="4267" dirty="0">
                <a:latin typeface="楷体" pitchFamily="49" charset="-122"/>
                <a:ea typeface="楷体" pitchFamily="49" charset="-122"/>
              </a:rPr>
              <a:t>家门，</a:t>
            </a:r>
            <a:r>
              <a:rPr lang="zh-CN" altLang="en-US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打开</a:t>
            </a:r>
            <a:r>
              <a:rPr lang="zh-CN" altLang="en-US" sz="4267" dirty="0">
                <a:latin typeface="楷体" pitchFamily="49" charset="-122"/>
                <a:ea typeface="楷体" pitchFamily="49" charset="-122"/>
              </a:rPr>
              <a:t>冰箱，</a:t>
            </a:r>
            <a:r>
              <a:rPr lang="zh-CN" altLang="en-US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拿出</a:t>
            </a:r>
            <a:r>
              <a:rPr lang="zh-CN" altLang="en-US" sz="4267" dirty="0">
                <a:latin typeface="楷体" pitchFamily="49" charset="-122"/>
                <a:ea typeface="楷体" pitchFamily="49" charset="-122"/>
              </a:rPr>
              <a:t>雪糕，大口地</a:t>
            </a:r>
            <a:r>
              <a:rPr lang="zh-CN" altLang="en-US" sz="4267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吃</a:t>
            </a:r>
            <a:r>
              <a:rPr lang="zh-CN" altLang="en-US" sz="4267" dirty="0">
                <a:latin typeface="楷体" pitchFamily="49" charset="-122"/>
                <a:ea typeface="楷体" pitchFamily="49" charset="-122"/>
              </a:rPr>
              <a:t>了起来。</a:t>
            </a:r>
            <a:endParaRPr lang="zh-CN" altLang="en-US" sz="4267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951529">
            <a:off x="1727516" y="4020205"/>
            <a:ext cx="2016224" cy="19608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83213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0657184" cy="74898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267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你觉得炊事员老李心理会想一些什么？</a:t>
            </a:r>
            <a:endParaRPr lang="zh-CN" altLang="en-US" sz="4267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圆角矩形标注 8"/>
          <p:cNvSpPr/>
          <p:nvPr/>
        </p:nvSpPr>
        <p:spPr>
          <a:xfrm>
            <a:off x="1816491" y="2115552"/>
            <a:ext cx="6321248" cy="1956917"/>
          </a:xfrm>
          <a:prstGeom prst="wedgeRoundRectCallout">
            <a:avLst>
              <a:gd name="adj1" fmla="val -61515"/>
              <a:gd name="adj2" fmla="val -3185"/>
              <a:gd name="adj3" fmla="val 16667"/>
            </a:avLst>
          </a:prstGeom>
          <a:ln w="63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    赵一曼作为团政委，吃的却跟大家一样，真是我们的好政委。</a:t>
            </a:r>
            <a:endParaRPr lang="zh-CN" altLang="en-US" sz="3733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2051584" y="4197085"/>
            <a:ext cx="6048672" cy="1997184"/>
          </a:xfrm>
          <a:prstGeom prst="wedgeRoundRectCallout">
            <a:avLst>
              <a:gd name="adj1" fmla="val -59893"/>
              <a:gd name="adj2" fmla="val -8750"/>
              <a:gd name="adj3" fmla="val 16667"/>
            </a:avLst>
          </a:prstGeom>
          <a:ln w="63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我们要紧紧跟随着她，与她同甘共苦，一起抗击敌人。 </a:t>
            </a:r>
            <a:endParaRPr lang="zh-CN" altLang="en-US" sz="3733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72332" y="2276872"/>
            <a:ext cx="2533697" cy="3360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667579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87488" y="1316766"/>
            <a:ext cx="9409045" cy="2062359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4267" dirty="0"/>
              <a:t>    齐读课文第</a:t>
            </a:r>
            <a:r>
              <a:rPr lang="en-US" altLang="zh-CN" sz="4267" dirty="0"/>
              <a:t>5-6</a:t>
            </a:r>
            <a:r>
              <a:rPr lang="zh-CN" altLang="en-US" sz="4267" dirty="0"/>
              <a:t>自</a:t>
            </a:r>
            <a:r>
              <a:rPr lang="zh-CN" altLang="en-US" sz="4267" dirty="0"/>
              <a:t>然段，说一</a:t>
            </a:r>
            <a:r>
              <a:rPr lang="zh-CN" altLang="en-US" sz="4267" dirty="0"/>
              <a:t>说这个粗瓷大碗最后到哪里去了？</a:t>
            </a:r>
            <a:endParaRPr lang="zh-CN" altLang="en-US" sz="4267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48129" y="3429000"/>
            <a:ext cx="4304761" cy="25396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矩形 4"/>
          <p:cNvSpPr/>
          <p:nvPr/>
        </p:nvSpPr>
        <p:spPr>
          <a:xfrm>
            <a:off x="7269705" y="3429000"/>
            <a:ext cx="4283184" cy="2539683"/>
          </a:xfrm>
          <a:prstGeom prst="rect">
            <a:avLst/>
          </a:prstGeom>
          <a:solidFill>
            <a:schemeClr val="bg1">
              <a:alpha val="57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1998333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3198756" y="4835232"/>
            <a:ext cx="2856317" cy="735541"/>
          </a:xfrm>
          <a:prstGeom prst="round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25602" name="矩形 5"/>
          <p:cNvSpPr/>
          <p:nvPr/>
        </p:nvSpPr>
        <p:spPr>
          <a:xfrm>
            <a:off x="1014513" y="720215"/>
            <a:ext cx="10369152" cy="48202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lang="zh-CN" altLang="en-US"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–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»"/>
              <a:defRPr kumimoji="0"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 panose="020B0604020202020204"/>
              <a:buChar char="•"/>
              <a:defRPr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457189">
              <a:buNone/>
            </a:pPr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第二天开饭的时候，赵一曼又没有碗了。小通讯员急得直叫：“我说政委同志啊，给你一百个碗也架不住这么丢呀！”赵一曼笑着说：“是啊，什么时候才能不丢碗呢？”</a:t>
            </a:r>
          </a:p>
          <a:p>
            <a:pPr indent="457189">
              <a:buNone/>
            </a:pPr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据后来“侦察”，这个粗瓷大碗已经成了七班的菜盆了。</a:t>
            </a:r>
            <a:endParaRPr lang="zh-CN" altLang="zh-CN" sz="4267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55340" y="4675896"/>
            <a:ext cx="3264363" cy="2274051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cxnSp>
        <p:nvCxnSpPr>
          <p:cNvPr id="16" name="直接连接符 15"/>
          <p:cNvCxnSpPr/>
          <p:nvPr/>
        </p:nvCxnSpPr>
        <p:spPr>
          <a:xfrm>
            <a:off x="8743372" y="2064364"/>
            <a:ext cx="1920213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1446561" y="2832449"/>
            <a:ext cx="950505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350551" y="3408513"/>
            <a:ext cx="124813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1143639" y="1584311"/>
            <a:ext cx="768085" cy="17336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333" dirty="0">
                <a:solidFill>
                  <a:srgbClr val="FF0000"/>
                </a:solidFill>
                <a:ea typeface="黑体" panose="02010609060101010101" pitchFamily="49" charset="-122"/>
              </a:rPr>
              <a:t>着急</a:t>
            </a:r>
            <a:endParaRPr lang="zh-CN" altLang="en-US" sz="5333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490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91477" y="730383"/>
            <a:ext cx="9467352" cy="140564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sz="4267" dirty="0"/>
              <a:t>    你觉得赵一曼的碗以后还会丢吗？为什么？</a:t>
            </a:r>
            <a:endParaRPr lang="zh-CN" altLang="en-US" sz="4267" dirty="0"/>
          </a:p>
        </p:txBody>
      </p:sp>
      <p:sp>
        <p:nvSpPr>
          <p:cNvPr id="9" name="TextBox 8"/>
          <p:cNvSpPr txBox="1"/>
          <p:nvPr/>
        </p:nvSpPr>
        <p:spPr>
          <a:xfrm>
            <a:off x="1660657" y="2276873"/>
            <a:ext cx="8928992" cy="140564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defRPr sz="320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sz="4267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4267" dirty="0">
                <a:latin typeface="楷体" pitchFamily="49" charset="-122"/>
                <a:ea typeface="楷体" pitchFamily="49" charset="-122"/>
              </a:rPr>
              <a:t>赵一曼笑着说：“是啊，什么时候才能不丢碗呢？”</a:t>
            </a:r>
            <a:endParaRPr lang="zh-CN" altLang="en-US" sz="4267" dirty="0"/>
          </a:p>
        </p:txBody>
      </p:sp>
    </p:spTree>
    <p:extLst>
      <p:ext uri="{BB962C8B-B14F-4D97-AF65-F5344CB8AC3E}">
        <p14:creationId xmlns:p14="http://schemas.microsoft.com/office/powerpoint/2010/main" val="90680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1295402" y="1700808"/>
            <a:ext cx="841321" cy="3372077"/>
          </a:xfrm>
          <a:prstGeom prst="rect">
            <a:avLst/>
          </a:prstGeom>
          <a:noFill/>
        </p:spPr>
        <p:txBody>
          <a:bodyPr vert="eaVert" wrap="none" lIns="91440" tIns="45720" rIns="91440" bIns="45720" rtlCol="0">
            <a:spAutoFit/>
          </a:bodyPr>
          <a:lstStyle/>
          <a:p>
            <a:r>
              <a:rPr lang="zh-CN" altLang="en-US" sz="4267" dirty="0">
                <a:latin typeface="黑体" panose="02010609060101010101" pitchFamily="49" charset="-122"/>
                <a:ea typeface="黑体" panose="02010609060101010101" pitchFamily="49" charset="-122"/>
              </a:rPr>
              <a:t>一个粗瓷大碗</a:t>
            </a:r>
            <a:endParaRPr lang="zh-CN" altLang="en-US" sz="4267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520357" y="1906031"/>
            <a:ext cx="3892412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博物馆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：感人的故事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543606" y="2564904"/>
            <a:ext cx="4716356" cy="584775"/>
          </a:xfrm>
          <a:prstGeom prst="rect">
            <a:avLst/>
          </a:prstGeom>
          <a:noFill/>
        </p:spPr>
        <p:txBody>
          <a:bodyPr wrap="none" lIns="91440" tIns="45720" rIns="91440" bIns="45720" rtlCol="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战斗刚刚结束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：碗的来历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072138" y="2372883"/>
            <a:ext cx="2154629" cy="2278829"/>
          </a:xfrm>
          <a:prstGeom prst="rect">
            <a:avLst/>
          </a:prstGeom>
          <a:noFill/>
        </p:spPr>
        <p:txBody>
          <a:bodyPr vert="eaVert" wrap="none" lIns="91440" tIns="45720" rIns="91440" bIns="45720" rtlCol="0">
            <a:spAutoFit/>
          </a:bodyPr>
          <a:lstStyle/>
          <a:p>
            <a:r>
              <a:rPr lang="zh-CN" altLang="en-US" sz="4267" dirty="0">
                <a:latin typeface="黑体" panose="02010609060101010101" pitchFamily="49" charset="-122"/>
                <a:ea typeface="黑体" panose="02010609060101010101" pitchFamily="49" charset="-122"/>
              </a:rPr>
              <a:t>关爱战士</a:t>
            </a:r>
            <a:endParaRPr lang="en-US" altLang="zh-CN" sz="4267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267" dirty="0">
                <a:latin typeface="黑体" panose="02010609060101010101" pitchFamily="49" charset="-122"/>
                <a:ea typeface="黑体" panose="02010609060101010101" pitchFamily="49" charset="-122"/>
              </a:rPr>
              <a:t>同甘共苦</a:t>
            </a:r>
            <a:endParaRPr lang="en-US" altLang="zh-CN" sz="4267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4267" dirty="0">
                <a:latin typeface="黑体" panose="02010609060101010101" pitchFamily="49" charset="-122"/>
                <a:ea typeface="黑体" panose="02010609060101010101" pitchFamily="49" charset="-122"/>
              </a:rPr>
              <a:t>不搞特殊</a:t>
            </a:r>
            <a:endParaRPr lang="zh-CN" altLang="en-US" sz="4267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43606" y="3236980"/>
            <a:ext cx="6887356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zh-CN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开饭了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：与战士们吃同样的饭菜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2304944" y="1892829"/>
            <a:ext cx="192021" cy="3194755"/>
          </a:xfrm>
          <a:prstGeom prst="leftBrace">
            <a:avLst>
              <a:gd name="adj1" fmla="val 56835"/>
              <a:gd name="adj2" fmla="val 50000"/>
            </a:avLst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左大括号 16"/>
          <p:cNvSpPr/>
          <p:nvPr/>
        </p:nvSpPr>
        <p:spPr>
          <a:xfrm flipH="1">
            <a:off x="8592278" y="1892829"/>
            <a:ext cx="197073" cy="3194755"/>
          </a:xfrm>
          <a:prstGeom prst="leftBrace">
            <a:avLst>
              <a:gd name="adj1" fmla="val 54490"/>
              <a:gd name="adj2" fmla="val 50000"/>
            </a:avLst>
          </a:prstGeom>
          <a:ln w="1905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7595" y="4581129"/>
            <a:ext cx="6887356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后来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：碗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</a:rPr>
              <a:t>经成了七班的菜盆了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543606" y="3909053"/>
            <a:ext cx="6887356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第二天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：碗消失了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文本框 14">
            <a:extLst>
              <a:ext uri="{FF2B5EF4-FFF2-40B4-BE49-F238E27FC236}">
                <a16:creationId xmlns:a16="http://schemas.microsoft.com/office/drawing/2014/main" xmlns="" id="{AD809E10-4CA3-BC48-A019-BDFE045C1624}"/>
              </a:ext>
            </a:extLst>
          </p:cNvPr>
          <p:cNvSpPr txBox="1"/>
          <p:nvPr/>
        </p:nvSpPr>
        <p:spPr>
          <a:xfrm>
            <a:off x="0" y="-12540"/>
            <a:ext cx="283052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结构梳理</a:t>
            </a:r>
          </a:p>
        </p:txBody>
      </p:sp>
    </p:spTree>
    <p:extLst>
      <p:ext uri="{BB962C8B-B14F-4D97-AF65-F5344CB8AC3E}">
        <p14:creationId xmlns:p14="http://schemas.microsoft.com/office/powerpoint/2010/main" val="424728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14" grpId="0"/>
      <p:bldP spid="15" grpId="0" animBg="1"/>
      <p:bldP spid="17" grpId="0" animBg="1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95733" y="1220755"/>
            <a:ext cx="7872875" cy="436048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indent="838179">
              <a:lnSpc>
                <a:spcPct val="130000"/>
              </a:lnSpc>
            </a:pPr>
            <a:r>
              <a:rPr lang="zh-CN" altLang="en-US" sz="4267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赵一曼 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中国共产党党员，抗日民族英雄。赵一曼</a:t>
            </a:r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1935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年担任东北抗日联军第三军二团政委，在与日寇的斗争中于</a:t>
            </a:r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1935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月被捕，</a:t>
            </a:r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1936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4267" b="1" dirty="0">
                <a:latin typeface="楷体" panose="02010609060101010101" pitchFamily="49" charset="-122"/>
                <a:ea typeface="楷体" panose="02010609060101010101" pitchFamily="49" charset="-122"/>
              </a:rPr>
              <a:t>月就义。</a:t>
            </a:r>
          </a:p>
        </p:txBody>
      </p:sp>
      <p:pic>
        <p:nvPicPr>
          <p:cNvPr id="56322" name="Picture 2" descr="https://gimg2.baidu.com/image_search/src=http%3A%2F%2Fwww.cnr.cn%2Fnewscenter%2Fnative%2Fgd%2F20210404%2FW020210404791143087895.jpg&amp;refer=http%3A%2F%2Fwww.cnr.cn&amp;app=2002&amp;size=f9999,10000&amp;q=a80&amp;n=0&amp;g=0n&amp;fmt=jpeg?sec=1627738572&amp;t=b5081cf93428d9a52ae9ba91a7468d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393" y="1604797"/>
            <a:ext cx="2673252" cy="3744416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4" name="组合 3"/>
          <p:cNvGrpSpPr/>
          <p:nvPr/>
        </p:nvGrpSpPr>
        <p:grpSpPr>
          <a:xfrm>
            <a:off x="9985143" y="5206681"/>
            <a:ext cx="1536171" cy="672075"/>
            <a:chOff x="6660232" y="242875"/>
            <a:chExt cx="1152128" cy="504056"/>
          </a:xfrm>
        </p:grpSpPr>
        <p:sp>
          <p:nvSpPr>
            <p:cNvPr id="3" name="矩形 2">
              <a:hlinkClick r:id="rId3" action="ppaction://hlinkfile"/>
            </p:cNvPr>
            <p:cNvSpPr/>
            <p:nvPr/>
          </p:nvSpPr>
          <p:spPr>
            <a:xfrm>
              <a:off x="6660232" y="242875"/>
              <a:ext cx="1152128" cy="504056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矩形 11">
              <a:hlinkClick r:id="rId3" action="ppaction://hlinkfile"/>
            </p:cNvPr>
            <p:cNvSpPr/>
            <p:nvPr/>
          </p:nvSpPr>
          <p:spPr>
            <a:xfrm>
              <a:off x="6660232" y="296763"/>
              <a:ext cx="1152128" cy="385852"/>
            </a:xfrm>
            <a:prstGeom prst="rect">
              <a:avLst/>
            </a:prstGeom>
            <a:ln/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了解更多</a:t>
              </a:r>
              <a:endPara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277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213021" y="1796950"/>
            <a:ext cx="9683513" cy="422846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indent="952476">
              <a:lnSpc>
                <a:spcPct val="120000"/>
              </a:lnSpc>
            </a:pPr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这篇文章以一个</a:t>
            </a:r>
            <a:r>
              <a:rPr lang="en-US" altLang="zh-CN" sz="3733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________    </a:t>
            </a:r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为线索，记述了抗日民族女英雄</a:t>
            </a:r>
            <a:r>
              <a:rPr lang="en-US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en-US" altLang="zh-CN" sz="3733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，在艰苦的环境中关心</a:t>
            </a:r>
            <a:r>
              <a:rPr lang="en-US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___</a:t>
            </a:r>
            <a:r>
              <a:rPr lang="en-US" altLang="zh-CN" sz="3733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_  </a:t>
            </a:r>
            <a:r>
              <a:rPr lang="en-US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__</a:t>
            </a:r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胜于关心</a:t>
            </a:r>
            <a:r>
              <a:rPr lang="en-US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____</a:t>
            </a:r>
            <a:r>
              <a:rPr lang="en-US" altLang="zh-CN" sz="3733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_</a:t>
            </a:r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，与战士们一起</a:t>
            </a:r>
            <a:r>
              <a:rPr lang="en-US" altLang="zh-CN" sz="3733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_____________    _____</a:t>
            </a:r>
            <a:r>
              <a:rPr lang="zh-CN" altLang="en-US" sz="3733" b="1" dirty="0">
                <a:latin typeface="楷体" panose="02010609060101010101" pitchFamily="49" charset="-122"/>
                <a:ea typeface="楷体" panose="02010609060101010101" pitchFamily="49" charset="-122"/>
              </a:rPr>
              <a:t>的事，从而赞美了赵一曼作为一名共产党员的高尚品质。</a:t>
            </a:r>
            <a:endParaRPr lang="en-US" altLang="zh-CN" sz="3733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20792" y="1761061"/>
            <a:ext cx="210826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粗瓷大碗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362552" y="2475135"/>
            <a:ext cx="162736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赵一曼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67808" y="3196907"/>
            <a:ext cx="11464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战士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90616" y="3174904"/>
            <a:ext cx="114646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自己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075387" y="3846241"/>
            <a:ext cx="4512774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同甘共苦，坚持抗日</a:t>
            </a:r>
            <a:endParaRPr lang="zh-CN" altLang="en-US" sz="3733" dirty="0">
              <a:ea typeface="黑体" panose="02010609060101010101" pitchFamily="49" charset="-122"/>
            </a:endParaRPr>
          </a:p>
        </p:txBody>
      </p:sp>
      <p:sp>
        <p:nvSpPr>
          <p:cNvPr id="13" name="文本框 14">
            <a:extLst>
              <a:ext uri="{FF2B5EF4-FFF2-40B4-BE49-F238E27FC236}">
                <a16:creationId xmlns:a16="http://schemas.microsoft.com/office/drawing/2014/main" xmlns="" id="{80B85544-D7C4-4D40-8A66-D2FAD35177B4}"/>
              </a:ext>
            </a:extLst>
          </p:cNvPr>
          <p:cNvSpPr txBox="1"/>
          <p:nvPr/>
        </p:nvSpPr>
        <p:spPr>
          <a:xfrm>
            <a:off x="0" y="0"/>
            <a:ext cx="283052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主题概括</a:t>
            </a:r>
            <a:endParaRPr lang="zh-CN" altLang="en-US" sz="4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8653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4" grpId="0"/>
      <p:bldP spid="18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431371" y="1387224"/>
            <a:ext cx="7200800" cy="66678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一</a:t>
            </a:r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、老兵讲故事。</a:t>
            </a:r>
            <a:endParaRPr lang="zh-CN" altLang="en-US" sz="3733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08235" y="2468893"/>
            <a:ext cx="3314700" cy="2184400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1487488" y="2276872"/>
            <a:ext cx="6432715" cy="2964594"/>
          </a:xfrm>
          <a:prstGeom prst="rect">
            <a:avLst/>
          </a:prstGeom>
          <a:ln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   如果你是那个小通讯员或者炊事员老李，现在你已经成为了一个老兵。请你用自己的语言，选择一个片段，向现在的人们讲一讲赵一曼的故事吧。</a:t>
            </a:r>
            <a:endParaRPr lang="zh-CN" altLang="en-US" sz="3733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14">
            <a:extLst>
              <a:ext uri="{FF2B5EF4-FFF2-40B4-BE49-F238E27FC236}">
                <a16:creationId xmlns:a16="http://schemas.microsoft.com/office/drawing/2014/main" xmlns="" id="{13209B86-8BB7-D84D-9240-3B90A93EE5CC}"/>
              </a:ext>
            </a:extLst>
          </p:cNvPr>
          <p:cNvSpPr txBox="1"/>
          <p:nvPr/>
        </p:nvSpPr>
        <p:spPr>
          <a:xfrm>
            <a:off x="0" y="0"/>
            <a:ext cx="283052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课堂演练</a:t>
            </a:r>
          </a:p>
        </p:txBody>
      </p:sp>
    </p:spTree>
    <p:extLst>
      <p:ext uri="{BB962C8B-B14F-4D97-AF65-F5344CB8AC3E}">
        <p14:creationId xmlns:p14="http://schemas.microsoft.com/office/powerpoint/2010/main" val="614973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899" y="0"/>
            <a:ext cx="6812121" cy="74898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r>
              <a:rPr lang="zh-CN" altLang="en-US" sz="4267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二</a:t>
            </a:r>
            <a:r>
              <a:rPr lang="zh-CN" altLang="en-US" sz="4267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、根据课文内容填空。</a:t>
            </a:r>
            <a:endParaRPr lang="zh-CN" altLang="en-US" sz="4267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39596" y="1702379"/>
            <a:ext cx="9889099" cy="3826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733" b="1" dirty="0">
                <a:latin typeface="楷体" pitchFamily="49" charset="-122"/>
                <a:ea typeface="楷体" pitchFamily="49" charset="-122"/>
              </a:rPr>
              <a:t>    赵</a:t>
            </a:r>
            <a:r>
              <a:rPr lang="zh-CN" altLang="en-US" sz="3733" b="1" dirty="0">
                <a:latin typeface="楷体" pitchFamily="49" charset="-122"/>
                <a:ea typeface="楷体" pitchFamily="49" charset="-122"/>
              </a:rPr>
              <a:t>一曼叫小通讯员把这个粗瓷大碗“从哪里拿来的”，“还到哪里去”，是因为她以</a:t>
            </a:r>
            <a:r>
              <a:rPr lang="zh-CN" altLang="en-US" sz="3733" b="1" dirty="0">
                <a:latin typeface="楷体" pitchFamily="49" charset="-122"/>
                <a:ea typeface="楷体" pitchFamily="49" charset="-122"/>
              </a:rPr>
              <a:t>为</a:t>
            </a:r>
            <a:r>
              <a:rPr lang="en-US" altLang="zh-CN" sz="3733" b="1" dirty="0">
                <a:latin typeface="楷体" pitchFamily="49" charset="-122"/>
                <a:ea typeface="楷体" pitchFamily="49" charset="-122"/>
              </a:rPr>
              <a:t>_______________________________________</a:t>
            </a:r>
            <a:r>
              <a:rPr lang="zh-CN" altLang="en-US" sz="3733" b="1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3733" b="1" dirty="0">
                <a:latin typeface="楷体" pitchFamily="49" charset="-122"/>
                <a:ea typeface="楷体" pitchFamily="49" charset="-122"/>
              </a:rPr>
              <a:t>从这</a:t>
            </a:r>
            <a:r>
              <a:rPr lang="zh-CN" altLang="en-US" sz="3733" b="1" dirty="0">
                <a:latin typeface="楷体" pitchFamily="49" charset="-122"/>
                <a:ea typeface="楷体" pitchFamily="49" charset="-122"/>
              </a:rPr>
              <a:t>里</a:t>
            </a:r>
            <a:r>
              <a:rPr lang="zh-CN" altLang="en-US" sz="3733" b="1" dirty="0">
                <a:latin typeface="楷体" pitchFamily="49" charset="-122"/>
                <a:ea typeface="楷体" pitchFamily="49" charset="-122"/>
              </a:rPr>
              <a:t>可</a:t>
            </a:r>
            <a:r>
              <a:rPr lang="zh-CN" altLang="en-US" sz="3733" b="1" dirty="0">
                <a:latin typeface="楷体" pitchFamily="49" charset="-122"/>
                <a:ea typeface="楷体" pitchFamily="49" charset="-122"/>
              </a:rPr>
              <a:t>以看出赵一曼</a:t>
            </a:r>
            <a:r>
              <a:rPr lang="en-US" altLang="zh-CN" sz="3733" b="1" dirty="0">
                <a:latin typeface="楷体" pitchFamily="49" charset="-122"/>
                <a:ea typeface="楷体" pitchFamily="49" charset="-122"/>
              </a:rPr>
              <a:t>__________________________________</a:t>
            </a:r>
            <a:r>
              <a:rPr lang="zh-CN" altLang="en-US" sz="3733" b="1" dirty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3733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7217" y="3180558"/>
            <a:ext cx="739817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个碗是通讯员从老百姓那拿来的</a:t>
            </a:r>
            <a:endParaRPr lang="zh-CN" altLang="en-US" sz="3733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39596" y="4574175"/>
            <a:ext cx="2589170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重视纪律</a:t>
            </a:r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，</a:t>
            </a:r>
            <a:endParaRPr lang="zh-CN" altLang="en-US" sz="3733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67156" y="4596490"/>
            <a:ext cx="4279701" cy="666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733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不拿群众一针一线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6595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91478" y="1892829"/>
            <a:ext cx="10273141" cy="3539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1. 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篇文章的叙述方式是（        ）。  </a:t>
            </a:r>
            <a:endParaRPr lang="en-US" altLang="zh-CN" sz="3733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A. 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顺叙   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B.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倒叙  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C. 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插叙 </a:t>
            </a:r>
            <a:endParaRPr lang="en-US" altLang="zh-CN" sz="3733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“我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说政委同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志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啊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给你一百个碗也架不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住你  </a:t>
            </a:r>
            <a:endParaRPr lang="en-US" altLang="zh-CN" sz="3733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这么‘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丢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’ 啊！”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这句话的语气是（      ）   </a:t>
            </a:r>
            <a:endParaRPr lang="en-US" altLang="zh-CN" sz="3733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  A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责备  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惋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惜  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C.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无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可奈何 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D.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敬</a:t>
            </a:r>
            <a:r>
              <a:rPr lang="zh-CN" altLang="en-US" sz="3733" b="1" dirty="0">
                <a:latin typeface="宋体" panose="02010600030101010101" pitchFamily="2" charset="-122"/>
                <a:ea typeface="宋体" panose="02010600030101010101" pitchFamily="2" charset="-122"/>
              </a:rPr>
              <a:t>佩</a:t>
            </a:r>
          </a:p>
        </p:txBody>
      </p:sp>
      <p:sp>
        <p:nvSpPr>
          <p:cNvPr id="4" name="矩形 3"/>
          <p:cNvSpPr/>
          <p:nvPr/>
        </p:nvSpPr>
        <p:spPr>
          <a:xfrm>
            <a:off x="911424" y="644691"/>
            <a:ext cx="5854501" cy="748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4267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三、选择正确的答案。 </a:t>
            </a:r>
            <a:endParaRPr lang="en-US" altLang="zh-CN" sz="4267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28181" y="1892829"/>
            <a:ext cx="864096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 b="1" dirty="0">
                <a:solidFill>
                  <a:srgbClr val="FF0000"/>
                </a:solidFill>
              </a:rPr>
              <a:t>B</a:t>
            </a:r>
            <a:endParaRPr lang="zh-CN" altLang="en-US" sz="3733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80443" y="3929879"/>
            <a:ext cx="864096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33" b="1" dirty="0">
                <a:solidFill>
                  <a:srgbClr val="FF0000"/>
                </a:solidFill>
              </a:rPr>
              <a:t>D</a:t>
            </a:r>
            <a:endParaRPr lang="zh-CN" altLang="en-US" sz="3733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140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23393" y="2564904"/>
            <a:ext cx="10740065" cy="1815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3" b="1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733" b="1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733" b="1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课后搜集一些关于东北抗日联军的故事。</a:t>
            </a:r>
            <a:endParaRPr lang="en-US" altLang="zh-CN" sz="3733" b="1" dirty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733" b="1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733" b="1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733" b="1" dirty="0" smtClean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完成本</a:t>
            </a:r>
            <a:r>
              <a:rPr lang="zh-CN" altLang="en-US" sz="3733" b="1" dirty="0">
                <a:latin typeface="黑体" pitchFamily="49" charset="-122"/>
                <a:ea typeface="黑体" pitchFamily="49" charset="-122"/>
                <a:cs typeface="宋体" panose="02010600030101010101" pitchFamily="2" charset="-122"/>
              </a:rPr>
              <a:t>课练习。</a:t>
            </a:r>
            <a:endParaRPr lang="zh-CN" altLang="en-US" sz="3733" b="1" dirty="0">
              <a:latin typeface="黑体" pitchFamily="49" charset="-122"/>
              <a:ea typeface="黑体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文本框 14">
            <a:extLst>
              <a:ext uri="{FF2B5EF4-FFF2-40B4-BE49-F238E27FC236}">
                <a16:creationId xmlns:a16="http://schemas.microsoft.com/office/drawing/2014/main" xmlns="" id="{A1C94D41-07F7-0242-ACCC-6D928AE8147C}"/>
              </a:ext>
            </a:extLst>
          </p:cNvPr>
          <p:cNvSpPr txBox="1"/>
          <p:nvPr/>
        </p:nvSpPr>
        <p:spPr>
          <a:xfrm>
            <a:off x="0" y="0"/>
            <a:ext cx="283052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课后作业</a:t>
            </a:r>
            <a:endParaRPr lang="zh-CN" altLang="en-US" sz="4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680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18462" y="2432657"/>
            <a:ext cx="3063660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8800" b="1" dirty="0" smtClean="0">
                <a:solidFill>
                  <a:srgbClr val="FF6600"/>
                </a:solidFill>
                <a:latin typeface="Xingkai SC" panose="02010800040101010101" pitchFamily="2" charset="-122"/>
                <a:ea typeface="Xingkai SC" panose="02010800040101010101" pitchFamily="2" charset="-122"/>
              </a:rPr>
              <a:t>谢  谢</a:t>
            </a:r>
            <a:endParaRPr kumimoji="1" lang="zh-CN" altLang="en-US" sz="8800" b="1" dirty="0">
              <a:solidFill>
                <a:srgbClr val="FF6600"/>
              </a:solidFill>
              <a:latin typeface="Xingkai SC" panose="02010800040101010101" pitchFamily="2" charset="-122"/>
              <a:ea typeface="Xingkai SC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7397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4857147" y="2050207"/>
            <a:ext cx="7130880" cy="2116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440" tIns="45720" rIns="91440" bIns="4572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800" b="1" dirty="0">
                <a:latin typeface="黑体" panose="02010609060101010101" pitchFamily="49" charset="-122"/>
                <a:ea typeface="黑体" panose="02010609060101010101" pitchFamily="49" charset="-122"/>
              </a:rPr>
              <a:t>自由朗读课文，</a:t>
            </a:r>
            <a:r>
              <a:rPr lang="zh-CN" altLang="en-US" sz="4800" b="1" kern="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读准生字</a:t>
            </a:r>
            <a:r>
              <a:rPr lang="zh-CN" altLang="en-US" sz="4800" b="1" kern="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，</a:t>
            </a:r>
            <a:r>
              <a:rPr lang="zh-CN" altLang="en-US" sz="4800" b="1" kern="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读</a:t>
            </a:r>
            <a:r>
              <a:rPr lang="zh-CN" altLang="en-US" sz="4800" b="1" kern="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lt"/>
              </a:rPr>
              <a:t>通句子。</a:t>
            </a:r>
            <a:endParaRPr lang="en-US" altLang="zh-CN" sz="4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0" y="0"/>
            <a:ext cx="2830521" cy="830997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r>
              <a:rPr lang="zh-CN" altLang="en-US" sz="4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初读课文</a:t>
            </a:r>
          </a:p>
        </p:txBody>
      </p:sp>
      <p:pic>
        <p:nvPicPr>
          <p:cNvPr id="1026" name="Picture 2" descr="https://gimg2.baidu.com/image_search/src=http%3A%2F%2Fpic4.zhimg.com%2Fv2-97dff18f8dafdea7a67c8096ad123877_r.jpg&amp;refer=http%3A%2F%2Fpic4.zhimg.com&amp;app=2002&amp;size=f9999,10000&amp;q=a80&amp;n=0&amp;g=0n&amp;fmt=jpeg?sec=1636083169&amp;t=4c9940f878e5f57ad034c1add589e75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78" y="1685580"/>
            <a:ext cx="4669869" cy="304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673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4"/>
          <p:cNvSpPr txBox="1"/>
          <p:nvPr/>
        </p:nvSpPr>
        <p:spPr>
          <a:xfrm>
            <a:off x="9744405" y="4791289"/>
            <a:ext cx="1908056" cy="913005"/>
          </a:xfrm>
          <a:prstGeom prst="rect">
            <a:avLst/>
          </a:prstGeom>
          <a:noFill/>
          <a:ln w="9525">
            <a:noFill/>
          </a:ln>
        </p:spPr>
        <p:txBody>
          <a:bodyPr wrap="square" lIns="91439" tIns="45719" rIns="91439" bIns="45719">
            <a:spAutoFit/>
          </a:bodyPr>
          <a:lstStyle/>
          <a:p>
            <a:pPr algn="ctr"/>
            <a:r>
              <a:rPr lang="zh-CN" altLang="en-US" sz="53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侦</a:t>
            </a:r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</a:rPr>
              <a:t>察</a:t>
            </a:r>
            <a:endParaRPr lang="en-US" altLang="zh-CN" sz="5333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206023" y="4057459"/>
            <a:ext cx="1807624" cy="666784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en-US" altLang="zh-CN" sz="3733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  zhēn </a:t>
            </a:r>
            <a:endParaRPr lang="en-US" altLang="zh-CN" sz="3733" b="1" dirty="0">
              <a:solidFill>
                <a:prstClr val="black"/>
              </a:solidFill>
              <a:latin typeface="汉语拼音" panose="020B0604020202020204" pitchFamily="34" charset="0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文本框 15">
            <a:extLst>
              <a:ext uri="{FF2B5EF4-FFF2-40B4-BE49-F238E27FC236}">
                <a16:creationId xmlns:a16="http://schemas.microsoft.com/office/drawing/2014/main" xmlns="" id="{59E5E49B-C5CE-9047-A49B-3D00DDB31B47}"/>
              </a:ext>
            </a:extLst>
          </p:cNvPr>
          <p:cNvSpPr txBox="1"/>
          <p:nvPr/>
        </p:nvSpPr>
        <p:spPr>
          <a:xfrm>
            <a:off x="-51541" y="0"/>
            <a:ext cx="30034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>
              <a:defRPr/>
            </a:pPr>
            <a:r>
              <a:rPr kumimoji="1" lang="zh-CN" altLang="en-US" sz="4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</a:p>
        </p:txBody>
      </p:sp>
      <p:sp>
        <p:nvSpPr>
          <p:cNvPr id="6" name="图文框 5"/>
          <p:cNvSpPr/>
          <p:nvPr/>
        </p:nvSpPr>
        <p:spPr>
          <a:xfrm>
            <a:off x="5409072" y="952605"/>
            <a:ext cx="1965864" cy="891597"/>
          </a:xfrm>
          <a:prstGeom prst="fram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667" dirty="0">
                <a:solidFill>
                  <a:schemeClr val="tx1"/>
                </a:solidFill>
              </a:rPr>
              <a:t>拼音开关</a:t>
            </a:r>
            <a:endParaRPr lang="zh-CN" altLang="en-US" sz="2667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33932" y="2756926"/>
            <a:ext cx="1728192" cy="91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53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</a:t>
            </a:r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endParaRPr lang="zh-CN" altLang="en-US" sz="5333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42177" y="2756926"/>
            <a:ext cx="2242922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</a:rPr>
              <a:t>赵一</a:t>
            </a:r>
            <a:r>
              <a:rPr lang="zh-CN" altLang="en-US" sz="53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曼</a:t>
            </a:r>
            <a:endParaRPr lang="zh-CN" altLang="en-US" sz="1400" dirty="0"/>
          </a:p>
        </p:txBody>
      </p:sp>
      <p:sp>
        <p:nvSpPr>
          <p:cNvPr id="7" name="矩形 6"/>
          <p:cNvSpPr/>
          <p:nvPr/>
        </p:nvSpPr>
        <p:spPr>
          <a:xfrm>
            <a:off x="1450185" y="2059299"/>
            <a:ext cx="1300356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chén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4847761" y="2059299"/>
            <a:ext cx="1301959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màn </a:t>
            </a:r>
            <a:endParaRPr lang="zh-CN" altLang="en-US" sz="2400" dirty="0"/>
          </a:p>
        </p:txBody>
      </p:sp>
      <p:sp>
        <p:nvSpPr>
          <p:cNvPr id="12" name="矩形 11"/>
          <p:cNvSpPr/>
          <p:nvPr/>
        </p:nvSpPr>
        <p:spPr>
          <a:xfrm>
            <a:off x="6973886" y="2730065"/>
            <a:ext cx="1556836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联</a:t>
            </a:r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</a:rPr>
              <a:t>军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6847057" y="2059299"/>
            <a:ext cx="1274708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lián 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10128559" y="1975109"/>
            <a:ext cx="1326004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gāng</a:t>
            </a:r>
            <a:endParaRPr lang="zh-CN" altLang="en-US" sz="2400" dirty="0"/>
          </a:p>
        </p:txBody>
      </p:sp>
      <p:sp>
        <p:nvSpPr>
          <p:cNvPr id="15" name="矩形 14"/>
          <p:cNvSpPr/>
          <p:nvPr/>
        </p:nvSpPr>
        <p:spPr>
          <a:xfrm>
            <a:off x="8976320" y="2652367"/>
            <a:ext cx="2242922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</a:rPr>
              <a:t>搪瓷</a:t>
            </a:r>
            <a:r>
              <a:rPr lang="zh-CN" altLang="en-US" sz="53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缸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1729896" y="4073753"/>
            <a:ext cx="1326004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huán</a:t>
            </a:r>
            <a:endParaRPr lang="zh-CN" altLang="en-US" sz="2400" dirty="0"/>
          </a:p>
        </p:txBody>
      </p:sp>
      <p:sp>
        <p:nvSpPr>
          <p:cNvPr id="17" name="矩形 16"/>
          <p:cNvSpPr/>
          <p:nvPr/>
        </p:nvSpPr>
        <p:spPr>
          <a:xfrm>
            <a:off x="1137214" y="4816637"/>
            <a:ext cx="1556836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</a:rPr>
              <a:t>归</a:t>
            </a:r>
            <a:r>
              <a:rPr lang="zh-CN" altLang="en-US" sz="5333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endParaRPr lang="zh-CN" altLang="en-US" sz="1400" dirty="0"/>
          </a:p>
        </p:txBody>
      </p:sp>
      <p:sp>
        <p:nvSpPr>
          <p:cNvPr id="18" name="矩形 17"/>
          <p:cNvSpPr/>
          <p:nvPr/>
        </p:nvSpPr>
        <p:spPr>
          <a:xfrm>
            <a:off x="4289930" y="4073753"/>
            <a:ext cx="1566454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 liáng </a:t>
            </a:r>
            <a:endParaRPr lang="zh-CN" altLang="en-US" sz="2400" dirty="0"/>
          </a:p>
        </p:txBody>
      </p:sp>
      <p:sp>
        <p:nvSpPr>
          <p:cNvPr id="19" name="矩形 18"/>
          <p:cNvSpPr/>
          <p:nvPr/>
        </p:nvSpPr>
        <p:spPr>
          <a:xfrm>
            <a:off x="3912676" y="4798893"/>
            <a:ext cx="1556836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  <a:r>
              <a:rPr lang="zh-CN" altLang="en-US" sz="53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粱</a:t>
            </a:r>
            <a:endParaRPr lang="zh-CN" altLang="en-US" sz="1400" dirty="0"/>
          </a:p>
        </p:txBody>
      </p:sp>
      <p:sp>
        <p:nvSpPr>
          <p:cNvPr id="20" name="矩形 19"/>
          <p:cNvSpPr/>
          <p:nvPr/>
        </p:nvSpPr>
        <p:spPr>
          <a:xfrm>
            <a:off x="7430479" y="4026679"/>
            <a:ext cx="1059906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733" b="1" dirty="0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dùn</a:t>
            </a:r>
            <a:endParaRPr lang="zh-CN" altLang="en-US" sz="2400" dirty="0"/>
          </a:p>
        </p:txBody>
      </p:sp>
      <p:sp>
        <p:nvSpPr>
          <p:cNvPr id="21" name="矩形 20"/>
          <p:cNvSpPr/>
          <p:nvPr/>
        </p:nvSpPr>
        <p:spPr>
          <a:xfrm>
            <a:off x="6864085" y="4798893"/>
            <a:ext cx="2242922" cy="9130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53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顿</a:t>
            </a:r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</a:rPr>
              <a:t>饭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1308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6" grpId="0" animBg="1"/>
      <p:bldP spid="4" grpId="0"/>
      <p:bldP spid="5" grpId="0"/>
      <p:bldP spid="7" grpId="0"/>
      <p:bldP spid="7" grpId="1"/>
      <p:bldP spid="11" grpId="0"/>
      <p:bldP spid="11" grpId="1"/>
      <p:bldP spid="12" grpId="0"/>
      <p:bldP spid="13" grpId="0"/>
      <p:bldP spid="13" grpId="1"/>
      <p:bldP spid="14" grpId="0"/>
      <p:bldP spid="14" grpId="1"/>
      <p:bldP spid="15" grpId="0"/>
      <p:bldP spid="16" grpId="0"/>
      <p:bldP spid="16" grpId="1"/>
      <p:bldP spid="17" grpId="0"/>
      <p:bldP spid="18" grpId="0"/>
      <p:bldP spid="18" grpId="1"/>
      <p:bldP spid="19" grpId="0"/>
      <p:bldP spid="20" grpId="0"/>
      <p:bldP spid="20" grpId="1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63998" y="123497"/>
            <a:ext cx="2749777" cy="5847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wrap="square" lIns="91439" tIns="45719" rIns="91439" bIns="4571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比较识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</a:p>
        </p:txBody>
      </p:sp>
      <p:sp>
        <p:nvSpPr>
          <p:cNvPr id="9" name="矩形 8"/>
          <p:cNvSpPr/>
          <p:nvPr/>
        </p:nvSpPr>
        <p:spPr>
          <a:xfrm>
            <a:off x="4611045" y="1028734"/>
            <a:ext cx="5997457" cy="830995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pPr defTabSz="1219170">
              <a:defRPr/>
            </a:pPr>
            <a:r>
              <a:rPr lang="zh-CN" altLang="en-US" sz="4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</a:t>
            </a:r>
            <a:r>
              <a:rPr lang="zh-CN" altLang="en-US" sz="4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  一</a:t>
            </a:r>
            <a:r>
              <a:rPr lang="zh-CN" altLang="en-US" sz="48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阵</a:t>
            </a:r>
            <a:r>
              <a:rPr lang="zh-CN" altLang="en-US" sz="4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2667" kern="0" dirty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6" name="文本框 2"/>
          <p:cNvSpPr txBox="1"/>
          <p:nvPr/>
        </p:nvSpPr>
        <p:spPr>
          <a:xfrm>
            <a:off x="1485174" y="2065293"/>
            <a:ext cx="1832551" cy="2062101"/>
          </a:xfrm>
          <a:prstGeom prst="rect">
            <a:avLst/>
          </a:prstGeom>
          <a:noFill/>
        </p:spPr>
        <p:txBody>
          <a:bodyPr wrap="none" lIns="91439" tIns="45719" rIns="91439" bIns="45719" rtlCol="0" anchor="t">
            <a:spAutoFit/>
          </a:bodyPr>
          <a:lstStyle/>
          <a:p>
            <a:pPr defTabSz="914377" fontAlgn="base"/>
            <a:r>
              <a:rPr lang="zh-CN" altLang="en-US" sz="1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陈</a:t>
            </a:r>
            <a:endParaRPr lang="zh-CN" altLang="en-US" sz="1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8" name="左弧形箭头 17"/>
          <p:cNvSpPr/>
          <p:nvPr/>
        </p:nvSpPr>
        <p:spPr>
          <a:xfrm>
            <a:off x="1178015" y="3338554"/>
            <a:ext cx="455180" cy="1060420"/>
          </a:xfrm>
          <a:prstGeom prst="curved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77"/>
            <a:endParaRPr lang="zh-CN" altLang="en-US" sz="2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2899" y="4573775"/>
            <a:ext cx="5923155" cy="913197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zh-CN" altLang="en-US" sz="2667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从阜（</a:t>
            </a:r>
            <a:r>
              <a:rPr lang="zh-CN" altLang="en-US" sz="2667" dirty="0"/>
              <a:t>阝</a:t>
            </a:r>
            <a:r>
              <a:rPr lang="zh-CN" altLang="en-US" sz="2667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）从东</a:t>
            </a:r>
            <a:endParaRPr lang="en-US" altLang="zh-CN" sz="2667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67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表示日出东方后山坡土丘陈列眼前。</a:t>
            </a:r>
            <a:endParaRPr lang="zh-CN" altLang="en-US" sz="2667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38991" y="3967468"/>
            <a:ext cx="1622558" cy="666784"/>
          </a:xfrm>
          <a:prstGeom prst="rect">
            <a:avLst/>
          </a:prstGeom>
        </p:spPr>
        <p:txBody>
          <a:bodyPr wrap="none" lIns="91439" tIns="45719" rIns="91439" bIns="45719">
            <a:spAutoFit/>
          </a:bodyPr>
          <a:lstStyle/>
          <a:p>
            <a:pPr defTabSz="914377"/>
            <a:r>
              <a:rPr lang="zh-CN" altLang="en-US" sz="373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会意字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9669" y="2468894"/>
            <a:ext cx="1930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9403" y="5445225"/>
            <a:ext cx="563880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文本框 2"/>
          <p:cNvSpPr txBox="1"/>
          <p:nvPr/>
        </p:nvSpPr>
        <p:spPr>
          <a:xfrm>
            <a:off x="7083299" y="1892829"/>
            <a:ext cx="1832551" cy="2062101"/>
          </a:xfrm>
          <a:prstGeom prst="rect">
            <a:avLst/>
          </a:prstGeom>
          <a:noFill/>
        </p:spPr>
        <p:txBody>
          <a:bodyPr wrap="none" lIns="91439" tIns="45719" rIns="91439" bIns="45719" rtlCol="0" anchor="t">
            <a:spAutoFit/>
          </a:bodyPr>
          <a:lstStyle/>
          <a:p>
            <a:pPr defTabSz="914377" fontAlgn="base"/>
            <a:r>
              <a:rPr lang="zh-CN" altLang="en-US" sz="1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阵</a:t>
            </a:r>
            <a:endParaRPr lang="zh-CN" altLang="en-US" sz="1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" name="左弧形箭头 23"/>
          <p:cNvSpPr/>
          <p:nvPr/>
        </p:nvSpPr>
        <p:spPr>
          <a:xfrm>
            <a:off x="6776141" y="3166090"/>
            <a:ext cx="455180" cy="1060420"/>
          </a:xfrm>
          <a:prstGeom prst="curvedRightArrow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19" rIns="91439" bIns="45719" rtlCol="0" anchor="ctr"/>
          <a:lstStyle/>
          <a:p>
            <a:pPr algn="ctr" defTabSz="914377"/>
            <a:endParaRPr lang="zh-CN" altLang="en-US" sz="240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37116" y="3795004"/>
            <a:ext cx="1622558" cy="666784"/>
          </a:xfrm>
          <a:prstGeom prst="rect">
            <a:avLst/>
          </a:prstGeom>
        </p:spPr>
        <p:txBody>
          <a:bodyPr wrap="none" lIns="91439" tIns="45719" rIns="91439" bIns="45719">
            <a:spAutoFit/>
          </a:bodyPr>
          <a:lstStyle/>
          <a:p>
            <a:pPr defTabSz="914377"/>
            <a:r>
              <a:rPr lang="zh-CN" altLang="en-US" sz="3733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会意字</a:t>
            </a:r>
            <a:endParaRPr lang="zh-CN" altLang="en-US" sz="24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893592" y="4504675"/>
            <a:ext cx="5923155" cy="913197"/>
          </a:xfrm>
          <a:prstGeom prst="rect">
            <a:avLst/>
          </a:prstGeom>
        </p:spPr>
        <p:txBody>
          <a:bodyPr wrap="square" lIns="91439" tIns="45719" rIns="91439" bIns="45719">
            <a:spAutoFit/>
          </a:bodyPr>
          <a:lstStyle/>
          <a:p>
            <a:r>
              <a:rPr lang="zh-CN" altLang="en-US" sz="2667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从阜（</a:t>
            </a:r>
            <a:r>
              <a:rPr lang="zh-CN" altLang="en-US" sz="2667" dirty="0"/>
              <a:t>阝</a:t>
            </a:r>
            <a:r>
              <a:rPr lang="zh-CN" altLang="en-US" sz="2667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）从车</a:t>
            </a:r>
            <a:endParaRPr lang="en-US" altLang="zh-CN" sz="2667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667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表示在土山或险要处排列战车。</a:t>
            </a:r>
            <a:endParaRPr lang="zh-CN" altLang="en-US" sz="2667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13806" y="2392440"/>
            <a:ext cx="1968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45720" y="5368771"/>
            <a:ext cx="3327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直接连接符 28"/>
          <p:cNvCxnSpPr/>
          <p:nvPr/>
        </p:nvCxnSpPr>
        <p:spPr>
          <a:xfrm>
            <a:off x="6384032" y="1988840"/>
            <a:ext cx="0" cy="48691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449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8" grpId="0" bldLvl="0" animBg="1"/>
      <p:bldP spid="19" grpId="0"/>
      <p:bldP spid="20" grpId="0"/>
      <p:bldP spid="23" grpId="0"/>
      <p:bldP spid="24" grpId="0" bldLvl="0" animBg="1"/>
      <p:bldP spid="25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6768075" y="1892829"/>
            <a:ext cx="1832551" cy="2062101"/>
          </a:xfrm>
          <a:prstGeom prst="rect">
            <a:avLst/>
          </a:prstGeom>
          <a:noFill/>
        </p:spPr>
        <p:txBody>
          <a:bodyPr wrap="none" lIns="91439" tIns="45719" rIns="91439" bIns="45719" rtlCol="0" anchor="t">
            <a:spAutoFit/>
          </a:bodyPr>
          <a:lstStyle/>
          <a:p>
            <a:pPr defTabSz="914377" fontAlgn="base"/>
            <a:r>
              <a:rPr lang="zh-CN" altLang="en-US" sz="1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梁</a:t>
            </a:r>
            <a:endParaRPr lang="zh-CN" altLang="en-US" sz="1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91478" y="1796819"/>
            <a:ext cx="1832551" cy="2062101"/>
          </a:xfrm>
          <a:prstGeom prst="rect">
            <a:avLst/>
          </a:prstGeom>
          <a:noFill/>
        </p:spPr>
        <p:txBody>
          <a:bodyPr wrap="none" lIns="91439" tIns="45719" rIns="91439" bIns="45719" rtlCol="0" anchor="t">
            <a:spAutoFit/>
          </a:bodyPr>
          <a:lstStyle/>
          <a:p>
            <a:pPr defTabSz="914377" fontAlgn="base"/>
            <a:r>
              <a:rPr lang="zh-CN" altLang="en-US" sz="1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粱</a:t>
            </a:r>
            <a:endParaRPr lang="zh-CN" altLang="en-US" sz="1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1487488" y="4005064"/>
            <a:ext cx="1556834" cy="913005"/>
          </a:xfrm>
          <a:prstGeom prst="rect">
            <a:avLst/>
          </a:prstGeom>
          <a:noFill/>
        </p:spPr>
        <p:txBody>
          <a:bodyPr wrap="none" lIns="91439" tIns="45719" rIns="91439" bIns="45719" rtlCol="0" anchor="t">
            <a:spAutoFit/>
          </a:bodyPr>
          <a:lstStyle/>
          <a:p>
            <a:pPr defTabSz="914377" fontAlgn="base"/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高</a:t>
            </a:r>
            <a:r>
              <a:rPr lang="zh-CN" altLang="en-US" sz="53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粱</a:t>
            </a:r>
            <a:endParaRPr lang="zh-CN" altLang="en-US" sz="5333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2"/>
          <p:cNvSpPr txBox="1"/>
          <p:nvPr/>
        </p:nvSpPr>
        <p:spPr>
          <a:xfrm>
            <a:off x="6960096" y="4005064"/>
            <a:ext cx="1556834" cy="913005"/>
          </a:xfrm>
          <a:prstGeom prst="rect">
            <a:avLst/>
          </a:prstGeom>
          <a:noFill/>
        </p:spPr>
        <p:txBody>
          <a:bodyPr wrap="none" lIns="91439" tIns="45719" rIns="91439" bIns="45719" rtlCol="0" anchor="t">
            <a:spAutoFit/>
          </a:bodyPr>
          <a:lstStyle/>
          <a:p>
            <a:pPr defTabSz="914377" fontAlgn="base"/>
            <a:r>
              <a:rPr lang="zh-CN" altLang="en-US" sz="5333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房</a:t>
            </a:r>
            <a:r>
              <a:rPr lang="zh-CN" altLang="en-US" sz="5333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梁</a:t>
            </a:r>
            <a:endParaRPr lang="zh-CN" altLang="en-US" sz="5333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07701" y="2180861"/>
            <a:ext cx="1972707" cy="161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92277" y="2180862"/>
            <a:ext cx="2405624" cy="1656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775520" y="1316766"/>
            <a:ext cx="1140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liáng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7152117" y="1412777"/>
            <a:ext cx="1140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prstClr val="black"/>
                </a:solidFill>
                <a:latin typeface="汉语拼音" panose="020B0604020202020204" pitchFamily="34" charset="0"/>
                <a:ea typeface="宋体" panose="02010600030101010101" pitchFamily="2" charset="-122"/>
                <a:cs typeface="汉语拼音" panose="020B0604020202020204" pitchFamily="34" charset="0"/>
              </a:rPr>
              <a:t>liáng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65235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11"/>
          <p:cNvSpPr txBox="1">
            <a:spLocks noChangeArrowheads="1"/>
          </p:cNvSpPr>
          <p:nvPr/>
        </p:nvSpPr>
        <p:spPr bwMode="auto">
          <a:xfrm>
            <a:off x="1428720" y="4560789"/>
            <a:ext cx="2190765" cy="107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9" tIns="45719" rIns="91439" bIns="4571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</a:t>
            </a:r>
            <a:r>
              <a: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  <a:endParaRPr lang="zh-CN" altLang="en-US" sz="6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1"/>
          <p:cNvSpPr txBox="1">
            <a:spLocks noChangeArrowheads="1"/>
          </p:cNvSpPr>
          <p:nvPr/>
        </p:nvSpPr>
        <p:spPr bwMode="auto">
          <a:xfrm>
            <a:off x="4961352" y="4656040"/>
            <a:ext cx="2190765" cy="107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9" tIns="45719" rIns="91439" bIns="4571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rPr>
              <a:t>姓</a:t>
            </a:r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</a:t>
            </a:r>
            <a:endParaRPr lang="zh-CN" altLang="en-US" sz="6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9144024" y="4656040"/>
            <a:ext cx="2190765" cy="1077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9" tIns="45719" rIns="91439" bIns="4571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377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6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</a:t>
            </a:r>
            <a:r>
              <a:rPr lang="zh-CN" altLang="en-US" sz="6400" b="1" dirty="0">
                <a:latin typeface="楷体" panose="02010609060101010101" pitchFamily="49" charset="-122"/>
                <a:ea typeface="楷体" panose="02010609060101010101" pitchFamily="49" charset="-122"/>
              </a:rPr>
              <a:t>旧</a:t>
            </a:r>
            <a:endParaRPr lang="zh-CN" altLang="en-US" sz="6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3392" y="1892829"/>
            <a:ext cx="3360000" cy="2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08235" y="1892829"/>
            <a:ext cx="3360000" cy="24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组合 13"/>
          <p:cNvGrpSpPr/>
          <p:nvPr/>
        </p:nvGrpSpPr>
        <p:grpSpPr>
          <a:xfrm>
            <a:off x="4463819" y="1893097"/>
            <a:ext cx="3360373" cy="2477622"/>
            <a:chOff x="3347864" y="1419822"/>
            <a:chExt cx="2520280" cy="1858217"/>
          </a:xfrm>
        </p:grpSpPr>
        <p:pic>
          <p:nvPicPr>
            <p:cNvPr id="2054" name="Picture 6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47864" y="1419822"/>
              <a:ext cx="2520000" cy="1800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5004048" y="2931790"/>
              <a:ext cx="864096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陈老师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383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1"/>
          <p:cNvSpPr txBox="1">
            <a:spLocks noChangeArrowheads="1"/>
          </p:cNvSpPr>
          <p:nvPr/>
        </p:nvSpPr>
        <p:spPr bwMode="auto">
          <a:xfrm>
            <a:off x="96452" y="150500"/>
            <a:ext cx="5278349" cy="58477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xtLst/>
        </p:spPr>
        <p:txBody>
          <a:bodyPr wrap="square" lIns="91439" tIns="45719" rIns="91439" bIns="45719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“加一加”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减一减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文本框 3"/>
          <p:cNvSpPr txBox="1"/>
          <p:nvPr/>
        </p:nvSpPr>
        <p:spPr>
          <a:xfrm>
            <a:off x="2765870" y="1796822"/>
            <a:ext cx="5664629" cy="945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9" tIns="45719" rIns="91439" bIns="45719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慢</a:t>
            </a:r>
            <a:r>
              <a:rPr lang="en-US" altLang="zh-CN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忄</a:t>
            </a:r>
            <a:r>
              <a:rPr lang="en-US" altLang="zh-CN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4267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231904" y="1604798"/>
            <a:ext cx="7680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曼</a:t>
            </a:r>
            <a:endParaRPr lang="zh-CN" altLang="en-US" sz="7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文本框 3"/>
          <p:cNvSpPr txBox="1"/>
          <p:nvPr/>
        </p:nvSpPr>
        <p:spPr>
          <a:xfrm>
            <a:off x="2735627" y="3044958"/>
            <a:ext cx="5664629" cy="945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9" tIns="45719" rIns="91439" bIns="45719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耳</a:t>
            </a:r>
            <a:r>
              <a:rPr lang="en-US" altLang="zh-CN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</a:t>
            </a:r>
            <a:r>
              <a:rPr lang="en-US" altLang="zh-CN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4267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3"/>
          <p:cNvSpPr txBox="1"/>
          <p:nvPr/>
        </p:nvSpPr>
        <p:spPr>
          <a:xfrm>
            <a:off x="2735627" y="4293097"/>
            <a:ext cx="5664629" cy="9459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39" tIns="45719" rIns="91439" bIns="45719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屯</a:t>
            </a:r>
            <a:r>
              <a:rPr lang="en-US" altLang="zh-CN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页</a:t>
            </a:r>
            <a:r>
              <a:rPr lang="en-US" altLang="zh-CN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267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  ）</a:t>
            </a:r>
            <a:endParaRPr lang="zh-CN" altLang="en-US" sz="4267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1904" y="2756926"/>
            <a:ext cx="7680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联</a:t>
            </a:r>
            <a:endParaRPr lang="zh-CN" altLang="en-US" sz="7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31904" y="4197086"/>
            <a:ext cx="7680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顿</a:t>
            </a:r>
            <a:endParaRPr lang="zh-CN" altLang="en-US" sz="72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960096" y="1892830"/>
            <a:ext cx="134414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曼</a:t>
            </a:r>
            <a:r>
              <a:rPr lang="zh-CN" altLang="en-US" sz="3733" dirty="0">
                <a:latin typeface="楷体" pitchFamily="49" charset="-122"/>
                <a:ea typeface="楷体" pitchFamily="49" charset="-122"/>
              </a:rPr>
              <a:t>妙</a:t>
            </a:r>
            <a:endParaRPr lang="zh-CN" altLang="en-US" sz="3733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60096" y="3140969"/>
            <a:ext cx="1344149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联</a:t>
            </a:r>
            <a:r>
              <a:rPr lang="zh-CN" altLang="en-US" sz="3733" dirty="0">
                <a:latin typeface="楷体" pitchFamily="49" charset="-122"/>
                <a:ea typeface="楷体" pitchFamily="49" charset="-122"/>
              </a:rPr>
              <a:t>军</a:t>
            </a:r>
            <a:endParaRPr lang="zh-CN" altLang="en-US" sz="3733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056107" y="4389107"/>
            <a:ext cx="1920213" cy="666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733" dirty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3733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顿</a:t>
            </a:r>
            <a:r>
              <a:rPr lang="zh-CN" altLang="en-US" sz="3733" dirty="0">
                <a:latin typeface="楷体" pitchFamily="49" charset="-122"/>
                <a:ea typeface="楷体" pitchFamily="49" charset="-122"/>
              </a:rPr>
              <a:t>饭</a:t>
            </a:r>
            <a:endParaRPr lang="zh-CN" altLang="en-US" sz="3733" dirty="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893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9" grpId="0"/>
      <p:bldP spid="13" grpId="0" bldLvl="0" animBg="1"/>
      <p:bldP spid="14" grpId="0" bldLvl="0" animBg="1"/>
      <p:bldP spid="15" grpId="0"/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1401</Words>
  <Application>Microsoft Office PowerPoint</Application>
  <PresentationFormat>宽屏</PresentationFormat>
  <Paragraphs>202</Paragraphs>
  <Slides>35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Xingkai SC</vt:lpstr>
      <vt:lpstr>黑体</vt:lpstr>
      <vt:lpstr>楷体</vt:lpstr>
      <vt:lpstr>宋体</vt:lpstr>
      <vt:lpstr>Arial</vt:lpstr>
      <vt:lpstr>Calibri</vt:lpstr>
      <vt:lpstr>Calibri Light</vt:lpstr>
      <vt:lpstr>Wingdings</vt:lpstr>
      <vt:lpstr>汉语拼音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Organization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3</cp:revision>
  <dcterms:created xsi:type="dcterms:W3CDTF">2021-10-06T03:38:40Z</dcterms:created>
  <dcterms:modified xsi:type="dcterms:W3CDTF">2021-10-06T03:44:42Z</dcterms:modified>
</cp:coreProperties>
</file>