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8" r:id="rId3"/>
    <p:sldId id="260" r:id="rId4"/>
    <p:sldId id="261" r:id="rId5"/>
    <p:sldId id="262" r:id="rId6"/>
    <p:sldId id="263" r:id="rId7"/>
    <p:sldId id="266" r:id="rId8"/>
    <p:sldId id="299" r:id="rId9"/>
    <p:sldId id="300" r:id="rId10"/>
    <p:sldId id="301" r:id="rId11"/>
    <p:sldId id="302" r:id="rId12"/>
    <p:sldId id="276" r:id="rId13"/>
    <p:sldId id="305" r:id="rId14"/>
    <p:sldId id="306" r:id="rId15"/>
    <p:sldId id="307" r:id="rId16"/>
    <p:sldId id="310" r:id="rId17"/>
    <p:sldId id="277" r:id="rId18"/>
    <p:sldId id="278" r:id="rId19"/>
    <p:sldId id="280" r:id="rId20"/>
    <p:sldId id="281" r:id="rId21"/>
    <p:sldId id="279" r:id="rId22"/>
    <p:sldId id="308" r:id="rId23"/>
    <p:sldId id="303" r:id="rId24"/>
    <p:sldId id="30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FC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6" d="100"/>
          <a:sy n="66" d="100"/>
        </p:scale>
        <p:origin x="-632" y="-7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5.emf"/><Relationship Id="rId3" Type="http://schemas.openxmlformats.org/officeDocument/2006/relationships/image" Target="../media/image5.emf"/><Relationship Id="rId7" Type="http://schemas.openxmlformats.org/officeDocument/2006/relationships/image" Target="../media/image9.emf"/><Relationship Id="rId12" Type="http://schemas.openxmlformats.org/officeDocument/2006/relationships/image" Target="../media/image14.emf"/><Relationship Id="rId2" Type="http://schemas.openxmlformats.org/officeDocument/2006/relationships/image" Target="../media/image4.emf"/><Relationship Id="rId1" Type="http://schemas.openxmlformats.org/officeDocument/2006/relationships/image" Target="../media/image3.emf"/><Relationship Id="rId6" Type="http://schemas.openxmlformats.org/officeDocument/2006/relationships/image" Target="../media/image8.emf"/><Relationship Id="rId11" Type="http://schemas.openxmlformats.org/officeDocument/2006/relationships/image" Target="../media/image13.emf"/><Relationship Id="rId5" Type="http://schemas.openxmlformats.org/officeDocument/2006/relationships/image" Target="../media/image7.emf"/><Relationship Id="rId10" Type="http://schemas.openxmlformats.org/officeDocument/2006/relationships/image" Target="../media/image12.emf"/><Relationship Id="rId4" Type="http://schemas.openxmlformats.org/officeDocument/2006/relationships/image" Target="../media/image6.emf"/><Relationship Id="rId9" Type="http://schemas.openxmlformats.org/officeDocument/2006/relationships/image" Target="../media/image11.emf"/><Relationship Id="rId14"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image" Target="../media/image17.emf"/><Relationship Id="rId6" Type="http://schemas.openxmlformats.org/officeDocument/2006/relationships/image" Target="../media/image22.emf"/><Relationship Id="rId5" Type="http://schemas.openxmlformats.org/officeDocument/2006/relationships/image" Target="../media/image21.emf"/><Relationship Id="rId10" Type="http://schemas.openxmlformats.org/officeDocument/2006/relationships/image" Target="../media/image26.emf"/><Relationship Id="rId4" Type="http://schemas.openxmlformats.org/officeDocument/2006/relationships/image" Target="../media/image20.emf"/><Relationship Id="rId9" Type="http://schemas.openxmlformats.org/officeDocument/2006/relationships/image" Target="../media/image2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 Id="rId4" Type="http://schemas.openxmlformats.org/officeDocument/2006/relationships/image" Target="../media/image32.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5" Type="http://schemas.openxmlformats.org/officeDocument/2006/relationships/image" Target="../media/image37.emf"/><Relationship Id="rId4" Type="http://schemas.openxmlformats.org/officeDocument/2006/relationships/image" Target="../media/image3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pPr fontAlgn="base">
                <a:spcBef>
                  <a:spcPct val="0"/>
                </a:spcBef>
                <a:spcAft>
                  <a:spcPct val="0"/>
                </a:spcAft>
              </a:pPr>
              <a:t>13</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pPr fontAlgn="base">
                <a:spcBef>
                  <a:spcPct val="0"/>
                </a:spcBef>
                <a:spcAft>
                  <a:spcPct val="0"/>
                </a:spcAft>
              </a:pPr>
              <a:t>14</a:t>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pPr fontAlgn="base">
                <a:spcBef>
                  <a:spcPct val="0"/>
                </a:spcBef>
                <a:spcAft>
                  <a:spcPct val="0"/>
                </a:spcAft>
              </a:pPr>
              <a:t>15</a:t>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pPr fontAlgn="base">
                <a:spcBef>
                  <a:spcPct val="0"/>
                </a:spcBef>
                <a:spcAft>
                  <a:spcPct val="0"/>
                </a:spcAft>
              </a:pPr>
              <a:t>16</a:t>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pPr fontAlgn="base">
                <a:spcBef>
                  <a:spcPct val="0"/>
                </a:spcBef>
                <a:spcAft>
                  <a:spcPct val="0"/>
                </a:spcAft>
              </a:pPr>
              <a:t>22</a:t>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2022/12/8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7" name="文本框 6"/>
          <p:cNvSpPr txBox="1"/>
          <p:nvPr userDrawn="1"/>
        </p:nvSpPr>
        <p:spPr>
          <a:xfrm rot="19920000">
            <a:off x="1736090" y="2603500"/>
            <a:ext cx="9695180" cy="1568450"/>
          </a:xfrm>
          <a:prstGeom prst="rect">
            <a:avLst/>
          </a:prstGeom>
          <a:noFill/>
        </p:spPr>
        <p:txBody>
          <a:bodyPr wrap="square" rtlCol="0">
            <a:spAutoFit/>
          </a:bodyPr>
          <a:lstStyle/>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1.bin"/><Relationship Id="rId7"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slideLayout" Target="../slideLayouts/slideLayout2.xml"/><Relationship Id="rId16" Type="http://schemas.openxmlformats.org/officeDocument/2006/relationships/oleObject" Target="../embeddings/oleObject14.bin"/><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5" Type="http://schemas.openxmlformats.org/officeDocument/2006/relationships/oleObject" Target="../embeddings/oleObject1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9.bin"/><Relationship Id="rId12"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18.bin"/><Relationship Id="rId11" Type="http://schemas.openxmlformats.org/officeDocument/2006/relationships/oleObject" Target="../embeddings/oleObject23.bin"/><Relationship Id="rId5" Type="http://schemas.openxmlformats.org/officeDocument/2006/relationships/oleObject" Target="../embeddings/oleObject17.bin"/><Relationship Id="rId10" Type="http://schemas.openxmlformats.org/officeDocument/2006/relationships/oleObject" Target="../embeddings/oleObject22.bin"/><Relationship Id="rId4" Type="http://schemas.openxmlformats.org/officeDocument/2006/relationships/oleObject" Target="../embeddings/oleObject16.bin"/><Relationship Id="rId9" Type="http://schemas.openxmlformats.org/officeDocument/2006/relationships/oleObject" Target="../embeddings/oleObject21.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133350" y="87630"/>
            <a:ext cx="11901805" cy="6611620"/>
          </a:xfrm>
          <a:prstGeom prst="rect">
            <a:avLst/>
          </a:prstGeom>
        </p:spPr>
      </p:pic>
      <p:pic>
        <p:nvPicPr>
          <p:cNvPr id="4" name="Picture 2" descr="NewsMedia_517"/>
          <p:cNvPicPr>
            <a:picLocks noGrp="1" noChangeAspect="1" noChangeArrowheads="1"/>
          </p:cNvPicPr>
          <p:nvPr/>
        </p:nvPicPr>
        <p:blipFill>
          <a:blip r:embed="rId3" cstate="print"/>
          <a:stretch>
            <a:fillRect/>
          </a:stretch>
        </p:blipFill>
        <p:spPr>
          <a:xfrm flipH="1">
            <a:off x="133350" y="2692400"/>
            <a:ext cx="2770505" cy="4006850"/>
          </a:xfrm>
          <a:prstGeom prst="rect">
            <a:avLst/>
          </a:prstGeom>
          <a:noFill/>
        </p:spPr>
      </p:pic>
      <p:sp>
        <p:nvSpPr>
          <p:cNvPr id="6" name="文本框 5"/>
          <p:cNvSpPr txBox="1"/>
          <p:nvPr/>
        </p:nvSpPr>
        <p:spPr>
          <a:xfrm>
            <a:off x="713105" y="735330"/>
            <a:ext cx="10561320" cy="3630930"/>
          </a:xfrm>
          <a:prstGeom prst="rect">
            <a:avLst/>
          </a:prstGeom>
          <a:noFill/>
        </p:spPr>
        <p:txBody>
          <a:bodyPr wrap="square" rtlCol="0" anchor="t">
            <a:spAutoFit/>
          </a:bodyPr>
          <a:lstStyle/>
          <a:p>
            <a:r>
              <a:rPr lang="zh-CN" altLang="zh-CN" sz="11500" b="1">
                <a:ln w="22225">
                  <a:solidFill>
                    <a:schemeClr val="accent2"/>
                  </a:solidFill>
                  <a:prstDash val="solid"/>
                </a:ln>
                <a:solidFill>
                  <a:srgbClr val="FF0000"/>
                </a:solidFill>
                <a:effectLst/>
                <a:latin typeface="华文行楷" panose="02010800040101010101" charset="-122"/>
                <a:ea typeface="华文行楷" panose="02010800040101010101" charset="-122"/>
                <a:sym typeface="+mn-ea"/>
              </a:rPr>
              <a:t>县委书记的榜样</a:t>
            </a:r>
            <a:r>
              <a:rPr lang="en-US" altLang="zh-CN" sz="11500" b="1">
                <a:ln w="22225">
                  <a:solidFill>
                    <a:schemeClr val="accent2"/>
                  </a:solidFill>
                  <a:prstDash val="solid"/>
                </a:ln>
                <a:solidFill>
                  <a:srgbClr val="FF0000"/>
                </a:solidFill>
                <a:effectLst/>
                <a:latin typeface="华文行楷" panose="02010800040101010101" charset="-122"/>
                <a:ea typeface="华文行楷" panose="02010800040101010101" charset="-122"/>
                <a:sym typeface="+mn-ea"/>
              </a:rPr>
              <a:t>   </a:t>
            </a:r>
          </a:p>
          <a:p>
            <a:r>
              <a:rPr lang="en-US" altLang="zh-CN" sz="11500" b="1">
                <a:ln w="22225">
                  <a:solidFill>
                    <a:schemeClr val="accent2"/>
                  </a:solidFill>
                  <a:prstDash val="solid"/>
                </a:ln>
                <a:solidFill>
                  <a:srgbClr val="FF0000"/>
                </a:solidFill>
                <a:effectLst/>
                <a:latin typeface="华文行楷" panose="02010800040101010101" charset="-122"/>
                <a:ea typeface="华文行楷" panose="02010800040101010101" charset="-122"/>
                <a:sym typeface="+mn-ea"/>
              </a:rPr>
              <a:t>          ---</a:t>
            </a:r>
            <a:r>
              <a:rPr lang="zh-CN" altLang="en-US" sz="11500" b="1">
                <a:ln w="12700" cmpd="sng">
                  <a:solidFill>
                    <a:schemeClr val="accent4"/>
                  </a:solidFill>
                  <a:prstDash val="solid"/>
                </a:ln>
                <a:solidFill>
                  <a:srgbClr val="C00000"/>
                </a:solidFill>
                <a:effectLst/>
                <a:latin typeface="华文行楷" panose="02010800040101010101" charset="-122"/>
                <a:ea typeface="华文行楷" panose="02010800040101010101" charset="-122"/>
                <a:sym typeface="+mn-ea"/>
              </a:rPr>
              <a:t>焦裕禄</a:t>
            </a:r>
          </a:p>
        </p:txBody>
      </p:sp>
      <p:sp>
        <p:nvSpPr>
          <p:cNvPr id="7" name="文本框 6"/>
          <p:cNvSpPr txBox="1"/>
          <p:nvPr/>
        </p:nvSpPr>
        <p:spPr>
          <a:xfrm>
            <a:off x="3573145" y="4712970"/>
            <a:ext cx="6349365" cy="1198880"/>
          </a:xfrm>
          <a:prstGeom prst="rect">
            <a:avLst/>
          </a:prstGeom>
          <a:noFill/>
        </p:spPr>
        <p:txBody>
          <a:bodyPr wrap="none" rtlCol="0" anchor="t">
            <a:spAutoFit/>
          </a:bodyPr>
          <a:lstStyle/>
          <a:p>
            <a:r>
              <a:rPr lang="zh-CN" altLang="en-US" sz="7200" b="1">
                <a:ln w="22225">
                  <a:solidFill>
                    <a:schemeClr val="accent2"/>
                  </a:solidFill>
                  <a:prstDash val="solid"/>
                </a:ln>
                <a:solidFill>
                  <a:srgbClr val="1B1FC8"/>
                </a:solidFill>
                <a:effectLst/>
                <a:latin typeface="华文行楷" panose="02010800040101010101" charset="-122"/>
                <a:ea typeface="华文行楷" panose="02010800040101010101" charset="-122"/>
                <a:cs typeface="华文行楷" panose="02010800040101010101" charset="-122"/>
                <a:sym typeface="+mn-ea"/>
              </a:rPr>
              <a:t>穆青 冯健  周原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childTnLst>
                                </p:cTn>
                              </p:par>
                              <p:par>
                                <p:cTn id="15" presetID="2" presetClass="entr" presetSubtype="4" fill="hold" nodeType="withEffect">
                                  <p:stCondLst>
                                    <p:cond delay="0"/>
                                  </p:stCondLst>
                                  <p:childTnLst>
                                    <p:set>
                                      <p:cBhvr>
                                        <p:cTn id="16" dur="1000"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6"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290">
                                          <p:stCondLst>
                                            <p:cond delay="0"/>
                                          </p:stCondLst>
                                        </p:cTn>
                                        <p:tgtEl>
                                          <p:spTgt spid="7"/>
                                        </p:tgtEl>
                                      </p:cBhvr>
                                    </p:animEffect>
                                    <p:anim calcmode="lin" valueType="num">
                                      <p:cBhvr>
                                        <p:cTn id="2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28" dur="13">
                                          <p:stCondLst>
                                            <p:cond delay="325"/>
                                          </p:stCondLst>
                                        </p:cTn>
                                        <p:tgtEl>
                                          <p:spTgt spid="7"/>
                                        </p:tgtEl>
                                      </p:cBhvr>
                                      <p:to x="100000" y="60000"/>
                                    </p:animScale>
                                    <p:animScale>
                                      <p:cBhvr>
                                        <p:cTn id="29" dur="83" decel="50000">
                                          <p:stCondLst>
                                            <p:cond delay="338"/>
                                          </p:stCondLst>
                                        </p:cTn>
                                        <p:tgtEl>
                                          <p:spTgt spid="7"/>
                                        </p:tgtEl>
                                      </p:cBhvr>
                                      <p:to x="100000" y="100000"/>
                                    </p:animScale>
                                    <p:animScale>
                                      <p:cBhvr>
                                        <p:cTn id="30" dur="13">
                                          <p:stCondLst>
                                            <p:cond delay="656"/>
                                          </p:stCondLst>
                                        </p:cTn>
                                        <p:tgtEl>
                                          <p:spTgt spid="7"/>
                                        </p:tgtEl>
                                      </p:cBhvr>
                                      <p:to x="100000" y="80000"/>
                                    </p:animScale>
                                    <p:animScale>
                                      <p:cBhvr>
                                        <p:cTn id="31" dur="83" decel="50000">
                                          <p:stCondLst>
                                            <p:cond delay="669"/>
                                          </p:stCondLst>
                                        </p:cTn>
                                        <p:tgtEl>
                                          <p:spTgt spid="7"/>
                                        </p:tgtEl>
                                      </p:cBhvr>
                                      <p:to x="100000" y="100000"/>
                                    </p:animScale>
                                    <p:animScale>
                                      <p:cBhvr>
                                        <p:cTn id="32" dur="13">
                                          <p:stCondLst>
                                            <p:cond delay="821"/>
                                          </p:stCondLst>
                                        </p:cTn>
                                        <p:tgtEl>
                                          <p:spTgt spid="7"/>
                                        </p:tgtEl>
                                      </p:cBhvr>
                                      <p:to x="100000" y="90000"/>
                                    </p:animScale>
                                    <p:animScale>
                                      <p:cBhvr>
                                        <p:cTn id="33" dur="83" decel="50000">
                                          <p:stCondLst>
                                            <p:cond delay="834"/>
                                          </p:stCondLst>
                                        </p:cTn>
                                        <p:tgtEl>
                                          <p:spTgt spid="7"/>
                                        </p:tgtEl>
                                      </p:cBhvr>
                                      <p:to x="100000" y="100000"/>
                                    </p:animScale>
                                    <p:animScale>
                                      <p:cBhvr>
                                        <p:cTn id="34" dur="13">
                                          <p:stCondLst>
                                            <p:cond delay="904"/>
                                          </p:stCondLst>
                                        </p:cTn>
                                        <p:tgtEl>
                                          <p:spTgt spid="7"/>
                                        </p:tgtEl>
                                      </p:cBhvr>
                                      <p:to x="100000" y="95000"/>
                                    </p:animScale>
                                    <p:animScale>
                                      <p:cBhvr>
                                        <p:cTn id="35" dur="83" decel="50000">
                                          <p:stCondLst>
                                            <p:cond delay="917"/>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1066522" y="1057892"/>
          <a:ext cx="8484565" cy="4180386"/>
        </p:xfrm>
        <a:graphic>
          <a:graphicData uri="http://schemas.openxmlformats.org/presentationml/2006/ole">
            <p:oleObj spid="_x0000_s120833" name="文档" r:id="rId3" imgW="8493273" imgH="4181190" progId="">
              <p:embed/>
            </p:oleObj>
          </a:graphicData>
        </a:graphic>
      </p:graphicFrame>
      <p:sp>
        <p:nvSpPr>
          <p:cNvPr id="4" name="矩形 3"/>
          <p:cNvSpPr/>
          <p:nvPr/>
        </p:nvSpPr>
        <p:spPr>
          <a:xfrm>
            <a:off x="2916478" y="1996932"/>
            <a:ext cx="488950" cy="460375"/>
          </a:xfrm>
          <a:prstGeom prst="rect">
            <a:avLst/>
          </a:prstGeom>
        </p:spPr>
        <p:txBody>
          <a:bodyPr wrap="none">
            <a:spAutoFit/>
          </a:bodyPr>
          <a:lstStyle/>
          <a:p>
            <a:r>
              <a:rPr lang="zh-CN" altLang="zh-CN" sz="2400" b="1" kern="100" dirty="0">
                <a:solidFill>
                  <a:srgbClr val="FF0000"/>
                </a:solidFill>
                <a:latin typeface="Times New Roman" panose="02020603050405020304"/>
                <a:ea typeface="宋体" panose="02010600030101010101" pitchFamily="2" charset="-122"/>
                <a:cs typeface="Times New Roman" panose="02020603050405020304"/>
              </a:rPr>
              <a:t>蹲</a:t>
            </a:r>
            <a:endParaRPr lang="zh-CN" altLang="en-US" sz="2400" dirty="0"/>
          </a:p>
        </p:txBody>
      </p:sp>
      <p:sp>
        <p:nvSpPr>
          <p:cNvPr id="5" name="矩形 4"/>
          <p:cNvSpPr/>
          <p:nvPr/>
        </p:nvSpPr>
        <p:spPr>
          <a:xfrm>
            <a:off x="2916478" y="2625418"/>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遵</a:t>
            </a:r>
            <a:endParaRPr lang="zh-CN" altLang="en-US" sz="2400" dirty="0"/>
          </a:p>
        </p:txBody>
      </p:sp>
      <p:sp>
        <p:nvSpPr>
          <p:cNvPr id="6" name="矩形 5"/>
          <p:cNvSpPr/>
          <p:nvPr/>
        </p:nvSpPr>
        <p:spPr>
          <a:xfrm>
            <a:off x="6915936" y="1964674"/>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榻</a:t>
            </a:r>
            <a:endParaRPr lang="zh-CN" altLang="en-US" sz="2400" dirty="0"/>
          </a:p>
        </p:txBody>
      </p:sp>
      <p:sp>
        <p:nvSpPr>
          <p:cNvPr id="7" name="矩形 6"/>
          <p:cNvSpPr/>
          <p:nvPr/>
        </p:nvSpPr>
        <p:spPr>
          <a:xfrm>
            <a:off x="6915936" y="2625417"/>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遢</a:t>
            </a:r>
            <a:endParaRPr lang="zh-CN" altLang="en-US" sz="2400" dirty="0"/>
          </a:p>
        </p:txBody>
      </p:sp>
      <p:sp>
        <p:nvSpPr>
          <p:cNvPr id="8" name="矩形 7"/>
          <p:cNvSpPr/>
          <p:nvPr/>
        </p:nvSpPr>
        <p:spPr>
          <a:xfrm>
            <a:off x="3049166" y="3377697"/>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酸</a:t>
            </a:r>
            <a:endParaRPr lang="zh-CN" altLang="en-US" sz="2400" dirty="0"/>
          </a:p>
        </p:txBody>
      </p:sp>
      <p:sp>
        <p:nvSpPr>
          <p:cNvPr id="9" name="矩形 8"/>
          <p:cNvSpPr/>
          <p:nvPr/>
        </p:nvSpPr>
        <p:spPr>
          <a:xfrm>
            <a:off x="3982373" y="3987139"/>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悛</a:t>
            </a:r>
            <a:endParaRPr lang="zh-CN" altLang="en-US" sz="2400" dirty="0"/>
          </a:p>
        </p:txBody>
      </p:sp>
      <p:sp>
        <p:nvSpPr>
          <p:cNvPr id="10" name="矩形 9"/>
          <p:cNvSpPr/>
          <p:nvPr/>
        </p:nvSpPr>
        <p:spPr>
          <a:xfrm>
            <a:off x="7048624" y="3358652"/>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详</a:t>
            </a:r>
            <a:endParaRPr lang="zh-CN" altLang="en-US" sz="2400" dirty="0"/>
          </a:p>
        </p:txBody>
      </p:sp>
      <p:sp>
        <p:nvSpPr>
          <p:cNvPr id="11" name="矩形 10"/>
          <p:cNvSpPr/>
          <p:nvPr/>
        </p:nvSpPr>
        <p:spPr>
          <a:xfrm>
            <a:off x="7343196" y="4004725"/>
            <a:ext cx="488950" cy="460375"/>
          </a:xfrm>
          <a:prstGeom prst="rect">
            <a:avLst/>
          </a:prstGeom>
        </p:spPr>
        <p:txBody>
          <a:bodyPr wrap="none">
            <a:spAutoFit/>
          </a:bodyPr>
          <a:lstStyle/>
          <a:p>
            <a:r>
              <a:rPr lang="zh-CN" altLang="en-US" sz="2400" b="1" kern="100" dirty="0">
                <a:solidFill>
                  <a:srgbClr val="FF0000"/>
                </a:solidFill>
                <a:latin typeface="Times New Roman" panose="02020603050405020304"/>
                <a:ea typeface="宋体" panose="02010600030101010101" pitchFamily="2" charset="-122"/>
                <a:cs typeface="Times New Roman" panose="02020603050405020304"/>
              </a:rPr>
              <a:t>祥</a:t>
            </a:r>
            <a:endParaRPr lang="zh-CN" altLang="en-US" sz="2400" dirty="0"/>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428513" y="600812"/>
          <a:ext cx="11541294" cy="5599242"/>
        </p:xfrm>
        <a:graphic>
          <a:graphicData uri="http://schemas.openxmlformats.org/presentationml/2006/ole">
            <p:oleObj spid="_x0000_s121857" name="文档" r:id="rId3" imgW="11533368" imgH="5600361" progId="">
              <p:embed/>
            </p:oleObj>
          </a:graphicData>
        </a:graphic>
      </p:graphicFrame>
      <p:sp>
        <p:nvSpPr>
          <p:cNvPr id="3" name="矩形 2"/>
          <p:cNvSpPr/>
          <p:nvPr/>
        </p:nvSpPr>
        <p:spPr>
          <a:xfrm>
            <a:off x="2221334" y="1755179"/>
            <a:ext cx="967105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本是迷信的人讲风水的话，后来比喻人、物的来历或事情的前因后果。</a:t>
            </a:r>
            <a:endParaRPr lang="zh-CN" altLang="en-US" sz="2400" dirty="0">
              <a:latin typeface="楷体_GB2312" pitchFamily="49" charset="-122"/>
              <a:ea typeface="楷体_GB2312" pitchFamily="49" charset="-122"/>
            </a:endParaRPr>
          </a:p>
        </p:txBody>
      </p:sp>
      <p:sp>
        <p:nvSpPr>
          <p:cNvPr id="4" name="矩形 3"/>
          <p:cNvSpPr/>
          <p:nvPr/>
        </p:nvSpPr>
        <p:spPr>
          <a:xfrm>
            <a:off x="2297514" y="2393188"/>
            <a:ext cx="722249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指像流水一般不间断，形容话很多，说起来没个完。</a:t>
            </a:r>
            <a:endParaRPr lang="zh-CN" altLang="en-US" sz="2400" dirty="0">
              <a:latin typeface="楷体_GB2312" pitchFamily="49" charset="-122"/>
              <a:ea typeface="楷体_GB2312" pitchFamily="49" charset="-122"/>
            </a:endParaRPr>
          </a:p>
        </p:txBody>
      </p:sp>
      <p:sp>
        <p:nvSpPr>
          <p:cNvPr id="5" name="矩形 4"/>
          <p:cNvSpPr/>
          <p:nvPr/>
        </p:nvSpPr>
        <p:spPr>
          <a:xfrm>
            <a:off x="2249901" y="2940435"/>
            <a:ext cx="630428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哭得喉咙哽住，出不来声音。形容极度悲伤。</a:t>
            </a:r>
            <a:endParaRPr lang="zh-CN" altLang="en-US" sz="2400" dirty="0">
              <a:latin typeface="楷体_GB2312" pitchFamily="49" charset="-122"/>
              <a:ea typeface="楷体_GB2312" pitchFamily="49" charset="-122"/>
            </a:endParaRPr>
          </a:p>
        </p:txBody>
      </p:sp>
      <p:sp>
        <p:nvSpPr>
          <p:cNvPr id="6" name="矩形 5"/>
          <p:cNvSpPr/>
          <p:nvPr/>
        </p:nvSpPr>
        <p:spPr>
          <a:xfrm>
            <a:off x="2259424" y="3559399"/>
            <a:ext cx="630428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不逃避劳累辛苦。形容人不怕吃苦，毅力强。</a:t>
            </a:r>
            <a:endParaRPr lang="zh-CN" altLang="en-US" sz="2400" dirty="0">
              <a:latin typeface="楷体_GB2312" pitchFamily="49" charset="-122"/>
              <a:ea typeface="楷体_GB2312" pitchFamily="49" charset="-122"/>
            </a:endParaRPr>
          </a:p>
        </p:txBody>
      </p:sp>
      <p:sp>
        <p:nvSpPr>
          <p:cNvPr id="7" name="矩形 6"/>
          <p:cNvSpPr/>
          <p:nvPr/>
        </p:nvSpPr>
        <p:spPr>
          <a:xfrm>
            <a:off x="2287991" y="4130750"/>
            <a:ext cx="905891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一同尝甜的，也一同吃苦的。比喻有福一起享，有困难一起承担。</a:t>
            </a:r>
            <a:endParaRPr lang="zh-CN" altLang="en-US" sz="2400" dirty="0">
              <a:latin typeface="楷体_GB2312" pitchFamily="49" charset="-122"/>
              <a:ea typeface="楷体_GB2312" pitchFamily="49" charset="-122"/>
            </a:endParaRPr>
          </a:p>
        </p:txBody>
      </p:sp>
      <p:sp>
        <p:nvSpPr>
          <p:cNvPr id="8" name="矩形 7"/>
          <p:cNvSpPr/>
          <p:nvPr/>
        </p:nvSpPr>
        <p:spPr>
          <a:xfrm>
            <a:off x="2297514" y="4721147"/>
            <a:ext cx="783463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遮住天、盖住地，形容声势浩大，来势凶猛，到处都是。</a:t>
            </a:r>
            <a:endParaRPr lang="zh-CN" altLang="en-US" sz="2400" dirty="0">
              <a:latin typeface="楷体_GB2312" pitchFamily="49" charset="-122"/>
              <a:ea typeface="楷体_GB2312" pitchFamily="49" charset="-122"/>
            </a:endParaRPr>
          </a:p>
        </p:txBody>
      </p:sp>
      <p:sp>
        <p:nvSpPr>
          <p:cNvPr id="11" name="矩形 10"/>
          <p:cNvSpPr/>
          <p:nvPr/>
        </p:nvSpPr>
        <p:spPr>
          <a:xfrm>
            <a:off x="2259424" y="5311543"/>
            <a:ext cx="4467860" cy="460375"/>
          </a:xfrm>
          <a:prstGeom prst="rect">
            <a:avLst/>
          </a:prstGeom>
        </p:spPr>
        <p:txBody>
          <a:bodyPr wrap="none">
            <a:spAutoFit/>
          </a:bodyPr>
          <a:lstStyle/>
          <a:p>
            <a:r>
              <a:rPr lang="zh-CN" altLang="en-US" sz="2400" b="1" kern="100" dirty="0">
                <a:solidFill>
                  <a:srgbClr val="FF0000"/>
                </a:solidFill>
                <a:latin typeface="楷体_GB2312" pitchFamily="49" charset="-122"/>
                <a:ea typeface="楷体_GB2312" pitchFamily="49" charset="-122"/>
                <a:cs typeface="Times New Roman" panose="02020603050405020304"/>
              </a:rPr>
              <a:t>波涛奔腾冲击。形容声势浩大。</a:t>
            </a:r>
            <a:endParaRPr lang="zh-CN" altLang="en-US" sz="2400"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86960" y="123825"/>
            <a:ext cx="2418080" cy="768350"/>
          </a:xfrm>
          <a:prstGeom prst="rect">
            <a:avLst/>
          </a:prstGeom>
          <a:noFill/>
        </p:spPr>
        <p:txBody>
          <a:bodyPr wrap="none" rtlCol="0">
            <a:spAutoFit/>
          </a:bodyPr>
          <a:lstStyle/>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层次结构</a:t>
            </a:r>
            <a:endParaRPr lang="zh-CN" altLang="en-US" sz="2800" b="1">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90170" y="892175"/>
            <a:ext cx="12011660" cy="5844540"/>
          </a:xfrm>
          <a:prstGeom prst="rect">
            <a:avLst/>
          </a:prstGeom>
          <a:noFill/>
        </p:spPr>
        <p:txBody>
          <a:bodyPr wrap="none" rtlCol="0">
            <a:spAutoFit/>
          </a:bodyPr>
          <a:lstStyle/>
          <a:p>
            <a:pPr indent="356870" algn="l">
              <a:lnSpc>
                <a:spcPct val="110000"/>
              </a:lnSpc>
            </a:pPr>
            <a:r>
              <a:rPr lang="zh-CN" sz="3200" b="1">
                <a:solidFill>
                  <a:srgbClr val="1B1FC8"/>
                </a:solidFill>
                <a:latin typeface="华文中宋" panose="02010600040101010101" charset="-122"/>
                <a:ea typeface="华文中宋" panose="02010600040101010101" charset="-122"/>
                <a:cs typeface="华文中宋" panose="02010600040101010101" charset="-122"/>
                <a:sym typeface="+mn-ea"/>
              </a:rPr>
              <a:t>全文共分为六个部分：</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第一部分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（第1-7段），介绍了兰考县的灾情以及焦裕禄的到来。</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第二部分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（第8-16段），写焦裕禄率领的调查队经历的艰辛和取得的成</a:t>
            </a:r>
            <a:endParaRPr lang="zh-CN" sz="2800" b="1">
              <a:solidFill>
                <a:srgbClr val="000000"/>
              </a:solidFill>
              <a:latin typeface="华文中宋" panose="02010600040101010101" charset="-122"/>
              <a:ea typeface="华文中宋" panose="02010600040101010101" charset="-122"/>
              <a:cs typeface="华文中宋" panose="02010600040101010101" charset="-122"/>
            </a:endParaRPr>
          </a:p>
          <a:p>
            <a:pPr indent="356870" algn="l">
              <a:lnSpc>
                <a:spcPct val="110000"/>
              </a:lnSpc>
            </a:pP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就。</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第三部分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（第17-27段），写焦裕禄处理灾情的具体工作，他办事果断，</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endParaRPr lang="en-US" altLang="zh-CN" sz="2800" b="1">
              <a:solidFill>
                <a:srgbClr val="000000"/>
              </a:solidFill>
              <a:latin typeface="华文中宋" panose="02010600040101010101" charset="-122"/>
              <a:ea typeface="华文中宋" panose="02010600040101010101" charset="-122"/>
              <a:cs typeface="华文中宋" panose="02010600040101010101" charset="-122"/>
            </a:endParaRPr>
          </a:p>
          <a:p>
            <a:pPr indent="356870" algn="l">
              <a:lnSpc>
                <a:spcPct val="110000"/>
              </a:lnSpc>
            </a:pP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舍身忘我。在工作中，焦裕禄感受到群众的伟大力量。</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第四部分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（第28-36段），写焦裕禄一心为民，不顾自我，忍着病痛开会</a:t>
            </a:r>
            <a:endParaRPr lang="zh-CN" sz="2800" b="1">
              <a:solidFill>
                <a:srgbClr val="000000"/>
              </a:solidFill>
              <a:latin typeface="华文中宋" panose="02010600040101010101" charset="-122"/>
              <a:ea typeface="华文中宋" panose="02010600040101010101" charset="-122"/>
              <a:cs typeface="华文中宋" panose="02010600040101010101" charset="-122"/>
            </a:endParaRPr>
          </a:p>
          <a:p>
            <a:pPr indent="356870" algn="l">
              <a:lnSpc>
                <a:spcPct val="110000"/>
              </a:lnSpc>
            </a:pP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工作，最终因病情加重，离开了他心心念念的兰考县。</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第五部分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（第37-62段），写焦裕禄病危、临终前对兰考县的牵挂以及他</a:t>
            </a:r>
            <a:endParaRPr lang="zh-CN" sz="2800" b="1">
              <a:solidFill>
                <a:srgbClr val="000000"/>
              </a:solidFill>
              <a:latin typeface="华文中宋" panose="02010600040101010101" charset="-122"/>
              <a:ea typeface="华文中宋" panose="02010600040101010101" charset="-122"/>
              <a:cs typeface="华文中宋" panose="02010600040101010101" charset="-122"/>
            </a:endParaRPr>
          </a:p>
          <a:p>
            <a:pPr indent="356870" algn="l">
              <a:lnSpc>
                <a:spcPct val="110000"/>
              </a:lnSpc>
            </a:pP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的离世。</a:t>
            </a:r>
          </a:p>
          <a:p>
            <a:pPr indent="356870" algn="l">
              <a:lnSpc>
                <a:spcPct val="110000"/>
              </a:lnSpc>
            </a:pP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第六部分</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（第63-71段），写兰考人民对焦裕禄的悼念以及兰考人民发扬</a:t>
            </a:r>
            <a:endParaRPr lang="zh-CN" sz="2800" b="1">
              <a:solidFill>
                <a:srgbClr val="000000"/>
              </a:solidFill>
              <a:latin typeface="华文中宋" panose="02010600040101010101" charset="-122"/>
              <a:ea typeface="华文中宋" panose="02010600040101010101" charset="-122"/>
              <a:cs typeface="华文中宋" panose="02010600040101010101" charset="-122"/>
            </a:endParaRPr>
          </a:p>
          <a:p>
            <a:pPr indent="356870" algn="l">
              <a:lnSpc>
                <a:spcPct val="110000"/>
              </a:lnSpc>
            </a:pP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sz="2800" b="1">
                <a:solidFill>
                  <a:srgbClr val="000000"/>
                </a:solidFill>
                <a:latin typeface="华文中宋" panose="02010600040101010101" charset="-122"/>
                <a:ea typeface="华文中宋" panose="02010600040101010101" charset="-122"/>
                <a:cs typeface="华文中宋" panose="02010600040101010101" charset="-122"/>
                <a:sym typeface="+mn-ea"/>
              </a:rPr>
              <a:t>焦裕禄精神，完成了焦裕禄的遗志。</a:t>
            </a:r>
            <a:endParaRPr lang="zh-CN" altLang="en-US" sz="2800" b="1">
              <a:solidFill>
                <a:srgbClr val="00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par>
                          <p:cTn id="22" fill="hold">
                            <p:stCondLst>
                              <p:cond delay="1000"/>
                            </p:stCondLst>
                            <p:childTnLst>
                              <p:par>
                                <p:cTn id="23" presetID="55"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2" end="2"/>
                                            </p:txEl>
                                          </p:spTgt>
                                        </p:tgtEl>
                                      </p:cBhvr>
                                    </p:animEffect>
                                  </p:childTnLst>
                                </p:cTn>
                              </p:par>
                              <p:par>
                                <p:cTn id="28" presetID="55"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2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par>
                                <p:cTn id="39" presetID="55"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2"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3" dur="1000"/>
                                        <p:tgtEl>
                                          <p:spTgt spid="3">
                                            <p:txEl>
                                              <p:pRg st="5" end="5"/>
                                            </p:txEl>
                                          </p:spTgt>
                                        </p:tgtEl>
                                      </p:cBhvr>
                                    </p:animEffect>
                                  </p:childTnLst>
                                </p:cTn>
                              </p:par>
                            </p:childTnLst>
                          </p:cTn>
                        </p:par>
                        <p:par>
                          <p:cTn id="44" fill="hold">
                            <p:stCondLst>
                              <p:cond delay="3000"/>
                            </p:stCondLst>
                            <p:childTnLst>
                              <p:par>
                                <p:cTn id="45" presetID="55" presetClass="entr" presetSubtype="0" fill="hold" nodeType="after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6" end="6"/>
                                            </p:txEl>
                                          </p:spTgt>
                                        </p:tgtEl>
                                      </p:cBhvr>
                                    </p:animEffect>
                                  </p:childTnLst>
                                </p:cTn>
                              </p:par>
                              <p:par>
                                <p:cTn id="50" presetID="55" presetClass="entr" presetSubtype="0" fill="hold" nodeType="with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p:cTn id="52"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3"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4" dur="1000"/>
                                        <p:tgtEl>
                                          <p:spTgt spid="3">
                                            <p:txEl>
                                              <p:pRg st="7" end="7"/>
                                            </p:txEl>
                                          </p:spTgt>
                                        </p:tgtEl>
                                      </p:cBhvr>
                                    </p:animEffect>
                                  </p:childTnLst>
                                </p:cTn>
                              </p:par>
                            </p:childTnLst>
                          </p:cTn>
                        </p:par>
                        <p:par>
                          <p:cTn id="55" fill="hold">
                            <p:stCondLst>
                              <p:cond delay="4000"/>
                            </p:stCondLst>
                            <p:childTnLst>
                              <p:par>
                                <p:cTn id="56" presetID="55" presetClass="entr" presetSubtype="0" fill="hold" nodeType="after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 calcmode="lin" valueType="num">
                                      <p:cBhvr>
                                        <p:cTn id="58" dur="1000" fill="hold"/>
                                        <p:tgtEl>
                                          <p:spTgt spid="3">
                                            <p:txEl>
                                              <p:pRg st="8" end="8"/>
                                            </p:txEl>
                                          </p:spTgt>
                                        </p:tgtEl>
                                        <p:attrNameLst>
                                          <p:attrName>ppt_w</p:attrName>
                                        </p:attrNameLst>
                                      </p:cBhvr>
                                      <p:tavLst>
                                        <p:tav tm="0">
                                          <p:val>
                                            <p:strVal val="#ppt_w*0.70"/>
                                          </p:val>
                                        </p:tav>
                                        <p:tav tm="100000">
                                          <p:val>
                                            <p:strVal val="#ppt_w"/>
                                          </p:val>
                                        </p:tav>
                                      </p:tavLst>
                                    </p:anim>
                                    <p:anim calcmode="lin" valueType="num">
                                      <p:cBhvr>
                                        <p:cTn id="59"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60" dur="1000"/>
                                        <p:tgtEl>
                                          <p:spTgt spid="3">
                                            <p:txEl>
                                              <p:pRg st="8" end="8"/>
                                            </p:txEl>
                                          </p:spTgt>
                                        </p:tgtEl>
                                      </p:cBhvr>
                                    </p:animEffect>
                                  </p:childTnLst>
                                </p:cTn>
                              </p:par>
                              <p:par>
                                <p:cTn id="61" presetID="55" presetClass="entr" presetSubtype="0" fill="hold" nodeType="with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 calcmode="lin" valueType="num">
                                      <p:cBhvr>
                                        <p:cTn id="63" dur="1000" fill="hold"/>
                                        <p:tgtEl>
                                          <p:spTgt spid="3">
                                            <p:txEl>
                                              <p:pRg st="9" end="9"/>
                                            </p:txEl>
                                          </p:spTgt>
                                        </p:tgtEl>
                                        <p:attrNameLst>
                                          <p:attrName>ppt_w</p:attrName>
                                        </p:attrNameLst>
                                      </p:cBhvr>
                                      <p:tavLst>
                                        <p:tav tm="0">
                                          <p:val>
                                            <p:strVal val="#ppt_w*0.70"/>
                                          </p:val>
                                        </p:tav>
                                        <p:tav tm="100000">
                                          <p:val>
                                            <p:strVal val="#ppt_w"/>
                                          </p:val>
                                        </p:tav>
                                      </p:tavLst>
                                    </p:anim>
                                    <p:anim calcmode="lin" valueType="num">
                                      <p:cBhvr>
                                        <p:cTn id="64"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65" dur="1000"/>
                                        <p:tgtEl>
                                          <p:spTgt spid="3">
                                            <p:txEl>
                                              <p:pRg st="9" end="9"/>
                                            </p:txEl>
                                          </p:spTgt>
                                        </p:tgtEl>
                                      </p:cBhvr>
                                    </p:animEffect>
                                  </p:childTnLst>
                                </p:cTn>
                              </p:par>
                            </p:childTnLst>
                          </p:cTn>
                        </p:par>
                        <p:par>
                          <p:cTn id="66" fill="hold">
                            <p:stCondLst>
                              <p:cond delay="5000"/>
                            </p:stCondLst>
                            <p:childTnLst>
                              <p:par>
                                <p:cTn id="67" presetID="55" presetClass="entr" presetSubtype="0" fill="hold" nodeType="after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 calcmode="lin" valueType="num">
                                      <p:cBhvr>
                                        <p:cTn id="69" dur="1000" fill="hold"/>
                                        <p:tgtEl>
                                          <p:spTgt spid="3">
                                            <p:txEl>
                                              <p:pRg st="10" end="10"/>
                                            </p:txEl>
                                          </p:spTgt>
                                        </p:tgtEl>
                                        <p:attrNameLst>
                                          <p:attrName>ppt_w</p:attrName>
                                        </p:attrNameLst>
                                      </p:cBhvr>
                                      <p:tavLst>
                                        <p:tav tm="0">
                                          <p:val>
                                            <p:strVal val="#ppt_w*0.70"/>
                                          </p:val>
                                        </p:tav>
                                        <p:tav tm="100000">
                                          <p:val>
                                            <p:strVal val="#ppt_w"/>
                                          </p:val>
                                        </p:tav>
                                      </p:tavLst>
                                    </p:anim>
                                    <p:anim calcmode="lin" valueType="num">
                                      <p:cBhvr>
                                        <p:cTn id="70" dur="1000" fill="hold"/>
                                        <p:tgtEl>
                                          <p:spTgt spid="3">
                                            <p:txEl>
                                              <p:pRg st="10" end="10"/>
                                            </p:txEl>
                                          </p:spTgt>
                                        </p:tgtEl>
                                        <p:attrNameLst>
                                          <p:attrName>ppt_h</p:attrName>
                                        </p:attrNameLst>
                                      </p:cBhvr>
                                      <p:tavLst>
                                        <p:tav tm="0">
                                          <p:val>
                                            <p:strVal val="#ppt_h"/>
                                          </p:val>
                                        </p:tav>
                                        <p:tav tm="100000">
                                          <p:val>
                                            <p:strVal val="#ppt_h"/>
                                          </p:val>
                                        </p:tav>
                                      </p:tavLst>
                                    </p:anim>
                                    <p:animEffect transition="in" filter="fade">
                                      <p:cBhvr>
                                        <p:cTn id="71" dur="1000"/>
                                        <p:tgtEl>
                                          <p:spTgt spid="3">
                                            <p:txEl>
                                              <p:pRg st="10" end="10"/>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3">
                                            <p:txEl>
                                              <p:pRg st="11" end="11"/>
                                            </p:txEl>
                                          </p:spTgt>
                                        </p:tgtEl>
                                        <p:attrNameLst>
                                          <p:attrName>style.visibility</p:attrName>
                                        </p:attrNameLst>
                                      </p:cBhvr>
                                      <p:to>
                                        <p:strVal val="visible"/>
                                      </p:to>
                                    </p:set>
                                    <p:anim calcmode="lin" valueType="num">
                                      <p:cBhvr>
                                        <p:cTn id="74" dur="1000" fill="hold"/>
                                        <p:tgtEl>
                                          <p:spTgt spid="3">
                                            <p:txEl>
                                              <p:pRg st="11" end="11"/>
                                            </p:txEl>
                                          </p:spTgt>
                                        </p:tgtEl>
                                        <p:attrNameLst>
                                          <p:attrName>ppt_w</p:attrName>
                                        </p:attrNameLst>
                                      </p:cBhvr>
                                      <p:tavLst>
                                        <p:tav tm="0">
                                          <p:val>
                                            <p:strVal val="#ppt_w*0.70"/>
                                          </p:val>
                                        </p:tav>
                                        <p:tav tm="100000">
                                          <p:val>
                                            <p:strVal val="#ppt_w"/>
                                          </p:val>
                                        </p:tav>
                                      </p:tavLst>
                                    </p:anim>
                                    <p:anim calcmode="lin" valueType="num">
                                      <p:cBhvr>
                                        <p:cTn id="75" dur="1000" fill="hold"/>
                                        <p:tgtEl>
                                          <p:spTgt spid="3">
                                            <p:txEl>
                                              <p:pRg st="11" end="11"/>
                                            </p:txEl>
                                          </p:spTgt>
                                        </p:tgtEl>
                                        <p:attrNameLst>
                                          <p:attrName>ppt_h</p:attrName>
                                        </p:attrNameLst>
                                      </p:cBhvr>
                                      <p:tavLst>
                                        <p:tav tm="0">
                                          <p:val>
                                            <p:strVal val="#ppt_h"/>
                                          </p:val>
                                        </p:tav>
                                        <p:tav tm="100000">
                                          <p:val>
                                            <p:strVal val="#ppt_h"/>
                                          </p:val>
                                        </p:tav>
                                      </p:tavLst>
                                    </p:anim>
                                    <p:animEffect transition="in" filter="fade">
                                      <p:cBhvr>
                                        <p:cTn id="76"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926965" y="270510"/>
            <a:ext cx="2338705" cy="706755"/>
          </a:xfrm>
          <a:prstGeom prst="rect">
            <a:avLst/>
          </a:prstGeom>
          <a:noFill/>
        </p:spPr>
        <p:txBody>
          <a:bodyPr wrap="square" rtlCol="0">
            <a:spAutoFit/>
          </a:bodyPr>
          <a:lstStyle/>
          <a:p>
            <a:r>
              <a:rPr lang="zh-CN" altLang="en-US" sz="4000" b="1">
                <a:solidFill>
                  <a:srgbClr val="FF0000"/>
                </a:solidFill>
              </a:rPr>
              <a:t>课文探究</a:t>
            </a:r>
          </a:p>
        </p:txBody>
      </p:sp>
      <p:sp>
        <p:nvSpPr>
          <p:cNvPr id="5" name="文本框 4"/>
          <p:cNvSpPr txBox="1"/>
          <p:nvPr/>
        </p:nvSpPr>
        <p:spPr>
          <a:xfrm>
            <a:off x="379095" y="977265"/>
            <a:ext cx="10148570" cy="583565"/>
          </a:xfrm>
          <a:prstGeom prst="rect">
            <a:avLst/>
          </a:prstGeom>
          <a:noFill/>
        </p:spPr>
        <p:txBody>
          <a:bodyPr wrap="none" rtlCol="0">
            <a:spAutoFit/>
          </a:bodyPr>
          <a:lstStyle/>
          <a:p>
            <a:pPr marL="0" indent="0" algn="l" eaLnBrk="1" latinLnBrk="0" hangingPunct="1">
              <a:lnSpc>
                <a:spcPct val="100000"/>
              </a:lnSpc>
            </a:pPr>
            <a:r>
              <a:rPr sz="3200" b="1">
                <a:solidFill>
                  <a:srgbClr val="1B1FC8"/>
                </a:solidFill>
                <a:uFillTx/>
                <a:latin typeface="华文中宋" panose="02010600040101010101" charset="-122"/>
                <a:ea typeface="华文中宋" panose="02010600040101010101" charset="-122"/>
                <a:cs typeface="华文中宋" panose="02010600040101010101" charset="-122"/>
                <a:sym typeface="+mn-ea"/>
              </a:rPr>
              <a:t>1.文章为什么从兰考的“内涝、风沙、盐碱三害”写起?</a:t>
            </a:r>
            <a:endParaRPr lang="zh-CN" altLang="en-US" sz="3200" b="1">
              <a:solidFill>
                <a:srgbClr val="1B1FC8"/>
              </a:solidFill>
              <a:uFillTx/>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513080" y="1710690"/>
            <a:ext cx="11165205" cy="4829810"/>
          </a:xfrm>
          <a:prstGeom prst="rect">
            <a:avLst/>
          </a:prstGeom>
          <a:noFill/>
        </p:spPr>
        <p:txBody>
          <a:bodyPr wrap="square" rtlCol="0">
            <a:spAutoFit/>
          </a:bodyPr>
          <a:lstStyle/>
          <a:p>
            <a:pPr algn="l" eaLnBrk="1" latinLnBrk="0" hangingPunct="1">
              <a:lnSpc>
                <a:spcPct val="11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①</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在人物刻画上,</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文章开篇从兰考县遭受内涝、风沙、盐碱三害最严重的时刻写起,描绘出一幅令人触目惊心的严重的灾荒景象,具体展现了摆在焦裕禄面前的重重困难,有助于突出焦裕禄临危受命、迎难而上的担当精神。</a:t>
            </a:r>
          </a:p>
          <a:p>
            <a:pPr algn="l" eaLnBrk="1" latinLnBrk="0" hangingPunct="1">
              <a:lnSpc>
                <a:spcPct val="11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②</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在文章结构上</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,为下文写焦裕禄深入一线调研、带领人民群众与自然灾害进行斗争、在工作岗位上逝世等情节埋下伏笔。</a:t>
            </a:r>
          </a:p>
          <a:p>
            <a:pPr algn="l" eaLnBrk="1" latinLnBrk="0" hangingPunct="1">
              <a:lnSpc>
                <a:spcPct val="11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③</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在文章主题上,</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开篇兰考县遭受三害的情形与文章最后一节兰考县粮食“初步自给”“没有发生风沙打死庄稼的灾害”等面貌改变形成对比,突出了在党的好干部的领导下“人定胜天”的社会主义革命思想的巨大胜利。</a:t>
            </a:r>
            <a:endParaRPr lang="zh-CN"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6">
                                            <p:txEl>
                                              <p:pRg st="0" end="0"/>
                                            </p:txEl>
                                          </p:spTgt>
                                        </p:tgtEl>
                                        <p:attrNameLst>
                                          <p:attrName>style.visibility</p:attrName>
                                        </p:attrNameLst>
                                      </p:cBhvr>
                                      <p:to>
                                        <p:strVal val="visible"/>
                                      </p:to>
                                    </p:set>
                                    <p:anim calcmode="lin" valueType="num">
                                      <p:cBhvr additive="base">
                                        <p:cTn id="1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6">
                                            <p:txEl>
                                              <p:pRg st="1" end="1"/>
                                            </p:txEl>
                                          </p:spTgt>
                                        </p:tgtEl>
                                        <p:attrNameLst>
                                          <p:attrName>style.visibility</p:attrName>
                                        </p:attrNameLst>
                                      </p:cBhvr>
                                      <p:to>
                                        <p:strVal val="visible"/>
                                      </p:to>
                                    </p:set>
                                    <p:anim calcmode="lin" valueType="num">
                                      <p:cBhvr additive="base">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000" fill="hold">
                                          <p:stCondLst>
                                            <p:cond delay="0"/>
                                          </p:stCondLst>
                                        </p:cTn>
                                        <p:tgtEl>
                                          <p:spTgt spid="6">
                                            <p:txEl>
                                              <p:pRg st="2" end="2"/>
                                            </p:txEl>
                                          </p:spTgt>
                                        </p:tgtEl>
                                        <p:attrNameLst>
                                          <p:attrName>style.visibility</p:attrName>
                                        </p:attrNameLst>
                                      </p:cBhvr>
                                      <p:to>
                                        <p:strVal val="visible"/>
                                      </p:to>
                                    </p:set>
                                    <p:anim calcmode="lin" valueType="num">
                                      <p:cBhvr additive="base">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1500" y="405765"/>
            <a:ext cx="10758805" cy="1272540"/>
          </a:xfrm>
          <a:prstGeom prst="rect">
            <a:avLst/>
          </a:prstGeom>
          <a:noFill/>
          <a:ln w="9525">
            <a:noFill/>
          </a:ln>
        </p:spPr>
        <p:txBody>
          <a:bodyPr wrap="square">
            <a:spAutoFit/>
          </a:bodyPr>
          <a:lstStyle/>
          <a:p>
            <a:pPr marL="0" indent="0" eaLnBrk="1" latinLnBrk="0" hangingPunct="1">
              <a:lnSpc>
                <a:spcPct val="120000"/>
              </a:lnSpc>
            </a:pPr>
            <a:r>
              <a:rPr sz="3200" b="1">
                <a:solidFill>
                  <a:srgbClr val="1B1FC8"/>
                </a:solidFill>
                <a:uFillTx/>
                <a:latin typeface="华文中宋" panose="02010600040101010101" charset="-122"/>
                <a:ea typeface="华文中宋" panose="02010600040101010101" charset="-122"/>
                <a:cs typeface="华文中宋" panose="02010600040101010101" charset="-122"/>
              </a:rPr>
              <a:t>2.请分析“焦裕禄生前没有写完的那篇文章,由36万兰考人民在兰考大地上集体完成了”这句话中“文章”的内涵。</a:t>
            </a:r>
          </a:p>
        </p:txBody>
      </p:sp>
      <p:sp>
        <p:nvSpPr>
          <p:cNvPr id="20" name="文本框 1"/>
          <p:cNvSpPr txBox="1"/>
          <p:nvPr/>
        </p:nvSpPr>
        <p:spPr>
          <a:xfrm>
            <a:off x="593090" y="1678305"/>
            <a:ext cx="11006455" cy="4815840"/>
          </a:xfrm>
          <a:prstGeom prst="rect">
            <a:avLst/>
          </a:prstGeom>
          <a:noFill/>
        </p:spPr>
        <p:txBody>
          <a:bodyPr wrap="square" rtlCol="0">
            <a:spAutoFit/>
          </a:bodyPr>
          <a:lstStyle/>
          <a:p>
            <a:pPr eaLnBrk="1" latinLnBrk="0" hangingPunct="1">
              <a:lnSpc>
                <a:spcPct val="120000"/>
              </a:lnSpc>
            </a:pP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①“文章”的表层意义指的是1964年的3月,焦裕禄想动手写的《兰考人民多奇志,敢教日月换新天》一文。</a:t>
            </a:r>
          </a:p>
          <a:p>
            <a:pPr eaLnBrk="1" latinLnBrk="0" hangingPunct="1">
              <a:lnSpc>
                <a:spcPct val="120000"/>
              </a:lnSpc>
            </a:pP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②“文章”的深层意义指的是焦裕禄生前对兰考县“三害”治理工作的各种规划,以及焦裕禄对兰考人民未来生活的美好设想。</a:t>
            </a:r>
          </a:p>
          <a:p>
            <a:pPr eaLnBrk="1" latinLnBrk="0" hangingPunct="1">
              <a:lnSpc>
                <a:spcPct val="120000"/>
              </a:lnSpc>
            </a:pP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③“文章”的隐含意义指的是焦裕禄心中对兰考这片土地和土地上的人民深深的爱,对没能在兰考实现党交给自己的任务的遗憾。</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0">
                                            <p:txEl>
                                              <p:pRg st="2" end="2"/>
                                            </p:txEl>
                                          </p:spTgt>
                                        </p:tgtEl>
                                        <p:attrNameLst>
                                          <p:attrName>style.visibility</p:attrName>
                                        </p:attrNameLst>
                                      </p:cBhvr>
                                      <p:to>
                                        <p:strVal val="visible"/>
                                      </p:to>
                                    </p:set>
                                    <p:anim calcmode="lin" valueType="num">
                                      <p:cBhvr additive="base">
                                        <p:cTn id="24" dur="10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51510" y="349250"/>
            <a:ext cx="10473690" cy="583565"/>
          </a:xfrm>
          <a:prstGeom prst="rect">
            <a:avLst/>
          </a:prstGeom>
          <a:noFill/>
          <a:ln w="9525">
            <a:noFill/>
          </a:ln>
        </p:spPr>
        <p:txBody>
          <a:bodyPr wrap="square">
            <a:spAutoFit/>
          </a:bodyPr>
          <a:lstStyle/>
          <a:p>
            <a:pPr marL="0" indent="0" eaLnBrk="1" latinLnBrk="0" hangingPunct="1">
              <a:lnSpc>
                <a:spcPct val="100000"/>
              </a:lnSpc>
            </a:pPr>
            <a:r>
              <a:rPr sz="3200" b="1">
                <a:solidFill>
                  <a:srgbClr val="1B1FC8"/>
                </a:solidFill>
                <a:uFillTx/>
                <a:latin typeface="华文中宋" panose="02010600040101010101" charset="-122"/>
                <a:ea typeface="华文中宋" panose="02010600040101010101" charset="-122"/>
                <a:cs typeface="华文中宋" panose="02010600040101010101" charset="-122"/>
              </a:rPr>
              <a:t>3.结合文中对焦裕禄的相关描写,分析焦裕禄这一人物形象。</a:t>
            </a:r>
          </a:p>
        </p:txBody>
      </p:sp>
      <p:sp>
        <p:nvSpPr>
          <p:cNvPr id="20" name="文本框 1"/>
          <p:cNvSpPr txBox="1"/>
          <p:nvPr/>
        </p:nvSpPr>
        <p:spPr>
          <a:xfrm>
            <a:off x="512445" y="932815"/>
            <a:ext cx="11367135" cy="5775960"/>
          </a:xfrm>
          <a:prstGeom prst="rect">
            <a:avLst/>
          </a:prstGeom>
          <a:noFill/>
        </p:spPr>
        <p:txBody>
          <a:bodyPr wrap="square" rtlCol="0">
            <a:spAutoFit/>
          </a:bodyPr>
          <a:lstStyle/>
          <a:p>
            <a:pPr eaLnBrk="1" latinLnBrk="0" hangingPunct="1">
              <a:lnSpc>
                <a:spcPct val="120000"/>
              </a:lnSpc>
            </a:pP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(1)关于焦裕禄的“饮食”,有几个感人的片段。</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一是他“调查水情”时,站在洪水激流中,画了一张又一张水的流向图。到吃饭的时候了,“焦裕禄说:‘雨天,群众缺烧的,不吃啦!’说着就又向风雨中走去”。二是“雪天送粮”,风雪铺天盖地而来,焦裕禄忍着肝痛,踩着积雪,唱歌而行。“这一天,焦裕禄没烤群众一把火,没喝群众一口水。”还有一个细节更值得一提,焦裕禄患肝病却连吃药也不舍得。“他说:‘灾区群众生活很困难,花这么多钱买药,我能吃得下吗?’”——吃苦在前,享乐在后,无私奉献。</a:t>
            </a:r>
          </a:p>
          <a:p>
            <a:pPr eaLnBrk="1" latinLnBrk="0" hangingPunct="1">
              <a:lnSpc>
                <a:spcPct val="120000"/>
              </a:lnSpc>
            </a:pP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(2)关于焦裕禄的“出行”:</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对于喜欢下乡实地考察的焦裕禄而言,自行车就是他最“奢华”的代步工具。凡是能够骑车的地方,他都会蹬着自行车去。有一次,焦裕禄到三义寨公社去,走到半路,肝病发作,痛得骑不动车,只好推着自行车慢慢走。——心系百姓,克己奉公。</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
          <p:cNvSpPr txBox="1"/>
          <p:nvPr/>
        </p:nvSpPr>
        <p:spPr>
          <a:xfrm>
            <a:off x="311785" y="136525"/>
            <a:ext cx="11609705" cy="6585585"/>
          </a:xfrm>
          <a:prstGeom prst="rect">
            <a:avLst/>
          </a:prstGeom>
          <a:noFill/>
        </p:spPr>
        <p:txBody>
          <a:bodyPr wrap="square" rtlCol="0">
            <a:spAutoFit/>
          </a:bodyPr>
          <a:lstStyle/>
          <a:p>
            <a:pPr eaLnBrk="1" latinLnBrk="0" hangingPunct="1">
              <a:lnSpc>
                <a:spcPct val="110000"/>
              </a:lnSpc>
            </a:pPr>
            <a:r>
              <a:rPr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rPr>
              <a:t>(3)关于焦裕禄的“工作”,是文章着力表现的部分。</a:t>
            </a:r>
            <a:r>
              <a:rPr altLang="zh-CN" sz="2400" b="1" dirty="0">
                <a:solidFill>
                  <a:schemeClr val="tx1"/>
                </a:solidFill>
                <a:latin typeface="华文中宋" panose="02010600040101010101" charset="-122"/>
                <a:ea typeface="华文中宋" panose="02010600040101010101" charset="-122"/>
                <a:cs typeface="华文中宋" panose="02010600040101010101" charset="-122"/>
                <a:sym typeface="+mn-ea"/>
              </a:rPr>
              <a:t>1963年秋季生产救灾,焦裕禄规定所有农村干部必须深入到户,访贫问苦,解决断炊户问题,照顾老弱病畜。这些措施实用有效,深受好评。在群众最困难的时候去关心帮助他们,这是何等的体贴、细致与温暖,体现了爱民如子的公仆情怀。越是灾害严重的时候,越是摸清情况的最佳时机。“每当风沙最大的时候,也就是他带头下去查风口、探流沙的时候,雨最大的时候,也就是他带头下去冒雨涉水,观看洪水流势和变化的时候。”艰苦的调查,让焦裕禄成了一个满身泥水的农村“脱坯人”,他和调查队的同志们经常在截腰深的水里吃干粮,蹲在泥水处歇息……这一切,正是他迎难而上、不怕牺牲的奋斗精神的生动诠释。即使在生病的时候,他也毫不放松对自己的要求。如文中多次描述焦裕禄在工作时肝病发作的情景:“正当党领导着兰考人民同涝、沙、碱斗争胜利前进的时候,焦裕禄的肝病也越来越重了”“无论开会、作报告,他经常把右腿踩在椅子上,用右膝顶住肝部。他棉袄上的第二和第三个扣子是不扣的,左手经常揣在怀里。人们留心观察,原来他越来越多地用左手按着时时作痛的肝部,或者用一根硬东西顶在右边的椅靠上。日子久了,他办公坐的藤椅上,右边被顶出了一个大窟窿。他对自己的病,是从来不在意的”……这些具体的细节,将一个全心全意为人民服务的好公仆形象、一个巍然屹立的共产党员英雄形象刻画得真切动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000"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90600" y="2551430"/>
            <a:ext cx="10412095" cy="3192145"/>
          </a:xfrm>
          <a:prstGeom prst="rect">
            <a:avLst/>
          </a:prstGeom>
          <a:noFill/>
          <a:ln w="9525">
            <a:noFill/>
          </a:ln>
        </p:spPr>
        <p:txBody>
          <a:bodyPr wrap="square">
            <a:spAutoFit/>
          </a:bodyPr>
          <a:lstStyle/>
          <a:p>
            <a:pPr indent="355600">
              <a:lnSpc>
                <a:spcPct val="140000"/>
              </a:lnSpc>
            </a:pPr>
            <a:r>
              <a:rPr lang="zh-CN" sz="3600" b="1">
                <a:latin typeface="华文中宋" panose="02010600040101010101" charset="-122"/>
                <a:ea typeface="华文中宋" panose="02010600040101010101" charset="-122"/>
                <a:cs typeface="华文中宋" panose="02010600040101010101" charset="-122"/>
              </a:rPr>
              <a:t>矛盾冲突主要体现在</a:t>
            </a:r>
            <a:r>
              <a:rPr lang="zh-CN" sz="3600" b="1">
                <a:solidFill>
                  <a:srgbClr val="FF0000"/>
                </a:solidFill>
                <a:latin typeface="华文中宋" panose="02010600040101010101" charset="-122"/>
                <a:ea typeface="华文中宋" panose="02010600040101010101" charset="-122"/>
                <a:cs typeface="华文中宋" panose="02010600040101010101" charset="-122"/>
              </a:rPr>
              <a:t>两个方面</a:t>
            </a:r>
            <a:r>
              <a:rPr lang="zh-CN" sz="3600" b="1">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一是</a:t>
            </a:r>
            <a:r>
              <a:rPr lang="zh-CN" sz="3600" b="1">
                <a:latin typeface="华文中宋" panose="02010600040101010101" charset="-122"/>
                <a:ea typeface="华文中宋" panose="02010600040101010101" charset="-122"/>
                <a:cs typeface="华文中宋" panose="02010600040101010101" charset="-122"/>
              </a:rPr>
              <a:t>同恶劣的自然环境内涝、风沙、盐碱作斗争；</a:t>
            </a:r>
            <a:r>
              <a:rPr lang="zh-CN" sz="3600" b="1">
                <a:solidFill>
                  <a:srgbClr val="FF0000"/>
                </a:solidFill>
                <a:latin typeface="华文中宋" panose="02010600040101010101" charset="-122"/>
                <a:ea typeface="华文中宋" panose="02010600040101010101" charset="-122"/>
                <a:cs typeface="华文中宋" panose="02010600040101010101" charset="-122"/>
              </a:rPr>
              <a:t>二是</a:t>
            </a:r>
            <a:r>
              <a:rPr lang="zh-CN" sz="3600" b="1">
                <a:latin typeface="华文中宋" panose="02010600040101010101" charset="-122"/>
                <a:ea typeface="华文中宋" panose="02010600040101010101" charset="-122"/>
                <a:cs typeface="华文中宋" panose="02010600040101010101" charset="-122"/>
              </a:rPr>
              <a:t>同自己的病痛作斗争。文章正是在十分尖锐的斗争中显示了焦裕禄的“在困难面前逞英雄”的革命性格。</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706755" y="1022350"/>
            <a:ext cx="10778490" cy="1322070"/>
          </a:xfrm>
          <a:prstGeom prst="rect">
            <a:avLst/>
          </a:prstGeom>
          <a:noFill/>
        </p:spPr>
        <p:txBody>
          <a:bodyPr wrap="square" rtlCol="0">
            <a:spAutoFit/>
          </a:bodyPr>
          <a:lstStyle/>
          <a:p>
            <a:pPr algn="l"/>
            <a:r>
              <a:rPr lang="en-US" altLang="zh-CN" sz="4000" b="1">
                <a:solidFill>
                  <a:srgbClr val="1B1FC8"/>
                </a:solidFill>
                <a:latin typeface="华文中宋" panose="02010600040101010101" charset="-122"/>
                <a:ea typeface="华文中宋" panose="02010600040101010101" charset="-122"/>
                <a:cs typeface="华文中宋" panose="02010600040101010101" charset="-122"/>
                <a:sym typeface="+mn-ea"/>
              </a:rPr>
              <a:t>4</a:t>
            </a:r>
            <a:r>
              <a:rPr lang="zh-CN" sz="4000" b="1">
                <a:solidFill>
                  <a:srgbClr val="1B1FC8"/>
                </a:solidFill>
                <a:latin typeface="华文中宋" panose="02010600040101010101" charset="-122"/>
                <a:ea typeface="华文中宋" panose="02010600040101010101" charset="-122"/>
                <a:cs typeface="华文中宋" panose="02010600040101010101" charset="-122"/>
                <a:sym typeface="+mn-ea"/>
              </a:rPr>
              <a:t>.文章是如何在激烈的矛盾冲突中刻画焦裕禄形象的？</a:t>
            </a:r>
            <a:endParaRPr lang="zh-CN" altLang="en-US" sz="4000" b="1">
              <a:solidFill>
                <a:srgbClr val="1B1FC8"/>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00"/>
                                        </p:tgtEl>
                                        <p:attrNameLst>
                                          <p:attrName>style.visibility</p:attrName>
                                        </p:attrNameLst>
                                      </p:cBhvr>
                                      <p:to>
                                        <p:strVal val="visible"/>
                                      </p:to>
                                    </p:set>
                                    <p:anim calcmode="lin" valueType="num">
                                      <p:cBhvr additive="base">
                                        <p:cTn id="14" dur="1000" fill="hold"/>
                                        <p:tgtEl>
                                          <p:spTgt spid="100"/>
                                        </p:tgtEl>
                                        <p:attrNameLst>
                                          <p:attrName>ppt_x</p:attrName>
                                        </p:attrNameLst>
                                      </p:cBhvr>
                                      <p:tavLst>
                                        <p:tav tm="0">
                                          <p:val>
                                            <p:strVal val="#ppt_x"/>
                                          </p:val>
                                        </p:tav>
                                        <p:tav tm="100000">
                                          <p:val>
                                            <p:strVal val="#ppt_x"/>
                                          </p:val>
                                        </p:tav>
                                      </p:tavLst>
                                    </p:anim>
                                    <p:anim calcmode="lin" valueType="num">
                                      <p:cBhvr additive="base">
                                        <p:cTn id="15" dur="1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1325" y="1452245"/>
            <a:ext cx="11309985" cy="4961890"/>
          </a:xfrm>
          <a:prstGeom prst="rect">
            <a:avLst/>
          </a:prstGeom>
          <a:noFill/>
          <a:ln w="9525">
            <a:noFill/>
          </a:ln>
        </p:spPr>
        <p:txBody>
          <a:bodyPr wrap="square">
            <a:spAutoFit/>
          </a:bodyPr>
          <a:lstStyle/>
          <a:p>
            <a:pPr indent="35560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①实事求是、善于调查研究，坚持一切从实际出发的求实精神</a:t>
            </a:r>
            <a:r>
              <a:rPr lang="zh-CN" sz="3200" b="1">
                <a:latin typeface="华文中宋" panose="02010600040101010101" charset="-122"/>
                <a:ea typeface="华文中宋" panose="02010600040101010101" charset="-122"/>
                <a:cs typeface="华文中宋" panose="02010600040101010101" charset="-122"/>
              </a:rPr>
              <a:t>。在焦裕禄看来，实事求是、求真务实既是一种科学精神，也是一种工作作风，还是一种人生态度。他说过“吃别人嚼过的馍没味道”。一到兰考，他就“到灾情最重的公社和大队去”，认为“必须进行大量艰苦细致的工作”。他在兰考的一年多中，靠着一辆自行车和一双铁脚板，对全县当时149个大队中的120多个进行了走访和蹲点调研。正是这种深入、系统、全面的调查研究，使焦裕禄能够在较短时间内对改变兰考面貌提出切合实际的规划。</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662305" y="278765"/>
            <a:ext cx="10624820" cy="1173480"/>
          </a:xfrm>
          <a:prstGeom prst="rect">
            <a:avLst/>
          </a:prstGeom>
          <a:noFill/>
        </p:spPr>
        <p:txBody>
          <a:bodyPr wrap="square" rtlCol="0">
            <a:spAutoFit/>
          </a:bodyPr>
          <a:lstStyle/>
          <a:p>
            <a:pPr algn="l">
              <a:lnSpc>
                <a:spcPct val="110000"/>
              </a:lnSpc>
            </a:pPr>
            <a:r>
              <a:rPr lang="en-US" altLang="zh-CN" sz="3200" b="1">
                <a:solidFill>
                  <a:srgbClr val="1B1FC8"/>
                </a:solidFill>
                <a:latin typeface="华文中宋" panose="02010600040101010101" charset="-122"/>
                <a:ea typeface="华文中宋" panose="02010600040101010101" charset="-122"/>
                <a:cs typeface="华文中宋" panose="02010600040101010101" charset="-122"/>
                <a:sym typeface="+mn-ea"/>
              </a:rPr>
              <a:t>5</a:t>
            </a:r>
            <a:r>
              <a:rPr lang="zh-CN" sz="3200" b="1">
                <a:solidFill>
                  <a:srgbClr val="1B1FC8"/>
                </a:solidFill>
                <a:latin typeface="华文中宋" panose="02010600040101010101" charset="-122"/>
                <a:ea typeface="华文中宋" panose="02010600040101010101" charset="-122"/>
                <a:cs typeface="华文中宋" panose="02010600040101010101" charset="-122"/>
                <a:sym typeface="+mn-ea"/>
              </a:rPr>
              <a:t>.焦裕禄身上有哪些精神品质值得我们学习？结合课文内容加以分析。</a:t>
            </a:r>
            <a:endParaRPr lang="zh-CN" altLang="en-US" sz="3200" b="1">
              <a:solidFill>
                <a:srgbClr val="1B1FC8"/>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00"/>
                                        </p:tgtEl>
                                        <p:attrNameLst>
                                          <p:attrName>style.visibility</p:attrName>
                                        </p:attrNameLst>
                                      </p:cBhvr>
                                      <p:to>
                                        <p:strVal val="visible"/>
                                      </p:to>
                                    </p:set>
                                    <p:anim calcmode="lin" valueType="num">
                                      <p:cBhvr additive="base">
                                        <p:cTn id="14" dur="1000" fill="hold"/>
                                        <p:tgtEl>
                                          <p:spTgt spid="100"/>
                                        </p:tgtEl>
                                        <p:attrNameLst>
                                          <p:attrName>ppt_x</p:attrName>
                                        </p:attrNameLst>
                                      </p:cBhvr>
                                      <p:tavLst>
                                        <p:tav tm="0">
                                          <p:val>
                                            <p:strVal val="#ppt_x"/>
                                          </p:val>
                                        </p:tav>
                                        <p:tav tm="100000">
                                          <p:val>
                                            <p:strVal val="#ppt_x"/>
                                          </p:val>
                                        </p:tav>
                                      </p:tavLst>
                                    </p:anim>
                                    <p:anim calcmode="lin" valueType="num">
                                      <p:cBhvr additive="base">
                                        <p:cTn id="15" dur="1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81635" y="430530"/>
            <a:ext cx="11429365" cy="5996940"/>
          </a:xfrm>
          <a:prstGeom prst="rect">
            <a:avLst/>
          </a:prstGeom>
          <a:noFill/>
        </p:spPr>
        <p:txBody>
          <a:bodyPr wrap="square" rtlCol="0" anchor="t">
            <a:spAutoFit/>
          </a:bodyPr>
          <a:lstStyle/>
          <a:p>
            <a:pPr indent="355600">
              <a:lnSpc>
                <a:spcPct val="120000"/>
              </a:lnSpc>
            </a:pP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②不怕困难、勇于担当的大无畏精神。</a:t>
            </a:r>
          </a:p>
          <a:p>
            <a:pPr indent="355600">
              <a:lnSpc>
                <a:spcPct val="120000"/>
              </a:lnSpc>
            </a:pPr>
            <a:r>
              <a:rPr lang="zh-CN" sz="3200" b="1">
                <a:latin typeface="华文中宋" panose="02010600040101010101" charset="-122"/>
                <a:ea typeface="华文中宋" panose="02010600040101010101" charset="-122"/>
                <a:cs typeface="华文中宋" panose="02010600040101010101" charset="-122"/>
                <a:sym typeface="+mn-ea"/>
              </a:rPr>
              <a:t>责任担当是共产党人公心为民必然的价值取向，也是焦裕禄精神的精髓。当焦裕禄到兰考时，兰考正遗受着最严重的自然灾害，但他没有逃避，勇于担当。他“是怀着改变兰考灾区面貌的坚定决心来的”，在思想上早做好了经受最严峻考验的准备。他说：“灾区有个好处，它能炼人的革命意志，培养人的革命品格。革命者要在困难面前逞英雄。”焦裕禄没有被困难吓倒，而是以共产党人大无畏的英雄气概，带领广大千部群众大力治理风沙、内涝、盐碱“三害”，以满腔热情和实际行动谱写了一曲改天换地的英雄壮歌。</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886960" y="399415"/>
            <a:ext cx="2418080" cy="768350"/>
          </a:xfrm>
          <a:prstGeom prst="rect">
            <a:avLst/>
          </a:prstGeom>
          <a:noFill/>
        </p:spPr>
        <p:txBody>
          <a:bodyPr wrap="none" rtlCol="0">
            <a:spAutoFit/>
          </a:bodyPr>
          <a:lstStyle/>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学习目标</a:t>
            </a:r>
            <a:endParaRPr lang="zh-CN" altLang="en-US" sz="44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
        <p:nvSpPr>
          <p:cNvPr id="6" name="文本框 5"/>
          <p:cNvSpPr txBox="1"/>
          <p:nvPr/>
        </p:nvSpPr>
        <p:spPr>
          <a:xfrm>
            <a:off x="1002665" y="1278255"/>
            <a:ext cx="10587990" cy="5405755"/>
          </a:xfrm>
          <a:prstGeom prst="rect">
            <a:avLst/>
          </a:prstGeom>
          <a:noFill/>
        </p:spPr>
        <p:txBody>
          <a:bodyPr wrap="square" rtlCol="0">
            <a:spAutoFit/>
          </a:bodyPr>
          <a:lstStyle/>
          <a:p>
            <a:pPr algn="l">
              <a:lnSpc>
                <a:spcPct val="120000"/>
              </a:lnSpc>
            </a:pPr>
            <a:r>
              <a:rPr lang="zh-CN" sz="3600" b="1">
                <a:solidFill>
                  <a:srgbClr val="000000"/>
                </a:solidFill>
                <a:latin typeface="华文中宋" panose="02010600040101010101" charset="-122"/>
                <a:ea typeface="华文中宋" panose="02010600040101010101" charset="-122"/>
                <a:cs typeface="华文中宋" panose="02010600040101010101" charset="-122"/>
                <a:sym typeface="+mn-ea"/>
              </a:rPr>
              <a:t>1.了解通讯的文体特点；并比较消息和通讯的不同。</a:t>
            </a:r>
          </a:p>
          <a:p>
            <a:pPr algn="l">
              <a:lnSpc>
                <a:spcPct val="120000"/>
              </a:lnSpc>
            </a:pPr>
            <a:r>
              <a:rPr lang="zh-CN" sz="3600" b="1">
                <a:solidFill>
                  <a:srgbClr val="000000"/>
                </a:solidFill>
                <a:latin typeface="华文中宋" panose="02010600040101010101" charset="-122"/>
                <a:ea typeface="华文中宋" panose="02010600040101010101" charset="-122"/>
                <a:cs typeface="华文中宋" panose="02010600040101010101" charset="-122"/>
                <a:sym typeface="+mn-ea"/>
              </a:rPr>
              <a:t>2.分析人物形象，学习刻画人物的方法；</a:t>
            </a:r>
          </a:p>
          <a:p>
            <a:r>
              <a:rPr lang="zh-CN" sz="3600" b="1">
                <a:solidFill>
                  <a:srgbClr val="000000"/>
                </a:solidFill>
                <a:latin typeface="华文中宋" panose="02010600040101010101" charset="-122"/>
                <a:ea typeface="华文中宋" panose="02010600040101010101" charset="-122"/>
                <a:cs typeface="华文中宋" panose="02010600040101010101" charset="-122"/>
                <a:sym typeface="+mn-ea"/>
              </a:rPr>
              <a:t>3.感受并学习焦裕禄精神。</a:t>
            </a:r>
            <a:endParaRPr lang="zh-CN" sz="3600" b="1">
              <a:latin typeface="华文中宋" panose="02010600040101010101" charset="-122"/>
              <a:ea typeface="华文中宋" panose="02010600040101010101" charset="-122"/>
              <a:cs typeface="华文中宋" panose="02010600040101010101" charset="-122"/>
              <a:sym typeface="+mn-ea"/>
            </a:endParaRPr>
          </a:p>
          <a:p>
            <a:pPr algn="l">
              <a:lnSpc>
                <a:spcPct val="120000"/>
              </a:lnSpc>
            </a:pPr>
            <a:endParaRPr lang="zh-CN" sz="3600" b="1">
              <a:solidFill>
                <a:srgbClr val="FF0000"/>
              </a:solidFill>
              <a:latin typeface="华文中宋" panose="02010600040101010101" charset="-122"/>
              <a:ea typeface="华文中宋" panose="02010600040101010101" charset="-122"/>
              <a:cs typeface="华文中宋" panose="02010600040101010101" charset="-122"/>
              <a:sym typeface="+mn-ea"/>
            </a:endParaRPr>
          </a:p>
          <a:p>
            <a:pPr algn="l">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sym typeface="+mn-ea"/>
              </a:rPr>
              <a:t>教学重点</a:t>
            </a:r>
          </a:p>
          <a:p>
            <a:pPr algn="l">
              <a:lnSpc>
                <a:spcPct val="120000"/>
              </a:lnSpc>
            </a:pPr>
            <a:r>
              <a:rPr lang="zh-CN" sz="3600" b="1">
                <a:solidFill>
                  <a:srgbClr val="000000"/>
                </a:solidFill>
                <a:latin typeface="华文中宋" panose="02010600040101010101" charset="-122"/>
                <a:ea typeface="华文中宋" panose="02010600040101010101" charset="-122"/>
                <a:cs typeface="华文中宋" panose="02010600040101010101" charset="-122"/>
                <a:sym typeface="+mn-ea"/>
              </a:rPr>
              <a:t>掌握人物通讯的写法，学习焦裕禄精神品质的现实意义。</a:t>
            </a:r>
            <a:endParaRPr lang="zh-CN" altLang="en-US" sz="3600"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1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6">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p:cTn id="18" dur="1000" fill="hold"/>
                                        <p:tgtEl>
                                          <p:spTgt spid="6">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6">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6">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 calcmode="lin" valueType="num">
                                      <p:cBhvr>
                                        <p:cTn id="24" dur="1000" fill="hold"/>
                                        <p:tgtEl>
                                          <p:spTgt spid="6">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6">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6">
                                            <p:txEl>
                                              <p:pRg st="3" end="3"/>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 calcmode="lin" valueType="num">
                                      <p:cBhvr>
                                        <p:cTn id="30" dur="1000" fill="hold"/>
                                        <p:tgtEl>
                                          <p:spTgt spid="6">
                                            <p:txEl>
                                              <p:pRg st="4" end="4"/>
                                            </p:txEl>
                                          </p:spTgt>
                                        </p:tgtEl>
                                        <p:attrNameLst>
                                          <p:attrName>ppt_w</p:attrName>
                                        </p:attrNameLst>
                                      </p:cBhvr>
                                      <p:tavLst>
                                        <p:tav tm="0">
                                          <p:val>
                                            <p:strVal val="#ppt_w*0.70"/>
                                          </p:val>
                                        </p:tav>
                                        <p:tav tm="100000">
                                          <p:val>
                                            <p:strVal val="#ppt_w"/>
                                          </p:val>
                                        </p:tav>
                                      </p:tavLst>
                                    </p:anim>
                                    <p:anim calcmode="lin" valueType="num">
                                      <p:cBhvr>
                                        <p:cTn id="31" dur="1000" fill="hold"/>
                                        <p:tgtEl>
                                          <p:spTgt spid="6">
                                            <p:txEl>
                                              <p:pRg st="4" end="4"/>
                                            </p:txEl>
                                          </p:spTgt>
                                        </p:tgtEl>
                                        <p:attrNameLst>
                                          <p:attrName>ppt_h</p:attrName>
                                        </p:attrNameLst>
                                      </p:cBhvr>
                                      <p:tavLst>
                                        <p:tav tm="0">
                                          <p:val>
                                            <p:strVal val="#ppt_h"/>
                                          </p:val>
                                        </p:tav>
                                        <p:tav tm="100000">
                                          <p:val>
                                            <p:strVal val="#ppt_h"/>
                                          </p:val>
                                        </p:tav>
                                      </p:tavLst>
                                    </p:anim>
                                    <p:animEffect transition="in" filter="fade">
                                      <p:cBhvr>
                                        <p:cTn id="32"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85445" y="347345"/>
            <a:ext cx="11476990" cy="6123940"/>
          </a:xfrm>
          <a:prstGeom prst="rect">
            <a:avLst/>
          </a:prstGeom>
          <a:noFill/>
        </p:spPr>
        <p:txBody>
          <a:bodyPr wrap="square" rtlCol="0" anchor="t">
            <a:spAutoFit/>
          </a:bodyPr>
          <a:lstStyle/>
          <a:p>
            <a:pPr indent="355600"/>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③立党为公、执政为民的公仆精神。</a:t>
            </a:r>
            <a:endParaRPr lang="zh-CN" sz="2800" b="1">
              <a:latin typeface="华文中宋" panose="02010600040101010101" charset="-122"/>
              <a:ea typeface="华文中宋" panose="02010600040101010101" charset="-122"/>
              <a:cs typeface="华文中宋" panose="02010600040101010101" charset="-122"/>
              <a:sym typeface="+mn-ea"/>
            </a:endParaRPr>
          </a:p>
          <a:p>
            <a:r>
              <a:rPr lang="zh-CN" sz="2800" b="1">
                <a:latin typeface="华文中宋" panose="02010600040101010101" charset="-122"/>
                <a:ea typeface="华文中宋" panose="02010600040101010101" charset="-122"/>
                <a:cs typeface="华文中宋" panose="02010600040101010101" charset="-122"/>
                <a:sym typeface="+mn-ea"/>
              </a:rPr>
              <a:t>焦裕禄被誉为县委书记的榜样、共产党员的光辉典范，根本原因就在于他始终与人民群众心相连、情相依，是人民群众的贴心人。他说，“共产党员应该在群众最困难的时候，出现在群众的面前，在群众最需要帮助的时候，去关心群众，帮助群众”。在大雪封门的时候，他带头到群众中去。焦裕禄想的是群众的温饱，他带头深入基层访贫问苦，登门为群众送救济粮款。一句“我是您的儿子”，如春风化雨，拉近了党群距离、干群距离，温暖了群众的心坎。</a:t>
            </a:r>
          </a:p>
          <a:p>
            <a:pPr indent="355600"/>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④勤政为民、无私奉献的精神。</a:t>
            </a:r>
            <a:endParaRPr lang="zh-CN" sz="2800" b="1">
              <a:latin typeface="华文中宋" panose="02010600040101010101" charset="-122"/>
              <a:ea typeface="华文中宋" panose="02010600040101010101" charset="-122"/>
              <a:cs typeface="华文中宋" panose="02010600040101010101" charset="-122"/>
              <a:sym typeface="+mn-ea"/>
            </a:endParaRPr>
          </a:p>
          <a:p>
            <a:r>
              <a:rPr lang="zh-CN" sz="2800" b="1">
                <a:latin typeface="华文中宋" panose="02010600040101010101" charset="-122"/>
                <a:ea typeface="华文中宋" panose="02010600040101010101" charset="-122"/>
                <a:cs typeface="华文中宋" panose="02010600040101010101" charset="-122"/>
                <a:sym typeface="+mn-ea"/>
              </a:rPr>
              <a:t>无私奉献是共产党人先进性的重要体现，也是焦裕禄精神的鲜明特点。焦裕禄不怕苦、不怕辆牲，不为名、不为利，全心全意为人民服务。他拖着病痛的身体，忍着肝病的折磨常年奔波在田地之间，置身于群众之中。直到最后弥留之际，他嘱咐身边的人“活着我没有治好沙丘，死了也要看着你们把沙丘治好”，为党和人民事业鞠躬尽瘁、死而后已。</a:t>
            </a:r>
            <a:endParaRPr lang="zh-CN" altLang="en-US" sz="28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2">
                                            <p:txEl>
                                              <p:pRg st="1" end="1"/>
                                            </p:txEl>
                                          </p:spTgt>
                                        </p:tgtEl>
                                        <p:attrNameLst>
                                          <p:attrName>style.visibility</p:attrName>
                                        </p:attrNameLst>
                                      </p:cBhvr>
                                      <p:to>
                                        <p:strVal val="visible"/>
                                      </p:to>
                                    </p:set>
                                    <p:anim calcmode="lin" valueType="num">
                                      <p:cBhvr additive="base">
                                        <p:cTn id="1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90550" y="296545"/>
            <a:ext cx="11182985" cy="1198880"/>
          </a:xfrm>
          <a:prstGeom prst="rect">
            <a:avLst/>
          </a:prstGeom>
          <a:noFill/>
        </p:spPr>
        <p:txBody>
          <a:bodyPr wrap="square" rtlCol="0">
            <a:spAutoFit/>
          </a:bodyPr>
          <a:lstStyle/>
          <a:p>
            <a:pPr algn="l"/>
            <a:r>
              <a:rPr lang="en-US" altLang="zh-CN" sz="3600" b="1">
                <a:solidFill>
                  <a:srgbClr val="1B1FC8"/>
                </a:solidFill>
                <a:latin typeface="华文中宋" panose="02010600040101010101" charset="-122"/>
                <a:ea typeface="华文中宋" panose="02010600040101010101" charset="-122"/>
                <a:cs typeface="华文中宋" panose="02010600040101010101" charset="-122"/>
                <a:sym typeface="+mn-ea"/>
              </a:rPr>
              <a:t>6</a:t>
            </a:r>
            <a:r>
              <a:rPr lang="zh-CN" sz="3600" b="1">
                <a:solidFill>
                  <a:srgbClr val="1B1FC8"/>
                </a:solidFill>
                <a:latin typeface="华文中宋" panose="02010600040101010101" charset="-122"/>
                <a:ea typeface="华文中宋" panose="02010600040101010101" charset="-122"/>
                <a:cs typeface="华文中宋" panose="02010600040101010101" charset="-122"/>
                <a:sym typeface="+mn-ea"/>
              </a:rPr>
              <a:t>.在改革开放的今天，学习和弘扬焦裕禄精神有着怎样的现实意义？</a:t>
            </a:r>
            <a:endParaRPr lang="zh-CN" altLang="en-US" sz="3600" b="1">
              <a:solidFill>
                <a:srgbClr val="1B1FC8"/>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62915" y="1495425"/>
            <a:ext cx="11266170" cy="4965065"/>
          </a:xfrm>
          <a:prstGeom prst="rect">
            <a:avLst/>
          </a:prstGeom>
          <a:noFill/>
        </p:spPr>
        <p:txBody>
          <a:bodyPr wrap="square" rtlCol="0">
            <a:spAutoFit/>
          </a:bodyPr>
          <a:lstStyle/>
          <a:p>
            <a:pPr indent="355600" algn="l">
              <a:lnSpc>
                <a:spcPct val="90000"/>
              </a:lnSpc>
            </a:pPr>
            <a:r>
              <a:rPr lang="en-US" altLang="zh-CN"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学习焦裕禄同志坚持一切从实际出发的求实精神。</a:t>
            </a:r>
            <a:r>
              <a:rPr lang="zh-CN" sz="3200" b="1">
                <a:latin typeface="华文中宋" panose="02010600040101010101" charset="-122"/>
                <a:ea typeface="华文中宋" panose="02010600040101010101" charset="-122"/>
                <a:cs typeface="华文中宋" panose="02010600040101010101" charset="-122"/>
                <a:sym typeface="+mn-ea"/>
              </a:rPr>
              <a:t>实事求是是党的思想路线的核心内容，也是焦裕禄精神的灵魂。</a:t>
            </a:r>
          </a:p>
          <a:p>
            <a:r>
              <a:rPr lang="zh-CN" sz="3200" b="1">
                <a:latin typeface="华文中宋" panose="02010600040101010101" charset="-122"/>
                <a:ea typeface="华文中宋" panose="02010600040101010101" charset="-122"/>
                <a:cs typeface="华文中宋" panose="02010600040101010101" charset="-122"/>
                <a:sym typeface="+mn-ea"/>
              </a:rPr>
              <a:t>学习焦裕禄同志心里装着人民，唯独没有自己的公仆精神。全心全意为人民服务是我们党的根本宗旨，也是焦裕禄精神的本质所在。</a:t>
            </a:r>
          </a:p>
          <a:p>
            <a:pPr indent="355600" algn="l">
              <a:lnSpc>
                <a:spcPct val="90000"/>
              </a:lnSpc>
            </a:pPr>
            <a:r>
              <a:rPr lang="en-US" altLang="zh-CN"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学习焦裕禄同志敢叫日月换新天的奋斗精神。</a:t>
            </a:r>
            <a:r>
              <a:rPr lang="zh-CN" sz="3200" b="1">
                <a:latin typeface="华文中宋" panose="02010600040101010101" charset="-122"/>
                <a:ea typeface="华文中宋" panose="02010600040101010101" charset="-122"/>
                <a:cs typeface="华文中宋" panose="02010600040101010101" charset="-122"/>
                <a:sym typeface="+mn-ea"/>
              </a:rPr>
              <a:t>艰苦奋斗是中华民族的光荣传统，也是焦裕禄精神的精髓。</a:t>
            </a:r>
          </a:p>
          <a:p>
            <a:pPr indent="355600" algn="l">
              <a:lnSpc>
                <a:spcPct val="90000"/>
              </a:lnSpc>
            </a:pPr>
            <a:r>
              <a:rPr lang="en-US" altLang="zh-CN"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如今</a:t>
            </a:r>
            <a:r>
              <a:rPr lang="zh-CN" sz="3200" b="1">
                <a:latin typeface="华文中宋" panose="02010600040101010101" charset="-122"/>
                <a:ea typeface="华文中宋" panose="02010600040101010101" charset="-122"/>
                <a:cs typeface="华文中宋" panose="02010600040101010101" charset="-122"/>
                <a:sym typeface="+mn-ea"/>
              </a:rPr>
              <a:t>我们各方面条件虽说好了很多，但困难、风险尚存，机遇前所未有，挑战也同时存在，更需要我们像当年焦裕禄同志那样与困难顽强斗争，继续发扬艰苦奋斗的精神，好作风，扎扎实实开展好各项工作。</a:t>
            </a:r>
            <a:endParaRPr lang="zh-CN" altLang="en-US" sz="32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38175" y="519430"/>
            <a:ext cx="10473690" cy="645160"/>
          </a:xfrm>
          <a:prstGeom prst="rect">
            <a:avLst/>
          </a:prstGeom>
          <a:noFill/>
          <a:ln w="9525">
            <a:noFill/>
          </a:ln>
        </p:spPr>
        <p:txBody>
          <a:bodyPr wrap="square">
            <a:spAutoFit/>
          </a:bodyPr>
          <a:lstStyle/>
          <a:p>
            <a:pPr marL="0" indent="0" eaLnBrk="1" latinLnBrk="0" hangingPunct="1">
              <a:lnSpc>
                <a:spcPct val="100000"/>
              </a:lnSpc>
            </a:pPr>
            <a:r>
              <a:rPr lang="en-US" sz="3600" b="1">
                <a:solidFill>
                  <a:srgbClr val="1B1FC8"/>
                </a:solidFill>
                <a:uFillTx/>
                <a:latin typeface="华文中宋" panose="02010600040101010101" charset="-122"/>
                <a:ea typeface="华文中宋" panose="02010600040101010101" charset="-122"/>
                <a:cs typeface="华文中宋" panose="02010600040101010101" charset="-122"/>
              </a:rPr>
              <a:t>7</a:t>
            </a:r>
            <a:r>
              <a:rPr sz="3600" b="1">
                <a:solidFill>
                  <a:srgbClr val="1B1FC8"/>
                </a:solidFill>
                <a:uFillTx/>
                <a:latin typeface="华文中宋" panose="02010600040101010101" charset="-122"/>
                <a:ea typeface="华文中宋" panose="02010600040101010101" charset="-122"/>
                <a:cs typeface="华文中宋" panose="02010600040101010101" charset="-122"/>
              </a:rPr>
              <a:t>.文章采用了大小标题结合的方式,请分析其作用。</a:t>
            </a:r>
          </a:p>
        </p:txBody>
      </p:sp>
      <p:sp>
        <p:nvSpPr>
          <p:cNvPr id="20" name="文本框 1"/>
          <p:cNvSpPr txBox="1"/>
          <p:nvPr/>
        </p:nvSpPr>
        <p:spPr>
          <a:xfrm>
            <a:off x="638175" y="1524635"/>
            <a:ext cx="10862945" cy="4570730"/>
          </a:xfrm>
          <a:prstGeom prst="rect">
            <a:avLst/>
          </a:prstGeom>
          <a:noFill/>
        </p:spPr>
        <p:txBody>
          <a:bodyPr wrap="square" rtlCol="0">
            <a:spAutoFit/>
          </a:bodyPr>
          <a:lstStyle/>
          <a:p>
            <a:pPr eaLnBrk="1" latinLnBrk="0" hangingPunct="1">
              <a:lnSpc>
                <a:spcPct val="130000"/>
              </a:lnSpc>
            </a:pPr>
            <a:r>
              <a:rPr altLang="zh-CN" sz="3200" b="1" dirty="0">
                <a:solidFill>
                  <a:srgbClr val="FF0000"/>
                </a:solidFill>
                <a:latin typeface="华文中宋" panose="02010600040101010101" charset="-122"/>
                <a:ea typeface="华文中宋" panose="02010600040101010101" charset="-122"/>
                <a:cs typeface="华文中宋" panose="02010600040101010101" charset="-122"/>
                <a:sym typeface="+mn-ea"/>
              </a:rPr>
              <a:t>①文章大小标题构成全文的线索。</a:t>
            </a: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“县委书记的榜样——焦裕禄”是文章的主线,这条主线概括了全文的主题思想,实在、简洁,具有高度的概括力和先声夺人的气魄。</a:t>
            </a:r>
          </a:p>
          <a:p>
            <a:pPr eaLnBrk="1" latinLnBrk="0" hangingPunct="1">
              <a:lnSpc>
                <a:spcPct val="130000"/>
              </a:lnSpc>
            </a:pPr>
            <a:r>
              <a:rPr altLang="zh-CN" sz="3200" b="1" dirty="0">
                <a:solidFill>
                  <a:srgbClr val="FF0000"/>
                </a:solidFill>
                <a:latin typeface="华文中宋" panose="02010600040101010101" charset="-122"/>
                <a:ea typeface="华文中宋" panose="02010600040101010101" charset="-122"/>
                <a:cs typeface="华文中宋" panose="02010600040101010101" charset="-122"/>
                <a:sym typeface="+mn-ea"/>
              </a:rPr>
              <a:t>②围绕中心人物,具体阐述其事迹。</a:t>
            </a: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分别讲述焦裕禄深入调研、一线抗灾、带病工作、矢志不渝的革命斗志及兰考人民对他的思念之情,简明扼要地突出了全文重心,所以文章虽然很长,却做到了提纲挈领、一目了然。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653249" y="814224"/>
          <a:ext cx="10884241" cy="5875395"/>
        </p:xfrm>
        <a:graphic>
          <a:graphicData uri="http://schemas.openxmlformats.org/presentationml/2006/ole">
            <p:oleObj spid="_x0000_s122884" name="文档" r:id="rId3" imgW="10899954" imgH="5884051" progId="">
              <p:embed/>
            </p:oleObj>
          </a:graphicData>
        </a:graphic>
      </p:graphicFrame>
      <p:graphicFrame>
        <p:nvGraphicFramePr>
          <p:cNvPr id="3" name="对象 2"/>
          <p:cNvGraphicFramePr>
            <a:graphicFrameLocks/>
          </p:cNvGraphicFramePr>
          <p:nvPr/>
        </p:nvGraphicFramePr>
        <p:xfrm>
          <a:off x="989690" y="2176552"/>
          <a:ext cx="10531907" cy="1333153"/>
        </p:xfrm>
        <a:graphic>
          <a:graphicData uri="http://schemas.openxmlformats.org/presentationml/2006/ole">
            <p:oleObj spid="_x0000_s122883" name="文档" r:id="rId4" imgW="10549372" imgH="1333128" progId="">
              <p:embed/>
            </p:oleObj>
          </a:graphicData>
        </a:graphic>
      </p:graphicFrame>
      <p:graphicFrame>
        <p:nvGraphicFramePr>
          <p:cNvPr id="4" name="对象 3"/>
          <p:cNvGraphicFramePr>
            <a:graphicFrameLocks/>
          </p:cNvGraphicFramePr>
          <p:nvPr/>
        </p:nvGraphicFramePr>
        <p:xfrm>
          <a:off x="988427" y="3823968"/>
          <a:ext cx="10531907" cy="1333153"/>
        </p:xfrm>
        <a:graphic>
          <a:graphicData uri="http://schemas.openxmlformats.org/presentationml/2006/ole">
            <p:oleObj spid="_x0000_s122882" name="文档" r:id="rId5" imgW="10537029" imgH="1333128" progId="">
              <p:embed/>
            </p:oleObj>
          </a:graphicData>
        </a:graphic>
      </p:graphicFrame>
      <p:graphicFrame>
        <p:nvGraphicFramePr>
          <p:cNvPr id="5" name="对象 4"/>
          <p:cNvGraphicFramePr>
            <a:graphicFrameLocks/>
          </p:cNvGraphicFramePr>
          <p:nvPr/>
        </p:nvGraphicFramePr>
        <p:xfrm>
          <a:off x="1395976" y="5981767"/>
          <a:ext cx="10531907" cy="876072"/>
        </p:xfrm>
        <a:graphic>
          <a:graphicData uri="http://schemas.openxmlformats.org/presentationml/2006/ole">
            <p:oleObj spid="_x0000_s122881" name="文档" r:id="rId6" imgW="10549372" imgH="875911" progId="">
              <p:embed/>
            </p:oleObj>
          </a:graphicData>
        </a:graphic>
      </p:graphicFrame>
      <p:sp>
        <p:nvSpPr>
          <p:cNvPr id="6" name="文本框 5"/>
          <p:cNvSpPr txBox="1"/>
          <p:nvPr/>
        </p:nvSpPr>
        <p:spPr>
          <a:xfrm>
            <a:off x="4938395" y="107315"/>
            <a:ext cx="2281555" cy="706755"/>
          </a:xfrm>
          <a:prstGeom prst="rect">
            <a:avLst/>
          </a:prstGeom>
          <a:noFill/>
        </p:spPr>
        <p:txBody>
          <a:bodyPr wrap="square" rtlCol="0">
            <a:spAutoFit/>
          </a:bodyPr>
          <a:lstStyle/>
          <a:p>
            <a:r>
              <a:rPr lang="zh-CN" altLang="en-US" sz="4000" b="1">
                <a:solidFill>
                  <a:srgbClr val="FF0000"/>
                </a:solidFill>
              </a:rPr>
              <a:t>课堂练习</a:t>
            </a: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ppt_x"/>
                                          </p:val>
                                        </p:tav>
                                        <p:tav tm="100000">
                                          <p:val>
                                            <p:strVal val="#ppt_x"/>
                                          </p:val>
                                        </p:tav>
                                      </p:tavLst>
                                    </p:anim>
                                    <p:anim calcmode="lin" valueType="num">
                                      <p:cBhvr additive="base">
                                        <p:cTn id="26"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695144" y="629379"/>
          <a:ext cx="10893763" cy="6227728"/>
        </p:xfrm>
        <a:graphic>
          <a:graphicData uri="http://schemas.openxmlformats.org/presentationml/2006/ole">
            <p:oleObj spid="_x0000_s140293" name="文档" r:id="rId3" imgW="10887378" imgH="6238664" progId="">
              <p:embed/>
            </p:oleObj>
          </a:graphicData>
        </a:graphic>
      </p:graphicFrame>
      <p:graphicFrame>
        <p:nvGraphicFramePr>
          <p:cNvPr id="3" name="对象 2"/>
          <p:cNvGraphicFramePr>
            <a:graphicFrameLocks noChangeAspect="1"/>
          </p:cNvGraphicFramePr>
          <p:nvPr/>
        </p:nvGraphicFramePr>
        <p:xfrm>
          <a:off x="2047342" y="1191208"/>
          <a:ext cx="10531907" cy="876072"/>
        </p:xfrm>
        <a:graphic>
          <a:graphicData uri="http://schemas.openxmlformats.org/presentationml/2006/ole">
            <p:oleObj spid="_x0000_s140292" name="文档" r:id="rId4" imgW="10537029" imgH="875911" progId="">
              <p:embed/>
            </p:oleObj>
          </a:graphicData>
        </a:graphic>
      </p:graphicFrame>
      <p:graphicFrame>
        <p:nvGraphicFramePr>
          <p:cNvPr id="4" name="对象 3"/>
          <p:cNvGraphicFramePr>
            <a:graphicFrameLocks noChangeAspect="1"/>
          </p:cNvGraphicFramePr>
          <p:nvPr/>
        </p:nvGraphicFramePr>
        <p:xfrm>
          <a:off x="1047477" y="2324388"/>
          <a:ext cx="10151007" cy="1180793"/>
        </p:xfrm>
        <a:graphic>
          <a:graphicData uri="http://schemas.openxmlformats.org/presentationml/2006/ole">
            <p:oleObj spid="_x0000_s140291" name="文档" r:id="rId5" imgW="10151294" imgH="1188403" progId="">
              <p:embed/>
            </p:oleObj>
          </a:graphicData>
        </a:graphic>
      </p:graphicFrame>
      <p:graphicFrame>
        <p:nvGraphicFramePr>
          <p:cNvPr id="5" name="对象 4"/>
          <p:cNvGraphicFramePr>
            <a:graphicFrameLocks noChangeAspect="1"/>
          </p:cNvGraphicFramePr>
          <p:nvPr/>
        </p:nvGraphicFramePr>
        <p:xfrm>
          <a:off x="1437901" y="4086054"/>
          <a:ext cx="10151007" cy="1180793"/>
        </p:xfrm>
        <a:graphic>
          <a:graphicData uri="http://schemas.openxmlformats.org/presentationml/2006/ole">
            <p:oleObj spid="_x0000_s140290" name="文档" r:id="rId6" imgW="10163866" imgH="1188763" progId="">
              <p:embed/>
            </p:oleObj>
          </a:graphicData>
        </a:graphic>
      </p:graphicFrame>
      <p:graphicFrame>
        <p:nvGraphicFramePr>
          <p:cNvPr id="6" name="对象 5"/>
          <p:cNvGraphicFramePr>
            <a:graphicFrameLocks noChangeAspect="1"/>
          </p:cNvGraphicFramePr>
          <p:nvPr/>
        </p:nvGraphicFramePr>
        <p:xfrm>
          <a:off x="2247315" y="5362072"/>
          <a:ext cx="6570539" cy="609441"/>
        </p:xfrm>
        <a:graphic>
          <a:graphicData uri="http://schemas.openxmlformats.org/presentationml/2006/ole">
            <p:oleObj spid="_x0000_s140289" name="文档" r:id="rId7" imgW="6584634" imgH="609142" progId="">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ppt_x"/>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ppt_x"/>
                                          </p:val>
                                        </p:tav>
                                        <p:tav tm="100000">
                                          <p:val>
                                            <p:strVal val="#ppt_x"/>
                                          </p:val>
                                        </p:tav>
                                      </p:tavLst>
                                    </p:anim>
                                    <p:anim calcmode="lin" valueType="num">
                                      <p:cBhvr additive="base">
                                        <p:cTn id="21"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000"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ppt_x"/>
                                          </p:val>
                                        </p:tav>
                                        <p:tav tm="100000">
                                          <p:val>
                                            <p:strVal val="#ppt_x"/>
                                          </p:val>
                                        </p:tav>
                                      </p:tavLst>
                                    </p:anim>
                                    <p:anim calcmode="lin" valueType="num">
                                      <p:cBhvr additive="base">
                                        <p:cTn id="33"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18465" y="857250"/>
            <a:ext cx="11468735" cy="5502910"/>
          </a:xfrm>
          <a:prstGeom prst="rect">
            <a:avLst/>
          </a:prstGeom>
          <a:noFill/>
        </p:spPr>
        <p:txBody>
          <a:bodyPr wrap="square" rtlCol="0" anchor="t">
            <a:spAutoFit/>
          </a:bodyPr>
          <a:lstStyle/>
          <a:p>
            <a:pPr>
              <a:lnSpc>
                <a:spcPct val="110000"/>
              </a:lnSpc>
            </a:pPr>
            <a:r>
              <a:rPr lang="en-US" altLang="zh-CN" sz="2400"/>
              <a:t>  </a:t>
            </a:r>
            <a:r>
              <a:rPr lang="en-US" altLang="zh-CN" sz="3200">
                <a:latin typeface="华文中宋" panose="02010600040101010101" charset="-122"/>
                <a:ea typeface="华文中宋" panose="02010600040101010101" charset="-122"/>
                <a:cs typeface="华文中宋" panose="02010600040101010101" charset="-122"/>
              </a:rPr>
              <a:t> </a:t>
            </a:r>
            <a:r>
              <a:rPr lang="en-US" altLang="zh-CN" sz="3200" b="1">
                <a:latin typeface="华文中宋" panose="02010600040101010101" charset="-122"/>
                <a:ea typeface="华文中宋" panose="02010600040101010101" charset="-122"/>
                <a:cs typeface="华文中宋" panose="02010600040101010101" charset="-122"/>
              </a:rPr>
              <a:t>    </a:t>
            </a:r>
            <a:r>
              <a:rPr lang="zh-CN" altLang="en-US" sz="3200" b="1">
                <a:solidFill>
                  <a:srgbClr val="1B1FC8"/>
                </a:solidFill>
                <a:latin typeface="华文中宋" panose="02010600040101010101" charset="-122"/>
                <a:ea typeface="华文中宋" panose="02010600040101010101" charset="-122"/>
                <a:cs typeface="华文中宋" panose="02010600040101010101" charset="-122"/>
              </a:rPr>
              <a:t>穆青</a:t>
            </a:r>
            <a:r>
              <a:rPr lang="zh-CN" altLang="en-US" sz="3200" b="1">
                <a:latin typeface="华文中宋" panose="02010600040101010101" charset="-122"/>
                <a:ea typeface="华文中宋" panose="02010600040101010101" charset="-122"/>
                <a:cs typeface="华文中宋" panose="02010600040101010101" charset="-122"/>
              </a:rPr>
              <a:t>(1921年3月15日-2003年10月11日)，男，1921年出生于河南周口，曾任新华通讯社社长、近代新闻记者。</a:t>
            </a:r>
          </a:p>
          <a:p>
            <a:pPr>
              <a:lnSpc>
                <a:spcPct val="110000"/>
              </a:lnSpc>
            </a:pPr>
            <a:r>
              <a:rPr lang="zh-CN" altLang="en-US" sz="3200" b="1">
                <a:latin typeface="华文中宋" panose="02010600040101010101" charset="-122"/>
                <a:ea typeface="华文中宋" panose="02010600040101010101" charset="-122"/>
                <a:cs typeface="华文中宋" panose="02010600040101010101" charset="-122"/>
              </a:rPr>
              <a:t>    </a:t>
            </a:r>
            <a:r>
              <a:rPr lang="en-US" altLang="zh-CN" sz="3200" b="1">
                <a:latin typeface="华文中宋" panose="02010600040101010101" charset="-122"/>
                <a:ea typeface="华文中宋" panose="02010600040101010101" charset="-122"/>
                <a:cs typeface="华文中宋" panose="02010600040101010101" charset="-122"/>
              </a:rPr>
              <a:t> </a:t>
            </a:r>
            <a:r>
              <a:rPr lang="zh-CN" altLang="en-US" sz="3200" b="1">
                <a:latin typeface="华文中宋" panose="02010600040101010101" charset="-122"/>
                <a:ea typeface="华文中宋" panose="02010600040101010101" charset="-122"/>
                <a:cs typeface="华文中宋" panose="02010600040101010101" charset="-122"/>
              </a:rPr>
              <a:t> </a:t>
            </a:r>
            <a:r>
              <a:rPr lang="zh-CN" altLang="en-US" sz="3200" b="1">
                <a:solidFill>
                  <a:srgbClr val="1B1FC8"/>
                </a:solidFill>
                <a:latin typeface="华文中宋" panose="02010600040101010101" charset="-122"/>
                <a:ea typeface="华文中宋" panose="02010600040101010101" charset="-122"/>
                <a:cs typeface="华文中宋" panose="02010600040101010101" charset="-122"/>
              </a:rPr>
              <a:t>冯健</a:t>
            </a:r>
            <a:r>
              <a:rPr lang="zh-CN" altLang="en-US" sz="3200" b="1">
                <a:latin typeface="华文中宋" panose="02010600040101010101" charset="-122"/>
                <a:ea typeface="华文中宋" panose="02010600040101010101" charset="-122"/>
                <a:cs typeface="华文中宋" panose="02010600040101010101" charset="-122"/>
              </a:rPr>
              <a:t>，解放前夕主要从事新闻宣传报道工作。1949年后调新华社工作。建国后，历任新华通讯社开封分社、江西分社记者，新华社中南总分社、湖北分社记者、编委。撰有通讯《英勇搏斗一百天》、《管得宽》等。</a:t>
            </a:r>
          </a:p>
          <a:p>
            <a:pPr>
              <a:lnSpc>
                <a:spcPct val="110000"/>
              </a:lnSpc>
            </a:pPr>
            <a:r>
              <a:rPr lang="en-US" altLang="zh-CN" sz="3200" b="1">
                <a:latin typeface="华文中宋" panose="02010600040101010101" charset="-122"/>
                <a:ea typeface="华文中宋" panose="02010600040101010101" charset="-122"/>
                <a:cs typeface="华文中宋" panose="02010600040101010101" charset="-122"/>
              </a:rPr>
              <a:t> </a:t>
            </a:r>
            <a:r>
              <a:rPr lang="zh-CN" altLang="en-US" sz="3200" b="1">
                <a:latin typeface="华文中宋" panose="02010600040101010101" charset="-122"/>
                <a:ea typeface="华文中宋" panose="02010600040101010101" charset="-122"/>
                <a:cs typeface="华文中宋" panose="02010600040101010101" charset="-122"/>
              </a:rPr>
              <a:t>     </a:t>
            </a:r>
            <a:r>
              <a:rPr lang="zh-CN" altLang="en-US" sz="3200" b="1">
                <a:solidFill>
                  <a:srgbClr val="1B1FC8"/>
                </a:solidFill>
                <a:latin typeface="华文中宋" panose="02010600040101010101" charset="-122"/>
                <a:ea typeface="华文中宋" panose="02010600040101010101" charset="-122"/>
                <a:cs typeface="华文中宋" panose="02010600040101010101" charset="-122"/>
              </a:rPr>
              <a:t>周原</a:t>
            </a:r>
            <a:r>
              <a:rPr lang="zh-CN" altLang="en-US" sz="3200" b="1">
                <a:latin typeface="华文中宋" panose="02010600040101010101" charset="-122"/>
                <a:ea typeface="华文中宋" panose="02010600040101010101" charset="-122"/>
                <a:cs typeface="华文中宋" panose="02010600040101010101" charset="-122"/>
              </a:rPr>
              <a:t>(本名乔元庆)，新华社高级记者，1944年参加八路军，1945年，加入中国共产党。 1948年调入新华社任记者、高级记者、新动采访室主任，写出了一大批有思想有特色的报告文学，其作品曾多次获奖。</a:t>
            </a:r>
          </a:p>
        </p:txBody>
      </p:sp>
      <p:sp>
        <p:nvSpPr>
          <p:cNvPr id="4" name="文本框 3"/>
          <p:cNvSpPr txBox="1"/>
          <p:nvPr/>
        </p:nvSpPr>
        <p:spPr>
          <a:xfrm>
            <a:off x="4988560" y="150495"/>
            <a:ext cx="2214880" cy="706755"/>
          </a:xfrm>
          <a:prstGeom prst="rect">
            <a:avLst/>
          </a:prstGeom>
          <a:noFill/>
        </p:spPr>
        <p:txBody>
          <a:bodyPr wrap="none" rtlCol="0">
            <a:spAutoFit/>
          </a:bodyPr>
          <a:lstStyle/>
          <a:p>
            <a:pPr algn="l"/>
            <a:r>
              <a:rPr lang="zh-CN" altLang="en-US" sz="4000" b="1">
                <a:ln w="12700" cmpd="sng">
                  <a:solidFill>
                    <a:schemeClr val="accent4"/>
                  </a:solidFill>
                  <a:prstDash val="solid"/>
                </a:ln>
                <a:solidFill>
                  <a:srgbClr val="FF0000"/>
                </a:solidFill>
                <a:effectLst>
                  <a:outerShdw blurRad="38100" dist="38100" dir="2700000" algn="tl">
                    <a:srgbClr val="000000">
                      <a:alpha val="43137"/>
                    </a:srgbClr>
                  </a:outerShdw>
                </a:effectLst>
                <a:sym typeface="+mn-ea"/>
              </a:rPr>
              <a:t>关于作者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080260" y="1417955"/>
            <a:ext cx="6673215" cy="368300"/>
          </a:xfrm>
          <a:prstGeom prst="rect">
            <a:avLst/>
          </a:prstGeom>
          <a:noFill/>
        </p:spPr>
        <p:txBody>
          <a:bodyPr wrap="square" rtlCol="0" anchor="t">
            <a:spAutoFit/>
          </a:bodyPr>
          <a:lstStyle/>
          <a:p>
            <a:r>
              <a:rPr lang="zh-CN" altLang="en-US"/>
              <a:t>      </a:t>
            </a:r>
            <a:endParaRPr lang="zh-CN" altLang="en-US"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p:txBody>
      </p:sp>
      <p:sp>
        <p:nvSpPr>
          <p:cNvPr id="5" name="文本框 4"/>
          <p:cNvSpPr txBox="1"/>
          <p:nvPr/>
        </p:nvSpPr>
        <p:spPr>
          <a:xfrm>
            <a:off x="3472180" y="151765"/>
            <a:ext cx="8526145" cy="6554470"/>
          </a:xfrm>
          <a:prstGeom prst="rect">
            <a:avLst/>
          </a:prstGeom>
          <a:noFill/>
        </p:spPr>
        <p:txBody>
          <a:bodyPr wrap="square" rtlCol="0">
            <a:spAutoFit/>
          </a:bodyPr>
          <a:lstStyle/>
          <a:p>
            <a:pPr algn="l"/>
            <a:r>
              <a:rPr lang="en-US" altLang="zh-CN"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焦裕禄</a:t>
            </a:r>
            <a:r>
              <a:rPr lang="zh-CN" altLang="en-US"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，男，汉族，山东淄博博山县北崮山村人，</a:t>
            </a:r>
            <a:r>
              <a:rPr lang="zh-CN" altLang="en-US" sz="2800" b="1">
                <a:solidFill>
                  <a:srgbClr val="FF0000"/>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原兰考县委书记，干部楷模，中国共产党革命烈士。</a:t>
            </a:r>
            <a:r>
              <a:rPr lang="en-US" altLang="zh-CN"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1922年8月16日，焦裕禄出生在一个贫苦家庭，1946年加入了中国共产党，1950年， 被任命为尉氏县大营区委副书记兼区长，1954年8月相继在哈尔滨工业大学、大连起重机厂机械加工车间进修，1962年被调到河南省兰考县担任县委书记，1964年5月14日因肝癌病逝于郑州，终年42岁。</a:t>
            </a:r>
            <a:endParaRPr lang="zh-CN" altLang="en-US"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endParaRPr>
          </a:p>
          <a:p>
            <a:pPr algn="l"/>
            <a:r>
              <a:rPr lang="zh-CN" altLang="en-US" sz="2800" b="1">
                <a:solidFill>
                  <a:schemeClr val="tx1"/>
                </a:soli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sym typeface="+mn-ea"/>
              </a:rPr>
              <a:t>       1962年，焦裕禄来到兰考，兰考遭遇严重的灾荒，金县的粮食产量下降到历史的最低水平。在除“三害”的斗争中，为了取得经验，焦裕禄同志亲自率领干部、群众进行了小面积翻淤压沙，翻淤压碱、封闭沙丘试验。然后以点带面，全面铺开，总结出了整治三害的具体策略，探索出了大规模裁种泡桐的办法。</a:t>
            </a:r>
          </a:p>
        </p:txBody>
      </p:sp>
      <p:pic>
        <p:nvPicPr>
          <p:cNvPr id="6" name="Picture 2" descr="NewsMedia_517"/>
          <p:cNvPicPr>
            <a:picLocks noGrp="1" noChangeAspect="1" noChangeArrowheads="1"/>
          </p:cNvPicPr>
          <p:nvPr/>
        </p:nvPicPr>
        <p:blipFill>
          <a:blip r:embed="rId2" cstate="print"/>
          <a:stretch>
            <a:fillRect/>
          </a:stretch>
        </p:blipFill>
        <p:spPr>
          <a:xfrm flipH="1">
            <a:off x="133350" y="1252220"/>
            <a:ext cx="3025775" cy="5318760"/>
          </a:xfrm>
          <a:prstGeom prst="rect">
            <a:avLst/>
          </a:prstGeom>
          <a:noFill/>
        </p:spPr>
      </p:pic>
      <p:sp>
        <p:nvSpPr>
          <p:cNvPr id="7" name="文本框 6"/>
          <p:cNvSpPr txBox="1"/>
          <p:nvPr/>
        </p:nvSpPr>
        <p:spPr>
          <a:xfrm>
            <a:off x="498475" y="327660"/>
            <a:ext cx="2295525" cy="706755"/>
          </a:xfrm>
          <a:prstGeom prst="rect">
            <a:avLst/>
          </a:prstGeom>
          <a:noFill/>
        </p:spPr>
        <p:txBody>
          <a:bodyPr wrap="square" rtlCol="0">
            <a:spAutoFit/>
          </a:bodyPr>
          <a:lstStyle/>
          <a:p>
            <a:r>
              <a:rPr lang="zh-CN" altLang="en-US" sz="4000" b="1">
                <a:solidFill>
                  <a:srgbClr val="FF0000"/>
                </a:solidFill>
              </a:rPr>
              <a:t>人物简介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5"/>
                                        </p:tgtEl>
                                        <p:attrNameLst>
                                          <p:attrName>style.visibility</p:attrName>
                                        </p:attrNameLst>
                                      </p:cBhvr>
                                      <p:to>
                                        <p:strVal val="visible"/>
                                      </p:to>
                                    </p:set>
                                    <p:animEffect transition="in" filter="circle(in)">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98170" y="892175"/>
            <a:ext cx="10995660" cy="5751830"/>
          </a:xfrm>
          <a:prstGeom prst="rect">
            <a:avLst/>
          </a:prstGeom>
          <a:noFill/>
        </p:spPr>
        <p:txBody>
          <a:bodyPr wrap="square" rtlCol="0" anchor="t">
            <a:spAutoFit/>
          </a:bodyPr>
          <a:lstStyle/>
          <a:p>
            <a:pPr>
              <a:lnSpc>
                <a:spcPct val="110000"/>
              </a:lnSpc>
            </a:pPr>
            <a:r>
              <a:rPr lang="en-US" altLang="zh-CN" sz="3200" b="1">
                <a:latin typeface="华文中宋" panose="02010600040101010101" charset="-122"/>
                <a:ea typeface="华文中宋" panose="02010600040101010101" charset="-122"/>
                <a:cs typeface="华文中宋" panose="02010600040101010101" charset="-122"/>
              </a:rPr>
              <a:t>      </a:t>
            </a:r>
            <a:r>
              <a:rPr lang="zh-CN" altLang="en-US" sz="3200" b="1">
                <a:latin typeface="华文中宋" panose="02010600040101010101" charset="-122"/>
                <a:ea typeface="华文中宋" panose="02010600040101010101" charset="-122"/>
                <a:cs typeface="华文中宋" panose="02010600040101010101" charset="-122"/>
              </a:rPr>
              <a:t>《县委书记的榜样——焦裕禄》是通讯，记述一位“党的好干部”全心全意为人民服务的光荣事迹，展示了我国社会主义建设的艰苦历程和中国共产党人改天换地的伟大信念。可以借助以前学过的有关新闻的知识，进一步把握这种新闻体裁的不同特点，体会作品的历史价值和现实意义。</a:t>
            </a:r>
          </a:p>
          <a:p>
            <a:pPr>
              <a:lnSpc>
                <a:spcPct val="100000"/>
              </a:lnSpc>
            </a:pPr>
            <a:r>
              <a:rPr lang="en-US" altLang="zh-CN" sz="3200" b="1">
                <a:effectLst>
                  <a:outerShdw blurRad="38100" dist="38100" dir="2700000" algn="tl">
                    <a:srgbClr val="000000">
                      <a:alpha val="43137"/>
                    </a:srgbClr>
                  </a:outerShdw>
                </a:effectLst>
                <a:sym typeface="+mn-ea"/>
              </a:rPr>
              <a:t>       </a:t>
            </a:r>
            <a:r>
              <a:rPr lang="zh-CN" altLang="en-US" sz="3200" b="1">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本文是一篇人物通讯，县委书记的榜样，一个优秀的共产党人，焦裕禄以他的实际行动践行了党员的带头作用，不怕困难，迎难而上；艰苦奋斗、自力更生；公而忘私，鞠躬尽瘁……，我们要学习这种小标题式的组材方式，特别是“以言见人”的写法，更是让人物栩栩如生，事迹感人至深，深化了作品的内涵。</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988560" y="185420"/>
            <a:ext cx="2214880" cy="706755"/>
          </a:xfrm>
          <a:prstGeom prst="rect">
            <a:avLst/>
          </a:prstGeom>
          <a:noFill/>
        </p:spPr>
        <p:txBody>
          <a:bodyPr wrap="none" rtlCol="0">
            <a:spAutoFit/>
          </a:bodyPr>
          <a:lstStyle/>
          <a:p>
            <a:pPr algn="l"/>
            <a:r>
              <a:rPr lang="zh-CN" altLang="en-US" sz="4000" b="1">
                <a:solidFill>
                  <a:srgbClr val="FF0000"/>
                </a:solidFill>
                <a:sym typeface="+mn-ea"/>
              </a:rPr>
              <a:t>学习提示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988560" y="278765"/>
            <a:ext cx="2214880" cy="706755"/>
          </a:xfrm>
          <a:prstGeom prst="rect">
            <a:avLst/>
          </a:prstGeom>
          <a:noFill/>
        </p:spPr>
        <p:txBody>
          <a:bodyPr wrap="none" rtlCol="0" anchor="t">
            <a:spAutoFit/>
          </a:bodyPr>
          <a:lstStyle/>
          <a:p>
            <a:r>
              <a:rPr lang="zh-CN" altLang="en-US" sz="40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sym typeface="+mn-ea"/>
              </a:rPr>
              <a:t>人物通讯</a:t>
            </a:r>
          </a:p>
        </p:txBody>
      </p:sp>
      <p:sp>
        <p:nvSpPr>
          <p:cNvPr id="5" name="文本框 4"/>
          <p:cNvSpPr txBox="1"/>
          <p:nvPr/>
        </p:nvSpPr>
        <p:spPr>
          <a:xfrm>
            <a:off x="459740" y="1075055"/>
            <a:ext cx="11275060" cy="5571490"/>
          </a:xfrm>
          <a:prstGeom prst="rect">
            <a:avLst/>
          </a:prstGeom>
          <a:noFill/>
        </p:spPr>
        <p:txBody>
          <a:bodyPr wrap="square" rtlCol="0">
            <a:spAutoFit/>
          </a:bodyPr>
          <a:lstStyle/>
          <a:p>
            <a:pPr algn="l">
              <a:lnSpc>
                <a:spcPct val="90000"/>
              </a:lnSpc>
            </a:pPr>
            <a:r>
              <a:rPr lang="en-US" altLang="zh-CN"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       </a:t>
            </a: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用来报道特定人物的一种新闻体裁。以写人物的思想和事迹为主的通讯。一般有一个或几个中心人物。人物通讯的关键是抓住人物的特点，</a:t>
            </a:r>
          </a:p>
          <a:p>
            <a:pPr algn="l">
              <a:lnSpc>
                <a:spcPct val="90000"/>
              </a:lnSpc>
            </a:pP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     </a:t>
            </a:r>
            <a:r>
              <a:rPr lang="en-US" altLang="zh-CN"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 </a:t>
            </a: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揭示出具有鲜明个性特征的人物的情怀和思想境界。要求写作中既见事，又见人，通过典型事例表现人物的精神风貌。</a:t>
            </a:r>
          </a:p>
          <a:p>
            <a:pPr algn="l">
              <a:lnSpc>
                <a:spcPct val="90000"/>
              </a:lnSpc>
            </a:pPr>
            <a:r>
              <a:rPr lang="zh-CN" altLang="en-US" sz="3600">
                <a:ln w="12700">
                  <a:solidFill>
                    <a:schemeClr val="tx2">
                      <a:lumMod val="75000"/>
                    </a:schemeClr>
                  </a:solidFill>
                  <a:prstDash val="solid"/>
                </a:ln>
                <a:solidFill>
                  <a:srgbClr val="FF0000"/>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常见的写法有:</a:t>
            </a:r>
            <a:endPar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endParaRPr>
          </a:p>
          <a:p>
            <a:pPr algn="l">
              <a:lnSpc>
                <a:spcPct val="90000"/>
              </a:lnSpc>
            </a:pP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(一)通过矛盾冲突表现人物的思想境界;</a:t>
            </a:r>
          </a:p>
          <a:p>
            <a:pPr algn="l">
              <a:lnSpc>
                <a:spcPct val="90000"/>
              </a:lnSpc>
            </a:pP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(二)通过人物的行动、对话等表现人物活生生的性格特征;</a:t>
            </a:r>
          </a:p>
          <a:p>
            <a:pPr algn="l">
              <a:lnSpc>
                <a:spcPct val="90000"/>
              </a:lnSpc>
            </a:pPr>
            <a:r>
              <a:rPr lang="zh-CN" altLang="en-US" sz="3600">
                <a:ln w="12700">
                  <a:solidFill>
                    <a:schemeClr val="tx2">
                      <a:lumMod val="75000"/>
                    </a:schemeClr>
                  </a:solidFill>
                  <a:prstDash val="solid"/>
                </a:ln>
                <a:solidFill>
                  <a:schemeClr val="tx1"/>
                </a:solidFill>
                <a:effectLst>
                  <a:outerShdw dist="38100" dir="2640000" algn="bl" rotWithShape="0">
                    <a:schemeClr val="tx2">
                      <a:lumMod val="75000"/>
                    </a:schemeClr>
                  </a:outerShdw>
                </a:effectLst>
                <a:latin typeface="华文中宋" panose="02010600040101010101" charset="-122"/>
                <a:ea typeface="华文中宋" panose="02010600040101010101" charset="-122"/>
                <a:cs typeface="华文中宋" panose="02010600040101010101" charset="-122"/>
                <a:sym typeface="+mn-ea"/>
              </a:rPr>
              <a:t>(三)通过细节描写、心理刻画等展示人物的内心世界。</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p:cTn id="24"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5">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p:cTn id="30"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5">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 calcmode="lin" valueType="num">
                                      <p:cBhvr>
                                        <p:cTn id="36" dur="1000" fill="hold"/>
                                        <p:tgtEl>
                                          <p:spTgt spid="5">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5">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 calcmode="lin" valueType="num">
                                      <p:cBhvr>
                                        <p:cTn id="42" dur="1000" fill="hold"/>
                                        <p:tgtEl>
                                          <p:spTgt spid="5">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5">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22580" y="688975"/>
            <a:ext cx="11546840" cy="5944870"/>
          </a:xfrm>
          <a:prstGeom prst="rect">
            <a:avLst/>
          </a:prstGeom>
          <a:noFill/>
        </p:spPr>
        <p:txBody>
          <a:bodyPr wrap="square" rtlCol="0">
            <a:spAutoFit/>
          </a:bodyPr>
          <a:lstStyle/>
          <a:p>
            <a:pPr algn="l">
              <a:lnSpc>
                <a:spcPct val="8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1962年冬天，正是豫东兰考县遭受内涝、风沙、盐碱三害最严重的时刻。这一年，春天风沙打毁了20万亩麦子，秋天淹坏了30多万亩庄稼，盐碱地上有10万亩禾苗碱死，全县的粮食产量下降到了历年的最低水平。</a:t>
            </a:r>
            <a:endPar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a:p>
            <a:pPr algn="l">
              <a:lnSpc>
                <a:spcPct val="80000"/>
              </a:lnSpc>
            </a:pPr>
            <a:r>
              <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zh-CN" sz="2800" b="1">
                <a:solidFill>
                  <a:schemeClr val="tx1"/>
                </a:solidFill>
                <a:latin typeface="华文中宋" panose="02010600040101010101" charset="-122"/>
                <a:ea typeface="华文中宋" panose="02010600040101010101" charset="-122"/>
                <a:cs typeface="华文中宋" panose="02010600040101010101" charset="-122"/>
                <a:sym typeface="+mn-ea"/>
              </a:rPr>
              <a:t>为了摸清河南的受灾情况，穆青派记者周原去受灾最重的豫东地区采风。一个偶然的机会，周原来到了兰考县，了解到焦裕禄的事迹，深为震撼，马上向穆青汇报。</a:t>
            </a:r>
            <a:endPar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a:p>
            <a:pPr algn="l">
              <a:lnSpc>
                <a:spcPct val="80000"/>
              </a:lnSpc>
            </a:pPr>
            <a:r>
              <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zh-CN" sz="2800" b="1">
                <a:solidFill>
                  <a:schemeClr val="tx1"/>
                </a:solidFill>
                <a:latin typeface="华文中宋" panose="02010600040101010101" charset="-122"/>
                <a:ea typeface="华文中宋" panose="02010600040101010101" charset="-122"/>
                <a:cs typeface="华文中宋" panose="02010600040101010101" charset="-122"/>
                <a:sym typeface="+mn-ea"/>
              </a:rPr>
              <a:t>焦裕禄</a:t>
            </a:r>
            <a:r>
              <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初到兰考，就到灾情最重的公社和大队去了。他到贫下中农的草屋里，到饲养棚里，到田边地头，去了解情况，观察灾情去了。在兰考县内涝、风沙、盐碱三害最严重的时刻，他的语言表现出了一个共产党员、县委书记不怕困难，迎难而上的精神，为兰考百姓打下一针强心剂。</a:t>
            </a:r>
          </a:p>
          <a:p>
            <a:pPr algn="l">
              <a:lnSpc>
                <a:spcPct val="80000"/>
              </a:lnSpc>
            </a:pPr>
            <a:r>
              <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r>
              <a:rPr lang="zh-CN" sz="2800" b="1">
                <a:solidFill>
                  <a:schemeClr val="tx1"/>
                </a:solidFill>
                <a:latin typeface="华文中宋" panose="02010600040101010101" charset="-122"/>
                <a:ea typeface="华文中宋" panose="02010600040101010101" charset="-122"/>
                <a:cs typeface="华文中宋" panose="02010600040101010101" charset="-122"/>
                <a:sym typeface="+mn-ea"/>
              </a:rPr>
              <a:t>此前，《人民日报》《河南日报》均已发表过有关焦裕禄的人物通讯。但是，穆青仍然觉得有重新采访、重新撰写的必要，并于1965年12月17日带着新华社记者周原、冯健等人抵达兰考县，再次深入县乡基层、群众中采访，掌握了许多第一手材料。经过多次采访、座谈，七易其稿后，1966年2月7日，当时的中央人民广播电台第一次播出这篇通讯稿，随后，《县委书记的榜样——焦裕禄》感动全中国！</a:t>
            </a:r>
            <a:endParaRPr lang="zh-CN" altLang="en-US" sz="2800" b="1">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5204460" y="105410"/>
            <a:ext cx="1454150" cy="583565"/>
          </a:xfrm>
          <a:prstGeom prst="rect">
            <a:avLst/>
          </a:prstGeom>
          <a:noFill/>
        </p:spPr>
        <p:txBody>
          <a:bodyPr wrap="square" rtlCol="0">
            <a:spAutoFit/>
          </a:bodyPr>
          <a:lstStyle/>
          <a:p>
            <a:pPr>
              <a:lnSpc>
                <a:spcPct val="80000"/>
              </a:lnSpc>
            </a:pPr>
            <a:r>
              <a:rPr lang="zh-CN" altLang="en-US" sz="4000" b="1">
                <a:solidFill>
                  <a:srgbClr val="FF0000"/>
                </a:solidFill>
              </a:rPr>
              <a:t>背</a:t>
            </a:r>
            <a:r>
              <a:rPr lang="en-US" altLang="zh-CN" sz="4000" b="1">
                <a:solidFill>
                  <a:srgbClr val="FF0000"/>
                </a:solidFill>
              </a:rPr>
              <a:t>  </a:t>
            </a:r>
            <a:r>
              <a:rPr lang="zh-CN" altLang="en-US" sz="4000" b="1">
                <a:solidFill>
                  <a:srgbClr val="FF0000"/>
                </a:solidFill>
              </a:rPr>
              <a:t>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000"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000"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000" fill="hold">
                                          <p:stCondLst>
                                            <p:cond delay="0"/>
                                          </p:stCondLst>
                                        </p:cTn>
                                        <p:tgtEl>
                                          <p:spTgt spid="5">
                                            <p:txEl>
                                              <p:pRg st="2" end="2"/>
                                            </p:txEl>
                                          </p:spTgt>
                                        </p:tgtEl>
                                        <p:attrNameLst>
                                          <p:attrName>style.visibility</p:attrName>
                                        </p:attrNameLst>
                                      </p:cBhvr>
                                      <p:to>
                                        <p:strVal val="visible"/>
                                      </p:to>
                                    </p:set>
                                    <p:anim calcmode="lin" valueType="num">
                                      <p:cBhvr>
                                        <p:cTn id="24"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5">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000" fill="hold">
                                          <p:stCondLst>
                                            <p:cond delay="0"/>
                                          </p:stCondLst>
                                        </p:cTn>
                                        <p:tgtEl>
                                          <p:spTgt spid="5">
                                            <p:txEl>
                                              <p:pRg st="3" end="3"/>
                                            </p:txEl>
                                          </p:spTgt>
                                        </p:tgtEl>
                                        <p:attrNameLst>
                                          <p:attrName>style.visibility</p:attrName>
                                        </p:attrNameLst>
                                      </p:cBhvr>
                                      <p:to>
                                        <p:strVal val="visible"/>
                                      </p:to>
                                    </p:set>
                                    <p:anim calcmode="lin" valueType="num">
                                      <p:cBhvr>
                                        <p:cTn id="30"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768350" y="301625"/>
          <a:ext cx="11033125" cy="6254115"/>
        </p:xfrm>
        <a:graphic>
          <a:graphicData uri="http://schemas.openxmlformats.org/presentationml/2006/ole">
            <p:oleObj spid="_x0000_s98471" name="文档" r:id="rId3" imgW="10899954" imgH="5857410" progId="">
              <p:embed/>
            </p:oleObj>
          </a:graphicData>
        </a:graphic>
      </p:graphicFrame>
      <p:graphicFrame>
        <p:nvGraphicFramePr>
          <p:cNvPr id="3" name="对象 2"/>
          <p:cNvGraphicFramePr>
            <a:graphicFrameLocks/>
          </p:cNvGraphicFramePr>
          <p:nvPr/>
        </p:nvGraphicFramePr>
        <p:xfrm>
          <a:off x="2832658" y="2093267"/>
          <a:ext cx="857027" cy="590396"/>
        </p:xfrm>
        <a:graphic>
          <a:graphicData uri="http://schemas.openxmlformats.org/presentationml/2006/ole">
            <p:oleObj spid="_x0000_s98472" name="文档" r:id="rId4" imgW="868575" imgH="594021" progId="">
              <p:embed/>
            </p:oleObj>
          </a:graphicData>
        </a:graphic>
      </p:graphicFrame>
      <p:graphicFrame>
        <p:nvGraphicFramePr>
          <p:cNvPr id="4" name="对象 3"/>
          <p:cNvGraphicFramePr>
            <a:graphicFrameLocks/>
          </p:cNvGraphicFramePr>
          <p:nvPr/>
        </p:nvGraphicFramePr>
        <p:xfrm>
          <a:off x="6761036" y="2093258"/>
          <a:ext cx="857027" cy="590396"/>
        </p:xfrm>
        <a:graphic>
          <a:graphicData uri="http://schemas.openxmlformats.org/presentationml/2006/ole">
            <p:oleObj spid="_x0000_s98473" name="文档" r:id="rId5" imgW="871368" imgH="594021" progId="">
              <p:embed/>
            </p:oleObj>
          </a:graphicData>
        </a:graphic>
      </p:graphicFrame>
      <p:graphicFrame>
        <p:nvGraphicFramePr>
          <p:cNvPr id="5" name="对象 4"/>
          <p:cNvGraphicFramePr>
            <a:graphicFrameLocks/>
          </p:cNvGraphicFramePr>
          <p:nvPr/>
        </p:nvGraphicFramePr>
        <p:xfrm>
          <a:off x="2580638" y="2786521"/>
          <a:ext cx="857027" cy="590396"/>
        </p:xfrm>
        <a:graphic>
          <a:graphicData uri="http://schemas.openxmlformats.org/presentationml/2006/ole">
            <p:oleObj spid="_x0000_s98474" name="文档" r:id="rId6" imgW="871368" imgH="594021" progId="">
              <p:embed/>
            </p:oleObj>
          </a:graphicData>
        </a:graphic>
      </p:graphicFrame>
      <p:graphicFrame>
        <p:nvGraphicFramePr>
          <p:cNvPr id="6" name="对象 5"/>
          <p:cNvGraphicFramePr>
            <a:graphicFrameLocks/>
          </p:cNvGraphicFramePr>
          <p:nvPr/>
        </p:nvGraphicFramePr>
        <p:xfrm>
          <a:off x="7032625" y="2786380"/>
          <a:ext cx="857885" cy="590550"/>
        </p:xfrm>
        <a:graphic>
          <a:graphicData uri="http://schemas.openxmlformats.org/presentationml/2006/ole">
            <p:oleObj spid="_x0000_s98475" name="文档" r:id="rId7" imgW="871368" imgH="594021" progId="">
              <p:embed/>
            </p:oleObj>
          </a:graphicData>
        </a:graphic>
      </p:graphicFrame>
      <p:graphicFrame>
        <p:nvGraphicFramePr>
          <p:cNvPr id="7" name="对象 6"/>
          <p:cNvGraphicFramePr>
            <a:graphicFrameLocks/>
          </p:cNvGraphicFramePr>
          <p:nvPr/>
        </p:nvGraphicFramePr>
        <p:xfrm>
          <a:off x="2209882" y="3395975"/>
          <a:ext cx="857027" cy="590396"/>
        </p:xfrm>
        <a:graphic>
          <a:graphicData uri="http://schemas.openxmlformats.org/presentationml/2006/ole">
            <p:oleObj spid="_x0000_s98476" name="文档" r:id="rId8" imgW="871368" imgH="594021" progId="">
              <p:embed/>
            </p:oleObj>
          </a:graphicData>
        </a:graphic>
      </p:graphicFrame>
      <p:graphicFrame>
        <p:nvGraphicFramePr>
          <p:cNvPr id="8" name="对象 7"/>
          <p:cNvGraphicFramePr>
            <a:graphicFrameLocks/>
          </p:cNvGraphicFramePr>
          <p:nvPr/>
        </p:nvGraphicFramePr>
        <p:xfrm>
          <a:off x="6660054" y="3396608"/>
          <a:ext cx="857027" cy="590396"/>
        </p:xfrm>
        <a:graphic>
          <a:graphicData uri="http://schemas.openxmlformats.org/presentationml/2006/ole">
            <p:oleObj spid="_x0000_s98477" name="文档" r:id="rId9" imgW="871368" imgH="594021" progId="">
              <p:embed/>
            </p:oleObj>
          </a:graphicData>
        </a:graphic>
      </p:graphicFrame>
      <p:graphicFrame>
        <p:nvGraphicFramePr>
          <p:cNvPr id="9" name="对象 8"/>
          <p:cNvGraphicFramePr>
            <a:graphicFrameLocks/>
          </p:cNvGraphicFramePr>
          <p:nvPr/>
        </p:nvGraphicFramePr>
        <p:xfrm>
          <a:off x="2580645" y="4057489"/>
          <a:ext cx="857027" cy="590396"/>
        </p:xfrm>
        <a:graphic>
          <a:graphicData uri="http://schemas.openxmlformats.org/presentationml/2006/ole">
            <p:oleObj spid="_x0000_s98478" name="文档" r:id="rId10" imgW="871368" imgH="594021" progId="">
              <p:embed/>
            </p:oleObj>
          </a:graphicData>
        </a:graphic>
      </p:graphicFrame>
      <p:graphicFrame>
        <p:nvGraphicFramePr>
          <p:cNvPr id="10" name="对象 9"/>
          <p:cNvGraphicFramePr>
            <a:graphicFrameLocks/>
          </p:cNvGraphicFramePr>
          <p:nvPr/>
        </p:nvGraphicFramePr>
        <p:xfrm>
          <a:off x="6761039" y="4071449"/>
          <a:ext cx="857027" cy="590396"/>
        </p:xfrm>
        <a:graphic>
          <a:graphicData uri="http://schemas.openxmlformats.org/presentationml/2006/ole">
            <p:oleObj spid="_x0000_s98479" name="文档" r:id="rId11" imgW="871368" imgH="594021" progId="">
              <p:embed/>
            </p:oleObj>
          </a:graphicData>
        </a:graphic>
      </p:graphicFrame>
      <p:graphicFrame>
        <p:nvGraphicFramePr>
          <p:cNvPr id="11" name="对象 10"/>
          <p:cNvGraphicFramePr>
            <a:graphicFrameLocks/>
          </p:cNvGraphicFramePr>
          <p:nvPr/>
        </p:nvGraphicFramePr>
        <p:xfrm>
          <a:off x="2447288" y="4647883"/>
          <a:ext cx="857027" cy="590396"/>
        </p:xfrm>
        <a:graphic>
          <a:graphicData uri="http://schemas.openxmlformats.org/presentationml/2006/ole">
            <p:oleObj spid="_x0000_s98480" name="文档" r:id="rId12" imgW="871368" imgH="594021" progId="">
              <p:embed/>
            </p:oleObj>
          </a:graphicData>
        </a:graphic>
      </p:graphicFrame>
      <p:graphicFrame>
        <p:nvGraphicFramePr>
          <p:cNvPr id="12" name="对象 11"/>
          <p:cNvGraphicFramePr>
            <a:graphicFrameLocks/>
          </p:cNvGraphicFramePr>
          <p:nvPr/>
        </p:nvGraphicFramePr>
        <p:xfrm>
          <a:off x="6860684" y="4633913"/>
          <a:ext cx="857027" cy="590396"/>
        </p:xfrm>
        <a:graphic>
          <a:graphicData uri="http://schemas.openxmlformats.org/presentationml/2006/ole">
            <p:oleObj spid="_x0000_s98481" name="文档" r:id="rId13" imgW="871368" imgH="594021" progId="">
              <p:embed/>
            </p:oleObj>
          </a:graphicData>
        </a:graphic>
      </p:graphicFrame>
      <p:graphicFrame>
        <p:nvGraphicFramePr>
          <p:cNvPr id="13" name="对象 12"/>
          <p:cNvGraphicFramePr>
            <a:graphicFrameLocks/>
          </p:cNvGraphicFramePr>
          <p:nvPr/>
        </p:nvGraphicFramePr>
        <p:xfrm>
          <a:off x="7517101" y="4633913"/>
          <a:ext cx="866549" cy="590396"/>
        </p:xfrm>
        <a:graphic>
          <a:graphicData uri="http://schemas.openxmlformats.org/presentationml/2006/ole">
            <p:oleObj spid="_x0000_s98482" name="文档" r:id="rId14" imgW="871368" imgH="594021" progId="">
              <p:embed/>
            </p:oleObj>
          </a:graphicData>
        </a:graphic>
      </p:graphicFrame>
      <p:graphicFrame>
        <p:nvGraphicFramePr>
          <p:cNvPr id="14" name="对象 13"/>
          <p:cNvGraphicFramePr>
            <a:graphicFrameLocks/>
          </p:cNvGraphicFramePr>
          <p:nvPr/>
        </p:nvGraphicFramePr>
        <p:xfrm>
          <a:off x="2665693" y="5329084"/>
          <a:ext cx="857027" cy="590396"/>
        </p:xfrm>
        <a:graphic>
          <a:graphicData uri="http://schemas.openxmlformats.org/presentationml/2006/ole">
            <p:oleObj spid="_x0000_s98483" name="文档" r:id="rId15" imgW="871368" imgH="594021" progId="">
              <p:embed/>
            </p:oleObj>
          </a:graphicData>
        </a:graphic>
      </p:graphicFrame>
      <p:graphicFrame>
        <p:nvGraphicFramePr>
          <p:cNvPr id="15" name="对象 14"/>
          <p:cNvGraphicFramePr>
            <a:graphicFrameLocks/>
          </p:cNvGraphicFramePr>
          <p:nvPr/>
        </p:nvGraphicFramePr>
        <p:xfrm>
          <a:off x="3304337" y="5329084"/>
          <a:ext cx="857027" cy="590396"/>
        </p:xfrm>
        <a:graphic>
          <a:graphicData uri="http://schemas.openxmlformats.org/presentationml/2006/ole">
            <p:oleObj spid="_x0000_s98484" name="文档" r:id="rId16" imgW="871368" imgH="594021" progId="">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par>
                          <p:cTn id="39" fill="hold">
                            <p:stCondLst>
                              <p:cond delay="3500"/>
                            </p:stCondLst>
                            <p:childTnLst>
                              <p:par>
                                <p:cTn id="40" presetID="14" presetClass="entr" presetSubtype="1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par>
                          <p:cTn id="43" fill="hold">
                            <p:stCondLst>
                              <p:cond delay="4000"/>
                            </p:stCondLst>
                            <p:childTnLst>
                              <p:par>
                                <p:cTn id="44" presetID="14" presetClass="entr" presetSubtype="1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childTnLst>
                          </p:cTn>
                        </p:par>
                        <p:par>
                          <p:cTn id="47" fill="hold">
                            <p:stCondLst>
                              <p:cond delay="4500"/>
                            </p:stCondLst>
                            <p:childTnLst>
                              <p:par>
                                <p:cTn id="48" presetID="14" presetClass="entr" presetSubtype="1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randombar(horizontal)">
                                      <p:cBhvr>
                                        <p:cTn id="50" dur="500"/>
                                        <p:tgtEl>
                                          <p:spTgt spid="12"/>
                                        </p:tgtEl>
                                      </p:cBhvr>
                                    </p:animEffect>
                                  </p:childTnLst>
                                </p:cTn>
                              </p:par>
                            </p:childTnLst>
                          </p:cTn>
                        </p:par>
                        <p:par>
                          <p:cTn id="51" fill="hold">
                            <p:stCondLst>
                              <p:cond delay="5000"/>
                            </p:stCondLst>
                            <p:childTnLst>
                              <p:par>
                                <p:cTn id="52" presetID="14" presetClass="entr" presetSubtype="1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randombar(horizontal)">
                                      <p:cBhvr>
                                        <p:cTn id="54" dur="500"/>
                                        <p:tgtEl>
                                          <p:spTgt spid="13"/>
                                        </p:tgtEl>
                                      </p:cBhvr>
                                    </p:animEffect>
                                  </p:childTnLst>
                                </p:cTn>
                              </p:par>
                            </p:childTnLst>
                          </p:cTn>
                        </p:par>
                        <p:par>
                          <p:cTn id="55" fill="hold">
                            <p:stCondLst>
                              <p:cond delay="5500"/>
                            </p:stCondLst>
                            <p:childTnLst>
                              <p:par>
                                <p:cTn id="56" presetID="14" presetClass="entr" presetSubtype="1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par>
                          <p:cTn id="59" fill="hold">
                            <p:stCondLst>
                              <p:cond delay="6000"/>
                            </p:stCondLst>
                            <p:childTnLst>
                              <p:par>
                                <p:cTn id="60" presetID="14" presetClass="entr" presetSubtype="1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randombar(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980820" y="1019802"/>
          <a:ext cx="10893763" cy="5227864"/>
        </p:xfrm>
        <a:graphic>
          <a:graphicData uri="http://schemas.openxmlformats.org/presentationml/2006/ole">
            <p:oleObj spid="_x0000_s119818" name="文档" r:id="rId3" imgW="10887378" imgH="5228828" progId="">
              <p:embed/>
            </p:oleObj>
          </a:graphicData>
        </a:graphic>
      </p:graphicFrame>
      <p:graphicFrame>
        <p:nvGraphicFramePr>
          <p:cNvPr id="3" name="对象 2"/>
          <p:cNvGraphicFramePr>
            <a:graphicFrameLocks noChangeAspect="1"/>
          </p:cNvGraphicFramePr>
          <p:nvPr/>
        </p:nvGraphicFramePr>
        <p:xfrm>
          <a:off x="3418585" y="2114892"/>
          <a:ext cx="857027" cy="590396"/>
        </p:xfrm>
        <a:graphic>
          <a:graphicData uri="http://schemas.openxmlformats.org/presentationml/2006/ole">
            <p:oleObj spid="_x0000_s119817" name="文档" r:id="rId4" imgW="871368" imgH="594021" progId="">
              <p:embed/>
            </p:oleObj>
          </a:graphicData>
        </a:graphic>
      </p:graphicFrame>
      <p:graphicFrame>
        <p:nvGraphicFramePr>
          <p:cNvPr id="4" name="对象 3"/>
          <p:cNvGraphicFramePr>
            <a:graphicFrameLocks noChangeAspect="1"/>
          </p:cNvGraphicFramePr>
          <p:nvPr/>
        </p:nvGraphicFramePr>
        <p:xfrm>
          <a:off x="3409062" y="2562451"/>
          <a:ext cx="857027" cy="590396"/>
        </p:xfrm>
        <a:graphic>
          <a:graphicData uri="http://schemas.openxmlformats.org/presentationml/2006/ole">
            <p:oleObj spid="_x0000_s119816" name="文档" r:id="rId5" imgW="871368" imgH="594021" progId="">
              <p:embed/>
            </p:oleObj>
          </a:graphicData>
        </a:graphic>
      </p:graphicFrame>
      <p:graphicFrame>
        <p:nvGraphicFramePr>
          <p:cNvPr id="5" name="对象 4"/>
          <p:cNvGraphicFramePr>
            <a:graphicFrameLocks noChangeAspect="1"/>
          </p:cNvGraphicFramePr>
          <p:nvPr/>
        </p:nvGraphicFramePr>
        <p:xfrm>
          <a:off x="3418585" y="3019532"/>
          <a:ext cx="857027" cy="590396"/>
        </p:xfrm>
        <a:graphic>
          <a:graphicData uri="http://schemas.openxmlformats.org/presentationml/2006/ole">
            <p:oleObj spid="_x0000_s119815" name="文档" r:id="rId6" imgW="871368" imgH="594021" progId="">
              <p:embed/>
            </p:oleObj>
          </a:graphicData>
        </a:graphic>
      </p:graphicFrame>
      <p:graphicFrame>
        <p:nvGraphicFramePr>
          <p:cNvPr id="6" name="对象 5"/>
          <p:cNvGraphicFramePr>
            <a:graphicFrameLocks noChangeAspect="1"/>
          </p:cNvGraphicFramePr>
          <p:nvPr/>
        </p:nvGraphicFramePr>
        <p:xfrm>
          <a:off x="7018097" y="2352955"/>
          <a:ext cx="857027" cy="590396"/>
        </p:xfrm>
        <a:graphic>
          <a:graphicData uri="http://schemas.openxmlformats.org/presentationml/2006/ole">
            <p:oleObj spid="_x0000_s119814" name="文档" r:id="rId7" imgW="871368" imgH="594021" progId="">
              <p:embed/>
            </p:oleObj>
          </a:graphicData>
        </a:graphic>
      </p:graphicFrame>
      <p:graphicFrame>
        <p:nvGraphicFramePr>
          <p:cNvPr id="7" name="对象 6"/>
          <p:cNvGraphicFramePr>
            <a:graphicFrameLocks noChangeAspect="1"/>
          </p:cNvGraphicFramePr>
          <p:nvPr/>
        </p:nvGraphicFramePr>
        <p:xfrm>
          <a:off x="7037142" y="2800514"/>
          <a:ext cx="857027" cy="590396"/>
        </p:xfrm>
        <a:graphic>
          <a:graphicData uri="http://schemas.openxmlformats.org/presentationml/2006/ole">
            <p:oleObj spid="_x0000_s119813" name="文档" r:id="rId8" imgW="871368" imgH="594021" progId="">
              <p:embed/>
            </p:oleObj>
          </a:graphicData>
        </a:graphic>
      </p:graphicFrame>
      <p:graphicFrame>
        <p:nvGraphicFramePr>
          <p:cNvPr id="8" name="对象 7"/>
          <p:cNvGraphicFramePr>
            <a:graphicFrameLocks noChangeAspect="1"/>
          </p:cNvGraphicFramePr>
          <p:nvPr/>
        </p:nvGraphicFramePr>
        <p:xfrm>
          <a:off x="3332882" y="3838468"/>
          <a:ext cx="857027" cy="590396"/>
        </p:xfrm>
        <a:graphic>
          <a:graphicData uri="http://schemas.openxmlformats.org/presentationml/2006/ole">
            <p:oleObj spid="_x0000_s119812" name="文档" r:id="rId9" imgW="871368" imgH="594021" progId="">
              <p:embed/>
            </p:oleObj>
          </a:graphicData>
        </a:graphic>
      </p:graphicFrame>
      <p:graphicFrame>
        <p:nvGraphicFramePr>
          <p:cNvPr id="9" name="对象 8"/>
          <p:cNvGraphicFramePr>
            <a:graphicFrameLocks noChangeAspect="1"/>
          </p:cNvGraphicFramePr>
          <p:nvPr/>
        </p:nvGraphicFramePr>
        <p:xfrm>
          <a:off x="3332882" y="4324117"/>
          <a:ext cx="857027" cy="590396"/>
        </p:xfrm>
        <a:graphic>
          <a:graphicData uri="http://schemas.openxmlformats.org/presentationml/2006/ole">
            <p:oleObj spid="_x0000_s119811" name="文档" r:id="rId10" imgW="871368" imgH="594021" progId="">
              <p:embed/>
            </p:oleObj>
          </a:graphicData>
        </a:graphic>
      </p:graphicFrame>
      <p:graphicFrame>
        <p:nvGraphicFramePr>
          <p:cNvPr id="10" name="对象 9"/>
          <p:cNvGraphicFramePr>
            <a:graphicFrameLocks noChangeAspect="1"/>
          </p:cNvGraphicFramePr>
          <p:nvPr/>
        </p:nvGraphicFramePr>
        <p:xfrm>
          <a:off x="7056187" y="3847991"/>
          <a:ext cx="857027" cy="590396"/>
        </p:xfrm>
        <a:graphic>
          <a:graphicData uri="http://schemas.openxmlformats.org/presentationml/2006/ole">
            <p:oleObj spid="_x0000_s119810" name="文档" r:id="rId11" imgW="871368" imgH="594021" progId="">
              <p:embed/>
            </p:oleObj>
          </a:graphicData>
        </a:graphic>
      </p:graphicFrame>
      <p:graphicFrame>
        <p:nvGraphicFramePr>
          <p:cNvPr id="11" name="对象 10"/>
          <p:cNvGraphicFramePr>
            <a:graphicFrameLocks noChangeAspect="1"/>
          </p:cNvGraphicFramePr>
          <p:nvPr/>
        </p:nvGraphicFramePr>
        <p:xfrm>
          <a:off x="7075232" y="4324117"/>
          <a:ext cx="857027" cy="590396"/>
        </p:xfrm>
        <a:graphic>
          <a:graphicData uri="http://schemas.openxmlformats.org/presentationml/2006/ole">
            <p:oleObj spid="_x0000_s119809" name="文档" r:id="rId12" imgW="871368" imgH="594021" progId="">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par>
                          <p:cTn id="39" fill="hold">
                            <p:stCondLst>
                              <p:cond delay="3500"/>
                            </p:stCondLst>
                            <p:childTnLst>
                              <p:par>
                                <p:cTn id="40" presetID="14" presetClass="entr" presetSubtype="1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par>
                          <p:cTn id="43" fill="hold">
                            <p:stCondLst>
                              <p:cond delay="4000"/>
                            </p:stCondLst>
                            <p:childTnLst>
                              <p:par>
                                <p:cTn id="44" presetID="14" presetClass="entr" presetSubtype="1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JlZWU4ODA4ZjYyMTJiOTk1MWZhZTYyMDM2Y2UwND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2402</Words>
  <Application>Microsoft Office PowerPoint</Application>
  <PresentationFormat>自定义</PresentationFormat>
  <Paragraphs>98</Paragraphs>
  <Slides>24</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dell</cp:lastModifiedBy>
  <cp:revision>7</cp:revision>
  <dcterms:created xsi:type="dcterms:W3CDTF">2021-09-15T07:40:00Z</dcterms:created>
  <dcterms:modified xsi:type="dcterms:W3CDTF">2022-12-08T12:31:53Z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0E024D4A26384FC4A18A397EFA5E6477</vt:lpwstr>
  </property>
  <property fmtid="{D5CDD505-2E9C-101B-9397-08002B2CF9AE}" pid="3" name="KSOProductBuildVer">
    <vt:lpwstr>2052-11.1.0.12358</vt:lpwstr>
  </property>
</Properties>
</file>