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5" r:id="rId3"/>
    <p:sldId id="345" r:id="rId4"/>
    <p:sldId id="328" r:id="rId5"/>
    <p:sldId id="344" r:id="rId6"/>
    <p:sldId id="343" r:id="rId7"/>
    <p:sldId id="350" r:id="rId8"/>
    <p:sldId id="362" r:id="rId9"/>
    <p:sldId id="355" r:id="rId10"/>
    <p:sldId id="364" r:id="rId11"/>
    <p:sldId id="367" r:id="rId12"/>
    <p:sldId id="366" r:id="rId13"/>
    <p:sldId id="365" r:id="rId14"/>
    <p:sldId id="340" r:id="rId15"/>
    <p:sldId id="319" r:id="rId16"/>
    <p:sldId id="368" r:id="rId17"/>
    <p:sldId id="306" r:id="rId18"/>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7AF46253-02FB-457B-A215-4A9967B19C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extBox 4"/>
          <p:cNvSpPr txBox="1"/>
          <p:nvPr/>
        </p:nvSpPr>
        <p:spPr>
          <a:xfrm>
            <a:off x="3707904" y="6021288"/>
            <a:ext cx="1483098"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第</a:t>
            </a:r>
            <a:r>
              <a:rPr lang="en-US" altLang="zh-CN" sz="2800" b="1" dirty="0" smtClean="0">
                <a:latin typeface="微软雅黑" pitchFamily="34" charset="-122"/>
                <a:ea typeface="微软雅黑" pitchFamily="34" charset="-122"/>
              </a:rPr>
              <a:t>2</a:t>
            </a:r>
            <a:r>
              <a:rPr lang="zh-CN" altLang="en-US" sz="2800" b="1" dirty="0" smtClean="0">
                <a:latin typeface="微软雅黑" pitchFamily="34" charset="-122"/>
                <a:ea typeface="微软雅黑" pitchFamily="34" charset="-122"/>
              </a:rPr>
              <a:t>课时</a:t>
            </a:r>
            <a:endParaRPr lang="zh-CN" altLang="en-US" sz="2800" b="1" dirty="0">
              <a:latin typeface="微软雅黑" pitchFamily="34" charset="-122"/>
              <a:ea typeface="微软雅黑" pitchFamily="34" charset="-122"/>
            </a:endParaRPr>
          </a:p>
        </p:txBody>
      </p:sp>
      <p:pic>
        <p:nvPicPr>
          <p:cNvPr id="6" name="Picture 12"/>
          <p:cNvPicPr preferRelativeResize="0">
            <a:picLocks noChangeArrowheads="1"/>
          </p:cNvPicPr>
          <p:nvPr/>
        </p:nvPicPr>
        <p:blipFill>
          <a:blip r:embed="rId1" cstate="print"/>
          <a:srcRect/>
          <a:stretch>
            <a:fillRect/>
          </a:stretch>
        </p:blipFill>
        <p:spPr bwMode="auto">
          <a:xfrm>
            <a:off x="755576" y="1556792"/>
            <a:ext cx="7704856" cy="4320480"/>
          </a:xfrm>
          <a:prstGeom prst="rect">
            <a:avLst/>
          </a:prstGeom>
          <a:noFill/>
          <a:ln w="9525" cap="flat" algn="ctr">
            <a:noFill/>
            <a:prstDash val="solid"/>
            <a:miter lim="800000"/>
            <a:headEnd type="none" w="med" len="med"/>
            <a:tailEnd type="none" w="med" len="med"/>
          </a:ln>
        </p:spPr>
      </p:pic>
      <p:sp>
        <p:nvSpPr>
          <p:cNvPr id="7" name="矩形 6"/>
          <p:cNvSpPr/>
          <p:nvPr/>
        </p:nvSpPr>
        <p:spPr>
          <a:xfrm>
            <a:off x="3491880" y="548680"/>
            <a:ext cx="2244524" cy="584775"/>
          </a:xfrm>
          <a:prstGeom prst="rect">
            <a:avLst/>
          </a:prstGeom>
        </p:spPr>
        <p:txBody>
          <a:bodyPr wrap="none">
            <a:spAutoFit/>
          </a:bodyPr>
          <a:lstStyle/>
          <a:p>
            <a:pPr algn="ctr"/>
            <a:r>
              <a:rPr lang="zh-CN" altLang="en-US" b="1" kern="10" dirty="0" smtClean="0">
                <a:ln w="9525" cap="flat">
                  <a:prstDash val="solid"/>
                  <a:round/>
                  <a:headEnd type="none" w="med" len="med"/>
                  <a:tailEnd type="none" w="med" len="med"/>
                </a:ln>
                <a:solidFill>
                  <a:srgbClr val="FF0000"/>
                </a:solidFill>
                <a:latin typeface="微软雅黑" pitchFamily="34" charset="-122"/>
                <a:ea typeface="微软雅黑" pitchFamily="34" charset="-122"/>
              </a:rPr>
              <a:t>伟大的悲剧</a:t>
            </a:r>
            <a:endParaRPr lang="zh-CN" altLang="en-US" b="1" kern="10" dirty="0">
              <a:ln w="9525" cap="flat">
                <a:prstDash val="solid"/>
                <a:round/>
                <a:headEnd type="none" w="med" len="med"/>
                <a:tailEnd type="none" w="med" len="med"/>
              </a:ln>
              <a:solidFill>
                <a:srgbClr val="FF0000"/>
              </a:solidFill>
              <a:latin typeface="微软雅黑" pitchFamily="34" charset="-122"/>
              <a:ea typeface="微软雅黑" pitchFamily="34" charset="-122"/>
            </a:endParaRPr>
          </a:p>
        </p:txBody>
      </p:sp>
      <p:sp>
        <p:nvSpPr>
          <p:cNvPr id="8" name="矩形 7"/>
          <p:cNvSpPr/>
          <p:nvPr/>
        </p:nvSpPr>
        <p:spPr>
          <a:xfrm>
            <a:off x="5796136" y="908720"/>
            <a:ext cx="1266693" cy="523220"/>
          </a:xfrm>
          <a:prstGeom prst="rect">
            <a:avLst/>
          </a:prstGeom>
        </p:spPr>
        <p:txBody>
          <a:bodyPr wrap="none">
            <a:spAutoFit/>
          </a:bodyPr>
          <a:lstStyle/>
          <a:p>
            <a:r>
              <a:rPr kumimoji="1" lang="zh-CN" altLang="zh-CN" sz="2800" b="1" dirty="0" smtClean="0">
                <a:solidFill>
                  <a:schemeClr val="hlink"/>
                </a:solidFill>
                <a:latin typeface="微软雅黑" pitchFamily="34" charset="-122"/>
                <a:ea typeface="微软雅黑" pitchFamily="34" charset="-122"/>
              </a:rPr>
              <a:t>茨威格</a:t>
            </a:r>
            <a:endParaRPr kumimoji="1" lang="zh-CN" altLang="zh-CN" sz="2800" b="1" dirty="0">
              <a:solidFill>
                <a:schemeClr val="hlink"/>
              </a:solidFill>
              <a:latin typeface="微软雅黑" pitchFamily="34" charset="-122"/>
              <a:ea typeface="微软雅黑" pitchFamily="34" charset="-122"/>
            </a:endParaRPr>
          </a:p>
        </p:txBody>
      </p:sp>
      <p:sp>
        <p:nvSpPr>
          <p:cNvPr id="9" name="矩形 8"/>
          <p:cNvSpPr/>
          <p:nvPr/>
        </p:nvSpPr>
        <p:spPr>
          <a:xfrm>
            <a:off x="827584" y="188640"/>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strVal val="#ppt_w+.3"/>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ppt_x</p:attrName>
                                        </p:attrNameLst>
                                      </p:cBhvr>
                                      <p:tavLst>
                                        <p:tav tm="0">
                                          <p:val>
                                            <p:strVal val="#ppt_x-.2"/>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研读课文</a:t>
            </a:r>
            <a:endParaRPr lang="zh-CN" altLang="en-US" sz="2800" b="1" dirty="0">
              <a:latin typeface="微软雅黑" pitchFamily="34" charset="-122"/>
              <a:ea typeface="微软雅黑" pitchFamily="34" charset="-122"/>
            </a:endParaRPr>
          </a:p>
        </p:txBody>
      </p:sp>
      <p:sp>
        <p:nvSpPr>
          <p:cNvPr id="39937" name="Rectangle 1"/>
          <p:cNvSpPr>
            <a:spLocks noChangeArrowheads="1"/>
          </p:cNvSpPr>
          <p:nvPr/>
        </p:nvSpPr>
        <p:spPr bwMode="auto">
          <a:xfrm>
            <a:off x="827584" y="1052736"/>
            <a:ext cx="7848872"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第一个到达者拥有一切</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第二个到达者什么也不是。”</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作者站在斯科特的角度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表达了他们在角逐失败后的一种极度沮丧、悲哀的心情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但作者并不同意这种说法。</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6.“</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挪威国旗耀武扬威、扬扬得意地在这被人类冲破的堡垒上猎猎作响。”</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作者运用拟人手法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表达的是斯科特一行人的心情。此刻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风中飘扬的挪威国旗似乎就是他们的对手、胜利者阿蒙森站在那里耀武扬威、扬扬自得。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9938" name="Picture 2" descr="C:\Users\Administrator\Desktop\图片2.png"/>
          <p:cNvPicPr>
            <a:picLocks noChangeAspect="1" noChangeArrowheads="1"/>
          </p:cNvPicPr>
          <p:nvPr/>
        </p:nvPicPr>
        <p:blipFill>
          <a:blip r:embed="rId1" cstate="print"/>
          <a:srcRect/>
          <a:stretch>
            <a:fillRect/>
          </a:stretch>
        </p:blipFill>
        <p:spPr bwMode="auto">
          <a:xfrm>
            <a:off x="251520" y="2060848"/>
            <a:ext cx="819150" cy="819150"/>
          </a:xfrm>
          <a:prstGeom prst="rect">
            <a:avLst/>
          </a:prstGeom>
          <a:noFill/>
        </p:spPr>
      </p:pic>
      <p:sp>
        <p:nvSpPr>
          <p:cNvPr id="8" name="任意多边形 7"/>
          <p:cNvSpPr/>
          <p:nvPr/>
        </p:nvSpPr>
        <p:spPr>
          <a:xfrm>
            <a:off x="1033153" y="2861953"/>
            <a:ext cx="7469579" cy="512618"/>
          </a:xfrm>
          <a:custGeom>
            <a:avLst/>
            <a:gdLst>
              <a:gd name="connsiteX0" fmla="*/ 0 w 7469579"/>
              <a:gd name="connsiteY0" fmla="*/ 0 h 512618"/>
              <a:gd name="connsiteX1" fmla="*/ 1377538 w 7469579"/>
              <a:gd name="connsiteY1" fmla="*/ 475013 h 512618"/>
              <a:gd name="connsiteX2" fmla="*/ 3942608 w 7469579"/>
              <a:gd name="connsiteY2" fmla="*/ 225631 h 512618"/>
              <a:gd name="connsiteX3" fmla="*/ 7469579 w 7469579"/>
              <a:gd name="connsiteY3" fmla="*/ 498764 h 512618"/>
            </a:gdLst>
            <a:ahLst/>
            <a:cxnLst>
              <a:cxn ang="0">
                <a:pos x="connsiteX0" y="connsiteY0"/>
              </a:cxn>
              <a:cxn ang="0">
                <a:pos x="connsiteX1" y="connsiteY1"/>
              </a:cxn>
              <a:cxn ang="0">
                <a:pos x="connsiteX2" y="connsiteY2"/>
              </a:cxn>
              <a:cxn ang="0">
                <a:pos x="connsiteX3" y="connsiteY3"/>
              </a:cxn>
            </a:cxnLst>
            <a:rect l="l" t="t" r="r" b="b"/>
            <a:pathLst>
              <a:path w="7469579" h="512618">
                <a:moveTo>
                  <a:pt x="0" y="0"/>
                </a:moveTo>
                <a:cubicBezTo>
                  <a:pt x="360218" y="218704"/>
                  <a:pt x="720437" y="437408"/>
                  <a:pt x="1377538" y="475013"/>
                </a:cubicBezTo>
                <a:cubicBezTo>
                  <a:pt x="2034639" y="512618"/>
                  <a:pt x="2927268" y="221673"/>
                  <a:pt x="3942608" y="225631"/>
                </a:cubicBezTo>
                <a:cubicBezTo>
                  <a:pt x="4957948" y="229589"/>
                  <a:pt x="6213763" y="364176"/>
                  <a:pt x="7469579" y="498764"/>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圆角矩形标注 8"/>
          <p:cNvSpPr/>
          <p:nvPr/>
        </p:nvSpPr>
        <p:spPr>
          <a:xfrm>
            <a:off x="899592" y="1700808"/>
            <a:ext cx="7632848" cy="1152128"/>
          </a:xfrm>
          <a:prstGeom prst="wedgeRoundRectCallout">
            <a:avLst>
              <a:gd name="adj1" fmla="val -3879"/>
              <a:gd name="adj2" fmla="val -58095"/>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827584" y="4509120"/>
            <a:ext cx="7992888" cy="1728192"/>
          </a:xfrm>
          <a:prstGeom prst="wedgeRoundRectCallout">
            <a:avLst>
              <a:gd name="adj1" fmla="val -8353"/>
              <a:gd name="adj2" fmla="val -55003"/>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9937">
                                            <p:txEl>
                                              <p:pRg st="1" end="1"/>
                                            </p:txEl>
                                          </p:spTgt>
                                        </p:tgtEl>
                                        <p:attrNameLst>
                                          <p:attrName>style.visibility</p:attrName>
                                        </p:attrNameLst>
                                      </p:cBhvr>
                                      <p:to>
                                        <p:strVal val="visible"/>
                                      </p:to>
                                    </p:set>
                                    <p:anim calcmode="lin" valueType="num">
                                      <p:cBhvr>
                                        <p:cTn id="7" dur="1000" fill="hold"/>
                                        <p:tgtEl>
                                          <p:spTgt spid="39937">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993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37">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9937">
                                            <p:txEl>
                                              <p:pRg st="4" end="4"/>
                                            </p:txEl>
                                          </p:spTgt>
                                        </p:tgtEl>
                                        <p:attrNameLst>
                                          <p:attrName>style.visibility</p:attrName>
                                        </p:attrNameLst>
                                      </p:cBhvr>
                                      <p:to>
                                        <p:strVal val="visible"/>
                                      </p:to>
                                    </p:set>
                                    <p:anim calcmode="lin" valueType="num">
                                      <p:cBhvr>
                                        <p:cTn id="14" dur="1000" fill="hold"/>
                                        <p:tgtEl>
                                          <p:spTgt spid="39937">
                                            <p:txEl>
                                              <p:pRg st="4" end="4"/>
                                            </p:txEl>
                                          </p:spTgt>
                                        </p:tgtEl>
                                        <p:attrNameLst>
                                          <p:attrName>ppt_w</p:attrName>
                                        </p:attrNameLst>
                                      </p:cBhvr>
                                      <p:tavLst>
                                        <p:tav tm="0">
                                          <p:val>
                                            <p:strVal val="#ppt_w+.3"/>
                                          </p:val>
                                        </p:tav>
                                        <p:tav tm="100000">
                                          <p:val>
                                            <p:strVal val="#ppt_w"/>
                                          </p:val>
                                        </p:tav>
                                      </p:tavLst>
                                    </p:anim>
                                    <p:anim calcmode="lin" valueType="num">
                                      <p:cBhvr>
                                        <p:cTn id="15" dur="1000" fill="hold"/>
                                        <p:tgtEl>
                                          <p:spTgt spid="39937">
                                            <p:txEl>
                                              <p:pRg st="4" end="4"/>
                                            </p:txEl>
                                          </p:spTgt>
                                        </p:tgtEl>
                                        <p:attrNameLst>
                                          <p:attrName>ppt_h</p:attrName>
                                        </p:attrNameLst>
                                      </p:cBhvr>
                                      <p:tavLst>
                                        <p:tav tm="0">
                                          <p:val>
                                            <p:strVal val="#ppt_h"/>
                                          </p:val>
                                        </p:tav>
                                        <p:tav tm="100000">
                                          <p:val>
                                            <p:strVal val="#ppt_h"/>
                                          </p:val>
                                        </p:tav>
                                      </p:tavLst>
                                    </p:anim>
                                    <p:animEffect transition="in" filter="fade">
                                      <p:cBhvr>
                                        <p:cTn id="16" dur="1000"/>
                                        <p:tgtEl>
                                          <p:spTgt spid="399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研读课文</a:t>
            </a:r>
            <a:endParaRPr lang="zh-CN" altLang="en-US" sz="2800" b="1" dirty="0">
              <a:latin typeface="微软雅黑" pitchFamily="34" charset="-122"/>
              <a:ea typeface="微软雅黑" pitchFamily="34" charset="-122"/>
            </a:endParaRPr>
          </a:p>
        </p:txBody>
      </p:sp>
      <p:sp>
        <p:nvSpPr>
          <p:cNvPr id="40961" name="Rectangle 1"/>
          <p:cNvSpPr>
            <a:spLocks noChangeArrowheads="1"/>
          </p:cNvSpPr>
          <p:nvPr/>
        </p:nvSpPr>
        <p:spPr bwMode="auto">
          <a:xfrm>
            <a:off x="539552" y="764704"/>
            <a:ext cx="8280920"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7.“</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斯科特接受了这项任务</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他要忠实地去履行这一最冷酷无情的职责</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在世界面前为另一个人完成的业绩作证</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英国人讲求绅士风度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主张诚实、守信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坦然面对成功和失败。深受这种文化传统熏陶的斯科特只能接受这一任务。正因为他的这一行为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其人格才显得无比高尚。</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8.“</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但是在这白雪皑皑的荒漠上</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只有心中的海市蜃楼</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它召来那些由于爱情、忠诚和友谊曾经同他有过联系的各种人的形象</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他给所有这些人留下了话。”</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“心中的海市蜃楼”指他在离开世界前回忆的美好往事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对祖国、亲人和朋友的怀念。它们与现实形成了鲜明的对照。这样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突出了悲剧效果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给人们的心灵以强烈的冲击。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8" name="圆角矩形标注 7"/>
          <p:cNvSpPr/>
          <p:nvPr/>
        </p:nvSpPr>
        <p:spPr>
          <a:xfrm>
            <a:off x="467544" y="2276872"/>
            <a:ext cx="8280920" cy="1224136"/>
          </a:xfrm>
          <a:prstGeom prst="wedgeRoundRectCallout">
            <a:avLst>
              <a:gd name="adj1" fmla="val -5632"/>
              <a:gd name="adj2" fmla="val -65553"/>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标注 8"/>
          <p:cNvSpPr/>
          <p:nvPr/>
        </p:nvSpPr>
        <p:spPr>
          <a:xfrm>
            <a:off x="539552" y="5085184"/>
            <a:ext cx="8136904" cy="1152128"/>
          </a:xfrm>
          <a:prstGeom prst="wedgeRoundRectCallout">
            <a:avLst>
              <a:gd name="adj1" fmla="val -10033"/>
              <a:gd name="adj2" fmla="val -62218"/>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61">
                                            <p:txEl>
                                              <p:pRg st="1" end="1"/>
                                            </p:txEl>
                                          </p:spTgt>
                                        </p:tgtEl>
                                        <p:attrNameLst>
                                          <p:attrName>style.visibility</p:attrName>
                                        </p:attrNameLst>
                                      </p:cBhvr>
                                      <p:to>
                                        <p:strVal val="visible"/>
                                      </p:to>
                                    </p:set>
                                    <p:anim calcmode="lin" valueType="num">
                                      <p:cBhvr>
                                        <p:cTn id="7" dur="1000" fill="hold"/>
                                        <p:tgtEl>
                                          <p:spTgt spid="4096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096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1">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40961">
                                            <p:txEl>
                                              <p:pRg st="3" end="3"/>
                                            </p:txEl>
                                          </p:spTgt>
                                        </p:tgtEl>
                                        <p:attrNameLst>
                                          <p:attrName>style.visibility</p:attrName>
                                        </p:attrNameLst>
                                      </p:cBhvr>
                                      <p:to>
                                        <p:strVal val="visible"/>
                                      </p:to>
                                    </p:set>
                                    <p:animEffect transition="in" filter="checkerboard(across)">
                                      <p:cBhvr>
                                        <p:cTn id="14" dur="500"/>
                                        <p:tgtEl>
                                          <p:spTgt spid="4096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研读课文</a:t>
            </a:r>
            <a:endParaRPr lang="zh-CN" altLang="en-US" sz="2800" b="1" dirty="0">
              <a:latin typeface="微软雅黑" pitchFamily="34" charset="-122"/>
              <a:ea typeface="微软雅黑" pitchFamily="34" charset="-122"/>
            </a:endParaRPr>
          </a:p>
        </p:txBody>
      </p:sp>
      <p:pic>
        <p:nvPicPr>
          <p:cNvPr id="8" name="Picture 1" descr="C:\Users\Administrator\Desktop\课件图12\写做\u=820221440,3170464868&amp;fm=21&amp;gp=0.jpg"/>
          <p:cNvPicPr>
            <a:picLocks noChangeAspect="1" noChangeArrowheads="1"/>
          </p:cNvPicPr>
          <p:nvPr/>
        </p:nvPicPr>
        <p:blipFill>
          <a:blip r:embed="rId1" cstate="print"/>
          <a:srcRect/>
          <a:stretch>
            <a:fillRect/>
          </a:stretch>
        </p:blipFill>
        <p:spPr bwMode="auto">
          <a:xfrm>
            <a:off x="0" y="908720"/>
            <a:ext cx="8964488" cy="5184576"/>
          </a:xfrm>
          <a:prstGeom prst="rect">
            <a:avLst/>
          </a:prstGeom>
          <a:noFill/>
        </p:spPr>
      </p:pic>
      <p:sp>
        <p:nvSpPr>
          <p:cNvPr id="41985" name="Rectangle 1"/>
          <p:cNvSpPr>
            <a:spLocks noChangeArrowheads="1"/>
          </p:cNvSpPr>
          <p:nvPr/>
        </p:nvSpPr>
        <p:spPr bwMode="auto">
          <a:xfrm>
            <a:off x="251520" y="1988840"/>
            <a:ext cx="619268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9.“</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一个人虽然在同不可战胜的厄运的搏斗中毁灭了自己</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但他的心灵却因此变得无比高尚。所有这些在一切时代都是最伟大的悲剧。”</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zh-CN" altLang="en-US"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斯科特在与大自然的搏斗中虽然失败了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但他的心灵经受了考验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变得无比崇高。有价值的、美的毁灭当然是伟大的悲剧。</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985">
                                            <p:txEl>
                                              <p:pRg st="1" end="1"/>
                                            </p:txEl>
                                          </p:spTgt>
                                        </p:tgtEl>
                                        <p:attrNameLst>
                                          <p:attrName>style.visibility</p:attrName>
                                        </p:attrNameLst>
                                      </p:cBhvr>
                                      <p:to>
                                        <p:strVal val="visible"/>
                                      </p:to>
                                    </p:set>
                                    <p:animEffect transition="in" filter="checkerboard(across)">
                                      <p:cBhvr>
                                        <p:cTn id="7" dur="500"/>
                                        <p:tgtEl>
                                          <p:spTgt spid="4198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拓展延伸</a:t>
            </a:r>
            <a:endParaRPr lang="zh-CN" altLang="en-US" sz="2800" b="1" dirty="0">
              <a:latin typeface="微软雅黑" pitchFamily="34" charset="-122"/>
              <a:ea typeface="微软雅黑" pitchFamily="34" charset="-122"/>
            </a:endParaRPr>
          </a:p>
        </p:txBody>
      </p:sp>
      <p:pic>
        <p:nvPicPr>
          <p:cNvPr id="43009" name="Picture 1" descr="C:\Users\Administrator\Desktop\课件图12\u=1059845693,2741082924&amp;fm=21&amp;gp=0.jpg"/>
          <p:cNvPicPr>
            <a:picLocks noChangeAspect="1" noChangeArrowheads="1"/>
          </p:cNvPicPr>
          <p:nvPr/>
        </p:nvPicPr>
        <p:blipFill>
          <a:blip r:embed="rId1" cstate="print"/>
          <a:srcRect/>
          <a:stretch>
            <a:fillRect/>
          </a:stretch>
        </p:blipFill>
        <p:spPr bwMode="auto">
          <a:xfrm>
            <a:off x="251520" y="1052736"/>
            <a:ext cx="8640960" cy="4968552"/>
          </a:xfrm>
          <a:prstGeom prst="rect">
            <a:avLst/>
          </a:prstGeom>
          <a:noFill/>
        </p:spPr>
      </p:pic>
      <p:sp>
        <p:nvSpPr>
          <p:cNvPr id="4097" name="Rectangle 1"/>
          <p:cNvSpPr>
            <a:spLocks noChangeArrowheads="1"/>
          </p:cNvSpPr>
          <p:nvPr/>
        </p:nvSpPr>
        <p:spPr bwMode="auto">
          <a:xfrm>
            <a:off x="1835696" y="1628800"/>
            <a:ext cx="669674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读了这篇文章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或许你对英雄、对成败有了新的认识和体会。在你的心中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到底谁是真正的英雄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在生活中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我们应该怎样看待成败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假如你是一位作者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你会为谁作书立传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你如何评价失败的斯科特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FF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斯科特虽然在探索领域失败了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但他对科学的探索精神和爱国情操</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不仅是英国人的骄傲</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而且是全人类的骄傲。他的不懈探索精神给后人以巨大的精神鼓舞</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是人类宝贵的精神财富。</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 calcmode="lin" valueType="num">
                                      <p:cBhvr>
                                        <p:cTn id="7" dur="1000" fill="hold"/>
                                        <p:tgtEl>
                                          <p:spTgt spid="409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09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7">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097">
                                            <p:txEl>
                                              <p:pRg st="1" end="1"/>
                                            </p:txEl>
                                          </p:spTgt>
                                        </p:tgtEl>
                                        <p:attrNameLst>
                                          <p:attrName>style.visibility</p:attrName>
                                        </p:attrNameLst>
                                      </p:cBhvr>
                                      <p:to>
                                        <p:strVal val="visible"/>
                                      </p:to>
                                    </p:set>
                                    <p:anim calcmode="lin" valueType="num">
                                      <p:cBhvr>
                                        <p:cTn id="12" dur="1000" fill="hold"/>
                                        <p:tgtEl>
                                          <p:spTgt spid="4097">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09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09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4097">
                                            <p:txEl>
                                              <p:pRg st="2" end="2"/>
                                            </p:txEl>
                                          </p:spTgt>
                                        </p:tgtEl>
                                        <p:attrNameLst>
                                          <p:attrName>style.visibility</p:attrName>
                                        </p:attrNameLst>
                                      </p:cBhvr>
                                      <p:to>
                                        <p:strVal val="visible"/>
                                      </p:to>
                                    </p:set>
                                    <p:anim calcmode="lin" valueType="num">
                                      <p:cBhvr>
                                        <p:cTn id="19" dur="1000" fill="hold"/>
                                        <p:tgtEl>
                                          <p:spTgt spid="4097">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409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09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pic>
        <p:nvPicPr>
          <p:cNvPr id="3073" name="Picture 1" descr="C:\Users\Administrator\Desktop\课件图12\QQ截图20160911164247_副本.png"/>
          <p:cNvPicPr>
            <a:picLocks noChangeAspect="1" noChangeArrowheads="1"/>
          </p:cNvPicPr>
          <p:nvPr/>
        </p:nvPicPr>
        <p:blipFill>
          <a:blip r:embed="rId1" cstate="print"/>
          <a:srcRect/>
          <a:stretch>
            <a:fillRect/>
          </a:stretch>
        </p:blipFill>
        <p:spPr bwMode="auto">
          <a:xfrm>
            <a:off x="395536" y="1052736"/>
            <a:ext cx="8352928" cy="4968552"/>
          </a:xfrm>
          <a:prstGeom prst="rect">
            <a:avLst/>
          </a:prstGeom>
          <a:noFill/>
        </p:spPr>
      </p:pic>
      <p:sp>
        <p:nvSpPr>
          <p:cNvPr id="3074" name="Rectangle 2"/>
          <p:cNvSpPr>
            <a:spLocks noChangeArrowheads="1"/>
          </p:cNvSpPr>
          <p:nvPr/>
        </p:nvSpPr>
        <p:spPr bwMode="auto">
          <a:xfrm>
            <a:off x="1475656" y="1926704"/>
            <a:ext cx="9144000" cy="25545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积累下列词语和句子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并理解这些语句的具体含义。</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词汇</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姗姗来迟　怏怏不乐　白雪皑皑　茫茫无际　扬扬得意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闷闷不乐　念念有词　忧心忡忡　小心翼翼　猎猎作响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迷迷糊糊　哆哆嗦嗦　踉踉跄跄　坚持不懈　风餐露宿</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精疲力竭　疲惫不堪　毛骨悚然　耀武扬威　海市蜃楼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畏缩不前　鲁莽大胆　语无伦次　羸弱　癫狂</a:t>
            </a:r>
            <a:r>
              <a:rPr lang="zh-CN" altLang="en-US" sz="2000" dirty="0" smtClean="0">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凛冽</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吞噬　销蚀　步履　告罄　蹒跚　遗孀　厄运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4">
                                            <p:txEl>
                                              <p:pRg st="2" end="2"/>
                                            </p:txEl>
                                          </p:spTgt>
                                        </p:tgtEl>
                                        <p:attrNameLst>
                                          <p:attrName>style.visibility</p:attrName>
                                        </p:attrNameLst>
                                      </p:cBhvr>
                                      <p:to>
                                        <p:strVal val="visible"/>
                                      </p:to>
                                    </p:set>
                                    <p:animEffect transition="in" filter="checkerboard(across)">
                                      <p:cBhvr>
                                        <p:cTn id="7" dur="500"/>
                                        <p:tgtEl>
                                          <p:spTgt spid="3074">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074">
                                            <p:txEl>
                                              <p:pRg st="3" end="3"/>
                                            </p:txEl>
                                          </p:spTgt>
                                        </p:tgtEl>
                                        <p:attrNameLst>
                                          <p:attrName>style.visibility</p:attrName>
                                        </p:attrNameLst>
                                      </p:cBhvr>
                                      <p:to>
                                        <p:strVal val="visible"/>
                                      </p:to>
                                    </p:set>
                                    <p:animEffect transition="in" filter="checkerboard(across)">
                                      <p:cBhvr>
                                        <p:cTn id="10" dur="500"/>
                                        <p:tgtEl>
                                          <p:spTgt spid="3074">
                                            <p:txEl>
                                              <p:pRg st="3" end="3"/>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074">
                                            <p:txEl>
                                              <p:pRg st="4" end="4"/>
                                            </p:txEl>
                                          </p:spTgt>
                                        </p:tgtEl>
                                        <p:attrNameLst>
                                          <p:attrName>style.visibility</p:attrName>
                                        </p:attrNameLst>
                                      </p:cBhvr>
                                      <p:to>
                                        <p:strVal val="visible"/>
                                      </p:to>
                                    </p:set>
                                    <p:animEffect transition="in" filter="checkerboard(across)">
                                      <p:cBhvr>
                                        <p:cTn id="13" dur="500"/>
                                        <p:tgtEl>
                                          <p:spTgt spid="3074">
                                            <p:txEl>
                                              <p:pRg st="4" end="4"/>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074">
                                            <p:txEl>
                                              <p:pRg st="5" end="5"/>
                                            </p:txEl>
                                          </p:spTgt>
                                        </p:tgtEl>
                                        <p:attrNameLst>
                                          <p:attrName>style.visibility</p:attrName>
                                        </p:attrNameLst>
                                      </p:cBhvr>
                                      <p:to>
                                        <p:strVal val="visible"/>
                                      </p:to>
                                    </p:set>
                                    <p:animEffect transition="in" filter="checkerboard(across)">
                                      <p:cBhvr>
                                        <p:cTn id="16" dur="500"/>
                                        <p:tgtEl>
                                          <p:spTgt spid="3074">
                                            <p:txEl>
                                              <p:pRg st="5" end="5"/>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074">
                                            <p:txEl>
                                              <p:pRg st="6" end="6"/>
                                            </p:txEl>
                                          </p:spTgt>
                                        </p:tgtEl>
                                        <p:attrNameLst>
                                          <p:attrName>style.visibility</p:attrName>
                                        </p:attrNameLst>
                                      </p:cBhvr>
                                      <p:to>
                                        <p:strVal val="visible"/>
                                      </p:to>
                                    </p:set>
                                    <p:animEffect transition="in" filter="checkerboard(across)">
                                      <p:cBhvr>
                                        <p:cTn id="19" dur="500"/>
                                        <p:tgtEl>
                                          <p:spTgt spid="3074">
                                            <p:txEl>
                                              <p:pRg st="6" end="6"/>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074">
                                            <p:txEl>
                                              <p:pRg st="7" end="7"/>
                                            </p:txEl>
                                          </p:spTgt>
                                        </p:tgtEl>
                                        <p:attrNameLst>
                                          <p:attrName>style.visibility</p:attrName>
                                        </p:attrNameLst>
                                      </p:cBhvr>
                                      <p:to>
                                        <p:strVal val="visible"/>
                                      </p:to>
                                    </p:set>
                                    <p:animEffect transition="in" filter="checkerboard(across)">
                                      <p:cBhvr>
                                        <p:cTn id="22" dur="500"/>
                                        <p:tgtEl>
                                          <p:spTgt spid="307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43009" name="Rectangle 1"/>
          <p:cNvSpPr>
            <a:spLocks noChangeArrowheads="1"/>
          </p:cNvSpPr>
          <p:nvPr/>
        </p:nvSpPr>
        <p:spPr bwMode="auto">
          <a:xfrm>
            <a:off x="323528" y="1124744"/>
            <a:ext cx="882047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语句</a:t>
            </a:r>
            <a:r>
              <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对人类来说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第一个到达者拥有一切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第二个到达者什么也不是。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挪威国旗耀武扬威、扬扬得意地在这被人类冲破的堡垒上猎猎作响。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斯科特接受了这项任务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他要忠实地去履行这一最冷酷无情的职责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在世界面前为另一个人完成的业绩作证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但是在这白雪皑皑的荒漠上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只有心中的海市蜃楼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它召来那些由于爱情、忠诚和友谊曾经同他有过联系的各种人的形象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他给所有这些人留下了话。</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一个人虽然在同不可战胜的厄运的搏斗中毁灭了自己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但他的心灵却因此变得无比高尚。所有这些在一切时代都是最伟大的悲剧。</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179512" y="1124744"/>
            <a:ext cx="8856984" cy="4464496"/>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010" name="Picture 2" descr="C:\Users\Administrator\Desktop\课件图12\2..jpg"/>
          <p:cNvPicPr>
            <a:picLocks noChangeAspect="1" noChangeArrowheads="1"/>
          </p:cNvPicPr>
          <p:nvPr/>
        </p:nvPicPr>
        <p:blipFill>
          <a:blip r:embed="rId1" cstate="print">
            <a:clrChange>
              <a:clrFrom>
                <a:srgbClr val="FCFFFF"/>
              </a:clrFrom>
              <a:clrTo>
                <a:srgbClr val="FCFFFF">
                  <a:alpha val="0"/>
                </a:srgbClr>
              </a:clrTo>
            </a:clrChange>
          </a:blip>
          <a:srcRect/>
          <a:stretch>
            <a:fillRect/>
          </a:stretch>
        </p:blipFill>
        <p:spPr bwMode="auto">
          <a:xfrm>
            <a:off x="7020272" y="4869160"/>
            <a:ext cx="2400300" cy="10134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3009">
                                            <p:txEl>
                                              <p:pRg st="1" end="1"/>
                                            </p:txEl>
                                          </p:spTgt>
                                        </p:tgtEl>
                                        <p:attrNameLst>
                                          <p:attrName>style.visibility</p:attrName>
                                        </p:attrNameLst>
                                      </p:cBhvr>
                                      <p:to>
                                        <p:strVal val="visible"/>
                                      </p:to>
                                    </p:set>
                                    <p:anim calcmode="lin" valueType="num">
                                      <p:cBhvr>
                                        <p:cTn id="7" dur="500" fill="hold"/>
                                        <p:tgtEl>
                                          <p:spTgt spid="43009">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3009">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43009">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43009">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3009">
                                            <p:txEl>
                                              <p:pRg st="2" end="2"/>
                                            </p:txEl>
                                          </p:spTgt>
                                        </p:tgtEl>
                                        <p:attrNameLst>
                                          <p:attrName>style.visibility</p:attrName>
                                        </p:attrNameLst>
                                      </p:cBhvr>
                                      <p:to>
                                        <p:strVal val="visible"/>
                                      </p:to>
                                    </p:set>
                                    <p:anim calcmode="lin" valueType="num">
                                      <p:cBhvr>
                                        <p:cTn id="13" dur="500" fill="hold"/>
                                        <p:tgtEl>
                                          <p:spTgt spid="43009">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43009">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43009">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43009">
                                            <p:txEl>
                                              <p:pRg st="2" end="2"/>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43009">
                                            <p:txEl>
                                              <p:pRg st="3" end="3"/>
                                            </p:txEl>
                                          </p:spTgt>
                                        </p:tgtEl>
                                        <p:attrNameLst>
                                          <p:attrName>style.visibility</p:attrName>
                                        </p:attrNameLst>
                                      </p:cBhvr>
                                      <p:to>
                                        <p:strVal val="visible"/>
                                      </p:to>
                                    </p:set>
                                    <p:anim calcmode="lin" valueType="num">
                                      <p:cBhvr>
                                        <p:cTn id="19" dur="500" fill="hold"/>
                                        <p:tgtEl>
                                          <p:spTgt spid="43009">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3009">
                                            <p:txEl>
                                              <p:pRg st="3" end="3"/>
                                            </p:txEl>
                                          </p:spTgt>
                                        </p:tgtEl>
                                        <p:attrNameLst>
                                          <p:attrName>ppt_h</p:attrName>
                                        </p:attrNameLst>
                                      </p:cBhvr>
                                      <p:tavLst>
                                        <p:tav tm="0">
                                          <p:val>
                                            <p:fltVal val="0"/>
                                          </p:val>
                                        </p:tav>
                                        <p:tav tm="100000">
                                          <p:val>
                                            <p:strVal val="#ppt_h"/>
                                          </p:val>
                                        </p:tav>
                                      </p:tavLst>
                                    </p:anim>
                                    <p:anim calcmode="lin" valueType="num">
                                      <p:cBhvr>
                                        <p:cTn id="21" dur="500" fill="hold"/>
                                        <p:tgtEl>
                                          <p:spTgt spid="43009">
                                            <p:txEl>
                                              <p:pRg st="3" end="3"/>
                                            </p:txEl>
                                          </p:spTgt>
                                        </p:tgtEl>
                                        <p:attrNameLst>
                                          <p:attrName>style.rotation</p:attrName>
                                        </p:attrNameLst>
                                      </p:cBhvr>
                                      <p:tavLst>
                                        <p:tav tm="0">
                                          <p:val>
                                            <p:fltVal val="360"/>
                                          </p:val>
                                        </p:tav>
                                        <p:tav tm="100000">
                                          <p:val>
                                            <p:fltVal val="0"/>
                                          </p:val>
                                        </p:tav>
                                      </p:tavLst>
                                    </p:anim>
                                    <p:animEffect transition="in" filter="fade">
                                      <p:cBhvr>
                                        <p:cTn id="22" dur="500"/>
                                        <p:tgtEl>
                                          <p:spTgt spid="43009">
                                            <p:txEl>
                                              <p:pRg st="3" end="3"/>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43009">
                                            <p:txEl>
                                              <p:pRg st="4" end="4"/>
                                            </p:txEl>
                                          </p:spTgt>
                                        </p:tgtEl>
                                        <p:attrNameLst>
                                          <p:attrName>style.visibility</p:attrName>
                                        </p:attrNameLst>
                                      </p:cBhvr>
                                      <p:to>
                                        <p:strVal val="visible"/>
                                      </p:to>
                                    </p:set>
                                    <p:anim calcmode="lin" valueType="num">
                                      <p:cBhvr>
                                        <p:cTn id="25" dur="500" fill="hold"/>
                                        <p:tgtEl>
                                          <p:spTgt spid="43009">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43009">
                                            <p:txEl>
                                              <p:pRg st="4" end="4"/>
                                            </p:txEl>
                                          </p:spTgt>
                                        </p:tgtEl>
                                        <p:attrNameLst>
                                          <p:attrName>ppt_h</p:attrName>
                                        </p:attrNameLst>
                                      </p:cBhvr>
                                      <p:tavLst>
                                        <p:tav tm="0">
                                          <p:val>
                                            <p:fltVal val="0"/>
                                          </p:val>
                                        </p:tav>
                                        <p:tav tm="100000">
                                          <p:val>
                                            <p:strVal val="#ppt_h"/>
                                          </p:val>
                                        </p:tav>
                                      </p:tavLst>
                                    </p:anim>
                                    <p:anim calcmode="lin" valueType="num">
                                      <p:cBhvr>
                                        <p:cTn id="27" dur="500" fill="hold"/>
                                        <p:tgtEl>
                                          <p:spTgt spid="43009">
                                            <p:txEl>
                                              <p:pRg st="4" end="4"/>
                                            </p:txEl>
                                          </p:spTgt>
                                        </p:tgtEl>
                                        <p:attrNameLst>
                                          <p:attrName>style.rotation</p:attrName>
                                        </p:attrNameLst>
                                      </p:cBhvr>
                                      <p:tavLst>
                                        <p:tav tm="0">
                                          <p:val>
                                            <p:fltVal val="360"/>
                                          </p:val>
                                        </p:tav>
                                        <p:tav tm="100000">
                                          <p:val>
                                            <p:fltVal val="0"/>
                                          </p:val>
                                        </p:tav>
                                      </p:tavLst>
                                    </p:anim>
                                    <p:animEffect transition="in" filter="fade">
                                      <p:cBhvr>
                                        <p:cTn id="28" dur="500"/>
                                        <p:tgtEl>
                                          <p:spTgt spid="43009">
                                            <p:txEl>
                                              <p:pRg st="4" end="4"/>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43009">
                                            <p:txEl>
                                              <p:pRg st="5" end="5"/>
                                            </p:txEl>
                                          </p:spTgt>
                                        </p:tgtEl>
                                        <p:attrNameLst>
                                          <p:attrName>style.visibility</p:attrName>
                                        </p:attrNameLst>
                                      </p:cBhvr>
                                      <p:to>
                                        <p:strVal val="visible"/>
                                      </p:to>
                                    </p:set>
                                    <p:anim calcmode="lin" valueType="num">
                                      <p:cBhvr>
                                        <p:cTn id="31" dur="500" fill="hold"/>
                                        <p:tgtEl>
                                          <p:spTgt spid="4300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3009">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43009">
                                            <p:txEl>
                                              <p:pRg st="5" end="5"/>
                                            </p:txEl>
                                          </p:spTgt>
                                        </p:tgtEl>
                                        <p:attrNameLst>
                                          <p:attrName>style.rotation</p:attrName>
                                        </p:attrNameLst>
                                      </p:cBhvr>
                                      <p:tavLst>
                                        <p:tav tm="0">
                                          <p:val>
                                            <p:fltVal val="360"/>
                                          </p:val>
                                        </p:tav>
                                        <p:tav tm="100000">
                                          <p:val>
                                            <p:fltVal val="0"/>
                                          </p:val>
                                        </p:tav>
                                      </p:tavLst>
                                    </p:anim>
                                    <p:animEffect transition="in" filter="fade">
                                      <p:cBhvr>
                                        <p:cTn id="34" dur="500"/>
                                        <p:tgtEl>
                                          <p:spTgt spid="4300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sp>
        <p:nvSpPr>
          <p:cNvPr id="2049" name="Rectangle 1"/>
          <p:cNvSpPr>
            <a:spLocks noChangeArrowheads="1"/>
          </p:cNvSpPr>
          <p:nvPr/>
        </p:nvSpPr>
        <p:spPr bwMode="auto">
          <a:xfrm>
            <a:off x="539552" y="870665"/>
            <a:ext cx="9144000" cy="461664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伟大　　　　的　　　　悲剧　</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　　　　　　　　　　↓</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探险事业的执着追求　　　　</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失败之悲</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集体主义精神　　　　　　　</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死亡之悲</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诚实、守信、勇敢　　　　　　作证之悲</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对祖国、亲人、朋友的爱　　　世人之悲</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611560" y="908720"/>
            <a:ext cx="7560840" cy="417646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C:\Users\Administrator\Desktop\课件图12\书包与办公用品\u=827856419,4221124019&amp;fm=21&amp;gp=0.jpg"/>
          <p:cNvPicPr>
            <a:picLocks noChangeAspect="1" noChangeArrowheads="1"/>
          </p:cNvPicPr>
          <p:nvPr/>
        </p:nvPicPr>
        <p:blipFill>
          <a:blip r:embed="rId1" cstate="print">
            <a:clrChange>
              <a:clrFrom>
                <a:srgbClr val="FDFDFD"/>
              </a:clrFrom>
              <a:clrTo>
                <a:srgbClr val="FDFDFD">
                  <a:alpha val="0"/>
                </a:srgbClr>
              </a:clrTo>
            </a:clrChange>
          </a:blip>
          <a:srcRect/>
          <a:stretch>
            <a:fillRect/>
          </a:stretch>
        </p:blipFill>
        <p:spPr bwMode="auto">
          <a:xfrm>
            <a:off x="7452320" y="3212976"/>
            <a:ext cx="1524000" cy="2095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p:cTn id="7" dur="1000" fill="hold"/>
                                        <p:tgtEl>
                                          <p:spTgt spid="204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04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049">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2049">
                                            <p:txEl>
                                              <p:pRg st="1" end="1"/>
                                            </p:txEl>
                                          </p:spTgt>
                                        </p:tgtEl>
                                        <p:attrNameLst>
                                          <p:attrName>style.visibility</p:attrName>
                                        </p:attrNameLst>
                                      </p:cBhvr>
                                      <p:to>
                                        <p:strVal val="visible"/>
                                      </p:to>
                                    </p:set>
                                    <p:anim calcmode="lin" valueType="num">
                                      <p:cBhvr>
                                        <p:cTn id="12" dur="1000" fill="hold"/>
                                        <p:tgtEl>
                                          <p:spTgt spid="2049">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049">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049">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049">
                                            <p:txEl>
                                              <p:pRg st="2" end="2"/>
                                            </p:txEl>
                                          </p:spTgt>
                                        </p:tgtEl>
                                        <p:attrNameLst>
                                          <p:attrName>style.visibility</p:attrName>
                                        </p:attrNameLst>
                                      </p:cBhvr>
                                      <p:to>
                                        <p:strVal val="visible"/>
                                      </p:to>
                                    </p:set>
                                    <p:anim calcmode="lin" valueType="num">
                                      <p:cBhvr>
                                        <p:cTn id="17" dur="1000" fill="hold"/>
                                        <p:tgtEl>
                                          <p:spTgt spid="2049">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2049">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049">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049">
                                            <p:txEl>
                                              <p:pRg st="3" end="3"/>
                                            </p:txEl>
                                          </p:spTgt>
                                        </p:tgtEl>
                                        <p:attrNameLst>
                                          <p:attrName>style.visibility</p:attrName>
                                        </p:attrNameLst>
                                      </p:cBhvr>
                                      <p:to>
                                        <p:strVal val="visible"/>
                                      </p:to>
                                    </p:set>
                                    <p:anim calcmode="lin" valueType="num">
                                      <p:cBhvr>
                                        <p:cTn id="22" dur="1000" fill="hold"/>
                                        <p:tgtEl>
                                          <p:spTgt spid="2049">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2049">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2049">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2049">
                                            <p:txEl>
                                              <p:pRg st="4" end="4"/>
                                            </p:txEl>
                                          </p:spTgt>
                                        </p:tgtEl>
                                        <p:attrNameLst>
                                          <p:attrName>style.visibility</p:attrName>
                                        </p:attrNameLst>
                                      </p:cBhvr>
                                      <p:to>
                                        <p:strVal val="visible"/>
                                      </p:to>
                                    </p:set>
                                    <p:anim calcmode="lin" valueType="num">
                                      <p:cBhvr>
                                        <p:cTn id="27" dur="1000" fill="hold"/>
                                        <p:tgtEl>
                                          <p:spTgt spid="2049">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2049">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2049">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2049">
                                            <p:txEl>
                                              <p:pRg st="5" end="5"/>
                                            </p:txEl>
                                          </p:spTgt>
                                        </p:tgtEl>
                                        <p:attrNameLst>
                                          <p:attrName>style.visibility</p:attrName>
                                        </p:attrNameLst>
                                      </p:cBhvr>
                                      <p:to>
                                        <p:strVal val="visible"/>
                                      </p:to>
                                    </p:set>
                                    <p:anim calcmode="lin" valueType="num">
                                      <p:cBhvr>
                                        <p:cTn id="32" dur="1000" fill="hold"/>
                                        <p:tgtEl>
                                          <p:spTgt spid="2049">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2049">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204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前情回顾</a:t>
            </a:r>
            <a:endParaRPr lang="zh-CN" altLang="en-US" sz="2800" b="1" dirty="0">
              <a:latin typeface="微软雅黑" pitchFamily="34" charset="-122"/>
              <a:ea typeface="微软雅黑" pitchFamily="34" charset="-122"/>
            </a:endParaRPr>
          </a:p>
        </p:txBody>
      </p:sp>
      <p:pic>
        <p:nvPicPr>
          <p:cNvPr id="9" name="Picture 1" descr="C:\Users\Administrator\Desktop\课件图片\QQ截图20161026173124.png"/>
          <p:cNvPicPr>
            <a:picLocks noChangeAspect="1" noChangeArrowheads="1"/>
          </p:cNvPicPr>
          <p:nvPr/>
        </p:nvPicPr>
        <p:blipFill>
          <a:blip r:embed="rId1" cstate="print"/>
          <a:srcRect/>
          <a:stretch>
            <a:fillRect/>
          </a:stretch>
        </p:blipFill>
        <p:spPr bwMode="auto">
          <a:xfrm>
            <a:off x="0" y="1052736"/>
            <a:ext cx="9144000" cy="4752527"/>
          </a:xfrm>
          <a:prstGeom prst="rect">
            <a:avLst/>
          </a:prstGeom>
          <a:noFill/>
        </p:spPr>
      </p:pic>
      <p:sp>
        <p:nvSpPr>
          <p:cNvPr id="23553" name="Rectangle 1"/>
          <p:cNvSpPr>
            <a:spLocks noChangeArrowheads="1"/>
          </p:cNvSpPr>
          <p:nvPr/>
        </p:nvSpPr>
        <p:spPr bwMode="auto">
          <a:xfrm>
            <a:off x="827584" y="1782688"/>
            <a:ext cx="7560840" cy="34778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斯科特和他的探险队员们表现出人类怎样的优秀品质</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具体表现在课文的哪些地方</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诚信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有令人敬佩的绅士风度。斯科特一行在与阿蒙森的竞争中失败了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但他们勇于承认失败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并愿意“在世界面前为另一个人完成的业绩作证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而这一事业正是他自己所热烈追求的”。如果将此事置于一个爱耍赖、不守信用的人面前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结果如何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可想而知。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坚毅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执着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为事业而献身的英雄气概。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强烈的集体主义精神。探险需要团结协作精神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在关键的时刻为了保护同伴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有时要勇于献出自己的生命。这一点斯科特和他的队友都做到了。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无私的爱。斯科特在生命的最后一息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考虑的不是一己之利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心中惦记的始终是别人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朋友、同伴、妻小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还有他的祖国和人民。</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3553">
                                            <p:txEl>
                                              <p:pRg st="1" end="1"/>
                                            </p:txEl>
                                          </p:spTgt>
                                        </p:tgtEl>
                                        <p:attrNameLst>
                                          <p:attrName>style.visibility</p:attrName>
                                        </p:attrNameLst>
                                      </p:cBhvr>
                                      <p:to>
                                        <p:strVal val="visible"/>
                                      </p:to>
                                    </p:set>
                                    <p:animEffect transition="in" filter="wedge">
                                      <p:cBhvr>
                                        <p:cTn id="7" dur="2000"/>
                                        <p:tgtEl>
                                          <p:spTgt spid="235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前情回顾</a:t>
            </a:r>
            <a:endParaRPr lang="zh-CN" altLang="en-US" sz="2800" b="1" dirty="0">
              <a:latin typeface="微软雅黑" pitchFamily="34" charset="-122"/>
              <a:ea typeface="微软雅黑" pitchFamily="34" charset="-122"/>
            </a:endParaRPr>
          </a:p>
        </p:txBody>
      </p:sp>
      <p:pic>
        <p:nvPicPr>
          <p:cNvPr id="9" name="Picture 1" descr="C:\Users\Administrator\课件图12\思考人物\562310.jpg"/>
          <p:cNvPicPr>
            <a:picLocks noChangeAspect="1" noChangeArrowheads="1"/>
          </p:cNvPicPr>
          <p:nvPr/>
        </p:nvPicPr>
        <p:blipFill>
          <a:blip r:embed="rId1" cstate="print"/>
          <a:srcRect/>
          <a:stretch>
            <a:fillRect/>
          </a:stretch>
        </p:blipFill>
        <p:spPr bwMode="auto">
          <a:xfrm>
            <a:off x="0" y="764704"/>
            <a:ext cx="9144000" cy="5472608"/>
          </a:xfrm>
          <a:prstGeom prst="rect">
            <a:avLst/>
          </a:prstGeom>
          <a:noFill/>
        </p:spPr>
      </p:pic>
      <p:sp>
        <p:nvSpPr>
          <p:cNvPr id="21505" name="Rectangle 1"/>
          <p:cNvSpPr>
            <a:spLocks noChangeArrowheads="1"/>
          </p:cNvSpPr>
          <p:nvPr/>
        </p:nvSpPr>
        <p:spPr bwMode="auto">
          <a:xfrm>
            <a:off x="395536" y="1052736"/>
            <a:ext cx="849694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挪威国旗耀武扬威、扬扬得意地在这被人类冲破的堡垒上猎猎作响”。国旗怎么会“耀武扬威”“扬扬得意”</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这里表现出斯科特内心什么样的复杂感情</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作者在这里运用拟人的修辞手法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表达的是斯科特和伙伴们的心情。此时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在痛苦万分的斯科特眼中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风中飘扬的挪威国旗似乎就是他的对手、胜利者阿蒙森站在那里耀武扬威、扬扬得意。这真是“以我观物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故物皆着我之色彩”。</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从上面的问题中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我们可以看出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本文在语言刻画上是下了一番功夫的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这也是茨威格传记文学的显著特点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细腻的刻画。今天就让我们进一步研读文本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体会他传记文学的这一特点。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1505">
                                            <p:txEl>
                                              <p:pRg st="1" end="1"/>
                                            </p:txEl>
                                          </p:spTgt>
                                        </p:tgtEl>
                                        <p:attrNameLst>
                                          <p:attrName>style.visibility</p:attrName>
                                        </p:attrNameLst>
                                      </p:cBhvr>
                                      <p:to>
                                        <p:strVal val="visible"/>
                                      </p:to>
                                    </p:set>
                                    <p:animEffect transition="in" filter="wedge">
                                      <p:cBhvr>
                                        <p:cTn id="7" dur="2000"/>
                                        <p:tgtEl>
                                          <p:spTgt spid="21505">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1505">
                                            <p:txEl>
                                              <p:pRg st="2" end="2"/>
                                            </p:txEl>
                                          </p:spTgt>
                                        </p:tgtEl>
                                        <p:attrNameLst>
                                          <p:attrName>style.visibility</p:attrName>
                                        </p:attrNameLst>
                                      </p:cBhvr>
                                      <p:to>
                                        <p:strVal val="visible"/>
                                      </p:to>
                                    </p:set>
                                    <p:animEffect transition="in" filter="wedge">
                                      <p:cBhvr>
                                        <p:cTn id="10" dur="2000"/>
                                        <p:tgtEl>
                                          <p:spTgt spid="2150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合作探究</a:t>
            </a:r>
            <a:endParaRPr lang="zh-CN" altLang="en-US" sz="2800" b="1" dirty="0">
              <a:latin typeface="微软雅黑" pitchFamily="34" charset="-122"/>
              <a:ea typeface="微软雅黑" pitchFamily="34" charset="-122"/>
            </a:endParaRPr>
          </a:p>
        </p:txBody>
      </p:sp>
      <p:sp>
        <p:nvSpPr>
          <p:cNvPr id="20481" name="Rectangle 1"/>
          <p:cNvSpPr>
            <a:spLocks noChangeArrowheads="1"/>
          </p:cNvSpPr>
          <p:nvPr/>
        </p:nvSpPr>
        <p:spPr bwMode="auto">
          <a:xfrm>
            <a:off x="827584" y="1412776"/>
            <a:ext cx="777686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悲剧”之“悲”是指“悲哀”还是“悲壮”</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指悲壮。鲁迅先生说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悲剧是将人生有价值的东西毁灭给人看。”</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400"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zh-CN" altLang="en-US" sz="2400" dirty="0" smtClean="0">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既是“悲剧”又何来“伟大”呢</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这是否矛盾</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不矛盾。勇士们的肉体悲壮地死去令人悲痛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但他们勇于探索的精神却是伟大的。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0482" name="Picture 2" descr="C:\Users\Administrator\Desktop\图片2.png"/>
          <p:cNvPicPr>
            <a:picLocks noChangeAspect="1" noChangeArrowheads="1"/>
          </p:cNvPicPr>
          <p:nvPr/>
        </p:nvPicPr>
        <p:blipFill>
          <a:blip r:embed="rId1" cstate="print"/>
          <a:srcRect/>
          <a:stretch>
            <a:fillRect/>
          </a:stretch>
        </p:blipFill>
        <p:spPr bwMode="auto">
          <a:xfrm>
            <a:off x="0" y="2204864"/>
            <a:ext cx="819150" cy="819150"/>
          </a:xfrm>
          <a:prstGeom prst="rect">
            <a:avLst/>
          </a:prstGeom>
          <a:noFill/>
        </p:spPr>
      </p:pic>
      <p:sp>
        <p:nvSpPr>
          <p:cNvPr id="12" name="任意多边形 11"/>
          <p:cNvSpPr/>
          <p:nvPr/>
        </p:nvSpPr>
        <p:spPr>
          <a:xfrm>
            <a:off x="831273" y="3063834"/>
            <a:ext cx="7398327" cy="641267"/>
          </a:xfrm>
          <a:custGeom>
            <a:avLst/>
            <a:gdLst>
              <a:gd name="connsiteX0" fmla="*/ 0 w 7398327"/>
              <a:gd name="connsiteY0" fmla="*/ 0 h 641267"/>
              <a:gd name="connsiteX1" fmla="*/ 1935678 w 7398327"/>
              <a:gd name="connsiteY1" fmla="*/ 570015 h 641267"/>
              <a:gd name="connsiteX2" fmla="*/ 3906982 w 7398327"/>
              <a:gd name="connsiteY2" fmla="*/ 380010 h 641267"/>
              <a:gd name="connsiteX3" fmla="*/ 7398327 w 7398327"/>
              <a:gd name="connsiteY3" fmla="*/ 641267 h 641267"/>
            </a:gdLst>
            <a:ahLst/>
            <a:cxnLst>
              <a:cxn ang="0">
                <a:pos x="connsiteX0" y="connsiteY0"/>
              </a:cxn>
              <a:cxn ang="0">
                <a:pos x="connsiteX1" y="connsiteY1"/>
              </a:cxn>
              <a:cxn ang="0">
                <a:pos x="connsiteX2" y="connsiteY2"/>
              </a:cxn>
              <a:cxn ang="0">
                <a:pos x="connsiteX3" y="connsiteY3"/>
              </a:cxn>
            </a:cxnLst>
            <a:rect l="l" t="t" r="r" b="b"/>
            <a:pathLst>
              <a:path w="7398327" h="641267">
                <a:moveTo>
                  <a:pt x="0" y="0"/>
                </a:moveTo>
                <a:cubicBezTo>
                  <a:pt x="642257" y="253340"/>
                  <a:pt x="1284514" y="506680"/>
                  <a:pt x="1935678" y="570015"/>
                </a:cubicBezTo>
                <a:cubicBezTo>
                  <a:pt x="2586842" y="633350"/>
                  <a:pt x="2996541" y="368135"/>
                  <a:pt x="3906982" y="380010"/>
                </a:cubicBezTo>
                <a:cubicBezTo>
                  <a:pt x="4817423" y="391885"/>
                  <a:pt x="6107875" y="516576"/>
                  <a:pt x="7398327" y="641267"/>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圆角矩形标注 12"/>
          <p:cNvSpPr/>
          <p:nvPr/>
        </p:nvSpPr>
        <p:spPr>
          <a:xfrm>
            <a:off x="899592" y="2060848"/>
            <a:ext cx="7632848" cy="1152128"/>
          </a:xfrm>
          <a:prstGeom prst="wedgeRoundRectCallout">
            <a:avLst>
              <a:gd name="adj1" fmla="val -4030"/>
              <a:gd name="adj2" fmla="val -59126"/>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标注 13"/>
          <p:cNvSpPr/>
          <p:nvPr/>
        </p:nvSpPr>
        <p:spPr>
          <a:xfrm>
            <a:off x="827584" y="4293096"/>
            <a:ext cx="7704856" cy="1008112"/>
          </a:xfrm>
          <a:prstGeom prst="wedgeRoundRectCallout">
            <a:avLst>
              <a:gd name="adj1" fmla="val -7116"/>
              <a:gd name="adj2" fmla="val -63544"/>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359"/>
          <p:cNvPicPr preferRelativeResize="0">
            <a:picLocks noChangeArrowheads="1"/>
          </p:cNvPicPr>
          <p:nvPr/>
        </p:nvPicPr>
        <p:blipFill>
          <a:blip r:embed="rId2" cstate="print"/>
          <a:srcRect/>
          <a:stretch>
            <a:fillRect/>
          </a:stretch>
        </p:blipFill>
        <p:spPr bwMode="auto">
          <a:xfrm>
            <a:off x="6300192" y="2636912"/>
            <a:ext cx="2448272" cy="108012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481">
                                            <p:txEl>
                                              <p:pRg st="1" end="1"/>
                                            </p:txEl>
                                          </p:spTgt>
                                        </p:tgtEl>
                                        <p:attrNameLst>
                                          <p:attrName>style.visibility</p:attrName>
                                        </p:attrNameLst>
                                      </p:cBhvr>
                                      <p:to>
                                        <p:strVal val="visible"/>
                                      </p:to>
                                    </p:set>
                                    <p:anim calcmode="lin" valueType="num">
                                      <p:cBhvr>
                                        <p:cTn id="7" dur="1000" fill="hold"/>
                                        <p:tgtEl>
                                          <p:spTgt spid="2048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048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481">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20481">
                                            <p:txEl>
                                              <p:pRg st="4" end="4"/>
                                            </p:txEl>
                                          </p:spTgt>
                                        </p:tgtEl>
                                        <p:attrNameLst>
                                          <p:attrName>style.visibility</p:attrName>
                                        </p:attrNameLst>
                                      </p:cBhvr>
                                      <p:to>
                                        <p:strVal val="visible"/>
                                      </p:to>
                                    </p:set>
                                    <p:animEffect transition="in" filter="wedge">
                                      <p:cBhvr>
                                        <p:cTn id="14" dur="2000"/>
                                        <p:tgtEl>
                                          <p:spTgt spid="20481">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 calcmode="lin" valueType="num">
                                      <p:cBhvr>
                                        <p:cTn id="21" dur="500" fill="hold"/>
                                        <p:tgtEl>
                                          <p:spTgt spid="15"/>
                                        </p:tgtEl>
                                        <p:attrNameLst>
                                          <p:attrName>style.rotation</p:attrName>
                                        </p:attrNameLst>
                                      </p:cBhvr>
                                      <p:tavLst>
                                        <p:tav tm="0">
                                          <p:val>
                                            <p:fltVal val="360"/>
                                          </p:val>
                                        </p:tav>
                                        <p:tav tm="100000">
                                          <p:val>
                                            <p:fltVal val="0"/>
                                          </p:val>
                                        </p:tav>
                                      </p:tavLst>
                                    </p:anim>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合作探究</a:t>
            </a:r>
            <a:endParaRPr lang="zh-CN" altLang="en-US" sz="2800" b="1" dirty="0">
              <a:latin typeface="微软雅黑" pitchFamily="34" charset="-122"/>
              <a:ea typeface="微软雅黑" pitchFamily="34" charset="-122"/>
            </a:endParaRPr>
          </a:p>
        </p:txBody>
      </p:sp>
      <p:pic>
        <p:nvPicPr>
          <p:cNvPr id="9"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179512" y="836712"/>
            <a:ext cx="8856984" cy="5328592"/>
          </a:xfrm>
          <a:prstGeom prst="rect">
            <a:avLst/>
          </a:prstGeom>
          <a:noFill/>
        </p:spPr>
      </p:pic>
      <p:sp>
        <p:nvSpPr>
          <p:cNvPr id="19457" name="Rectangle 1"/>
          <p:cNvSpPr>
            <a:spLocks noChangeArrowheads="1"/>
          </p:cNvSpPr>
          <p:nvPr/>
        </p:nvSpPr>
        <p:spPr bwMode="auto">
          <a:xfrm>
            <a:off x="467544" y="836712"/>
            <a:ext cx="8352928"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鲁迅说过</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悲剧就是将人生有价值的东西毁灭给人看。课文题为“伟大的悲剧”</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所谓“悲剧”表现在哪些方面</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失败之悲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对人类来说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第一个到达者拥有一切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第二个到达者什么也不是。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作证之悲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他要忠实地去履行这一最冷酷无情的职责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在世界面前为另一个人完成的业绩作证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死亡之悲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埃文斯精神失常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死了。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奥茨像一位英雄似的向死神走去。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羸弱的三个人决定骄傲地在帐篷里等待死神的来临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而且始终没有向世界哀叹过自己最后遭遇到的种种苦难。</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世人之悲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在英国国家主教堂里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国王跪下来悼念这几位英雄。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2002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安妮公主登上南极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悼念斯科特他们南极探险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周年。</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457">
                                            <p:txEl>
                                              <p:pRg st="0" end="0"/>
                                            </p:txEl>
                                          </p:spTgt>
                                        </p:tgtEl>
                                        <p:attrNameLst>
                                          <p:attrName>style.visibility</p:attrName>
                                        </p:attrNameLst>
                                      </p:cBhvr>
                                      <p:to>
                                        <p:strVal val="visible"/>
                                      </p:to>
                                    </p:set>
                                    <p:animEffect transition="in" filter="box(in)">
                                      <p:cBhvr>
                                        <p:cTn id="7" dur="500"/>
                                        <p:tgtEl>
                                          <p:spTgt spid="194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9457">
                                            <p:txEl>
                                              <p:pRg st="1" end="1"/>
                                            </p:txEl>
                                          </p:spTgt>
                                        </p:tgtEl>
                                        <p:attrNameLst>
                                          <p:attrName>style.visibility</p:attrName>
                                        </p:attrNameLst>
                                      </p:cBhvr>
                                      <p:to>
                                        <p:strVal val="visible"/>
                                      </p:to>
                                    </p:set>
                                    <p:animEffect transition="in" filter="wedge">
                                      <p:cBhvr>
                                        <p:cTn id="12" dur="2000"/>
                                        <p:tgtEl>
                                          <p:spTgt spid="19457">
                                            <p:txEl>
                                              <p:pRg st="1" end="1"/>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19457">
                                            <p:txEl>
                                              <p:pRg st="2" end="2"/>
                                            </p:txEl>
                                          </p:spTgt>
                                        </p:tgtEl>
                                        <p:attrNameLst>
                                          <p:attrName>style.visibility</p:attrName>
                                        </p:attrNameLst>
                                      </p:cBhvr>
                                      <p:to>
                                        <p:strVal val="visible"/>
                                      </p:to>
                                    </p:set>
                                    <p:animEffect transition="in" filter="wedge">
                                      <p:cBhvr>
                                        <p:cTn id="15" dur="2000"/>
                                        <p:tgtEl>
                                          <p:spTgt spid="19457">
                                            <p:txEl>
                                              <p:pRg st="2" end="2"/>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9457">
                                            <p:txEl>
                                              <p:pRg st="3" end="3"/>
                                            </p:txEl>
                                          </p:spTgt>
                                        </p:tgtEl>
                                        <p:attrNameLst>
                                          <p:attrName>style.visibility</p:attrName>
                                        </p:attrNameLst>
                                      </p:cBhvr>
                                      <p:to>
                                        <p:strVal val="visible"/>
                                      </p:to>
                                    </p:set>
                                    <p:animEffect transition="in" filter="wedge">
                                      <p:cBhvr>
                                        <p:cTn id="18" dur="2000"/>
                                        <p:tgtEl>
                                          <p:spTgt spid="19457">
                                            <p:txEl>
                                              <p:pRg st="3" end="3"/>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9457">
                                            <p:txEl>
                                              <p:pRg st="4" end="4"/>
                                            </p:txEl>
                                          </p:spTgt>
                                        </p:tgtEl>
                                        <p:attrNameLst>
                                          <p:attrName>style.visibility</p:attrName>
                                        </p:attrNameLst>
                                      </p:cBhvr>
                                      <p:to>
                                        <p:strVal val="visible"/>
                                      </p:to>
                                    </p:set>
                                    <p:animEffect transition="in" filter="wedge">
                                      <p:cBhvr>
                                        <p:cTn id="21" dur="2000"/>
                                        <p:tgtEl>
                                          <p:spTgt spid="194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合作探究</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908720"/>
            <a:ext cx="9144000" cy="5184576"/>
          </a:xfrm>
          <a:prstGeom prst="rect">
            <a:avLst/>
          </a:prstGeom>
          <a:noFill/>
          <a:ln w="9525">
            <a:noFill/>
            <a:miter lim="800000"/>
            <a:headEnd/>
            <a:tailEnd/>
          </a:ln>
        </p:spPr>
      </p:pic>
      <p:sp>
        <p:nvSpPr>
          <p:cNvPr id="16385" name="Rectangle 1"/>
          <p:cNvSpPr>
            <a:spLocks noChangeArrowheads="1"/>
          </p:cNvSpPr>
          <p:nvPr/>
        </p:nvSpPr>
        <p:spPr bwMode="auto">
          <a:xfrm>
            <a:off x="1043608" y="1236123"/>
            <a:ext cx="712879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为什么又称斯科特一行人的壮举为“伟大”的悲剧呢</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茨威格为何不给胜利者阿蒙森作传</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却充满激情地为失败者斯科特书写这悲壮的一幕</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作为一位伟大的作家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茨威格想到的绝不主要是事业的成功者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而是许多历史事件背后给人精神上的震撼和启迪。按照这个价值标准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茨威格当然认为给斯科特作传会更有意义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会给人长久的思考。</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385">
                                            <p:txEl>
                                              <p:pRg st="0" end="0"/>
                                            </p:txEl>
                                          </p:spTgt>
                                        </p:tgtEl>
                                        <p:attrNameLst>
                                          <p:attrName>style.visibility</p:attrName>
                                        </p:attrNameLst>
                                      </p:cBhvr>
                                      <p:to>
                                        <p:strVal val="visible"/>
                                      </p:to>
                                    </p:set>
                                    <p:animEffect transition="in" filter="slide(fromBottom)">
                                      <p:cBhvr>
                                        <p:cTn id="7" dur="500"/>
                                        <p:tgtEl>
                                          <p:spTgt spid="16385">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6385">
                                            <p:txEl>
                                              <p:pRg st="1" end="1"/>
                                            </p:txEl>
                                          </p:spTgt>
                                        </p:tgtEl>
                                        <p:attrNameLst>
                                          <p:attrName>style.visibility</p:attrName>
                                        </p:attrNameLst>
                                      </p:cBhvr>
                                      <p:to>
                                        <p:strVal val="visible"/>
                                      </p:to>
                                    </p:set>
                                    <p:animEffect transition="in" filter="slide(fromBottom)">
                                      <p:cBhvr>
                                        <p:cTn id="10" dur="500"/>
                                        <p:tgtEl>
                                          <p:spTgt spid="1638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16385">
                                            <p:txEl>
                                              <p:pRg st="2" end="2"/>
                                            </p:txEl>
                                          </p:spTgt>
                                        </p:tgtEl>
                                        <p:attrNameLst>
                                          <p:attrName>style.visibility</p:attrName>
                                        </p:attrNameLst>
                                      </p:cBhvr>
                                      <p:to>
                                        <p:strVal val="visible"/>
                                      </p:to>
                                    </p:set>
                                    <p:animEffect transition="in" filter="slide(fromBottom)">
                                      <p:cBhvr>
                                        <p:cTn id="15" dur="500"/>
                                        <p:tgtEl>
                                          <p:spTgt spid="1638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36865" name="Rectangle 1"/>
          <p:cNvSpPr>
            <a:spLocks noChangeArrowheads="1"/>
          </p:cNvSpPr>
          <p:nvPr/>
        </p:nvSpPr>
        <p:spPr bwMode="auto">
          <a:xfrm>
            <a:off x="539552" y="908720"/>
            <a:ext cx="8136904" cy="53245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斯科特和他的探险队员们表现出人类怎样的优秀品质</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具体表现在课文的哪些地方</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诚信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有令人敬佩的绅士风度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斯科特一行在与阿蒙森的竞争中失败了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但他们勇于承认失败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并愿意“在世界面前为另一个人完成的业绩作证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坚毅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执着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为事业而献身的英雄气概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课文中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写他们自己所进行的探险是人类的不朽事业时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就有了超人的力量。事实上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没有对探险的执着、超人的力量和勇气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是不可能从事这项事业的。而他们在归途中与死亡抗争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一个个倒下时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没有一个孬种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都是响当当的汉子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活得明白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死得悲壮。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强烈的集体主义精神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探险需要团结协作精神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在关键的时刻为了保护同伴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有时要勇于献出自己的生命。这一点斯科特和他的队员们都做到了。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斯科特在生命的最后一息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考虑的不是一己之利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心中惦记的始终是别人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朋友、同伴、妻小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还有他的祖国和人民。他最后的遗书不是为死后的沽名钓誉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而完全是爱的真情流露。信写得如此镇静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丝毫不像一个行将离世的人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斯科特是怀着一种热烈的爱而没有丝毫的恨离开了那个冰冷的世界的。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8" name="圆角矩形 7"/>
          <p:cNvSpPr/>
          <p:nvPr/>
        </p:nvSpPr>
        <p:spPr>
          <a:xfrm>
            <a:off x="323528" y="836712"/>
            <a:ext cx="8352928" cy="532859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1640" y="188640"/>
            <a:ext cx="1826141" cy="584775"/>
          </a:xfrm>
          <a:prstGeom prst="rect">
            <a:avLst/>
          </a:prstGeom>
        </p:spPr>
        <p:txBody>
          <a:bodyPr wrap="none">
            <a:spAutoFit/>
          </a:bodyPr>
          <a:lstStyle/>
          <a:p>
            <a:r>
              <a:rPr lang="zh-CN" altLang="en-US" b="1" dirty="0" smtClean="0">
                <a:latin typeface="微软雅黑" pitchFamily="34" charset="-122"/>
                <a:ea typeface="微软雅黑" pitchFamily="34" charset="-122"/>
              </a:rPr>
              <a:t>合作探究</a:t>
            </a:r>
            <a:endParaRPr lang="zh-CN" altLang="en-US"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Effect transition="in" filter="slide(fromBottom)">
                                      <p:cBhvr>
                                        <p:cTn id="7" dur="500"/>
                                        <p:tgtEl>
                                          <p:spTgt spid="36865">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6865">
                                            <p:txEl>
                                              <p:pRg st="2" end="2"/>
                                            </p:txEl>
                                          </p:spTgt>
                                        </p:tgtEl>
                                        <p:attrNameLst>
                                          <p:attrName>style.visibility</p:attrName>
                                        </p:attrNameLst>
                                      </p:cBhvr>
                                      <p:to>
                                        <p:strVal val="visible"/>
                                      </p:to>
                                    </p:set>
                                    <p:animEffect transition="in" filter="slide(fromBottom)">
                                      <p:cBhvr>
                                        <p:cTn id="10" dur="500"/>
                                        <p:tgtEl>
                                          <p:spTgt spid="36865">
                                            <p:txEl>
                                              <p:pRg st="2" end="2"/>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6865">
                                            <p:txEl>
                                              <p:pRg st="3" end="3"/>
                                            </p:txEl>
                                          </p:spTgt>
                                        </p:tgtEl>
                                        <p:attrNameLst>
                                          <p:attrName>style.visibility</p:attrName>
                                        </p:attrNameLst>
                                      </p:cBhvr>
                                      <p:to>
                                        <p:strVal val="visible"/>
                                      </p:to>
                                    </p:set>
                                    <p:animEffect transition="in" filter="slide(fromBottom)">
                                      <p:cBhvr>
                                        <p:cTn id="13" dur="500"/>
                                        <p:tgtEl>
                                          <p:spTgt spid="36865">
                                            <p:txEl>
                                              <p:pRg st="3" end="3"/>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6865">
                                            <p:txEl>
                                              <p:pRg st="4" end="4"/>
                                            </p:txEl>
                                          </p:spTgt>
                                        </p:tgtEl>
                                        <p:attrNameLst>
                                          <p:attrName>style.visibility</p:attrName>
                                        </p:attrNameLst>
                                      </p:cBhvr>
                                      <p:to>
                                        <p:strVal val="visible"/>
                                      </p:to>
                                    </p:set>
                                    <p:animEffect transition="in" filter="slide(fromBottom)">
                                      <p:cBhvr>
                                        <p:cTn id="16" dur="500"/>
                                        <p:tgtEl>
                                          <p:spTgt spid="3686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研读课文</a:t>
            </a:r>
            <a:endParaRPr lang="zh-CN" altLang="en-US" sz="2800" b="1" dirty="0">
              <a:latin typeface="微软雅黑" pitchFamily="34" charset="-122"/>
              <a:ea typeface="微软雅黑" pitchFamily="34" charset="-122"/>
            </a:endParaRPr>
          </a:p>
        </p:txBody>
      </p:sp>
      <p:pic>
        <p:nvPicPr>
          <p:cNvPr id="14337" name="Picture 1" descr="C:\Users\Administrator\Desktop\课件图12\花边21\021.png"/>
          <p:cNvPicPr>
            <a:picLocks noChangeAspect="1" noChangeArrowheads="1"/>
          </p:cNvPicPr>
          <p:nvPr/>
        </p:nvPicPr>
        <p:blipFill>
          <a:blip r:embed="rId1" cstate="print"/>
          <a:srcRect/>
          <a:stretch>
            <a:fillRect/>
          </a:stretch>
        </p:blipFill>
        <p:spPr bwMode="auto">
          <a:xfrm>
            <a:off x="179512" y="4869160"/>
            <a:ext cx="4843189" cy="749300"/>
          </a:xfrm>
          <a:prstGeom prst="rect">
            <a:avLst/>
          </a:prstGeom>
          <a:noFill/>
        </p:spPr>
      </p:pic>
      <p:pic>
        <p:nvPicPr>
          <p:cNvPr id="14" name="Picture 1" descr="C:\Users\Administrator\Desktop\课件图12\花边21\021.png"/>
          <p:cNvPicPr>
            <a:picLocks noChangeAspect="1" noChangeArrowheads="1"/>
          </p:cNvPicPr>
          <p:nvPr/>
        </p:nvPicPr>
        <p:blipFill>
          <a:blip r:embed="rId1" cstate="print"/>
          <a:srcRect/>
          <a:stretch>
            <a:fillRect/>
          </a:stretch>
        </p:blipFill>
        <p:spPr bwMode="auto">
          <a:xfrm>
            <a:off x="4427984" y="5157192"/>
            <a:ext cx="4499992" cy="749300"/>
          </a:xfrm>
          <a:prstGeom prst="rect">
            <a:avLst/>
          </a:prstGeom>
          <a:noFill/>
        </p:spPr>
      </p:pic>
      <p:sp>
        <p:nvSpPr>
          <p:cNvPr id="15" name="圆角矩形 14"/>
          <p:cNvSpPr/>
          <p:nvPr/>
        </p:nvSpPr>
        <p:spPr>
          <a:xfrm>
            <a:off x="683568" y="1052736"/>
            <a:ext cx="3456384" cy="4176464"/>
          </a:xfrm>
          <a:prstGeom prst="roundRect">
            <a:avLst/>
          </a:prstGeom>
          <a:solidFill>
            <a:schemeClr val="accent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220072" y="1340768"/>
            <a:ext cx="3456384" cy="4032448"/>
          </a:xfrm>
          <a:prstGeom prst="roundRect">
            <a:avLst/>
          </a:prstGeom>
          <a:solidFill>
            <a:schemeClr val="accent2">
              <a:lumMod val="20000"/>
              <a:lumOff val="80000"/>
            </a:schemeClr>
          </a:solidFill>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39" name="Rectangle 3"/>
          <p:cNvSpPr>
            <a:spLocks noChangeArrowheads="1"/>
          </p:cNvSpPr>
          <p:nvPr/>
        </p:nvSpPr>
        <p:spPr bwMode="auto">
          <a:xfrm>
            <a:off x="683568" y="1196752"/>
            <a:ext cx="3312368"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接受为挪威人作证的任务。</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探险家诚实守信的博大胸襟让人叹服、敬佩。</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4340" name="Rectangle 4"/>
          <p:cNvSpPr>
            <a:spLocks noChangeArrowheads="1"/>
          </p:cNvSpPr>
          <p:nvPr/>
        </p:nvSpPr>
        <p:spPr bwMode="auto">
          <a:xfrm>
            <a:off x="5292080" y="1556792"/>
            <a:ext cx="3384376"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威尔逊博士临死不放弃科学观察。</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科学家勇于探索和顽强进取的敬业精神让我们感动。</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p:cTn id="7" dur="1000" fill="hold"/>
                                        <p:tgtEl>
                                          <p:spTgt spid="1433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1433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340">
                                            <p:txEl>
                                              <p:pRg st="1" end="1"/>
                                            </p:txEl>
                                          </p:spTgt>
                                        </p:tgtEl>
                                        <p:attrNameLst>
                                          <p:attrName>style.visibility</p:attrName>
                                        </p:attrNameLst>
                                      </p:cBhvr>
                                      <p:to>
                                        <p:strVal val="visible"/>
                                      </p:to>
                                    </p:set>
                                    <p:animEffect transition="in" filter="slide(fromBottom)">
                                      <p:cBhvr>
                                        <p:cTn id="14" dur="500"/>
                                        <p:tgtEl>
                                          <p:spTgt spid="1434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研读课文</a:t>
            </a:r>
            <a:endParaRPr lang="zh-CN" altLang="en-US" sz="2800" b="1" dirty="0">
              <a:latin typeface="微软雅黑" pitchFamily="34" charset="-122"/>
              <a:ea typeface="微软雅黑" pitchFamily="34" charset="-122"/>
            </a:endParaRPr>
          </a:p>
        </p:txBody>
      </p:sp>
      <p:pic>
        <p:nvPicPr>
          <p:cNvPr id="14337" name="Picture 1" descr="C:\Users\Administrator\Desktop\课件图12\花边21\021.png"/>
          <p:cNvPicPr>
            <a:picLocks noChangeAspect="1" noChangeArrowheads="1"/>
          </p:cNvPicPr>
          <p:nvPr/>
        </p:nvPicPr>
        <p:blipFill>
          <a:blip r:embed="rId1" cstate="print"/>
          <a:srcRect/>
          <a:stretch>
            <a:fillRect/>
          </a:stretch>
        </p:blipFill>
        <p:spPr bwMode="auto">
          <a:xfrm>
            <a:off x="179512" y="4869160"/>
            <a:ext cx="4843189" cy="749300"/>
          </a:xfrm>
          <a:prstGeom prst="rect">
            <a:avLst/>
          </a:prstGeom>
          <a:noFill/>
        </p:spPr>
      </p:pic>
      <p:pic>
        <p:nvPicPr>
          <p:cNvPr id="14" name="Picture 1" descr="C:\Users\Administrator\Desktop\课件图12\花边21\021.png"/>
          <p:cNvPicPr>
            <a:picLocks noChangeAspect="1" noChangeArrowheads="1"/>
          </p:cNvPicPr>
          <p:nvPr/>
        </p:nvPicPr>
        <p:blipFill>
          <a:blip r:embed="rId1" cstate="print"/>
          <a:srcRect/>
          <a:stretch>
            <a:fillRect/>
          </a:stretch>
        </p:blipFill>
        <p:spPr bwMode="auto">
          <a:xfrm>
            <a:off x="4427984" y="5157192"/>
            <a:ext cx="4499992" cy="749300"/>
          </a:xfrm>
          <a:prstGeom prst="rect">
            <a:avLst/>
          </a:prstGeom>
          <a:noFill/>
        </p:spPr>
      </p:pic>
      <p:sp>
        <p:nvSpPr>
          <p:cNvPr id="15" name="圆角矩形 14"/>
          <p:cNvSpPr/>
          <p:nvPr/>
        </p:nvSpPr>
        <p:spPr>
          <a:xfrm>
            <a:off x="539552" y="1556792"/>
            <a:ext cx="4176464" cy="3600400"/>
          </a:xfrm>
          <a:prstGeom prst="roundRect">
            <a:avLst/>
          </a:prstGeom>
          <a:solidFill>
            <a:schemeClr val="accent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220072" y="1340768"/>
            <a:ext cx="3312368" cy="4032448"/>
          </a:xfrm>
          <a:prstGeom prst="roundRect">
            <a:avLst/>
          </a:prstGeom>
          <a:solidFill>
            <a:schemeClr val="accent2">
              <a:lumMod val="20000"/>
              <a:lumOff val="80000"/>
            </a:schemeClr>
          </a:solidFill>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89" name="Rectangle 1"/>
          <p:cNvSpPr>
            <a:spLocks noChangeArrowheads="1"/>
          </p:cNvSpPr>
          <p:nvPr/>
        </p:nvSpPr>
        <p:spPr bwMode="auto">
          <a:xfrm>
            <a:off x="827584" y="1772816"/>
            <a:ext cx="3528392"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奥茨英雄似的死去。</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探险家为事业自我献身的崇高精神和以集体为重的高尚人格令人心灵震撼。</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7890" name="Rectangle 2"/>
          <p:cNvSpPr>
            <a:spLocks noChangeArrowheads="1"/>
          </p:cNvSpPr>
          <p:nvPr/>
        </p:nvSpPr>
        <p:spPr bwMode="auto">
          <a:xfrm>
            <a:off x="5364088" y="1422299"/>
            <a:ext cx="295232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斯科特将日记记录到他生命的最后一息。</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科学家热爱事业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执着、拼搏的精神令人赞叹。</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7889">
                                            <p:txEl>
                                              <p:pRg st="1" end="1"/>
                                            </p:txEl>
                                          </p:spTgt>
                                        </p:tgtEl>
                                        <p:attrNameLst>
                                          <p:attrName>style.visibility</p:attrName>
                                        </p:attrNameLst>
                                      </p:cBhvr>
                                      <p:to>
                                        <p:strVal val="visible"/>
                                      </p:to>
                                    </p:set>
                                    <p:anim calcmode="lin" valueType="num">
                                      <p:cBhvr>
                                        <p:cTn id="7" dur="1000" fill="hold"/>
                                        <p:tgtEl>
                                          <p:spTgt spid="3788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788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788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37890">
                                            <p:txEl>
                                              <p:pRg st="1" end="1"/>
                                            </p:txEl>
                                          </p:spTgt>
                                        </p:tgtEl>
                                        <p:attrNameLst>
                                          <p:attrName>style.visibility</p:attrName>
                                        </p:attrNameLst>
                                      </p:cBhvr>
                                      <p:to>
                                        <p:strVal val="visible"/>
                                      </p:to>
                                    </p:set>
                                    <p:animEffect transition="in" filter="wedge">
                                      <p:cBhvr>
                                        <p:cTn id="14" dur="2000"/>
                                        <p:tgtEl>
                                          <p:spTgt spid="378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3258</Words>
  <Application>Kingsoft Office WPP</Application>
  <PresentationFormat>全屏显示(4:3)</PresentationFormat>
  <Paragraphs>121</Paragraphs>
  <Slides>16</Slides>
  <Notes>1</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100</cp:revision>
  <dcterms:created xsi:type="dcterms:W3CDTF">2015-11-21T07:20:00Z</dcterms:created>
  <dcterms:modified xsi:type="dcterms:W3CDTF">2017-02-07T02:47:58Z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