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sldIdLst>
    <p:sldId id="313" r:id="rId2"/>
    <p:sldId id="309" r:id="rId3"/>
    <p:sldId id="315" r:id="rId4"/>
    <p:sldId id="257" r:id="rId5"/>
    <p:sldId id="304" r:id="rId6"/>
    <p:sldId id="297" r:id="rId7"/>
    <p:sldId id="310" r:id="rId8"/>
    <p:sldId id="298" r:id="rId9"/>
    <p:sldId id="311" r:id="rId10"/>
    <p:sldId id="299" r:id="rId11"/>
    <p:sldId id="314" r:id="rId12"/>
    <p:sldId id="300" r:id="rId13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buFont typeface="Arial" charset="0"/>
      <a:defRPr sz="4400" kern="1200">
        <a:solidFill>
          <a:srgbClr val="660033"/>
        </a:solidFill>
        <a:latin typeface="Arial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buFont typeface="Arial" charset="0"/>
      <a:defRPr sz="4400" kern="1200">
        <a:solidFill>
          <a:srgbClr val="660033"/>
        </a:solidFill>
        <a:latin typeface="Arial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buFont typeface="Arial" charset="0"/>
      <a:defRPr sz="4400" kern="1200">
        <a:solidFill>
          <a:srgbClr val="660033"/>
        </a:solidFill>
        <a:latin typeface="Arial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buFont typeface="Arial" charset="0"/>
      <a:defRPr sz="4400" kern="1200">
        <a:solidFill>
          <a:srgbClr val="660033"/>
        </a:solidFill>
        <a:latin typeface="Arial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buFont typeface="Arial" charset="0"/>
      <a:defRPr sz="4400" kern="1200">
        <a:solidFill>
          <a:srgbClr val="660033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4400" kern="1200">
        <a:solidFill>
          <a:srgbClr val="660033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4400" kern="1200">
        <a:solidFill>
          <a:srgbClr val="660033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4400" kern="1200">
        <a:solidFill>
          <a:srgbClr val="660033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4400" kern="1200">
        <a:solidFill>
          <a:srgbClr val="660033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E5FF"/>
    <a:srgbClr val="000099"/>
    <a:srgbClr val="FFCCFF"/>
    <a:srgbClr val="FFFFFF"/>
    <a:srgbClr val="CCFFCC"/>
    <a:srgbClr val="66FF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1" d="100"/>
          <a:sy n="51" d="100"/>
        </p:scale>
        <p:origin x="-1368" y="-4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 typeface="Arial" pitchFamily="34" charset="0"/>
              <a:buNone/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Font typeface="Arial" pitchFamily="34" charset="0"/>
              <a:buNone/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9FFA54A4-9752-405D-AE35-95DECA35524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8143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E957E-ADB5-486C-AE90-1705FB927FF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144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3BD07-AED9-421A-B0F4-71F37B0C85F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53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5420B-5864-46A4-8F3F-068C9EE318C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922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76933-1BDF-4447-84F7-A038D0C37DE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228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DA5C6-FDE4-4AB4-B9DF-24899F3B5A5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01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012CE-BFA8-44B2-84A1-3263912E700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393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E04D9-22F2-4DA3-AB38-1CFFD6E8FCC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473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C2A56-25B4-4BFE-BE12-FC940F23E26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007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901F2-8DDC-4145-9BA8-2041D265CB3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1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B4335-FFB5-4BF7-803A-2747730FAD5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883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0A645-695E-4229-AFA7-FD1C83780C1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534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0414F3-EC05-4C40-89B7-9060CF8DB30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42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 typeface="Arial" pitchFamily="34" charset="0"/>
              <a:buNone/>
              <a:defRPr sz="14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4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BF15CAB5-9322-48A6-B138-13EF6145153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audio" Target="file:///E:\&#20020;&#26102;\&#38632;&#38678;&#38678;&#35838;&#20214;\&#38632;&#38678;&#38083;.mp3" TargetMode="External"/><Relationship Id="rId21" Type="http://schemas.openxmlformats.org/officeDocument/2006/relationships/image" Target="../media/image17.png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5" Type="http://schemas.openxmlformats.org/officeDocument/2006/relationships/image" Target="../media/image21.png"/><Relationship Id="rId2" Type="http://schemas.openxmlformats.org/officeDocument/2006/relationships/audio" Target="kiss%20the%20rain&#29255;&#22836;%20.mp3" TargetMode="External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24" Type="http://schemas.openxmlformats.org/officeDocument/2006/relationships/image" Target="../media/image20.png"/><Relationship Id="rId5" Type="http://schemas.openxmlformats.org/officeDocument/2006/relationships/image" Target="../media/image1.jpg"/><Relationship Id="rId15" Type="http://schemas.openxmlformats.org/officeDocument/2006/relationships/image" Target="../media/image11.png"/><Relationship Id="rId23" Type="http://schemas.openxmlformats.org/officeDocument/2006/relationships/image" Target="../media/image19.png"/><Relationship Id="rId10" Type="http://schemas.openxmlformats.org/officeDocument/2006/relationships/image" Target="../media/image6.png"/><Relationship Id="rId19" Type="http://schemas.openxmlformats.org/officeDocument/2006/relationships/image" Target="../media/image15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Relationship Id="rId22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5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8" descr="0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492375"/>
            <a:ext cx="98425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Oval 13"/>
          <p:cNvSpPr>
            <a:spLocks noChangeAspect="1" noChangeArrowheads="1"/>
          </p:cNvSpPr>
          <p:nvPr/>
        </p:nvSpPr>
        <p:spPr bwMode="auto">
          <a:xfrm>
            <a:off x="3565525" y="4995863"/>
            <a:ext cx="7570788" cy="1150937"/>
          </a:xfrm>
          <a:prstGeom prst="ellips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4" name="Oval 14"/>
          <p:cNvSpPr>
            <a:spLocks noChangeAspect="1" noChangeArrowheads="1"/>
          </p:cNvSpPr>
          <p:nvPr/>
        </p:nvSpPr>
        <p:spPr bwMode="auto">
          <a:xfrm>
            <a:off x="4314825" y="5067300"/>
            <a:ext cx="6065838" cy="922338"/>
          </a:xfrm>
          <a:prstGeom prst="ellips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Oval 15"/>
          <p:cNvSpPr>
            <a:spLocks noChangeAspect="1" noChangeArrowheads="1"/>
          </p:cNvSpPr>
          <p:nvPr/>
        </p:nvSpPr>
        <p:spPr bwMode="auto">
          <a:xfrm>
            <a:off x="4946650" y="5138738"/>
            <a:ext cx="4852988" cy="738187"/>
          </a:xfrm>
          <a:prstGeom prst="ellips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Oval 16"/>
          <p:cNvSpPr>
            <a:spLocks noChangeAspect="1" noChangeArrowheads="1"/>
          </p:cNvSpPr>
          <p:nvPr/>
        </p:nvSpPr>
        <p:spPr bwMode="auto">
          <a:xfrm>
            <a:off x="5407025" y="5195888"/>
            <a:ext cx="3881438" cy="590550"/>
          </a:xfrm>
          <a:prstGeom prst="ellips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7" name="Oval 17"/>
          <p:cNvSpPr>
            <a:spLocks noChangeAspect="1" noChangeArrowheads="1"/>
          </p:cNvSpPr>
          <p:nvPr/>
        </p:nvSpPr>
        <p:spPr bwMode="auto">
          <a:xfrm>
            <a:off x="5830888" y="5259388"/>
            <a:ext cx="3100387" cy="471487"/>
          </a:xfrm>
          <a:prstGeom prst="ellips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056" name="Picture 27" descr="藤叶子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17191" flipH="1">
            <a:off x="6299200" y="1701800"/>
            <a:ext cx="309721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13" descr="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6"/>
          <a:stretch>
            <a:fillRect/>
          </a:stretch>
        </p:blipFill>
        <p:spPr bwMode="auto">
          <a:xfrm>
            <a:off x="7285038" y="-25400"/>
            <a:ext cx="1858962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14" descr="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088" y="-17463"/>
            <a:ext cx="94932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15" descr="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538" y="379413"/>
            <a:ext cx="985837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Picture 16" descr="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3" y="379413"/>
            <a:ext cx="690562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3"/>
          <p:cNvGrpSpPr>
            <a:grpSpLocks noChangeAspect="1"/>
          </p:cNvGrpSpPr>
          <p:nvPr/>
        </p:nvGrpSpPr>
        <p:grpSpPr bwMode="auto">
          <a:xfrm>
            <a:off x="7631113" y="617538"/>
            <a:ext cx="1149350" cy="541337"/>
            <a:chOff x="0" y="0"/>
            <a:chExt cx="724" cy="341"/>
          </a:xfrm>
        </p:grpSpPr>
        <p:pic>
          <p:nvPicPr>
            <p:cNvPr id="2073" name="Picture 17" descr="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76253">
              <a:off x="0" y="0"/>
              <a:ext cx="310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74" name="Picture 18" descr="water_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" y="180"/>
              <a:ext cx="263" cy="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56" name="Picture 19" descr="1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40"/>
          <a:stretch>
            <a:fillRect/>
          </a:stretch>
        </p:blipFill>
        <p:spPr bwMode="auto">
          <a:xfrm>
            <a:off x="6948488" y="-15875"/>
            <a:ext cx="1052512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图片 9" descr="图片1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05325" flipH="1">
            <a:off x="9141619" y="516732"/>
            <a:ext cx="3143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37" descr="水珠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263" y="904875"/>
            <a:ext cx="204787" cy="22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9" name="Picture 38" descr="水珠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1844675"/>
            <a:ext cx="133350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图片 11" descr="9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250" y="-746125"/>
            <a:ext cx="223838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图片 12" descr="10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438" y="-330200"/>
            <a:ext cx="33496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图片 13" descr="11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5" y="-719138"/>
            <a:ext cx="1746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3" name="图片 14" descr="12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0" y="-487363"/>
            <a:ext cx="407988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4" name="图片 15" descr="7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275" y="-509588"/>
            <a:ext cx="3492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5" name="图片 16" descr="8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775" y="-361950"/>
            <a:ext cx="381000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6" name="kiss the rain片头 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雨霖铃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10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48148E-6 L -0.10277 -0.1 " pathEditMode="relative" rAng="0" ptsTypes="AA">
                                      <p:cBhvr>
                                        <p:cTn id="26" dur="18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000" y="-49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9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7.51445E-7 C -0.00591 0.00277 -0.01164 0.00485 -0.01719 0.00855 C -0.02674 0.02867 -0.01841 0.0074 -0.02275 0.0585 C -0.02379 0.07191 -0.03386 0.07607 -0.0382 0.08231 C -0.04167 0.09272 -0.04167 0.09873 -0.04653 0.1059 C -0.04497 0.46751 -0.04514 0.29272 -0.04514 0.63121 " pathEditMode="relative" rAng="0" ptsTypes="fffffA">
                                      <p:cBhvr>
                                        <p:cTn id="34" dur="1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00" y="316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3" presetClass="entr" presetSubtype="16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xit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3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ntr" presetSubtype="16" repeatCount="indefinite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xit" presetSubtype="0" repeatCount="indefinite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3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ntr" presetSubtype="16" repeatCount="indefinite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xit" presetSubtype="0" repeatCount="indefinite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3" presetClass="entr" presetSubtype="16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xit" presetSubtype="0" repeatCount="indefinite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3" presetClass="entr" presetSubtype="16" repeatCount="indefinite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xit" presetSubtype="0" repeatCount="indefinite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3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1.11111E-6 -3.33333E-6 C 0.0184 0.005 0.02951 0.03083 0.04444 0.04667 C 0.05069 0.06167 0.0618 0.07167 0.06805 0.08667 C 0.07326 0.09917 0.07795 0.11111 0.08472 0.12222 C 0.08941 0.15222 0.09844 0.17917 0.10694 0.20667 C 0.10955 0.215 0.11059 0.22667 0.1125 0.23555 C 0.11302 0.23778 0.11389 0.24222 0.11389 0.24222 C 0.11649 0.27167 0.1158 0.30139 0.11805 0.33083 C 0.11875 0.35861 0.11788 0.39222 0.12222 0.42 C 0.1243 0.43333 0.12778 0.44694 0.13055 0.46 C 0.13385 0.47555 0.13663 0.49139 0.14028 0.50667 C 0.14166 0.5125 0.14132 0.51694 0.14305 0.52222 C 0.14705 0.535 0.14496 0.52222 0.14861 0.53778 C 0.15208 0.55278 0.15399 0.56861 0.15972 0.58222 C 0.175 0.61889 0.15798 0.5775 0.16944 0.59778 C 0.1717 0.60167 0.17986 0.61944 0.18333 0.62667 C 0.18837 0.63722 0.1967 0.64778 0.20278 0.65778 C 0.20868 0.66722 0.21302 0.68028 0.21805 0.69111 C 0.22153 0.69861 0.22639 0.70444 0.23055 0.71111 C 0.2335 0.71583 0.2342 0.72305 0.23611 0.72889 C 0.23802 0.735 0.24166 0.73944 0.24444 0.74444 C 0.25521 0.76361 0.26632 0.78167 0.27778 0.8 C 0.28368 0.80944 0.28472 0.81528 0.28889 0.82444 C 0.29531 0.83833 0.30208 0.85222 0.30972 0.86444 C 0.31267 0.87639 0.31666 0.88778 0.31944 0.9 C 0.32205 0.91139 0.32326 0.92167 0.32639 0.93333 C 0.32864 0.95167 0.33507 0.96639 0.33889 0.98444 C 0.34305 1.00472 0.34861 1.02417 0.35278 1.04444 C 0.35503 1.09472 0.3566 1.10555 0.35416 1.16889 C 0.35364 1.18139 0.35 1.19611 0.35 1.20889 " pathEditMode="relative" rAng="0" ptsTypes="fffffffffffffffffffffffffffffA">
                                      <p:cBhvr>
                                        <p:cTn id="71" dur="5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600000">
                                      <p:cBhvr>
                                        <p:cTn id="73" dur="1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0" presetClass="pat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05556E-6 -3.33333E-6 C -0.00104 0.04556 -0.00156 0.09861 -0.0125 0.14222 C -0.01441 0.16028 -0.0158 0.1825 -0.02222 0.19778 C -0.02518 0.22611 -0.02101 0.19806 -0.02778 0.22 C -0.0309 0.23 -0.03281 0.25639 -0.03472 0.26889 C -0.03577 0.29222 -0.03629 0.31194 -0.04306 0.33333 C -0.04497 0.33917 -0.04861 0.35111 -0.04861 0.35111 C -0.05 0.36472 -0.05243 0.3775 -0.05417 0.39111 C -0.05469 0.40889 -0.05417 0.42667 -0.05556 0.44444 C -0.0566 0.45889 -0.06094 0.47222 -0.0625 0.48667 C -0.06754 0.535 -0.0717 0.58361 -0.07917 0.63111 C -0.0809 0.65861 -0.08281 0.6825 -0.08611 0.70889 C -0.08768 0.7825 -0.09757 0.89194 -0.08472 0.95333 C -0.0842 0.98083 -0.08455 1.00833 -0.08334 1.03556 C -0.08316 1.03833 -0.08125 1.03972 -0.08056 1.04222 C -0.07934 1.04639 -0.07847 1.05111 -0.07778 1.05556 C -0.07587 1.06639 -0.07483 1.07944 -0.07084 1.08889 C -0.06788 1.09611 -0.06302 1.10222 -0.05972 1.10889 C -0.05226 1.12417 -0.04445 1.15194 -0.04445 1.17111 " pathEditMode="relative" rAng="0" ptsTypes="ffffffffffffffffffA">
                                      <p:cBhvr>
                                        <p:cTn id="75" dur="5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1499940">
                                      <p:cBhvr>
                                        <p:cTn id="77" dur="1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11111E-6 4.33681E-19 C -0.00139 0.03555 -0.00451 0.05833 -0.00972 0.09111 C -0.00938 0.12444 -0.01667 0.22583 0.00139 0.26861 C 0.00451 0.28833 0.00955 0.30639 0.01528 0.32417 C 0.01979 0.33889 0.0243 0.35278 0.02917 0.36639 C 0.03038 0.37028 0.03055 0.37417 0.03194 0.37778 C 0.03299 0.38 0.03489 0.38028 0.03611 0.38222 C 0.04271 0.39278 0.05052 0.41333 0.05694 0.42639 C 0.06649 0.44639 0.07639 0.46444 0.0875 0.48222 C 0.0908 0.4875 0.0934 0.49361 0.09722 0.49778 C 0.11319 0.51444 0.12743 0.53861 0.14444 0.55305 C 0.14462 0.55305 0.15781 0.56194 0.15972 0.56417 C 0.16771 0.57417 0.17483 0.58694 0.18333 0.59555 C 0.19132 0.60361 0.20017 0.61028 0.20833 0.61778 C 0.21441 0.62305 0.22014 0.63028 0.22639 0.63555 C 0.23194 0.64028 0.23871 0.64194 0.24305 0.64861 C 0.25712 0.67139 0.27569 0.68444 0.29444 0.69333 C 0.31007 0.71 0.29496 0.69583 0.3125 0.70639 C 0.32187 0.7125 0.33003 0.72278 0.33889 0.72889 C 0.35104 0.73694 0.3691 0.74333 0.38194 0.74861 C 0.39271 0.75305 0.40677 0.765 0.41667 0.77111 C 0.42899 0.77861 0.4441 0.77805 0.45694 0.78 C 0.50312 0.79444 0.55156 0.79305 0.59861 0.79305 " pathEditMode="relative" rAng="0" ptsTypes="ffffffffffffffffffffffA">
                                      <p:cBhvr>
                                        <p:cTn id="79" dur="50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nodeType="withEffect">
                                  <p:stCondLst>
                                    <p:cond delay="2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900000">
                                      <p:cBhvr>
                                        <p:cTn id="81" dur="1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0" presetClass="pat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5.55556E-7 1.11111E-6 C 0.00191 0.00639 0.00226 0.01361 0.00417 0.02 C 0.00608 0.02639 0.0125 0.03806 0.01528 0.04445 C 0.02848 0.07639 0.04306 0.10834 0.05834 0.13778 C 0.07344 0.16723 0.09202 0.19223 0.10695 0.22223 C 0.12518 0.25861 0.14237 0.29695 0.15834 0.33556 C 0.16112 0.35028 0.16459 0.365 0.16667 0.38 C 0.17049 0.40861 0.16598 0.38584 0.16945 0.40195 C 0.17119 0.42528 0.17309 0.44889 0.17778 0.47111 C 0.18039 0.50528 0.18542 0.53556 0.19167 0.56889 C 0.19445 0.61667 0.19167 0.60889 0.20278 0.64445 C 0.20573 0.6675 0.20816 0.69028 0.21112 0.71306 C 0.21285 0.74611 0.22032 0.77445 0.22778 0.80417 C 0.23021 0.82695 0.2316 0.85056 0.23473 0.87334 C 0.23612 0.88361 0.24011 0.89195 0.24167 0.90223 C 0.24271 0.90889 0.24358 0.91556 0.24445 0.92223 C 0.24584 0.9325 0.24862 0.95306 0.24862 0.95306 C 0.24966 0.97084 0.2507 0.98973 0.25417 1.00667 C 0.25678 1.03611 0.2599 1.06584 0.2625 1.09556 C 0.26563 1.13028 0.26546 1.16584 0.27084 1.2 C 0.27309 1.23306 0.27639 1.26223 0.27639 1.29556 " pathEditMode="relative" rAng="0" ptsTypes="ffffffffffffffffffffA">
                                      <p:cBhvr>
                                        <p:cTn id="83" dur="30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6.94444E-6 1.11111E-6 C -0.00711 0.01694 -0.01597 0.0325 -0.0236 0.04889 C -0.0269 0.05583 -0.02864 0.06417 -0.03194 0.07111 C -0.03819 0.085 -0.04496 0.09778 -0.05138 0.11139 C -0.06197 0.13305 -0.07378 0.15333 -0.08194 0.17778 C -0.0894 0.20028 -0.09895 0.21972 -0.10833 0.24 C -0.11388 0.25194 -0.12499 0.27555 -0.12499 0.27555 C -0.12847 0.29194 -0.13819 0.30361 -0.14166 0.32 C -0.14652 0.34333 -0.15294 0.36583 -0.1611 0.38667 C -0.16388 0.40944 -0.16006 0.38583 -0.16944 0.41555 C -0.17239 0.42472 -0.17413 0.43472 -0.17638 0.44444 C -0.18176 0.46805 -0.18541 0.49194 -0.19027 0.51555 C -0.19235 0.545 -0.19826 0.5725 -0.20555 0.6 C -0.20781 0.62611 -0.21163 0.65167 -0.21388 0.67778 C -0.21614 0.70389 -0.21371 0.69 -0.21666 0.70444 C -0.2184 0.72333 -0.21978 0.74417 -0.2236 0.76222 C -0.22777 0.80889 -0.23315 0.85639 -0.24027 0.90222 C -0.24322 0.94444 -0.24044 0.92944 -0.24444 0.94889 C -0.24426 0.96833 -0.24982 1.10083 -0.24027 1.16222 C -0.23975 1.1725 -0.23749 1.18861 -0.23749 1.2 " pathEditMode="relative" rAng="0" ptsTypes="fffffffffffffffffffA">
                                      <p:cBhvr>
                                        <p:cTn id="85" dur="50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6.11111E-6 2.22222E-6 C -0.00956 0.00389 -0.01268 0.00583 -0.02084 0.01333 C -0.0257 0.01778 -0.02796 0.02389 -0.03334 0.02667 C -0.04445 0.04444 -0.05799 0.05611 -0.06945 0.07333 C -0.08976 0.10389 -0.1066 0.14139 -0.12917 0.16667 C -0.1323 0.18194 -0.12779 0.16417 -0.1389 0.18444 C -0.13994 0.18611 -0.13942 0.18917 -0.14029 0.19111 C -0.14879 0.21056 -0.16147 0.2325 -0.16945 0.25333 C -0.18959 0.30556 -0.19688 0.36694 -0.21529 0.42 C -0.21806 0.44806 -0.21858 0.475 -0.22362 0.50194 C -0.22362 0.50806 -0.22813 0.61417 -0.21945 0.65556 C -0.21511 0.70333 -0.20591 0.74667 -0.19445 0.79111 C -0.18299 0.83528 -0.1724 0.88333 -0.15417 0.92222 C -0.14428 0.94361 -0.13004 0.96028 -0.12084 0.98222 C -0.10713 1.015 -0.09688 1.06167 -0.07084 1.07556 C -0.06494 1.08722 -0.05921 1.09833 -0.0514 1.10667 C -0.04723 1.1175 -0.04289 1.12611 -0.03612 1.13333 C -0.02692 1.15778 -0.01546 1.18417 -0.00279 1.20444 C -0.00105 1.21278 -0.00279 1.21 0.00138 1.21333 " pathEditMode="relative" rAng="0" ptsTypes="ffffffffffffffffffA">
                                      <p:cBhvr>
                                        <p:cTn id="87" dur="5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" showWhenStopped="0">
                <p:cTn id="90" fill="hold" display="0" nodeType="clickEffect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66"/>
                </p:tgtEl>
              </p:cMediaNode>
            </p:audio>
            <p:audio>
              <p:cMediaNode vol="20000" numSld="13" showWhenStopped="0">
                <p:cTn id="9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243" grpId="0" animBg="1" autoUpdateAnimBg="0"/>
      <p:bldP spid="10243" grpId="1" animBg="1" autoUpdateAnimBg="0"/>
      <p:bldP spid="10244" grpId="0" animBg="1" autoUpdateAnimBg="0"/>
      <p:bldP spid="10244" grpId="1" animBg="1" autoUpdateAnimBg="0"/>
      <p:bldP spid="10245" grpId="0" animBg="1" autoUpdateAnimBg="0"/>
      <p:bldP spid="10245" grpId="1" animBg="1" autoUpdateAnimBg="0"/>
      <p:bldP spid="10246" grpId="0" animBg="1" autoUpdateAnimBg="0"/>
      <p:bldP spid="10246" grpId="1" animBg="1" autoUpdateAnimBg="0"/>
      <p:bldP spid="10247" grpId="0" animBg="1" autoUpdateAnimBg="0"/>
      <p:bldP spid="10247" grpId="1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052513"/>
            <a:ext cx="8135938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771775" y="260350"/>
            <a:ext cx="34559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solidFill>
                  <a:schemeClr val="bg1"/>
                </a:solidFill>
              </a:rPr>
              <a:t>烟波     暮霭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 rot="10800000" flipV="1">
            <a:off x="827088" y="2133600"/>
            <a:ext cx="7561262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600" b="1">
                <a:solidFill>
                  <a:srgbClr val="FF0066"/>
                </a:solidFill>
              </a:rPr>
              <a:t>想象走了又走</a:t>
            </a:r>
            <a:r>
              <a:rPr lang="en-US" altLang="zh-CN" sz="3600" b="1">
                <a:solidFill>
                  <a:srgbClr val="FF0066"/>
                </a:solidFill>
              </a:rPr>
              <a:t>(</a:t>
            </a:r>
            <a:r>
              <a:rPr lang="zh-CN" altLang="en-US" sz="3600" b="1">
                <a:solidFill>
                  <a:srgbClr val="FF0066"/>
                </a:solidFill>
              </a:rPr>
              <a:t>一路上</a:t>
            </a:r>
            <a:r>
              <a:rPr lang="en-US" altLang="zh-CN" sz="3600" b="1">
                <a:solidFill>
                  <a:srgbClr val="FF0066"/>
                </a:solidFill>
              </a:rPr>
              <a:t>)</a:t>
            </a:r>
            <a:r>
              <a:rPr lang="zh-CN" altLang="en-US" sz="3600" b="1">
                <a:solidFill>
                  <a:srgbClr val="FF0066"/>
                </a:solidFill>
              </a:rPr>
              <a:t>水波渺茫，远处如烟雾笼罩。傍晚的云气沉沉空阔千里。紧扣上文的“无绪”</a:t>
            </a:r>
            <a:r>
              <a:rPr lang="en-US" altLang="zh-CN" sz="3600" b="1">
                <a:solidFill>
                  <a:srgbClr val="FF0066"/>
                </a:solidFill>
              </a:rPr>
              <a:t>,</a:t>
            </a:r>
            <a:r>
              <a:rPr lang="zh-CN" altLang="en-US" sz="3600" b="1">
                <a:solidFill>
                  <a:srgbClr val="FF0066"/>
                </a:solidFill>
              </a:rPr>
              <a:t>把近景和远景连成一片，以情带景</a:t>
            </a:r>
            <a:r>
              <a:rPr lang="en-US" altLang="zh-CN" sz="3600" b="1">
                <a:solidFill>
                  <a:srgbClr val="FF0066"/>
                </a:solidFill>
              </a:rPr>
              <a:t>,</a:t>
            </a:r>
            <a:r>
              <a:rPr lang="zh-CN" altLang="en-US" sz="3600" b="1">
                <a:solidFill>
                  <a:srgbClr val="FF0066"/>
                </a:solidFill>
              </a:rPr>
              <a:t>写离别时难分难舍的心情 。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692275" y="620713"/>
            <a:ext cx="23241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 eaLnBrk="1" hangingPunct="1"/>
            <a:endParaRPr lang="zh-CN" altLang="en-US" sz="180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700338" y="188913"/>
            <a:ext cx="41036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4000">
                <a:solidFill>
                  <a:schemeClr val="tx1"/>
                </a:solidFill>
                <a:ea typeface="黑体" pitchFamily="49" charset="-122"/>
              </a:rPr>
              <a:t>烟波       雾霭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  <p:bldP spid="1024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8196" name="已录下的982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已录下的声音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  <a:defRPr/>
            </a:pPr>
            <a:endParaRPr lang="zh-CN" alt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4716463" y="404813"/>
            <a:ext cx="4176712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8675688" y="188913"/>
            <a:ext cx="0" cy="4319587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flipH="1">
            <a:off x="358850" y="681136"/>
            <a:ext cx="936476" cy="3097213"/>
            <a:chOff x="827088" y="692150"/>
            <a:chExt cx="863600" cy="3097213"/>
          </a:xfrm>
        </p:grpSpPr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1690688" y="692150"/>
              <a:ext cx="0" cy="3097213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Line 9"/>
            <p:cNvSpPr>
              <a:spLocks noChangeShapeType="1"/>
            </p:cNvSpPr>
            <p:nvPr/>
          </p:nvSpPr>
          <p:spPr bwMode="auto">
            <a:xfrm>
              <a:off x="1258888" y="692150"/>
              <a:ext cx="0" cy="2808288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6" name="Line 10"/>
            <p:cNvSpPr>
              <a:spLocks noChangeShapeType="1"/>
            </p:cNvSpPr>
            <p:nvPr/>
          </p:nvSpPr>
          <p:spPr bwMode="auto">
            <a:xfrm>
              <a:off x="827088" y="692150"/>
              <a:ext cx="0" cy="252095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1763688" y="764704"/>
            <a:ext cx="6775450" cy="563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3600" dirty="0">
                <a:solidFill>
                  <a:schemeClr val="tx1"/>
                </a:solidFill>
              </a:rPr>
              <a:t>       寒蝉凄切，对长亭晚</a:t>
            </a:r>
            <a:r>
              <a:rPr lang="en-US" altLang="zh-CN" sz="3600" dirty="0">
                <a:solidFill>
                  <a:schemeClr val="tx1"/>
                </a:solidFill>
              </a:rPr>
              <a:t>,</a:t>
            </a:r>
            <a:r>
              <a:rPr lang="zh-CN" altLang="en-US" sz="3600" dirty="0">
                <a:solidFill>
                  <a:schemeClr val="tx1"/>
                </a:solidFill>
              </a:rPr>
              <a:t>骤雨初歇。都门帐饮无绪留恋处兰舟催发，执手相看泪眼，竟无语凝噎。念去去千里烟波，暮霭沉沉楚天阔。</a:t>
            </a:r>
          </a:p>
          <a:p>
            <a:pPr algn="l" eaLnBrk="1" hangingPunct="1"/>
            <a:r>
              <a:rPr lang="zh-CN" altLang="en-US" sz="3600" dirty="0">
                <a:solidFill>
                  <a:schemeClr val="tx1"/>
                </a:solidFill>
              </a:rPr>
              <a:t>       多情自古伤离别，更那堪冷落清秋节。今宵酒醒何处？杨柳岸，晓风残月。此去经年，应是良辰好景虚设。便纵有千种风情，更与何人说。</a:t>
            </a:r>
          </a:p>
        </p:txBody>
      </p:sp>
      <p:sp>
        <p:nvSpPr>
          <p:cNvPr id="9229" name="Line 15"/>
          <p:cNvSpPr>
            <a:spLocks noChangeShapeType="1"/>
          </p:cNvSpPr>
          <p:nvPr/>
        </p:nvSpPr>
        <p:spPr bwMode="auto">
          <a:xfrm flipH="1">
            <a:off x="827088" y="404813"/>
            <a:ext cx="381635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0" name="Line 16"/>
          <p:cNvSpPr>
            <a:spLocks noChangeShapeType="1"/>
          </p:cNvSpPr>
          <p:nvPr/>
        </p:nvSpPr>
        <p:spPr bwMode="auto">
          <a:xfrm>
            <a:off x="4643438" y="404813"/>
            <a:ext cx="144462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1" name="Line 17"/>
          <p:cNvSpPr>
            <a:spLocks noChangeShapeType="1"/>
          </p:cNvSpPr>
          <p:nvPr/>
        </p:nvSpPr>
        <p:spPr bwMode="auto">
          <a:xfrm>
            <a:off x="323850" y="6453188"/>
            <a:ext cx="80645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2" name="Line 18"/>
          <p:cNvSpPr>
            <a:spLocks noChangeShapeType="1"/>
          </p:cNvSpPr>
          <p:nvPr/>
        </p:nvSpPr>
        <p:spPr bwMode="auto">
          <a:xfrm>
            <a:off x="611188" y="3213100"/>
            <a:ext cx="0" cy="3573463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 bwMode="auto">
          <a:xfrm>
            <a:off x="7380312" y="4653136"/>
            <a:ext cx="97155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 bwMode="auto">
          <a:xfrm>
            <a:off x="2735263" y="5229200"/>
            <a:ext cx="973137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433095" y="739619"/>
            <a:ext cx="1015663" cy="2348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algn="l">
              <a:buFont typeface="Arial" pitchFamily="34" charset="0"/>
              <a:buNone/>
              <a:defRPr/>
            </a:pPr>
            <a:r>
              <a:rPr lang="zh-CN" altLang="en-US" sz="5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雨霖铃</a:t>
            </a:r>
          </a:p>
        </p:txBody>
      </p:sp>
      <p:cxnSp>
        <p:nvCxnSpPr>
          <p:cNvPr id="20" name="直接连接符 19"/>
          <p:cNvCxnSpPr/>
          <p:nvPr/>
        </p:nvCxnSpPr>
        <p:spPr bwMode="auto">
          <a:xfrm>
            <a:off x="3743326" y="5229200"/>
            <a:ext cx="973137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139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6"/>
                </p:tgtEl>
              </p:cMediaNode>
            </p:audio>
          </p:childTnLst>
        </p:cTn>
      </p:par>
    </p:tnLst>
    <p:bldLst>
      <p:bldP spid="820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chemeClr val="accent1">
                <a:shade val="30000"/>
                <a:satMod val="115000"/>
              </a:schemeClr>
            </a:gs>
            <a:gs pos="48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679700" y="1058863"/>
            <a:ext cx="1028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 eaLnBrk="1" hangingPunct="1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916238" y="404813"/>
            <a:ext cx="3743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solidFill>
                  <a:schemeClr val="bg1"/>
                </a:solidFill>
              </a:rPr>
              <a:t>晓风     残月</a:t>
            </a:r>
          </a:p>
        </p:txBody>
      </p:sp>
      <p:pic>
        <p:nvPicPr>
          <p:cNvPr id="11268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9144000" cy="573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 rot="10800000" flipV="1">
            <a:off x="1258888" y="2400300"/>
            <a:ext cx="6626225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3600" b="1">
                <a:solidFill>
                  <a:srgbClr val="FF0066"/>
                </a:solidFill>
              </a:rPr>
              <a:t>推想与恋人分手后，在今夜酒醒的时候，扁舟空空，情景凄清，只看见岸边的杨柳随着晓风在飘拂，一弯残月，孤零零地挂在梢头。此情此景，妙在寓情于景，意在言外。 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547813" y="404813"/>
            <a:ext cx="54721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4000">
                <a:solidFill>
                  <a:schemeClr val="tx1"/>
                </a:solidFill>
                <a:ea typeface="黑体" pitchFamily="49" charset="-122"/>
              </a:rPr>
              <a:t>    </a:t>
            </a:r>
            <a:r>
              <a:rPr lang="zh-CN" altLang="en-US" sz="4000">
                <a:solidFill>
                  <a:schemeClr val="tx1"/>
                </a:solidFill>
                <a:ea typeface="隶书" pitchFamily="49" charset="-122"/>
              </a:rPr>
              <a:t>杨柳    晓风      残月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2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1126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u=4259935185,1954197611&amp;gp=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图片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-80933"/>
            <a:ext cx="14103440" cy="7019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107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197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5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WordArt 3"/>
          <p:cNvSpPr>
            <a:spLocks noChangeArrowheads="1" noChangeShapeType="1"/>
          </p:cNvSpPr>
          <p:nvPr/>
        </p:nvSpPr>
        <p:spPr bwMode="auto">
          <a:xfrm>
            <a:off x="4240213" y="1484313"/>
            <a:ext cx="3940175" cy="186531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中宋"/>
                <a:ea typeface="华文中宋"/>
              </a:rPr>
              <a:t>雨霖铃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6804025" y="3460750"/>
            <a:ext cx="22240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49" charset="-122"/>
                <a:ea typeface="黑体" pitchFamily="49" charset="-122"/>
              </a:rPr>
              <a:t>宋</a:t>
            </a: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49" charset="-122"/>
                <a:ea typeface="黑体" pitchFamily="49" charset="-122"/>
              </a:rPr>
              <a:t>]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49" charset="-122"/>
                <a:ea typeface="黑体" pitchFamily="49" charset="-122"/>
              </a:rPr>
              <a:t>柳永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871913" y="4724400"/>
            <a:ext cx="46751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0000"/>
                </a:solidFill>
                <a:ea typeface="黑体" pitchFamily="49" charset="-122"/>
              </a:rPr>
              <a:t>景物描写及其作用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8196" name="已录下的90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已录下的声音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  <a:defRPr/>
            </a:pPr>
            <a:endParaRPr lang="zh-CN" alt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4716463" y="404813"/>
            <a:ext cx="4176712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>
            <a:off x="8675688" y="188913"/>
            <a:ext cx="0" cy="4319587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8243888" y="908050"/>
            <a:ext cx="0" cy="3097213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>
            <a:off x="7812088" y="908050"/>
            <a:ext cx="0" cy="280828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>
            <a:off x="7380288" y="908050"/>
            <a:ext cx="0" cy="252095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155" name="Group 11"/>
          <p:cNvGrpSpPr>
            <a:grpSpLocks/>
          </p:cNvGrpSpPr>
          <p:nvPr/>
        </p:nvGrpSpPr>
        <p:grpSpPr bwMode="auto">
          <a:xfrm>
            <a:off x="7380288" y="1052513"/>
            <a:ext cx="1008062" cy="3960812"/>
            <a:chOff x="0" y="0"/>
            <a:chExt cx="635" cy="2495"/>
          </a:xfrm>
        </p:grpSpPr>
        <p:sp>
          <p:nvSpPr>
            <p:cNvPr id="8204" name="Text Box 12"/>
            <p:cNvSpPr txBox="1">
              <a:spLocks noChangeArrowheads="1"/>
            </p:cNvSpPr>
            <p:nvPr/>
          </p:nvSpPr>
          <p:spPr bwMode="auto">
            <a:xfrm>
              <a:off x="0" y="0"/>
              <a:ext cx="635" cy="17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 algn="l">
                <a:buFont typeface="Arial" pitchFamily="34" charset="0"/>
                <a:buNone/>
                <a:defRPr/>
              </a:pPr>
              <a:r>
                <a:rPr lang="zh-CN" altLang="en-US" sz="5400" b="1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雨霖铃</a:t>
              </a:r>
            </a:p>
          </p:txBody>
        </p:sp>
        <p:sp>
          <p:nvSpPr>
            <p:cNvPr id="8205" name="Text Box 13"/>
            <p:cNvSpPr txBox="1">
              <a:spLocks noChangeArrowheads="1"/>
            </p:cNvSpPr>
            <p:nvPr/>
          </p:nvSpPr>
          <p:spPr bwMode="auto">
            <a:xfrm>
              <a:off x="45" y="1894"/>
              <a:ext cx="346" cy="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pPr algn="l">
                <a:buFont typeface="Arial" pitchFamily="34" charset="0"/>
                <a:buNone/>
                <a:defRPr/>
              </a:pPr>
              <a:r>
                <a:rPr lang="zh-CN" altLang="en-US" sz="24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柳   永</a:t>
              </a:r>
            </a:p>
          </p:txBody>
        </p:sp>
      </p:grp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676275" y="981075"/>
            <a:ext cx="6775450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3600">
                <a:solidFill>
                  <a:schemeClr val="tx1"/>
                </a:solidFill>
              </a:rPr>
              <a:t>       寒蝉凄切，对长亭晚</a:t>
            </a:r>
            <a:r>
              <a:rPr lang="en-US" altLang="zh-CN" sz="3600">
                <a:solidFill>
                  <a:schemeClr val="tx1"/>
                </a:solidFill>
              </a:rPr>
              <a:t>,</a:t>
            </a:r>
            <a:r>
              <a:rPr lang="zh-CN" altLang="en-US" sz="3600">
                <a:solidFill>
                  <a:schemeClr val="tx1"/>
                </a:solidFill>
              </a:rPr>
              <a:t>骤雨初歇。都门帐饮无绪留恋处兰舟催发，执手相看泪眼，竟无语凝噎。念去去千里烟波，暮霭沉沉楚天阔。</a:t>
            </a:r>
          </a:p>
          <a:p>
            <a:pPr algn="l" eaLnBrk="1" hangingPunct="1"/>
            <a:r>
              <a:rPr lang="zh-CN" altLang="en-US" sz="3600">
                <a:solidFill>
                  <a:schemeClr val="tx1"/>
                </a:solidFill>
              </a:rPr>
              <a:t>       多情自古伤离别，更那堪冷落清秋节。今宵酒醒何处？杨柳岸，晓风残月。此去经年，应是良辰好景虚设。便纵有千种风情，更与何人说。</a:t>
            </a:r>
          </a:p>
        </p:txBody>
      </p:sp>
      <p:sp>
        <p:nvSpPr>
          <p:cNvPr id="6157" name="Line 15"/>
          <p:cNvSpPr>
            <a:spLocks noChangeShapeType="1"/>
          </p:cNvSpPr>
          <p:nvPr/>
        </p:nvSpPr>
        <p:spPr bwMode="auto">
          <a:xfrm flipH="1">
            <a:off x="827088" y="404813"/>
            <a:ext cx="381635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8" name="Line 16"/>
          <p:cNvSpPr>
            <a:spLocks noChangeShapeType="1"/>
          </p:cNvSpPr>
          <p:nvPr/>
        </p:nvSpPr>
        <p:spPr bwMode="auto">
          <a:xfrm>
            <a:off x="4643438" y="404813"/>
            <a:ext cx="144462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9" name="Line 17"/>
          <p:cNvSpPr>
            <a:spLocks noChangeShapeType="1"/>
          </p:cNvSpPr>
          <p:nvPr/>
        </p:nvSpPr>
        <p:spPr bwMode="auto">
          <a:xfrm>
            <a:off x="323850" y="6453188"/>
            <a:ext cx="80645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0" name="Line 18"/>
          <p:cNvSpPr>
            <a:spLocks noChangeShapeType="1"/>
          </p:cNvSpPr>
          <p:nvPr/>
        </p:nvSpPr>
        <p:spPr bwMode="auto">
          <a:xfrm>
            <a:off x="611188" y="3213100"/>
            <a:ext cx="0" cy="3573463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6"/>
                </p:tgtEl>
              </p:cMediaNode>
            </p:audio>
          </p:childTnLst>
        </p:cTn>
      </p:par>
    </p:tnLst>
    <p:bldLst>
      <p:bldP spid="820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8196" name="已录下的93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已录下的声音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  <a:defRPr/>
            </a:pPr>
            <a:endParaRPr lang="zh-CN" alt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4716463" y="404813"/>
            <a:ext cx="4176712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8675688" y="188913"/>
            <a:ext cx="0" cy="4319587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flipH="1">
            <a:off x="467543" y="717240"/>
            <a:ext cx="981215" cy="2711759"/>
            <a:chOff x="827088" y="692150"/>
            <a:chExt cx="863600" cy="3097213"/>
          </a:xfrm>
        </p:grpSpPr>
        <p:sp>
          <p:nvSpPr>
            <p:cNvPr id="7176" name="Line 8"/>
            <p:cNvSpPr>
              <a:spLocks noChangeShapeType="1"/>
            </p:cNvSpPr>
            <p:nvPr/>
          </p:nvSpPr>
          <p:spPr bwMode="auto">
            <a:xfrm>
              <a:off x="1690688" y="692150"/>
              <a:ext cx="0" cy="3097213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7" name="Line 9"/>
            <p:cNvSpPr>
              <a:spLocks noChangeShapeType="1"/>
            </p:cNvSpPr>
            <p:nvPr/>
          </p:nvSpPr>
          <p:spPr bwMode="auto">
            <a:xfrm>
              <a:off x="1258888" y="692150"/>
              <a:ext cx="0" cy="2808288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8" name="Line 10"/>
            <p:cNvSpPr>
              <a:spLocks noChangeShapeType="1"/>
            </p:cNvSpPr>
            <p:nvPr/>
          </p:nvSpPr>
          <p:spPr bwMode="auto">
            <a:xfrm>
              <a:off x="827088" y="692150"/>
              <a:ext cx="0" cy="252095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433095" y="739619"/>
            <a:ext cx="1015663" cy="2348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algn="l">
              <a:buFont typeface="Arial" pitchFamily="34" charset="0"/>
              <a:buNone/>
              <a:defRPr/>
            </a:pPr>
            <a:r>
              <a:rPr lang="zh-CN" altLang="en-US" sz="5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雨霖铃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1756990" y="748878"/>
            <a:ext cx="6775450" cy="563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3600" dirty="0">
                <a:solidFill>
                  <a:schemeClr val="tx1"/>
                </a:solidFill>
              </a:rPr>
              <a:t>       寒蝉凄切，对长亭晚</a:t>
            </a:r>
            <a:r>
              <a:rPr lang="en-US" altLang="zh-CN" sz="3600" dirty="0">
                <a:solidFill>
                  <a:schemeClr val="tx1"/>
                </a:solidFill>
              </a:rPr>
              <a:t>,</a:t>
            </a:r>
            <a:r>
              <a:rPr lang="zh-CN" altLang="en-US" sz="3600" dirty="0">
                <a:solidFill>
                  <a:schemeClr val="tx1"/>
                </a:solidFill>
              </a:rPr>
              <a:t>骤雨初歇。都门帐饮无绪留恋处兰舟催发，执手相看泪眼，竟无语凝噎。念去去千里烟波，暮霭沉沉楚天阔。</a:t>
            </a:r>
          </a:p>
          <a:p>
            <a:pPr algn="l" eaLnBrk="1" hangingPunct="1"/>
            <a:r>
              <a:rPr lang="zh-CN" altLang="en-US" sz="3600" dirty="0">
                <a:solidFill>
                  <a:schemeClr val="tx1"/>
                </a:solidFill>
              </a:rPr>
              <a:t>       多情自古伤离别，更那堪冷落清秋节。今宵酒醒何处？杨柳岸，晓风残月。此去经年，应是良辰好景虚设。便纵有千种风情，更与何人说。</a:t>
            </a:r>
          </a:p>
        </p:txBody>
      </p:sp>
      <p:sp>
        <p:nvSpPr>
          <p:cNvPr id="7181" name="Line 15"/>
          <p:cNvSpPr>
            <a:spLocks noChangeShapeType="1"/>
          </p:cNvSpPr>
          <p:nvPr/>
        </p:nvSpPr>
        <p:spPr bwMode="auto">
          <a:xfrm flipH="1">
            <a:off x="827088" y="404813"/>
            <a:ext cx="381635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2" name="Line 16"/>
          <p:cNvSpPr>
            <a:spLocks noChangeShapeType="1"/>
          </p:cNvSpPr>
          <p:nvPr/>
        </p:nvSpPr>
        <p:spPr bwMode="auto">
          <a:xfrm>
            <a:off x="4643438" y="404813"/>
            <a:ext cx="144462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3" name="Line 17"/>
          <p:cNvSpPr>
            <a:spLocks noChangeShapeType="1"/>
          </p:cNvSpPr>
          <p:nvPr/>
        </p:nvSpPr>
        <p:spPr bwMode="auto">
          <a:xfrm>
            <a:off x="323850" y="6453188"/>
            <a:ext cx="80645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4" name="Line 18"/>
          <p:cNvSpPr>
            <a:spLocks noChangeShapeType="1"/>
          </p:cNvSpPr>
          <p:nvPr/>
        </p:nvSpPr>
        <p:spPr bwMode="auto">
          <a:xfrm>
            <a:off x="611188" y="3213100"/>
            <a:ext cx="0" cy="3573463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 bwMode="auto">
          <a:xfrm>
            <a:off x="2735263" y="1333500"/>
            <a:ext cx="973137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 bwMode="auto">
          <a:xfrm>
            <a:off x="5418138" y="1341438"/>
            <a:ext cx="973137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 bwMode="auto">
          <a:xfrm>
            <a:off x="6965950" y="1341438"/>
            <a:ext cx="97155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6"/>
                </p:tgtEl>
              </p:cMediaNode>
            </p:audio>
          </p:childTnLst>
        </p:cTn>
      </p:par>
    </p:tnLst>
    <p:bldLst>
      <p:bldP spid="820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chemeClr val="accent1"/>
            </a:gs>
            <a:gs pos="48000">
              <a:schemeClr val="accent1">
                <a:shade val="67500"/>
                <a:satMod val="115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4038" y="671513"/>
            <a:ext cx="9963151" cy="619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 rot="10763259" flipV="1">
            <a:off x="684213" y="2781300"/>
            <a:ext cx="79248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>
                <a:solidFill>
                  <a:srgbClr val="FF0066"/>
                </a:solidFill>
              </a:rPr>
              <a:t>寒蝉凄切的叫声里，暮色苍茫而又冷清的景象中，面对长亭，如果雨能一直下该多好啊，那样就可以不走了，可是天不由人，雨又停了，看来是该走了</a:t>
            </a:r>
            <a:r>
              <a:rPr lang="en-US" altLang="zh-CN" sz="4000" b="1">
                <a:solidFill>
                  <a:srgbClr val="FF0066"/>
                </a:solidFill>
              </a:rPr>
              <a:t>…….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547813" y="1052513"/>
            <a:ext cx="6140450" cy="11906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3600" b="1">
                <a:solidFill>
                  <a:srgbClr val="0066FF"/>
                </a:solidFill>
              </a:rPr>
              <a:t>寒蝉         长亭         骤雨初歇</a:t>
            </a:r>
            <a:endParaRPr lang="zh-CN" altLang="en-US" sz="3600">
              <a:solidFill>
                <a:schemeClr val="tx1"/>
              </a:solidFill>
            </a:endParaRPr>
          </a:p>
          <a:p>
            <a:pPr algn="l" eaLnBrk="1" hangingPunct="1"/>
            <a:endParaRPr lang="zh-CN" altLang="en-US" sz="36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  <p:bldP spid="9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8196" name="已录下的982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已录下的声音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  <a:defRPr/>
            </a:pPr>
            <a:endParaRPr lang="zh-CN" alt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4716463" y="404813"/>
            <a:ext cx="4176712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8675688" y="188913"/>
            <a:ext cx="0" cy="4319587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flipH="1">
            <a:off x="358850" y="681136"/>
            <a:ext cx="936476" cy="3097213"/>
            <a:chOff x="827088" y="692150"/>
            <a:chExt cx="863600" cy="3097213"/>
          </a:xfrm>
        </p:grpSpPr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1690688" y="692150"/>
              <a:ext cx="0" cy="3097213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Line 9"/>
            <p:cNvSpPr>
              <a:spLocks noChangeShapeType="1"/>
            </p:cNvSpPr>
            <p:nvPr/>
          </p:nvSpPr>
          <p:spPr bwMode="auto">
            <a:xfrm>
              <a:off x="1258888" y="692150"/>
              <a:ext cx="0" cy="2808288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6" name="Line 10"/>
            <p:cNvSpPr>
              <a:spLocks noChangeShapeType="1"/>
            </p:cNvSpPr>
            <p:nvPr/>
          </p:nvSpPr>
          <p:spPr bwMode="auto">
            <a:xfrm>
              <a:off x="827088" y="692150"/>
              <a:ext cx="0" cy="252095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1763688" y="764704"/>
            <a:ext cx="6775450" cy="563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4400">
                <a:solidFill>
                  <a:srgbClr val="660033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3600" dirty="0">
                <a:solidFill>
                  <a:schemeClr val="tx1"/>
                </a:solidFill>
              </a:rPr>
              <a:t>       寒蝉凄切，对长亭晚</a:t>
            </a:r>
            <a:r>
              <a:rPr lang="en-US" altLang="zh-CN" sz="3600" dirty="0">
                <a:solidFill>
                  <a:schemeClr val="tx1"/>
                </a:solidFill>
              </a:rPr>
              <a:t>,</a:t>
            </a:r>
            <a:r>
              <a:rPr lang="zh-CN" altLang="en-US" sz="3600" dirty="0">
                <a:solidFill>
                  <a:schemeClr val="tx1"/>
                </a:solidFill>
              </a:rPr>
              <a:t>骤雨初歇。都门帐饮无绪留恋处兰舟催发，执手相看泪眼，竟无语凝噎。念去去千里烟波，暮霭沉沉楚天阔。</a:t>
            </a:r>
          </a:p>
          <a:p>
            <a:pPr algn="l" eaLnBrk="1" hangingPunct="1"/>
            <a:r>
              <a:rPr lang="zh-CN" altLang="en-US" sz="3600" dirty="0">
                <a:solidFill>
                  <a:schemeClr val="tx1"/>
                </a:solidFill>
              </a:rPr>
              <a:t>       多情自古伤离别，更那堪冷落清秋节。今宵酒醒何处？杨柳岸，晓风残月。此去经年，应是良辰好景虚设。便纵有千种风情，更与何人说。</a:t>
            </a:r>
          </a:p>
        </p:txBody>
      </p:sp>
      <p:sp>
        <p:nvSpPr>
          <p:cNvPr id="9229" name="Line 15"/>
          <p:cNvSpPr>
            <a:spLocks noChangeShapeType="1"/>
          </p:cNvSpPr>
          <p:nvPr/>
        </p:nvSpPr>
        <p:spPr bwMode="auto">
          <a:xfrm flipH="1">
            <a:off x="827088" y="404813"/>
            <a:ext cx="381635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0" name="Line 16"/>
          <p:cNvSpPr>
            <a:spLocks noChangeShapeType="1"/>
          </p:cNvSpPr>
          <p:nvPr/>
        </p:nvSpPr>
        <p:spPr bwMode="auto">
          <a:xfrm>
            <a:off x="4643438" y="404813"/>
            <a:ext cx="144462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1" name="Line 17"/>
          <p:cNvSpPr>
            <a:spLocks noChangeShapeType="1"/>
          </p:cNvSpPr>
          <p:nvPr/>
        </p:nvSpPr>
        <p:spPr bwMode="auto">
          <a:xfrm>
            <a:off x="323850" y="6453188"/>
            <a:ext cx="80645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2" name="Line 18"/>
          <p:cNvSpPr>
            <a:spLocks noChangeShapeType="1"/>
          </p:cNvSpPr>
          <p:nvPr/>
        </p:nvSpPr>
        <p:spPr bwMode="auto">
          <a:xfrm>
            <a:off x="611188" y="3213100"/>
            <a:ext cx="0" cy="3573463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 bwMode="auto">
          <a:xfrm>
            <a:off x="4157663" y="3068638"/>
            <a:ext cx="97155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 bwMode="auto">
          <a:xfrm>
            <a:off x="5580063" y="3068638"/>
            <a:ext cx="973137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433095" y="739619"/>
            <a:ext cx="1015663" cy="2348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algn="l">
              <a:buFont typeface="Arial" pitchFamily="34" charset="0"/>
              <a:buNone/>
              <a:defRPr/>
            </a:pPr>
            <a:r>
              <a:rPr lang="zh-CN" altLang="en-US" sz="5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雨霖铃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6"/>
                </p:tgtEl>
              </p:cMediaNode>
            </p:audio>
          </p:childTnLst>
        </p:cTn>
      </p:par>
    </p:tnLst>
    <p:bldLst>
      <p:bldP spid="8206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0"/>
</p:tagLst>
</file>

<file path=ppt/theme/theme1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4400" b="0" i="0" u="none" strike="noStrike" cap="none" normalizeH="0" baseline="0" smtClean="0">
            <a:ln>
              <a:noFill/>
            </a:ln>
            <a:solidFill>
              <a:srgbClr val="660033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4400" b="0" i="0" u="none" strike="noStrike" cap="none" normalizeH="0" baseline="0" smtClean="0">
            <a:ln>
              <a:noFill/>
            </a:ln>
            <a:solidFill>
              <a:srgbClr val="660033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99</TotalTime>
  <Pages>0</Pages>
  <Words>549</Words>
  <Characters>0</Characters>
  <Application>Microsoft Office PowerPoint</Application>
  <DocSecurity>0</DocSecurity>
  <PresentationFormat/>
  <Lines>0</Lines>
  <Paragraphs>24</Paragraphs>
  <Slides>12</Slides>
  <Notes>0</Notes>
  <HiddenSlides>0</HiddenSlides>
  <MMClips>6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Arial</vt:lpstr>
      <vt:lpstr>宋体</vt:lpstr>
      <vt:lpstr>黑体</vt:lpstr>
      <vt:lpstr>隶书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MC SYSTEM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dreamsummit</cp:lastModifiedBy>
  <cp:revision/>
  <dcterms:created xsi:type="dcterms:W3CDTF">2008-06-28T04:25:14Z</dcterms:created>
  <dcterms:modified xsi:type="dcterms:W3CDTF">2015-05-20T08:31:17Z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2052-9.1.0.4866</vt:lpwstr>
  </property>
</Properties>
</file>