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362" r:id="rId3"/>
    <p:sldId id="419" r:id="rId5"/>
    <p:sldId id="395" r:id="rId6"/>
    <p:sldId id="401" r:id="rId7"/>
    <p:sldId id="402" r:id="rId8"/>
    <p:sldId id="396" r:id="rId9"/>
    <p:sldId id="403" r:id="rId10"/>
    <p:sldId id="404" r:id="rId11"/>
    <p:sldId id="407" r:id="rId12"/>
    <p:sldId id="406" r:id="rId13"/>
    <p:sldId id="397" r:id="rId14"/>
    <p:sldId id="409" r:id="rId15"/>
    <p:sldId id="408" r:id="rId16"/>
    <p:sldId id="410" r:id="rId17"/>
    <p:sldId id="398" r:id="rId18"/>
    <p:sldId id="394" r:id="rId19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7083"/>
    <a:srgbClr val="FAFCFF"/>
    <a:srgbClr val="FF00FF"/>
    <a:srgbClr val="236450"/>
    <a:srgbClr val="FFFFFF"/>
    <a:srgbClr val="72BE00"/>
    <a:srgbClr val="8ECB33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800" y="64"/>
      </p:cViewPr>
      <p:guideLst>
        <p:guide orient="horz" pos="162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391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63F99A3-21BC-41AC-9DDE-CF3A1253265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90A58AA-A044-4C19-A633-51835639160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BF029E8-CDDB-4734-A0C6-D1BC0E7CA32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936F45F-87A5-412D-AE44-C96B31DAA3C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4340" name="页眉占位符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4341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2772" name="页眉占位符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2773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4820" name="页眉占位符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4821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6868" name="页眉占位符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6869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8916" name="页眉占位符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8917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0964" name="页眉占位符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0965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3012" name="页眉占位符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3013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5060" name="页眉占位符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5061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6388" name="页眉占位符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389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8436" name="页眉占位符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37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0484" name="页眉占位符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85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2532" name="页眉占位符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533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4580" name="页眉占位符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4581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6628" name="页眉占位符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6629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8676" name="页眉占位符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8677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0724" name="页眉占位符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0725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 userDrawn="1"/>
        </p:nvGrpSpPr>
        <p:grpSpPr bwMode="auto">
          <a:xfrm>
            <a:off x="0" y="3398838"/>
            <a:ext cx="9144000" cy="1744662"/>
            <a:chOff x="1" y="4546271"/>
            <a:chExt cx="12191999" cy="2326243"/>
          </a:xfrm>
        </p:grpSpPr>
        <p:sp>
          <p:nvSpPr>
            <p:cNvPr id="3" name="任意多边形 2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00B0F0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rcRect l="18484" t="58757" r="49886" b="15938"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/>
          <a:srcRect l="18484" t="58757" r="49886" b="15938"/>
          <a:stretch>
            <a:fillRect/>
          </a:stretch>
        </p:blipFill>
        <p:spPr bwMode="auto">
          <a:xfrm>
            <a:off x="5292725" y="-93663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 userDrawn="1"/>
        </p:nvGrpSpPr>
        <p:grpSpPr bwMode="auto">
          <a:xfrm>
            <a:off x="0" y="3351213"/>
            <a:ext cx="9144000" cy="1744662"/>
            <a:chOff x="1" y="4546271"/>
            <a:chExt cx="12191999" cy="2326243"/>
          </a:xfrm>
        </p:grpSpPr>
        <p:sp>
          <p:nvSpPr>
            <p:cNvPr id="3" name="任意多边形 2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00B0F0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/>
          <a:srcRect l="18484" t="58757" r="49886" b="15938"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/>
          <a:srcRect l="18484" t="58757" r="49886" b="15938"/>
          <a:stretch>
            <a:fillRect/>
          </a:stretch>
        </p:blipFill>
        <p:spPr bwMode="auto">
          <a:xfrm>
            <a:off x="5292725" y="-93663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"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"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11"/>
          <p:cNvGrpSpPr/>
          <p:nvPr userDrawn="1"/>
        </p:nvGrpSpPr>
        <p:grpSpPr bwMode="auto">
          <a:xfrm>
            <a:off x="250825" y="979488"/>
            <a:ext cx="8785225" cy="3897312"/>
            <a:chOff x="251520" y="980207"/>
            <a:chExt cx="8784976" cy="3895800"/>
          </a:xfrm>
        </p:grpSpPr>
        <p:sp>
          <p:nvSpPr>
            <p:cNvPr id="6" name="圆角矩形 5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76929" y="1089702"/>
              <a:ext cx="8534158" cy="3676811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"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"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11"/>
          <p:cNvGrpSpPr/>
          <p:nvPr userDrawn="1"/>
        </p:nvGrpSpPr>
        <p:grpSpPr bwMode="auto">
          <a:xfrm>
            <a:off x="250825" y="771525"/>
            <a:ext cx="8785225" cy="3897313"/>
            <a:chOff x="251520" y="980207"/>
            <a:chExt cx="8784976" cy="3895800"/>
          </a:xfrm>
        </p:grpSpPr>
        <p:sp>
          <p:nvSpPr>
            <p:cNvPr id="6" name="圆角矩形 5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76929" y="1089702"/>
              <a:ext cx="8534158" cy="3676809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"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"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 userDrawn="1"/>
        </p:nvSpPr>
        <p:spPr>
          <a:xfrm>
            <a:off x="7740650" y="0"/>
            <a:ext cx="1403350" cy="700088"/>
          </a:xfrm>
          <a:prstGeom prst="rect">
            <a:avLst/>
          </a:prstGeom>
          <a:solidFill>
            <a:srgbClr val="FAF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6" name="组合 11"/>
          <p:cNvGrpSpPr/>
          <p:nvPr userDrawn="1"/>
        </p:nvGrpSpPr>
        <p:grpSpPr bwMode="auto">
          <a:xfrm>
            <a:off x="179388" y="258763"/>
            <a:ext cx="8785225" cy="4689475"/>
            <a:chOff x="251520" y="980207"/>
            <a:chExt cx="8784976" cy="3895800"/>
          </a:xfrm>
        </p:grpSpPr>
        <p:sp>
          <p:nvSpPr>
            <p:cNvPr id="7" name="圆角矩形 6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76928" y="1089669"/>
              <a:ext cx="8534158" cy="3676876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</p:pic>
      <p:pic>
        <p:nvPicPr>
          <p:cNvPr id="4" name="图片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3516313"/>
            <a:ext cx="16367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9" t="17242" r="21602" b="9956"/>
          <a:stretch>
            <a:fillRect/>
          </a:stretch>
        </p:blipFill>
        <p:spPr bwMode="auto">
          <a:xfrm>
            <a:off x="7724775" y="3940175"/>
            <a:ext cx="1449388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1" t="27600" r="13600" b="38800"/>
          <a:stretch>
            <a:fillRect/>
          </a:stretch>
        </p:blipFill>
        <p:spPr bwMode="auto">
          <a:xfrm>
            <a:off x="6804025" y="4564063"/>
            <a:ext cx="1027113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rcRect t="7001" r="23801" b="51001"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</p:pic>
      <p:pic>
        <p:nvPicPr>
          <p:cNvPr id="4" name="图片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9" t="17242" r="21602" b="9956"/>
          <a:stretch>
            <a:fillRect/>
          </a:stretch>
        </p:blipFill>
        <p:spPr bwMode="auto">
          <a:xfrm>
            <a:off x="7724775" y="3940175"/>
            <a:ext cx="1449388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1" t="27600" r="13600" b="38800"/>
          <a:stretch>
            <a:fillRect/>
          </a:stretch>
        </p:blipFill>
        <p:spPr bwMode="auto">
          <a:xfrm>
            <a:off x="6804025" y="4564063"/>
            <a:ext cx="1027113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14"/>
          <p:cNvGrpSpPr/>
          <p:nvPr userDrawn="1"/>
        </p:nvGrpSpPr>
        <p:grpSpPr bwMode="auto">
          <a:xfrm>
            <a:off x="2911475" y="-17463"/>
            <a:ext cx="3321050" cy="1430338"/>
            <a:chOff x="2699791" y="-11763"/>
            <a:chExt cx="3321465" cy="1431385"/>
          </a:xfrm>
        </p:grpSpPr>
        <p:pic>
          <p:nvPicPr>
            <p:cNvPr id="7" name="图片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454" t="19174" r="1727" b="40227"/>
            <a:stretch>
              <a:fillRect/>
            </a:stretch>
          </p:blipFill>
          <p:spPr bwMode="auto">
            <a:xfrm>
              <a:off x="5323665" y="0"/>
              <a:ext cx="504056" cy="643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174" r="36363" b="40227"/>
            <a:stretch>
              <a:fillRect/>
            </a:stretch>
          </p:blipFill>
          <p:spPr bwMode="auto">
            <a:xfrm>
              <a:off x="2843808" y="-11763"/>
              <a:ext cx="1008112" cy="643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00" t="50000" r="8000" b="19200"/>
            <a:stretch>
              <a:fillRect/>
            </a:stretch>
          </p:blipFill>
          <p:spPr bwMode="auto">
            <a:xfrm>
              <a:off x="2699791" y="104946"/>
              <a:ext cx="3321465" cy="1314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" name="图片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3516313"/>
            <a:ext cx="16367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9"/>
          <p:cNvPicPr>
            <a:picLocks noChangeAspect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-7938" y="0"/>
            <a:ext cx="914400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-7938" y="0"/>
            <a:ext cx="9144001" cy="514350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25550" y="2676525"/>
            <a:ext cx="6919913" cy="205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15" name="组合 26"/>
          <p:cNvGrpSpPr/>
          <p:nvPr/>
        </p:nvGrpSpPr>
        <p:grpSpPr bwMode="auto">
          <a:xfrm>
            <a:off x="1352550" y="555625"/>
            <a:ext cx="7129463" cy="1879600"/>
            <a:chOff x="63467" y="1087421"/>
            <a:chExt cx="7128856" cy="1880128"/>
          </a:xfrm>
        </p:grpSpPr>
        <p:grpSp>
          <p:nvGrpSpPr>
            <p:cNvPr id="13317" name="组合 24"/>
            <p:cNvGrpSpPr/>
            <p:nvPr/>
          </p:nvGrpSpPr>
          <p:grpSpPr bwMode="auto">
            <a:xfrm>
              <a:off x="63467" y="2071947"/>
              <a:ext cx="928656" cy="752686"/>
              <a:chOff x="-56479" y="1028836"/>
              <a:chExt cx="1252920" cy="1015506"/>
            </a:xfrm>
          </p:grpSpPr>
          <p:cxnSp>
            <p:nvCxnSpPr>
              <p:cNvPr id="23" name="直接连接符 22"/>
              <p:cNvCxnSpPr/>
              <p:nvPr/>
            </p:nvCxnSpPr>
            <p:spPr>
              <a:xfrm flipH="1">
                <a:off x="-2937" y="1028836"/>
                <a:ext cx="1199315" cy="961946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椭圆 23"/>
              <p:cNvSpPr/>
              <p:nvPr/>
            </p:nvSpPr>
            <p:spPr>
              <a:xfrm>
                <a:off x="-56479" y="1947934"/>
                <a:ext cx="94232" cy="96408"/>
              </a:xfrm>
              <a:prstGeom prst="ellipse">
                <a:avLst/>
              </a:prstGeom>
              <a:solidFill>
                <a:srgbClr val="2970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endParaRPr>
              </a:p>
            </p:txBody>
          </p:sp>
        </p:grpSp>
        <p:sp>
          <p:nvSpPr>
            <p:cNvPr id="13318" name="矩形 2"/>
            <p:cNvSpPr>
              <a:spLocks noChangeArrowheads="1"/>
            </p:cNvSpPr>
            <p:nvPr/>
          </p:nvSpPr>
          <p:spPr bwMode="auto">
            <a:xfrm>
              <a:off x="992108" y="1302290"/>
              <a:ext cx="6200215" cy="76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4400" b="1">
                  <a:solidFill>
                    <a:srgbClr val="297083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习作：家乡的风俗</a:t>
              </a:r>
              <a:endParaRPr lang="zh-CN" altLang="en-US" sz="44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grpSp>
          <p:nvGrpSpPr>
            <p:cNvPr id="13319" name="组合 7"/>
            <p:cNvGrpSpPr/>
            <p:nvPr/>
          </p:nvGrpSpPr>
          <p:grpSpPr bwMode="auto">
            <a:xfrm>
              <a:off x="261898" y="1087421"/>
              <a:ext cx="1233445" cy="1472027"/>
              <a:chOff x="441448" y="1779662"/>
              <a:chExt cx="1233445" cy="1511448"/>
            </a:xfrm>
          </p:grpSpPr>
          <p:cxnSp>
            <p:nvCxnSpPr>
              <p:cNvPr id="21" name="直接连接符 20"/>
              <p:cNvCxnSpPr/>
              <p:nvPr/>
            </p:nvCxnSpPr>
            <p:spPr>
              <a:xfrm flipH="1">
                <a:off x="441438" y="1779662"/>
                <a:ext cx="1233382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441438" y="1779662"/>
                <a:ext cx="0" cy="1511447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3320" name="组合 11"/>
            <p:cNvGrpSpPr/>
            <p:nvPr/>
          </p:nvGrpSpPr>
          <p:grpSpPr bwMode="auto">
            <a:xfrm flipH="1">
              <a:off x="5160309" y="1087421"/>
              <a:ext cx="1232049" cy="1472027"/>
              <a:chOff x="-541067" y="1779662"/>
              <a:chExt cx="1232049" cy="1511448"/>
            </a:xfrm>
          </p:grpSpPr>
          <p:cxnSp>
            <p:nvCxnSpPr>
              <p:cNvPr id="19" name="直接连接符 18"/>
              <p:cNvCxnSpPr/>
              <p:nvPr/>
            </p:nvCxnSpPr>
            <p:spPr>
              <a:xfrm flipH="1">
                <a:off x="-541000" y="1779662"/>
                <a:ext cx="1231795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-541000" y="1779662"/>
                <a:ext cx="0" cy="1511447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7" name="矩形 16"/>
            <p:cNvSpPr/>
            <p:nvPr/>
          </p:nvSpPr>
          <p:spPr bwMode="auto">
            <a:xfrm>
              <a:off x="479357" y="2427647"/>
              <a:ext cx="5782771" cy="489087"/>
            </a:xfrm>
            <a:prstGeom prst="rect">
              <a:avLst/>
            </a:prstGeom>
            <a:solidFill>
              <a:srgbClr val="1E52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grpSp>
          <p:nvGrpSpPr>
            <p:cNvPr id="13322" name="组合 15"/>
            <p:cNvGrpSpPr/>
            <p:nvPr/>
          </p:nvGrpSpPr>
          <p:grpSpPr bwMode="auto">
            <a:xfrm flipV="1">
              <a:off x="261898" y="2832574"/>
              <a:ext cx="112708" cy="134975"/>
              <a:chOff x="-3277587" y="1779662"/>
              <a:chExt cx="1226161" cy="1507732"/>
            </a:xfrm>
          </p:grpSpPr>
          <p:cxnSp>
            <p:nvCxnSpPr>
              <p:cNvPr id="15" name="直接连接符 14"/>
              <p:cNvCxnSpPr/>
              <p:nvPr/>
            </p:nvCxnSpPr>
            <p:spPr>
              <a:xfrm flipH="1">
                <a:off x="-3277696" y="1779662"/>
                <a:ext cx="1226096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-3277696" y="1779662"/>
                <a:ext cx="0" cy="1507732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3323" name="组合 19"/>
            <p:cNvGrpSpPr/>
            <p:nvPr/>
          </p:nvGrpSpPr>
          <p:grpSpPr bwMode="auto">
            <a:xfrm flipH="1" flipV="1">
              <a:off x="6279635" y="2832574"/>
              <a:ext cx="112730" cy="134975"/>
              <a:chOff x="-13975275" y="1779662"/>
              <a:chExt cx="1226397" cy="1507732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H="1">
                <a:off x="-13974470" y="1779662"/>
                <a:ext cx="1226103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-13974470" y="1779662"/>
                <a:ext cx="0" cy="1507732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13316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5825" y="1895475"/>
            <a:ext cx="22923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1"/>
          <p:cNvSpPr>
            <a:spLocks noChangeArrowheads="1"/>
          </p:cNvSpPr>
          <p:nvPr/>
        </p:nvSpPr>
        <p:spPr bwMode="auto">
          <a:xfrm>
            <a:off x="1709738" y="1708150"/>
            <a:ext cx="5724525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说说你在本次习作中能借鉴的一些写法。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1"/>
          <p:cNvSpPr txBox="1"/>
          <p:nvPr/>
        </p:nvSpPr>
        <p:spPr bwMode="auto">
          <a:xfrm>
            <a:off x="2087563" y="123825"/>
            <a:ext cx="48260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梳理思路，指导写作</a:t>
            </a:r>
            <a:endParaRPr lang="zh-CN" altLang="en-US" sz="4000" b="1">
              <a:solidFill>
                <a:srgbClr val="297083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33795" name="矩形 2"/>
          <p:cNvSpPr>
            <a:spLocks noChangeArrowheads="1"/>
          </p:cNvSpPr>
          <p:nvPr/>
        </p:nvSpPr>
        <p:spPr bwMode="auto">
          <a:xfrm>
            <a:off x="1187450" y="1708150"/>
            <a:ext cx="6769100" cy="219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怎样才能写好家乡的风俗呢？想一想：观察和体验家乡的风俗需要注意哪些方面。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5288" y="850900"/>
            <a:ext cx="8353425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AutoNum type="circleNumDbPlain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要想写好家乡的风俗，要注意观察家乡风俗活动的特点。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Tx/>
              <a:buAutoNum type="circleNumDbPlain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生动、具体地写出风俗活动的场面和细节。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Tx/>
              <a:buAutoNum type="circleNumDbPlain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观察时不仅仅是看，还要注意认真地听，要积极地展开联想和想象。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Tx/>
              <a:buAutoNum type="circleNumDbPlain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要注意观察人们的动作和心情变化等细节。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Tx/>
              <a:buAutoNum type="circleNumDbPlain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注意观察的顺序。 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39750" y="1276350"/>
            <a:ext cx="8353425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要交代清楚时间、地点和气氛，使读者有整体的印象。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要注意刻画特定环境中人物的活动，在人物的动态中写出人物的特征。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" name="标题 1"/>
          <p:cNvSpPr txBox="1">
            <a:spLocks noChangeArrowheads="1"/>
          </p:cNvSpPr>
          <p:nvPr/>
        </p:nvSpPr>
        <p:spPr bwMode="auto">
          <a:xfrm>
            <a:off x="3529013" y="195263"/>
            <a:ext cx="2085975" cy="6477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sz="3600" b="1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1600"/>
            </a:lvl2pPr>
            <a:lvl3pPr marL="1143000" indent="-228600">
              <a:defRPr sz="1600"/>
            </a:lvl3pPr>
            <a:lvl4pPr marL="1600200" indent="-228600">
              <a:defRPr sz="1600"/>
            </a:lvl4pPr>
            <a:lvl5pPr marL="2057400" indent="-228600">
              <a:defRPr sz="160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9pPr>
          </a:lstStyle>
          <a:p>
            <a:pPr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指导写法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1"/>
          <p:cNvSpPr>
            <a:spLocks noChangeArrowheads="1"/>
          </p:cNvSpPr>
          <p:nvPr/>
        </p:nvSpPr>
        <p:spPr bwMode="auto">
          <a:xfrm>
            <a:off x="468313" y="1203325"/>
            <a:ext cx="8351837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AutoNum type="circleNumDbPlain" startAt="3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要注意“点”与“面”的关系，把个别人物的活动或细节描写与整体概括描写结合起来，渲染气氛，加强艺术效果。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Tx/>
              <a:buAutoNum type="circleNumDbPlain" startAt="3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要把写人、写景、写事、写物融为一体，使文章形象真实而富有浓厚的生活气息。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2"/>
          <p:cNvSpPr>
            <a:spLocks noChangeArrowheads="1"/>
          </p:cNvSpPr>
          <p:nvPr/>
        </p:nvSpPr>
        <p:spPr bwMode="auto">
          <a:xfrm>
            <a:off x="755650" y="1203325"/>
            <a:ext cx="6264275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根据提示编写习作提纲：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8888" y="1779588"/>
            <a:ext cx="7200900" cy="28991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 eaLnBrk="1" hangingPunct="1">
              <a:lnSpc>
                <a:spcPct val="114000"/>
              </a:lnSpc>
              <a:buFont typeface="+mj-ea"/>
              <a:buAutoNum type="circleNumDbPlain"/>
              <a:defRPr/>
            </a:pPr>
            <a:r>
              <a:rPr lang="zh-CN" altLang="en-US" sz="3200" b="1" spc="-15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要介绍的风俗是什么？</a:t>
            </a:r>
            <a:endParaRPr lang="en-US" altLang="zh-CN" sz="3200" b="1" spc="-150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14000"/>
              </a:lnSpc>
              <a:buFont typeface="+mj-ea"/>
              <a:buAutoNum type="circleNumDbPlain"/>
              <a:defRPr/>
            </a:pPr>
            <a:r>
              <a:rPr lang="zh-CN" altLang="en-US" sz="3200" b="1" spc="-15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它的主要特点是什么？打算从哪几个方面加以介绍？</a:t>
            </a:r>
            <a:endParaRPr lang="en-US" altLang="zh-CN" sz="3200" b="1" spc="-150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14000"/>
              </a:lnSpc>
              <a:buFont typeface="+mj-ea"/>
              <a:buAutoNum type="circleNumDbPlain"/>
              <a:defRPr/>
            </a:pPr>
            <a:r>
              <a:rPr lang="zh-CN" altLang="en-US" sz="3200" b="1" spc="-15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将哪一部分作为重点进行具体介绍？</a:t>
            </a:r>
            <a:endParaRPr lang="en-US" altLang="zh-CN" sz="3200" b="1" spc="-150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14000"/>
              </a:lnSpc>
              <a:buFont typeface="+mj-ea"/>
              <a:buAutoNum type="circleNumDbPlain"/>
              <a:defRPr/>
            </a:pPr>
            <a:r>
              <a:rPr lang="zh-CN" altLang="en-US" sz="3200" b="1" spc="-15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根据其特点，你打算拟定什么题目？</a:t>
            </a:r>
            <a:endParaRPr lang="en-US" altLang="zh-CN" sz="3200" b="1" spc="-150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5" name="标题 1"/>
          <p:cNvSpPr txBox="1">
            <a:spLocks noChangeArrowheads="1"/>
          </p:cNvSpPr>
          <p:nvPr/>
        </p:nvSpPr>
        <p:spPr bwMode="auto">
          <a:xfrm>
            <a:off x="3529013" y="195263"/>
            <a:ext cx="2085975" cy="6477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sz="3600" b="1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1600"/>
            </a:lvl2pPr>
            <a:lvl3pPr marL="1143000" indent="-228600">
              <a:defRPr sz="1600"/>
            </a:lvl3pPr>
            <a:lvl4pPr marL="1600200" indent="-228600">
              <a:defRPr sz="1600"/>
            </a:lvl4pPr>
            <a:lvl5pPr marL="2057400" indent="-228600">
              <a:defRPr sz="160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9pPr>
          </a:lstStyle>
          <a:p>
            <a:pPr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自拟提纲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矩形 1"/>
          <p:cNvSpPr>
            <a:spLocks noChangeArrowheads="1"/>
          </p:cNvSpPr>
          <p:nvPr/>
        </p:nvSpPr>
        <p:spPr bwMode="auto">
          <a:xfrm>
            <a:off x="1476375" y="1347788"/>
            <a:ext cx="6767513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自由编写提纲。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小组内根据编写提示，互提建议，修改提纲。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AutoNum type="circleNumDbPlain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拟定作文提纲。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" name="标题 1"/>
          <p:cNvSpPr txBox="1">
            <a:spLocks noChangeArrowheads="1"/>
          </p:cNvSpPr>
          <p:nvPr/>
        </p:nvSpPr>
        <p:spPr bwMode="auto">
          <a:xfrm>
            <a:off x="3529013" y="195263"/>
            <a:ext cx="2085975" cy="6477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sz="3600" b="1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1600"/>
            </a:lvl2pPr>
            <a:lvl3pPr marL="1143000" indent="-228600">
              <a:defRPr sz="1600"/>
            </a:lvl3pPr>
            <a:lvl4pPr marL="1600200" indent="-228600">
              <a:defRPr sz="1600"/>
            </a:lvl4pPr>
            <a:lvl5pPr marL="2057400" indent="-228600">
              <a:defRPr sz="1600"/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/>
            </a:lvl9pPr>
          </a:lstStyle>
          <a:p>
            <a:pPr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自主练习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8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7938" y="-12700"/>
            <a:ext cx="4170363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13"/>
          <p:cNvGrpSpPr/>
          <p:nvPr/>
        </p:nvGrpSpPr>
        <p:grpSpPr bwMode="auto">
          <a:xfrm>
            <a:off x="5200650" y="2067694"/>
            <a:ext cx="737635" cy="720080"/>
            <a:chOff x="2879678" y="2429301"/>
            <a:chExt cx="1440000" cy="1440000"/>
          </a:xfrm>
          <a:noFill/>
        </p:grpSpPr>
        <p:sp>
          <p:nvSpPr>
            <p:cNvPr id="22" name="矩形 21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b="1" noProof="1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13"/>
          <p:cNvGrpSpPr/>
          <p:nvPr/>
        </p:nvGrpSpPr>
        <p:grpSpPr bwMode="auto">
          <a:xfrm>
            <a:off x="6060472" y="2067694"/>
            <a:ext cx="737635" cy="720080"/>
            <a:chOff x="2879678" y="2429301"/>
            <a:chExt cx="1440000" cy="1440000"/>
          </a:xfrm>
          <a:noFill/>
        </p:grpSpPr>
        <p:sp>
          <p:nvSpPr>
            <p:cNvPr id="28" name="矩形 27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b="1" noProof="1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13"/>
          <p:cNvGrpSpPr/>
          <p:nvPr/>
        </p:nvGrpSpPr>
        <p:grpSpPr bwMode="auto">
          <a:xfrm>
            <a:off x="6920294" y="2067694"/>
            <a:ext cx="737635" cy="720080"/>
            <a:chOff x="2879678" y="2429301"/>
            <a:chExt cx="1440000" cy="1440000"/>
          </a:xfrm>
          <a:noFill/>
        </p:grpSpPr>
        <p:sp>
          <p:nvSpPr>
            <p:cNvPr id="34" name="矩形 33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b="1" noProof="1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13"/>
          <p:cNvGrpSpPr/>
          <p:nvPr/>
        </p:nvGrpSpPr>
        <p:grpSpPr bwMode="auto">
          <a:xfrm>
            <a:off x="7780117" y="2067694"/>
            <a:ext cx="737635" cy="720080"/>
            <a:chOff x="2879678" y="2429301"/>
            <a:chExt cx="1440000" cy="1440000"/>
          </a:xfrm>
          <a:noFill/>
        </p:grpSpPr>
        <p:sp>
          <p:nvSpPr>
            <p:cNvPr id="40" name="矩形 39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b="1" noProof="1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grpFill/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矩形 3"/>
          <p:cNvSpPr>
            <a:spLocks noChangeArrowheads="1"/>
          </p:cNvSpPr>
          <p:nvPr/>
        </p:nvSpPr>
        <p:spPr bwMode="auto">
          <a:xfrm>
            <a:off x="5200650" y="2066925"/>
            <a:ext cx="33162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/>
            <a:r>
              <a:rPr lang="zh-CN" altLang="en-US" sz="40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第</a:t>
            </a:r>
            <a:r>
              <a:rPr lang="en-US" altLang="zh-CN" sz="40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1</a:t>
            </a:r>
            <a:r>
              <a:rPr lang="zh-CN" altLang="en-US" sz="40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课时</a:t>
            </a:r>
            <a:endParaRPr lang="zh-CN" altLang="en-US" sz="4000" b="1">
              <a:solidFill>
                <a:srgbClr val="297083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 bwMode="auto">
          <a:xfrm flipV="1">
            <a:off x="0" y="266700"/>
            <a:ext cx="4572000" cy="4892675"/>
            <a:chOff x="-1" y="0"/>
            <a:chExt cx="5345001" cy="5476973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5345000" y="0"/>
              <a:ext cx="0" cy="5476973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-1" y="5468087"/>
              <a:ext cx="5345001" cy="0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369" name="组合 1"/>
          <p:cNvGrpSpPr/>
          <p:nvPr/>
        </p:nvGrpSpPr>
        <p:grpSpPr bwMode="auto">
          <a:xfrm>
            <a:off x="4376738" y="828675"/>
            <a:ext cx="390525" cy="3375025"/>
            <a:chOff x="4181475" y="928455"/>
            <a:chExt cx="390525" cy="3373602"/>
          </a:xfrm>
        </p:grpSpPr>
        <p:sp>
          <p:nvSpPr>
            <p:cNvPr id="51" name="椭圆 50"/>
            <p:cNvSpPr/>
            <p:nvPr/>
          </p:nvSpPr>
          <p:spPr bwMode="auto">
            <a:xfrm>
              <a:off x="4181475" y="2197920"/>
              <a:ext cx="390525" cy="388774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  <a:sym typeface="楷体" panose="02010609060101010101" pitchFamily="49" charset="-122"/>
                </a:rPr>
                <a:t>家</a:t>
              </a:r>
              <a:endPara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长宋简" panose="0201060900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52" name="椭圆 51"/>
            <p:cNvSpPr/>
            <p:nvPr/>
          </p:nvSpPr>
          <p:spPr bwMode="auto">
            <a:xfrm>
              <a:off x="4181475" y="928455"/>
              <a:ext cx="390525" cy="391948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  <a:sym typeface="楷体" panose="02010609060101010101" pitchFamily="49" charset="-122"/>
                </a:rPr>
                <a:t>习</a:t>
              </a:r>
              <a:endPara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长宋简" panose="0201060900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53" name="椭圆 52"/>
            <p:cNvSpPr/>
            <p:nvPr/>
          </p:nvSpPr>
          <p:spPr bwMode="auto">
            <a:xfrm>
              <a:off x="4181475" y="1353726"/>
              <a:ext cx="390525" cy="388774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  <a:sym typeface="楷体" panose="02010609060101010101" pitchFamily="49" charset="-122"/>
                </a:rPr>
                <a:t>作</a:t>
              </a:r>
              <a:endPara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长宋简" panose="0201060900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54" name="椭圆 53"/>
            <p:cNvSpPr/>
            <p:nvPr/>
          </p:nvSpPr>
          <p:spPr bwMode="auto">
            <a:xfrm>
              <a:off x="4181475" y="2621604"/>
              <a:ext cx="390525" cy="391947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  <a:sym typeface="楷体" panose="02010609060101010101" pitchFamily="49" charset="-122"/>
                </a:rPr>
                <a:t>乡</a:t>
              </a:r>
              <a:endPara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长宋简" panose="0201060900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55" name="椭圆 54"/>
            <p:cNvSpPr/>
            <p:nvPr/>
          </p:nvSpPr>
          <p:spPr bwMode="auto">
            <a:xfrm>
              <a:off x="4181475" y="1777410"/>
              <a:ext cx="390525" cy="388773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600" b="1" dirty="0">
                  <a:latin typeface="楷体" panose="02010609060101010101" pitchFamily="49" charset="-122"/>
                  <a:ea typeface="楷体" panose="02010609060101010101" pitchFamily="49" charset="-122"/>
                  <a:sym typeface="楷体" panose="02010609060101010101" pitchFamily="49" charset="-122"/>
                </a:rPr>
                <a:t>·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56" name="椭圆 55"/>
            <p:cNvSpPr/>
            <p:nvPr/>
          </p:nvSpPr>
          <p:spPr bwMode="auto">
            <a:xfrm>
              <a:off x="4181475" y="3046874"/>
              <a:ext cx="390525" cy="391947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  <a:sym typeface="楷体" panose="02010609060101010101" pitchFamily="49" charset="-122"/>
                </a:rPr>
                <a:t>的</a:t>
              </a:r>
              <a:endPara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长宋简" panose="0201060900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57" name="椭圆 56"/>
            <p:cNvSpPr/>
            <p:nvPr/>
          </p:nvSpPr>
          <p:spPr bwMode="auto">
            <a:xfrm>
              <a:off x="4181475" y="3472145"/>
              <a:ext cx="390525" cy="391947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  <a:sym typeface="楷体" panose="02010609060101010101" pitchFamily="49" charset="-122"/>
                </a:rPr>
                <a:t>风</a:t>
              </a:r>
              <a:endPara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长宋简" panose="02010609000101010101" pitchFamily="49" charset="-122"/>
                <a:sym typeface="楷体" panose="02010609060101010101" pitchFamily="49" charset="-122"/>
              </a:endParaRPr>
            </a:p>
          </p:txBody>
        </p:sp>
        <p:sp>
          <p:nvSpPr>
            <p:cNvPr id="58" name="椭圆 57"/>
            <p:cNvSpPr/>
            <p:nvPr/>
          </p:nvSpPr>
          <p:spPr bwMode="auto">
            <a:xfrm>
              <a:off x="4181475" y="3910110"/>
              <a:ext cx="390525" cy="391947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经典长宋简" panose="02010609000101010101" pitchFamily="49" charset="-122"/>
                  <a:sym typeface="楷体" panose="02010609060101010101" pitchFamily="49" charset="-122"/>
                </a:rPr>
                <a:t>俗</a:t>
              </a:r>
              <a:endPara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经典长宋简" panose="02010609000101010101" pitchFamily="49" charset="-122"/>
                <a:sym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/>
          <p:nvPr/>
        </p:nvSpPr>
        <p:spPr bwMode="auto">
          <a:xfrm>
            <a:off x="1979613" y="123825"/>
            <a:ext cx="4824412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图片欣赏，导入新课</a:t>
            </a:r>
            <a:endParaRPr lang="zh-CN" altLang="en-US" sz="4000" b="1">
              <a:solidFill>
                <a:srgbClr val="297083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7411" name="矩形 2"/>
          <p:cNvSpPr>
            <a:spLocks noChangeArrowheads="1"/>
          </p:cNvSpPr>
          <p:nvPr/>
        </p:nvSpPr>
        <p:spPr bwMode="auto">
          <a:xfrm>
            <a:off x="663575" y="1276350"/>
            <a:ext cx="8054975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边欣赏边思考：说说这些图片中隐藏着哪些传统节日，这些节日各有什么习俗？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" y="2678113"/>
            <a:ext cx="2711450" cy="172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1675" y="2678113"/>
            <a:ext cx="2725738" cy="172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450" y="2678113"/>
            <a:ext cx="2725738" cy="172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988" y="1779588"/>
            <a:ext cx="2711450" cy="17256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3" y="1779588"/>
            <a:ext cx="2725737" cy="17256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9025" y="1779588"/>
            <a:ext cx="2724150" cy="17256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标题 1"/>
          <p:cNvSpPr txBox="1"/>
          <p:nvPr/>
        </p:nvSpPr>
        <p:spPr bwMode="auto">
          <a:xfrm>
            <a:off x="1116013" y="1058863"/>
            <a:ext cx="1295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春节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6" name="标题 1"/>
          <p:cNvSpPr txBox="1"/>
          <p:nvPr/>
        </p:nvSpPr>
        <p:spPr bwMode="auto">
          <a:xfrm>
            <a:off x="612775" y="3638550"/>
            <a:ext cx="230028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拜年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7" name="标题 1"/>
          <p:cNvSpPr txBox="1"/>
          <p:nvPr/>
        </p:nvSpPr>
        <p:spPr bwMode="auto">
          <a:xfrm>
            <a:off x="3790950" y="1058863"/>
            <a:ext cx="143827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元宵节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8" name="标题 1"/>
          <p:cNvSpPr txBox="1"/>
          <p:nvPr/>
        </p:nvSpPr>
        <p:spPr bwMode="auto">
          <a:xfrm>
            <a:off x="3360738" y="3638550"/>
            <a:ext cx="22987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赏花灯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9" name="标题 1"/>
          <p:cNvSpPr txBox="1"/>
          <p:nvPr/>
        </p:nvSpPr>
        <p:spPr bwMode="auto">
          <a:xfrm>
            <a:off x="6900863" y="1058863"/>
            <a:ext cx="12954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春节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0" name="标题 1"/>
          <p:cNvSpPr txBox="1"/>
          <p:nvPr/>
        </p:nvSpPr>
        <p:spPr bwMode="auto">
          <a:xfrm>
            <a:off x="6186488" y="3638550"/>
            <a:ext cx="2725737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一家人包饺子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1"/>
          <p:cNvSpPr>
            <a:spLocks noChangeArrowheads="1"/>
          </p:cNvSpPr>
          <p:nvPr/>
        </p:nvSpPr>
        <p:spPr bwMode="auto">
          <a:xfrm>
            <a:off x="827088" y="1276350"/>
            <a:ext cx="7561262" cy="2456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这节课我们来</a:t>
            </a: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写一写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自己想要介绍的家乡的风俗。可以是查阅资料时知道的，也可以是询问长辈时了解的，还可以是在别的地方亲眼看到、亲身感受到的。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 txBox="1"/>
          <p:nvPr/>
        </p:nvSpPr>
        <p:spPr bwMode="auto">
          <a:xfrm>
            <a:off x="2051050" y="123825"/>
            <a:ext cx="4824413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50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50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确定思路，回顾写法</a:t>
            </a:r>
            <a:endParaRPr lang="zh-CN" altLang="en-US" sz="4000" b="1">
              <a:solidFill>
                <a:srgbClr val="297083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3555" name="矩形 2"/>
          <p:cNvSpPr>
            <a:spLocks noChangeArrowheads="1"/>
          </p:cNvSpPr>
          <p:nvPr/>
        </p:nvSpPr>
        <p:spPr bwMode="auto">
          <a:xfrm>
            <a:off x="971550" y="1347788"/>
            <a:ext cx="7345363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你最想介绍的是家乡的哪种风俗？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交流自己在课前收集到的资料，明确自己要写的内容。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你知道哪些传统节日？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在我们的传统节日中，都有什么风俗？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1"/>
          <p:cNvSpPr>
            <a:spLocks noChangeArrowheads="1"/>
          </p:cNvSpPr>
          <p:nvPr/>
        </p:nvSpPr>
        <p:spPr bwMode="auto">
          <a:xfrm>
            <a:off x="1042988" y="915988"/>
            <a:ext cx="7343775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中国的传统节日有春节、端午节、清明节、中秋节、重阳节等。每一个节日的背后都有着丰富的故事、传说、风俗，或者有着独特的纪念意义。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1"/>
          <p:cNvSpPr>
            <a:spLocks noChangeArrowheads="1"/>
          </p:cNvSpPr>
          <p:nvPr/>
        </p:nvSpPr>
        <p:spPr bwMode="auto">
          <a:xfrm>
            <a:off x="827088" y="195263"/>
            <a:ext cx="7056437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回忆本单元中学到的一些写作方法。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8313" y="1347788"/>
            <a:ext cx="8497887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</a:t>
            </a: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北京的春节</a:t>
            </a: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一文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以时间为顺序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展开叙述，详略得当。作者老舍先生用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通俗易懂、富有“京味儿”的语言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，对北京人过春节的热闹景象和风俗习惯进行了介绍，展现了北京春节的热闹及传统节日的文化习俗。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87450" y="627063"/>
            <a:ext cx="7056438" cy="36385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</a:t>
            </a: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腊八粥</a:t>
            </a: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通过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人物的动作、语言和心理活动的描写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，展现了八儿一家其乐融融的情景。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    </a:t>
            </a: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藏戏</a:t>
            </a: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先连用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三个反问句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把藏戏的特点写了出来，接着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详写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藏戏的由来，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分述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藏戏的三个特点。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935</Words>
  <Application>WPS 演示</Application>
  <PresentationFormat>全屏显示(16:9)</PresentationFormat>
  <Paragraphs>89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等线 Light</vt:lpstr>
      <vt:lpstr>楷体</vt:lpstr>
      <vt:lpstr>经典长宋简</vt:lpstr>
      <vt:lpstr>黑体</vt:lpstr>
      <vt:lpstr>微软雅黑</vt:lpstr>
      <vt:lpstr>Arial Unicode MS</vt:lpstr>
      <vt:lpstr>等线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vcom</dc:creator>
  <cp:lastModifiedBy>Administrator</cp:lastModifiedBy>
  <cp:revision>359</cp:revision>
  <dcterms:created xsi:type="dcterms:W3CDTF">2016-10-29T08:56:00Z</dcterms:created>
  <dcterms:modified xsi:type="dcterms:W3CDTF">2020-04-01T01:17:42Z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2052-11.1.0.9564</vt:lpwstr>
  </property>
</Properties>
</file>