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609600" y="620713"/>
            <a:ext cx="53308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ea typeface="华文新魏" pitchFamily="2" charset="-122"/>
              </a:rPr>
              <a:t>回忆       鲁迅先生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555875" y="4735513"/>
            <a:ext cx="21605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9900"/>
                </a:solidFill>
                <a:ea typeface="楷体_GB2312" pitchFamily="49" charset="-122"/>
              </a:rPr>
              <a:t>萧   红</a:t>
            </a:r>
          </a:p>
        </p:txBody>
      </p:sp>
      <p:pic>
        <p:nvPicPr>
          <p:cNvPr id="2052" name="Picture 4" descr="luxun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88913"/>
            <a:ext cx="31813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0"/>
            <a:ext cx="4356100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鲁迅故居按照鲁迅生前居住时的情形复原；屋前有小花圃，种植桃树、紫荆、石榴等花木。底层前间是客厅，中间1张西餐桌、5把椅子。沿西墙放有书橱和瞿秋白留赠的书桌。南窗下是夫人许广平的缝纫机，靠东墙是儿子海婴的玩具橱和小桌椅。后间是餐室，正中1张方桌，围着4把椅子，西北墙角1只双层餐具橱，东墙放着西式衣帽架。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二楼的前间是鲁迅的卧室兼书斋。东面是张铁床</a:t>
            </a:r>
            <a:r>
              <a:rPr lang="zh-CN" altLang="en-US" b="1"/>
              <a:t>，沿西墙放着大衣柜、茶几、两把藤椅和1只镜台，镜台上陈设着外国版画。 1幅海婴出生后16日油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　</a:t>
            </a:r>
          </a:p>
        </p:txBody>
      </p:sp>
      <p:pic>
        <p:nvPicPr>
          <p:cNvPr id="11267" name="Picture 3" descr="luxunguj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0"/>
            <a:ext cx="471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284663" y="0"/>
            <a:ext cx="4643437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像挂在靠北墙的五斗橱的上端。南窗糊着彩色玻璃纸，窗下是书桌，桌上放着文具、烟具和花具。窗边壁上的日历维持着原状：民国25年10月19日，镜台上的闹钟指针停在凌晨5时25分，显示着鲁迅逝世的日期和时间。后间是贮藏室，有1只瞿秋白留下的红色破皮板箱，两边的木箱盛放着鲁迅举办版画展览时的镜框，1只多层用品橱，内有鲁迅的修书工具、药品和医疗器皿等各种什物。</a:t>
            </a:r>
            <a:r>
              <a:rPr lang="zh-CN" altLang="en-US" b="1">
                <a:ea typeface="黑体" pitchFamily="2" charset="-122"/>
              </a:rPr>
              <a:t>三楼前间有阳台，是海婴与褓姆的卧室，除一张大床外，室内陈设简单。后间是客房、放着简单的卧具、桌椅和书橱，在这里鲁迅掩护过瞿秋白、冯雪峰等共产党人。</a:t>
            </a:r>
          </a:p>
        </p:txBody>
      </p:sp>
      <p:pic>
        <p:nvPicPr>
          <p:cNvPr id="12291" name="Picture 3" descr="luxunguj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1638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95288" y="193675"/>
            <a:ext cx="8497887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        </a:t>
            </a:r>
            <a:r>
              <a:rPr lang="zh-CN" altLang="en-US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在现代所有的中国人中，鲁迅无疑是最为深刻而且最为独特的一个，他的遗嘱也是最为独特的一封。下面是遗嘱全文：</a:t>
            </a:r>
          </a:p>
          <a:p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         我只想到过写遗嘱，以为我倘曾贵为宫保，富有千万，儿子和女婿及其他一定早已逼我写好遗嘱了，现在却谁也不提起。但是，我也留下一张罢。当时好像很想定了一些，都是写给亲属的，其中有的是：</a:t>
            </a:r>
          </a:p>
          <a:p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         不是因为丧事，收受任何一文钱</a:t>
            </a:r>
            <a:r>
              <a:rPr lang="zh-CN" altLang="en-US" b="1">
                <a:latin typeface="Times New Roman"/>
                <a:ea typeface="方正姚体" pitchFamily="2" charset="-122"/>
              </a:rPr>
              <a:t>——</a:t>
            </a:r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但老朋友的，不在此例，赶快收敛、埋掉、拉倒。</a:t>
            </a:r>
          </a:p>
          <a:p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        不要做任何关于纪念的事。</a:t>
            </a:r>
          </a:p>
          <a:p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         忘掉我，管自己的生活。</a:t>
            </a:r>
            <a:r>
              <a:rPr lang="zh-CN" altLang="en-US" b="1">
                <a:latin typeface="Times New Roman"/>
                <a:ea typeface="方正姚体" pitchFamily="2" charset="-122"/>
              </a:rPr>
              <a:t>——</a:t>
            </a:r>
            <a:r>
              <a:rPr lang="zh-CN" altLang="en-US" b="1">
                <a:latin typeface="方正姚体" pitchFamily="2" charset="-122"/>
                <a:ea typeface="方正姚体" pitchFamily="2" charset="-122"/>
              </a:rPr>
              <a:t>倘不，那就真是胡涂虫。孩子长大，倘无才能，可寻点小事情过活，万不可去做空头文学家或美术家别人应许给你的事物，不可当真损着别人的牙眼，却反对报复，主张宽容的人，万勿和他接近此外自然还有，现在忘记了。只还记得在发热时，又曾想到欧洲人临死时，往往有一种仪式，是请别人宽恕，自己也宽恕了别人。我的怨敌可谓多矣，倘有新式的人问起我来，怎么回答呢?我想了一想，决定的是：让他们怨恨去，我也一个都不宽恕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748712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ea typeface="黑体" pitchFamily="2" charset="-122"/>
              </a:rPr>
              <a:t>        </a:t>
            </a:r>
            <a:r>
              <a:rPr lang="zh-CN" altLang="en-US" sz="4000" b="1">
                <a:ea typeface="黑体" pitchFamily="2" charset="-122"/>
              </a:rPr>
              <a:t>提起鲁迅，总会想起很多词语：深邃、沉重、严厉、倔强、勇毅、果敢……浓黑的一字须，根根向上的头发，吸着烟斗、面目严肃冷峻，这是鲁迅通常留给我们的印象，他似乎“对一切人都怀有忧虑和敌意”，但那却不是他的全部，他活着的时候，周围有许多文学青年愿意“亲近”他，萧红就是其中的一个。</a:t>
            </a:r>
          </a:p>
          <a:p>
            <a:endParaRPr lang="zh-CN" altLang="en-US" sz="4000" b="1"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267200" y="0"/>
            <a:ext cx="4876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3" y="0"/>
            <a:ext cx="4040187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72000" y="685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752600" y="4800600"/>
            <a:ext cx="586740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</a:t>
            </a:r>
            <a:r>
              <a:rPr lang="zh-CN" altLang="en-US" sz="6600" b="1">
                <a:solidFill>
                  <a:srgbClr val="FF0000"/>
                </a:solidFill>
                <a:ea typeface="华文新魏" pitchFamily="2" charset="-122"/>
              </a:rPr>
              <a:t>萧           红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66FF"/>
                </a:solidFill>
              </a:rPr>
              <a:t>         </a:t>
            </a:r>
            <a:r>
              <a:rPr lang="zh-CN" altLang="en-US" sz="4400" b="1">
                <a:solidFill>
                  <a:srgbClr val="0066FF"/>
                </a:solidFill>
              </a:rPr>
              <a:t>（1911—1942）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886200" y="-227013"/>
            <a:ext cx="5257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zh-CN" altLang="en-US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utoUpdateAnimBg="0"/>
      <p:bldP spid="163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萧红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（1911-1942），原名张廼莹，笔名萧红，悄吟，出生于黑龙江呼兰县一个地主家庭。为了反对包办婚姻，逃离家庭，困窘间向报社投稿，并因此结识萧军，两人相爱，萧红也从此走上写作之路，两人一同完成小说、散文集《跋涉》。1934年到上海，与鲁迅相识，同年完成长篇《生死场》，次年在鲁迅帮助下作为“奴隶丛书”之一出版，由此取得了在现代文学史上的地位。萧红带有左翼现实主义风格的小说还有一部长篇《马伯乐》，但质量不高。她更有成就的长篇是写于香港的回忆性长篇小说《呼兰河传》，以及一系列回忆故乡的中短篇如《牛车上》、，《小城三月》等。1942</a:t>
            </a:r>
            <a:r>
              <a:rPr lang="zh-CN" altLang="en-US" sz="3200" b="1">
                <a:solidFill>
                  <a:srgbClr val="006600"/>
                </a:solidFill>
                <a:latin typeface="宋体" pitchFamily="2" charset="-122"/>
                <a:ea typeface="黑体" pitchFamily="2" charset="-122"/>
              </a:rPr>
              <a:t>年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1</a:t>
            </a:r>
            <a:r>
              <a:rPr lang="zh-CN" altLang="en-US" sz="3200" b="1">
                <a:solidFill>
                  <a:srgbClr val="006600"/>
                </a:solidFill>
                <a:latin typeface="宋体" pitchFamily="2" charset="-122"/>
                <a:ea typeface="黑体" pitchFamily="2" charset="-122"/>
              </a:rPr>
              <a:t>月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22</a:t>
            </a:r>
            <a:r>
              <a:rPr lang="zh-CN" altLang="en-US" sz="3200" b="1">
                <a:solidFill>
                  <a:srgbClr val="006600"/>
                </a:solidFill>
                <a:latin typeface="宋体" pitchFamily="2" charset="-122"/>
                <a:ea typeface="黑体" pitchFamily="2" charset="-122"/>
              </a:rPr>
              <a:t>日死卒于香港。</a:t>
            </a:r>
            <a:r>
              <a:rPr lang="zh-CN" altLang="en-US" sz="2800" b="1">
                <a:solidFill>
                  <a:srgbClr val="006600"/>
                </a:solidFill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8516938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         本文节选自萧红长篇回忆性叙事散文《回忆鲁迅先生》，作于鲁迅逝世三年后。</a:t>
            </a:r>
          </a:p>
          <a:p>
            <a:r>
              <a:rPr lang="zh-CN" altLang="en-US" sz="3200" b="1">
                <a:ea typeface="黑体" pitchFamily="2" charset="-122"/>
              </a:rPr>
              <a:t>        萧红是一位经常从记忆深处挖掘写作素材的作家，而这篇文章变是她这类作品的代表作。</a:t>
            </a:r>
          </a:p>
          <a:p>
            <a:r>
              <a:rPr lang="zh-CN" altLang="en-US" sz="3200" b="1">
                <a:ea typeface="黑体" pitchFamily="2" charset="-122"/>
              </a:rPr>
              <a:t>        作者将自己与鲁迅交往过程中的所见所闻所感剪裁提炼，组织成文。节选部分共分八个生活片段叠加而成，自然空行成段。全文</a:t>
            </a: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布局自由随意</a:t>
            </a:r>
            <a:r>
              <a:rPr lang="zh-CN" altLang="en-US" sz="3200" b="1">
                <a:ea typeface="黑体" pitchFamily="2" charset="-122"/>
              </a:rPr>
              <a:t>，用女性独有的敏锐目光悉心观察，捕捉到了鲁迅先生许多</a:t>
            </a: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灵动传神的细节</a:t>
            </a:r>
            <a:r>
              <a:rPr lang="zh-CN" altLang="en-US" sz="3200" b="1">
                <a:ea typeface="黑体" pitchFamily="2" charset="-122"/>
              </a:rPr>
              <a:t>，以</a:t>
            </a: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质朴浅白清新隽永的语言</a:t>
            </a:r>
            <a:r>
              <a:rPr lang="zh-CN" altLang="en-US" sz="3200" b="1">
                <a:ea typeface="黑体" pitchFamily="2" charset="-122"/>
              </a:rPr>
              <a:t>，于细微之处写出了一个真实的、充满人情味的活生生的鲁迅，彰显了一代伟人鲁迅的思想和人格。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600200" y="304800"/>
            <a:ext cx="6629400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0066FF"/>
                </a:solidFill>
                <a:ea typeface="华文行楷" pitchFamily="2" charset="-122"/>
              </a:rPr>
              <a:t>思考：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66FF"/>
                </a:solidFill>
                <a:ea typeface="华文行楷" pitchFamily="2" charset="-122"/>
              </a:rPr>
              <a:t>1、文中描写了鲁迅的哪些生活片段？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66FF"/>
                </a:solidFill>
                <a:ea typeface="华文行楷" pitchFamily="2" charset="-122"/>
              </a:rPr>
              <a:t>2、你印象最深刻的是哪一个细节？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66FF"/>
                </a:solidFill>
                <a:ea typeface="华文行楷" pitchFamily="2" charset="-122"/>
              </a:rPr>
              <a:t>（可以从内容和形式两方面着手来谈）</a:t>
            </a: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23850" y="1125538"/>
            <a:ext cx="251936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        鲁迅先生的笑声是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明朗</a:t>
            </a:r>
            <a:r>
              <a:rPr lang="zh-CN" altLang="en-US" sz="2800" b="1">
                <a:ea typeface="黑体" pitchFamily="2" charset="-122"/>
              </a:rPr>
              <a:t>的，是从心里的欢喜，若有人说了什么可笑的话，鲁迅先生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笑得连烟卷都拿不住了</a:t>
            </a:r>
            <a:r>
              <a:rPr lang="zh-CN" altLang="en-US" sz="2800" b="1">
                <a:ea typeface="黑体" pitchFamily="2" charset="-122"/>
              </a:rPr>
              <a:t>，常常是笑得咳嗽起来。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563938" y="1052513"/>
            <a:ext cx="36004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        </a:t>
            </a:r>
            <a:r>
              <a:rPr lang="zh-CN" altLang="en-US" sz="2800" b="1">
                <a:ea typeface="黑体" pitchFamily="2" charset="-122"/>
              </a:rPr>
              <a:t>鲁迅先生走路很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轻捷</a:t>
            </a:r>
            <a:r>
              <a:rPr lang="zh-CN" altLang="en-US" sz="2800" b="1">
                <a:ea typeface="黑体" pitchFamily="2" charset="-122"/>
              </a:rPr>
              <a:t>，……他刚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抓起帽子拉往头上一扣，同时左腿就伸出去了，仿佛不顾一切</a:t>
            </a:r>
            <a:r>
              <a:rPr lang="zh-CN" altLang="en-US" sz="2800" b="1">
                <a:ea typeface="黑体" pitchFamily="2" charset="-122"/>
              </a:rPr>
              <a:t>的走去。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16013" y="333375"/>
            <a:ext cx="7559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灵动传神的细节，质朴浅白的语言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900113" y="6092825"/>
            <a:ext cx="61198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黑体" pitchFamily="2" charset="-122"/>
              </a:rPr>
              <a:t>爽朗乐观、率真可亲、平易近人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524750" y="14128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sz="2800" b="1">
              <a:solidFill>
                <a:srgbClr val="0000FF"/>
              </a:solidFill>
              <a:ea typeface="黑体" pitchFamily="2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492500" y="4005263"/>
            <a:ext cx="56515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饺子煮好，一上楼梯，就听到楼上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明朗</a:t>
            </a:r>
            <a:r>
              <a:rPr lang="zh-CN" altLang="en-US" sz="2800" b="1">
                <a:ea typeface="黑体" pitchFamily="2" charset="-122"/>
              </a:rPr>
              <a:t>的鲁迅先生的笑声</a:t>
            </a: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冲</a:t>
            </a:r>
            <a:r>
              <a:rPr lang="zh-CN" altLang="en-US" sz="2800" b="1">
                <a:ea typeface="黑体" pitchFamily="2" charset="-122"/>
              </a:rPr>
              <a:t>下楼梯来，原来有几个朋友在楼上也正谈得热闹。</a:t>
            </a:r>
          </a:p>
          <a:p>
            <a:endParaRPr lang="zh-CN" altLang="en-US" sz="2800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7504113" y="1884363"/>
            <a:ext cx="1244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a typeface="黑体" pitchFamily="2" charset="-122"/>
              </a:rPr>
              <a:t>敏捷</a:t>
            </a:r>
          </a:p>
          <a:p>
            <a:r>
              <a:rPr lang="zh-CN" altLang="en-US" sz="3200" b="1">
                <a:solidFill>
                  <a:srgbClr val="0000FF"/>
                </a:solidFill>
                <a:ea typeface="黑体" pitchFamily="2" charset="-122"/>
              </a:rPr>
              <a:t>性急</a:t>
            </a:r>
          </a:p>
          <a:p>
            <a:r>
              <a:rPr lang="zh-CN" altLang="en-US" sz="3200" b="1">
                <a:solidFill>
                  <a:srgbClr val="0000FF"/>
                </a:solidFill>
                <a:ea typeface="黑体" pitchFamily="2" charset="-122"/>
              </a:rPr>
              <a:t>坚毅</a:t>
            </a:r>
          </a:p>
          <a:p>
            <a:endParaRPr lang="zh-CN" altLang="en-US" sz="320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allAtOnce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       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68313" y="476250"/>
            <a:ext cx="82073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        周先生在课堂上，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一生气就用眼睛往下一掠</a:t>
            </a:r>
            <a:r>
              <a:rPr lang="zh-CN" altLang="en-US" sz="3200" b="1">
                <a:ea typeface="黑体" pitchFamily="2" charset="-122"/>
              </a:rPr>
              <a:t>，看着她们，这种眼光鲁迅先生在记范爱农先生的文字里曾自己述说过，而曾经接触过这种眼光的人就会感到一个旷代的全智者的催逼。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19113" y="3068638"/>
            <a:ext cx="8085137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ea typeface="黑体" pitchFamily="2" charset="-122"/>
              </a:rPr>
              <a:t>        </a:t>
            </a:r>
            <a:r>
              <a:rPr lang="zh-CN" altLang="en-US" sz="3200" b="1">
                <a:ea typeface="黑体" pitchFamily="2" charset="-122"/>
              </a:rPr>
              <a:t>青年人写信，写得太草率，鲁迅先生是深恶痛绝之的。……但他还是展读着每封由不同角落里投来的青年的信，眼睛不济时，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便戴起眼镜来看</a:t>
            </a:r>
            <a:r>
              <a:rPr lang="zh-CN" altLang="en-US" sz="3200" b="1">
                <a:ea typeface="黑体" pitchFamily="2" charset="-122"/>
              </a:rPr>
              <a:t>，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常常看到夜里很深的时光。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258888" y="5516563"/>
            <a:ext cx="7489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对青年严格要求的同时又深切关爱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4495800"/>
            <a:ext cx="16922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0"/>
            <a:ext cx="16922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7138987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          </a:t>
            </a:r>
            <a:r>
              <a:rPr lang="zh-CN" altLang="en-US" sz="3200" b="1">
                <a:solidFill>
                  <a:srgbClr val="0066FF"/>
                </a:solidFill>
                <a:ea typeface="方正姚体" pitchFamily="2" charset="-122"/>
              </a:rPr>
              <a:t>自题小像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方正姚体" pitchFamily="2" charset="-122"/>
              </a:rPr>
              <a:t>灵台无计逃神矢，风雨如磐暗故园。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方正姚体" pitchFamily="2" charset="-122"/>
              </a:rPr>
              <a:t>寄意寒星荃不察，我以我血荐轩辕。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3850" y="3573463"/>
            <a:ext cx="6927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方正姚体" pitchFamily="2" charset="-122"/>
              </a:rPr>
              <a:t>无情未必真豪杰，怜子如何不丈夫。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68313" y="2636838"/>
            <a:ext cx="677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FF"/>
                </a:solidFill>
                <a:ea typeface="方正姚体" pitchFamily="2" charset="-122"/>
              </a:rPr>
              <a:t>横眉冷对千夫指，俯首甘为孺子牛。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8366125" y="457200"/>
            <a:ext cx="54927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                               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8289925" y="2514600"/>
            <a:ext cx="5492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  </a:t>
            </a:r>
          </a:p>
        </p:txBody>
      </p:sp>
      <p:pic>
        <p:nvPicPr>
          <p:cNvPr id="3081" name="Picture 9" descr="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2276475"/>
            <a:ext cx="1692275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  <p:bldP spid="3077" grpId="0" autoUpdateAnimBg="0"/>
      <p:bldP spid="307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       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68313" y="476250"/>
            <a:ext cx="8207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       </a:t>
            </a:r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可是鲁迅先生还是在饭桌上举着筷子问许先生：“我再吃几个吗？”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11188" y="1700213"/>
            <a:ext cx="554513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ea typeface="黑体" pitchFamily="2" charset="-122"/>
              </a:rPr>
              <a:t>“ </a:t>
            </a:r>
            <a:r>
              <a:rPr lang="zh-CN" altLang="en-US" sz="3200" b="1">
                <a:ea typeface="黑体" pitchFamily="2" charset="-122"/>
              </a:rPr>
              <a:t>好久不见，好就不见。”一边说着一边向我点头。……转身坐在躺椅上才自己笑起来，他是在开着玩笑。</a:t>
            </a:r>
            <a:endParaRPr lang="zh-CN" altLang="en-US" sz="3200" b="1">
              <a:solidFill>
                <a:srgbClr val="006600"/>
              </a:solidFill>
              <a:ea typeface="黑体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372225" y="1628775"/>
            <a:ext cx="23764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幽默风趣可爱可亲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11188" y="3933825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ea typeface="黑体" pitchFamily="2" charset="-122"/>
              </a:rPr>
              <a:t>许先生和鲁迅先生都笑着，一种对于冲破忧郁心境的展然的会心的笑。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455988" y="5229225"/>
            <a:ext cx="54371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鲁迅先生很有意思的在地板上走几步，而后向我说：“他是贩卖私货的商人，是贩卖精神上的……”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711950" y="5216525"/>
            <a:ext cx="18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  <a:p>
            <a:endParaRPr lang="zh-CN" altLang="en-US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39750" y="550386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坚定乐观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619250" y="549275"/>
            <a:ext cx="39084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ea typeface="华文行楷" pitchFamily="2" charset="-122"/>
              </a:rPr>
              <a:t>小结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00113" y="1989138"/>
            <a:ext cx="6480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>
                <a:ea typeface="黑体" pitchFamily="2" charset="-122"/>
              </a:rPr>
              <a:t>语言质朴浅白清新隽永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00113" y="3068638"/>
            <a:ext cx="6624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ea typeface="黑体" pitchFamily="2" charset="-122"/>
              </a:rPr>
              <a:t>善于撷取生活琐事捕捉细节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4221163"/>
            <a:ext cx="76342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ea typeface="黑体" pitchFamily="2" charset="-122"/>
              </a:rPr>
              <a:t>作者印象中的鲁迅：生活平凡随意、为人宽厚仁爱，待友真诚悉心，意志坚定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 flipH="1">
            <a:off x="5148263" y="5805488"/>
            <a:ext cx="37496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a typeface="黑体" pitchFamily="2" charset="-122"/>
              </a:rPr>
              <a:t>伟大而平凡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667625" y="1412875"/>
            <a:ext cx="111601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6600"/>
                </a:solidFill>
                <a:ea typeface="华文行楷" pitchFamily="2" charset="-122"/>
              </a:rPr>
              <a:t>写作特色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0"/>
            <a:ext cx="8915400" cy="65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                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怀鲁迅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   (郁达夫)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真是晴天的霹雳，在南台的宴会席上，忽而听到了鲁迅的死！ </a:t>
            </a:r>
          </a:p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发出了几通电报，会萃了一夜行李，第二天我就匆匆跳上了开往上海的轮船。 </a:t>
            </a:r>
          </a:p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二十二日上午十时船靠了岸，到家洗了一个澡，吞了两口饭，跑到胶州路万国殡仪馆去，遇见的只是真诚的脸，热烈的脸，悲愤的脸，和千千万万将要破裂似的青年男女的心肺与紧捏的拳头。 </a:t>
            </a:r>
          </a:p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这不是寻常的丧事，这也不是沉郁的悲哀，这正象是大地震要来，或黎时将到时充塞在天地之间的一瞬间的寂静。 </a:t>
            </a:r>
          </a:p>
        </p:txBody>
      </p:sp>
    </p:spTree>
  </p:cSld>
  <p:clrMapOvr>
    <a:masterClrMapping/>
  </p:clrMapOvr>
  <p:transition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333375"/>
            <a:ext cx="8748712" cy="618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生死，肉体，灵魂，眼泪，悲叹，这些问题与感觉，在此地似乎太渺小了，在鲁迅的死的彼岸，还照耀着一道更伟大，更猛烈的寂光。 </a:t>
            </a:r>
          </a:p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没有伟大的人物出现的民族，是世界上最可怜的生物之群；有了伟大的人物，而不知拥护，爱戴，崇仰的国家，是没有希望的奴隶之邦。因鲁迅的一死，使人自觉出了民族的尚可以有为，也因鲁迅之一死，使人家看出了中国还是奴隶性很浓厚的半绝望的国家。 </a:t>
            </a:r>
          </a:p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鲁迅的灵柩，在夜阴里被埋入浅土中去了；西天角却出现了一片微红的新月。 </a:t>
            </a:r>
          </a:p>
          <a:p>
            <a:r>
              <a:rPr lang="zh-CN" altLang="en-US" b="1"/>
              <a:t>                                  一九三六年十月二十四日在上海 </a:t>
            </a:r>
          </a:p>
          <a:p>
            <a:r>
              <a:rPr lang="zh-CN" altLang="en-US" b="1"/>
              <a:t>                    原载一九三六年十一月一日《文学》第七卷第五号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208963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>
                <a:latin typeface="黑体" pitchFamily="2" charset="-122"/>
                <a:ea typeface="黑体" pitchFamily="2" charset="-122"/>
              </a:rPr>
              <a:t>作文题目：	</a:t>
            </a:r>
            <a:r>
              <a:rPr lang="en-US" altLang="zh-CN" sz="5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X X</a:t>
            </a:r>
            <a:r>
              <a:rPr lang="zh-CN" altLang="en-US" sz="5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其人</a:t>
            </a:r>
          </a:p>
          <a:p>
            <a:r>
              <a:rPr lang="zh-CN" altLang="en-US" sz="5400" b="1">
                <a:latin typeface="黑体" pitchFamily="2" charset="-122"/>
                <a:ea typeface="黑体" pitchFamily="2" charset="-122"/>
              </a:rPr>
              <a:t>要求：</a:t>
            </a:r>
          </a:p>
          <a:p>
            <a:r>
              <a:rPr lang="zh-CN" altLang="en-US" sz="5400" b="1">
                <a:latin typeface="黑体" pitchFamily="2" charset="-122"/>
                <a:ea typeface="黑体" pitchFamily="2" charset="-122"/>
              </a:rPr>
              <a:t>1、写身边熟悉的人，选取生活琐事，写得有血有肉</a:t>
            </a:r>
          </a:p>
          <a:p>
            <a:r>
              <a:rPr lang="zh-CN" altLang="en-US" sz="5400" b="1">
                <a:latin typeface="黑体" pitchFamily="2" charset="-122"/>
                <a:ea typeface="黑体" pitchFamily="2" charset="-122"/>
              </a:rPr>
              <a:t>2、综合运用多种表达方式</a:t>
            </a:r>
          </a:p>
          <a:p>
            <a:r>
              <a:rPr lang="zh-CN" altLang="en-US" sz="5400" b="1">
                <a:latin typeface="黑体" pitchFamily="2" charset="-122"/>
                <a:ea typeface="黑体" pitchFamily="2" charset="-122"/>
              </a:rPr>
              <a:t>3、字数不少于700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228600"/>
            <a:ext cx="8610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1914年在北京与全国儿童展览会会员合影。</a:t>
            </a:r>
          </a:p>
          <a:p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60525" y="295275"/>
            <a:ext cx="6111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1932年在北京师范大学演讲</a:t>
            </a:r>
          </a:p>
          <a:p>
            <a:endParaRPr lang="zh-CN" altLang="en-US" sz="3200" b="1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467600" y="381000"/>
            <a:ext cx="549275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 </a:t>
            </a:r>
            <a:endParaRPr lang="zh-CN" altLang="en-US" sz="4400" b="1">
              <a:solidFill>
                <a:srgbClr val="0066FF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399213" y="4495800"/>
            <a:ext cx="61118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solidFill>
                <a:srgbClr val="0066FF"/>
              </a:solidFill>
            </a:endParaRPr>
          </a:p>
        </p:txBody>
      </p:sp>
      <p:pic>
        <p:nvPicPr>
          <p:cNvPr id="6148" name="Picture 4" descr="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213725" y="0"/>
            <a:ext cx="140335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        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0" y="6019800"/>
            <a:ext cx="921543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itchFamily="2" charset="-122"/>
              </a:rPr>
              <a:t>1933年在上海，和宋庆龄蔡元培等在一起。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3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209800" y="266700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60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133600" y="6477000"/>
            <a:ext cx="434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60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114800" y="5181600"/>
            <a:ext cx="411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itchFamily="2" charset="-122"/>
              </a:rPr>
              <a:t>1936年在全国木刻展览会上和青年在一起。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791200" y="266700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60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  <p:bldP spid="717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79388" y="188913"/>
            <a:ext cx="2376487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黑体" pitchFamily="2" charset="-122"/>
              </a:rPr>
              <a:t>1936年10月19日鲁迅在上海逝世。广大群众争相奔赴万国殡仪馆瞻仰遗容，中共中央也来电吊唁。22日，送葬群众多达数万人。鲁迅遗体覆盖着上海民众所献"民族魂"的旗子，安葬于虹桥万国公墓。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029200" y="59436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66FF"/>
                </a:solidFill>
              </a:rPr>
              <a:t>       </a:t>
            </a:r>
            <a:r>
              <a:rPr lang="zh-CN" altLang="en-US" sz="2800" b="1"/>
              <a:t>鲁 迅 遗 容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812165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8243888" y="260350"/>
            <a:ext cx="900112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1956年，鲁迅墓迁到上海虹口公园，由毛泽东题署墓碑。</a:t>
            </a:r>
          </a:p>
          <a:p>
            <a:endParaRPr lang="zh-CN" altLang="en-US"/>
          </a:p>
        </p:txBody>
      </p:sp>
    </p:spTree>
  </p:cSld>
  <p:clrMapOvr>
    <a:masterClrMapping/>
  </p:clrMapOvr>
  <p:transition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luxunguj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9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932363" y="188913"/>
            <a:ext cx="403225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          关于鲁迅故居</a:t>
            </a:r>
          </a:p>
          <a:p>
            <a:r>
              <a:rPr lang="zh-CN" altLang="en-US" b="1"/>
              <a:t>        鲁迅先生1927年10月从广州来到上海，到1936年10月19日逝世，在上海整整生活了9年。先后住在虬江路景云里和山阴路大陆新村9号。大陆新村9号，是鲁迅在上海最后的寓所。鲁迅在民国22年4月11日以内山书店职员的名义迁入，在这里，鲁迅从事了大量创作，翻译、编辑工作、还组织了“中国自由运动大同盟”和“左联”活动，直至1936年10月19日在这里逝世。现屋内陈列着主人生前用过的珍贵物品和写作用具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2053</Words>
  <PresentationFormat>全屏显示(4:3)</PresentationFormat>
  <Paragraphs>80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SZ-WIN7</cp:lastModifiedBy>
  <cp:revision>语文备课大师【全免费】</cp:revision>
  <dcterms:created xsi:type="dcterms:W3CDTF">2017-02-24T01:32:52Z</dcterms:created>
  <dcterms:modified xsi:type="dcterms:W3CDTF">2017-03-24T08:13:22Z</dcterms:modified>
  <cp:category>语文备课大师【全免费】</cp:category>
</cp:coreProperties>
</file>