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56" r:id="rId2"/>
    <p:sldId id="257" r:id="rId3"/>
    <p:sldId id="258" r:id="rId4"/>
    <p:sldId id="260" r:id="rId5"/>
    <p:sldId id="261" r:id="rId6"/>
    <p:sldId id="274" r:id="rId7"/>
    <p:sldId id="259" r:id="rId8"/>
    <p:sldId id="266" r:id="rId9"/>
    <p:sldId id="282" r:id="rId10"/>
    <p:sldId id="279" r:id="rId11"/>
    <p:sldId id="278" r:id="rId12"/>
    <p:sldId id="268" r:id="rId13"/>
    <p:sldId id="269" r:id="rId14"/>
    <p:sldId id="270" r:id="rId15"/>
    <p:sldId id="272" r:id="rId16"/>
    <p:sldId id="276" r:id="rId17"/>
    <p:sldId id="283" r:id="rId18"/>
    <p:sldId id="288" r:id="rId19"/>
    <p:sldId id="286" r:id="rId20"/>
    <p:sldId id="287" r:id="rId21"/>
    <p:sldId id="281" r:id="rId22"/>
    <p:sldId id="280" r:id="rId23"/>
  </p:sldIdLst>
  <p:sldSz cx="9144000" cy="5143500" type="screen16x9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D4FCE4"/>
    <a:srgbClr val="E3BFDA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50" d="100"/>
          <a:sy n="50" d="100"/>
        </p:scale>
        <p:origin x="-1422" y="-768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E950ACA7-84E3-4D84-A9AC-BD7FB61DDDAC}" type="datetimeFigureOut">
              <a:rPr lang="zh-CN" altLang="en-US"/>
              <a:pPr>
                <a:defRPr/>
              </a:pPr>
              <a:t>2019/7/22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A7658DB3-50C8-486B-990C-CE70214A254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 flipH="1">
            <a:off x="1" y="123512"/>
            <a:ext cx="2771800" cy="216060"/>
          </a:xfrm>
          <a:prstGeom prst="rect">
            <a:avLst/>
          </a:prstGeom>
          <a:gradFill flip="none" rotWithShape="1">
            <a:gsLst>
              <a:gs pos="40000">
                <a:schemeClr val="accent5">
                  <a:lumMod val="60000"/>
                  <a:lumOff val="40000"/>
                </a:schemeClr>
              </a:gs>
              <a:gs pos="97000">
                <a:schemeClr val="bg1">
                  <a:alpha val="0"/>
                </a:schemeClr>
              </a:gs>
              <a:gs pos="70000">
                <a:schemeClr val="accent5">
                  <a:lumMod val="40000"/>
                  <a:lumOff val="60000"/>
                  <a:alpha val="76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sz="1050"/>
          </a:p>
        </p:txBody>
      </p:sp>
      <p:sp>
        <p:nvSpPr>
          <p:cNvPr id="8" name="TextBox 7"/>
          <p:cNvSpPr txBox="1"/>
          <p:nvPr userDrawn="1"/>
        </p:nvSpPr>
        <p:spPr>
          <a:xfrm>
            <a:off x="282575" y="77788"/>
            <a:ext cx="1300163" cy="3365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>
                <a:latin typeface="黑体" panose="02010609060101010101" pitchFamily="49" charset="-122"/>
                <a:ea typeface="黑体" panose="02010609060101010101" pitchFamily="49" charset="-122"/>
              </a:rPr>
              <a:t>18 </a:t>
            </a:r>
            <a:r>
              <a:rPr lang="zh-CN" altLang="en-US" sz="1600" dirty="0">
                <a:latin typeface="黑体" panose="02010609060101010101" pitchFamily="49" charset="-122"/>
                <a:ea typeface="黑体" panose="02010609060101010101" pitchFamily="49" charset="-122"/>
              </a:rPr>
              <a:t>父爱之舟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  <a:alpha val="2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s://timgsa.baidu.com/timg?image&amp;quality=80&amp;size=b9999_10000&amp;sec=1554343311751&amp;di=4937658c9d2abff532d4b026a4eda1f2&amp;imgtype=0&amp;src=http%3A%2F%2Fimage.xmcdn.com%2Fgroup43%2FM04%2F2C%2F19%2FwKgKklsfF4CQULHVAAKQMQsdzUI854.jpg%3Fop_type%3D4%26device_type%3Dios%26upload_type%3Dattachment%26name%3Dmobile_large"/>
          <p:cNvPicPr>
            <a:picLocks noChangeAspect="1" noChangeArrowheads="1"/>
          </p:cNvPicPr>
          <p:nvPr/>
        </p:nvPicPr>
        <p:blipFill>
          <a:blip r:embed="rId2"/>
          <a:srcRect b="4446"/>
          <a:stretch>
            <a:fillRect/>
          </a:stretch>
        </p:blipFill>
        <p:spPr bwMode="auto">
          <a:xfrm>
            <a:off x="1428750" y="2152650"/>
            <a:ext cx="5643563" cy="299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2071688" y="785813"/>
            <a:ext cx="5429250" cy="1938337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6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en-US" sz="6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父爱之舟</a:t>
            </a:r>
            <a:endParaRPr lang="en-US" altLang="zh-CN" sz="6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6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3500438" y="1785938"/>
            <a:ext cx="16208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第一课时</a:t>
            </a:r>
          </a:p>
        </p:txBody>
      </p:sp>
      <p:sp>
        <p:nvSpPr>
          <p:cNvPr id="20" name="文本框 19"/>
          <p:cNvSpPr txBox="1">
            <a:spLocks noChangeArrowheads="1"/>
          </p:cNvSpPr>
          <p:nvPr/>
        </p:nvSpPr>
        <p:spPr bwMode="auto">
          <a:xfrm>
            <a:off x="7489825" y="588963"/>
            <a:ext cx="1565275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5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五年级上册</a:t>
            </a:r>
            <a:endParaRPr lang="zh-CN" altLang="en-US" sz="150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Picture 2" descr="https://timgsa.baidu.com/timg?image&amp;quality=80&amp;size=b9999_10000&amp;sec=1554343311751&amp;di=4937658c9d2abff532d4b026a4eda1f2&amp;imgtype=0&amp;src=http%3A%2F%2Fimage.xmcdn.com%2Fgroup43%2FM04%2F2C%2F19%2FwKgKklsfF4CQULHVAAKQMQsdzUI854.jpg%3Fop_type%3D4%26device_type%3Dios%26upload_type%3Dattachment%26name%3Dmobile_large"/>
          <p:cNvPicPr>
            <a:picLocks noChangeAspect="1" noChangeArrowheads="1"/>
          </p:cNvPicPr>
          <p:nvPr/>
        </p:nvPicPr>
        <p:blipFill>
          <a:blip r:embed="rId2"/>
          <a:srcRect b="4446"/>
          <a:stretch>
            <a:fillRect/>
          </a:stretch>
        </p:blipFill>
        <p:spPr bwMode="auto">
          <a:xfrm>
            <a:off x="1428750" y="2152650"/>
            <a:ext cx="5643563" cy="299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2782888" y="771525"/>
            <a:ext cx="3230562" cy="1014413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父爱之舟</a:t>
            </a:r>
            <a:endParaRPr lang="zh-CN" altLang="en-US" sz="6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500438" y="1785938"/>
            <a:ext cx="16208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第二课时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571500" y="1643063"/>
            <a:ext cx="7858125" cy="18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n-US" altLang="zh-CN" sz="2800">
                <a:latin typeface="Calibri" pitchFamily="34" charset="0"/>
              </a:rPr>
              <a:t>1.</a:t>
            </a:r>
            <a:r>
              <a:rPr lang="zh-CN" altLang="en-US" sz="2800">
                <a:latin typeface="Calibri" pitchFamily="34" charset="0"/>
              </a:rPr>
              <a:t>听写上节课中所学的词语。</a:t>
            </a:r>
          </a:p>
          <a:p>
            <a:r>
              <a:rPr lang="en-US" altLang="zh-CN" sz="2800">
                <a:latin typeface="Calibri" pitchFamily="34" charset="0"/>
              </a:rPr>
              <a:t>2.</a:t>
            </a:r>
            <a:r>
              <a:rPr lang="zh-CN" altLang="en-US" sz="2800">
                <a:latin typeface="Calibri" pitchFamily="34" charset="0"/>
              </a:rPr>
              <a:t>回顾上节课内容，说说在“我”的梦中出现了哪些难忘的场景？</a:t>
            </a:r>
          </a:p>
          <a:p>
            <a:r>
              <a:rPr lang="en-US" altLang="zh-CN" sz="2800">
                <a:latin typeface="Calibri" pitchFamily="34" charset="0"/>
              </a:rPr>
              <a:t>3.</a:t>
            </a:r>
            <a:r>
              <a:rPr lang="zh-CN" altLang="en-US" sz="2800">
                <a:latin typeface="Calibri" pitchFamily="34" charset="0"/>
              </a:rPr>
              <a:t>文中的父亲给你留下了什么印象？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0" y="428625"/>
            <a:ext cx="1857375" cy="52387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复习导入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1714500" y="1857375"/>
            <a:ext cx="6000750" cy="954088"/>
          </a:xfrm>
          <a:prstGeom prst="wedgeRectCallout">
            <a:avLst>
              <a:gd name="adj1" fmla="val -44792"/>
              <a:gd name="adj2" fmla="val 113481"/>
            </a:avLst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zh-CN" altLang="en-US" sz="2800">
                <a:latin typeface="Calibri" pitchFamily="34" charset="0"/>
              </a:rPr>
              <a:t>课文出现了五个场景，我们先来看看第一个场景。</a:t>
            </a:r>
          </a:p>
        </p:txBody>
      </p:sp>
      <p:pic>
        <p:nvPicPr>
          <p:cNvPr id="27650" name="Picture 3" descr="http://pic1.16pic.com/00/04/35/16pic_435789_b.jpg"/>
          <p:cNvPicPr>
            <a:picLocks noChangeAspect="1" noChangeArrowheads="1"/>
          </p:cNvPicPr>
          <p:nvPr/>
        </p:nvPicPr>
        <p:blipFill>
          <a:blip r:embed="rId2"/>
          <a:srcRect l="48462"/>
          <a:stretch>
            <a:fillRect/>
          </a:stretch>
        </p:blipFill>
        <p:spPr bwMode="auto">
          <a:xfrm>
            <a:off x="0" y="3257550"/>
            <a:ext cx="1671638" cy="18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2"/>
          <p:cNvSpPr>
            <a:spLocks noChangeArrowheads="1"/>
          </p:cNvSpPr>
          <p:nvPr/>
        </p:nvSpPr>
        <p:spPr bwMode="auto">
          <a:xfrm>
            <a:off x="465138" y="1492250"/>
            <a:ext cx="8215312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zh-CN" altLang="en-US" sz="2400">
                <a:latin typeface="Calibri" pitchFamily="34" charset="0"/>
              </a:rPr>
              <a:t>“心疼极了”体现出父亲对“我”的深切的关爱；“父亲动心了”在明知道自己非常贫苦的情况下，还打算为孩子换房间，体现出父亲对孩子无微不至的爱。</a:t>
            </a: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465138" y="3206750"/>
            <a:ext cx="8215312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zh-CN" altLang="en-US" sz="2400">
                <a:latin typeface="Calibri" pitchFamily="34" charset="0"/>
              </a:rPr>
              <a:t>“体会到父亲挣钱的艰难”、“不肯再加钱换房子”表现出“我”对父亲艰难的体谅，也体现出儿子对父亲的爱。</a:t>
            </a:r>
          </a:p>
          <a:p>
            <a:endParaRPr lang="zh-CN" altLang="en-US" sz="2400">
              <a:latin typeface="Calibri" pitchFamily="34" charset="0"/>
            </a:endParaRPr>
          </a:p>
        </p:txBody>
      </p:sp>
      <p:sp>
        <p:nvSpPr>
          <p:cNvPr id="13313" name="Rectangle 1"/>
          <p:cNvSpPr>
            <a:spLocks noChangeArrowheads="1"/>
          </p:cNvSpPr>
          <p:nvPr/>
        </p:nvSpPr>
        <p:spPr bwMode="auto">
          <a:xfrm>
            <a:off x="725488" y="488950"/>
            <a:ext cx="60007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zh-CN" altLang="en-US" sz="2800">
                <a:latin typeface="Calibri" pitchFamily="34" charset="0"/>
              </a:rPr>
              <a:t>第一个场景</a:t>
            </a:r>
            <a:endParaRPr lang="zh-CN" altLang="zh-CN" sz="28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3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3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3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7" grpId="0" bldLvl="0" animBg="1"/>
      <p:bldP spid="1331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1"/>
          <p:cNvSpPr>
            <a:spLocks noChangeArrowheads="1"/>
          </p:cNvSpPr>
          <p:nvPr/>
        </p:nvSpPr>
        <p:spPr bwMode="auto">
          <a:xfrm>
            <a:off x="0" y="1571625"/>
            <a:ext cx="9144000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355600"/>
            <a:r>
              <a:rPr lang="zh-CN" altLang="en-US" sz="3200">
                <a:latin typeface="宋体" charset="-122"/>
                <a:cs typeface="Times New Roman" pitchFamily="18" charset="0"/>
              </a:rPr>
              <a:t>（</a:t>
            </a:r>
            <a:r>
              <a:rPr lang="en-US" altLang="zh-CN" sz="3200">
                <a:latin typeface="宋体" charset="-122"/>
                <a:cs typeface="Times New Roman" pitchFamily="18" charset="0"/>
              </a:rPr>
              <a:t>1</a:t>
            </a:r>
            <a:r>
              <a:rPr lang="zh-CN" altLang="en-US" sz="3200">
                <a:latin typeface="宋体" charset="-122"/>
                <a:cs typeface="Times New Roman" pitchFamily="18" charset="0"/>
              </a:rPr>
              <a:t>）作者详细描写庙会盛况的目的是什么？</a:t>
            </a:r>
            <a:endParaRPr lang="zh-CN" altLang="en-US" sz="3200"/>
          </a:p>
          <a:p>
            <a:pPr indent="355600" eaLnBrk="0" hangingPunct="0"/>
            <a:r>
              <a:rPr lang="zh-CN" altLang="en-US" sz="3200">
                <a:latin typeface="宋体" charset="-122"/>
                <a:cs typeface="Times New Roman" pitchFamily="18" charset="0"/>
              </a:rPr>
              <a:t>（</a:t>
            </a:r>
            <a:r>
              <a:rPr lang="en-US" altLang="zh-CN" sz="3200">
                <a:latin typeface="宋体" charset="-122"/>
                <a:cs typeface="Times New Roman" pitchFamily="18" charset="0"/>
              </a:rPr>
              <a:t>2</a:t>
            </a:r>
            <a:r>
              <a:rPr lang="zh-CN" altLang="en-US" sz="3200">
                <a:latin typeface="宋体" charset="-122"/>
                <a:cs typeface="Times New Roman" pitchFamily="18" charset="0"/>
              </a:rPr>
              <a:t>）从哪些地方可以看出父亲对</a:t>
            </a:r>
            <a:r>
              <a:rPr lang="zh-CN" altLang="en-US" sz="3200">
                <a:cs typeface="Times New Roman" pitchFamily="18" charset="0"/>
              </a:rPr>
              <a:t>“</a:t>
            </a:r>
            <a:r>
              <a:rPr lang="zh-CN" altLang="en-US" sz="3200">
                <a:latin typeface="宋体" charset="-122"/>
                <a:cs typeface="Times New Roman" pitchFamily="18" charset="0"/>
              </a:rPr>
              <a:t>我</a:t>
            </a:r>
            <a:r>
              <a:rPr lang="zh-CN" altLang="en-US" sz="3200">
                <a:cs typeface="Times New Roman" pitchFamily="18" charset="0"/>
              </a:rPr>
              <a:t>”</a:t>
            </a:r>
            <a:r>
              <a:rPr lang="zh-CN" altLang="en-US" sz="3200">
                <a:latin typeface="宋体" charset="-122"/>
                <a:cs typeface="Times New Roman" pitchFamily="18" charset="0"/>
              </a:rPr>
              <a:t>的爱？</a:t>
            </a:r>
            <a:endParaRPr lang="zh-CN" altLang="en-US" sz="3200"/>
          </a:p>
        </p:txBody>
      </p:sp>
      <p:sp>
        <p:nvSpPr>
          <p:cNvPr id="29698" name="矩形 5"/>
          <p:cNvSpPr>
            <a:spLocks noChangeArrowheads="1"/>
          </p:cNvSpPr>
          <p:nvPr/>
        </p:nvSpPr>
        <p:spPr bwMode="auto">
          <a:xfrm>
            <a:off x="285750" y="642938"/>
            <a:ext cx="30575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>
                <a:latin typeface="Calibri" pitchFamily="34" charset="0"/>
              </a:rPr>
              <a:t>品读第二个场景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357188" y="1000125"/>
            <a:ext cx="7572375" cy="2370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zh-CN" altLang="en-US" sz="2800">
                <a:latin typeface="Calibri" pitchFamily="34" charset="0"/>
              </a:rPr>
              <a:t>        详细描写庙会的盛况，尤其详细描写各种小吃，表达出当时“我”想吃的愿望。“父亲觉得我太委屈了”从这句话中可以看出父亲对我的爱；“做万花筒”更能体现出父亲的爱。</a:t>
            </a:r>
          </a:p>
          <a:p>
            <a:endParaRPr lang="zh-CN" altLang="zh-CN" sz="360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428625" y="571500"/>
            <a:ext cx="68580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>
                <a:latin typeface="Calibri" pitchFamily="34" charset="0"/>
              </a:rPr>
              <a:t>从哪些地方看出儿子对父亲的爱？</a:t>
            </a:r>
            <a:endParaRPr lang="zh-CN" altLang="en-US" sz="280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193" name="Rectangle 1"/>
          <p:cNvSpPr>
            <a:spLocks noChangeArrowheads="1"/>
          </p:cNvSpPr>
          <p:nvPr/>
        </p:nvSpPr>
        <p:spPr bwMode="auto">
          <a:xfrm>
            <a:off x="285750" y="2000250"/>
            <a:ext cx="85725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zh-CN" altLang="en-US" sz="2400">
                <a:latin typeface="Calibri" pitchFamily="34" charset="0"/>
              </a:rPr>
              <a:t>“不敢，也不忍心叫父亲买”说明“我”非常体谅父亲，也非常爱父亲。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1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1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1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19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矩形 1"/>
          <p:cNvSpPr>
            <a:spLocks noChangeArrowheads="1"/>
          </p:cNvSpPr>
          <p:nvPr/>
        </p:nvSpPr>
        <p:spPr bwMode="auto">
          <a:xfrm>
            <a:off x="642938" y="785813"/>
            <a:ext cx="2236787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>
                <a:latin typeface="Calibri" pitchFamily="34" charset="0"/>
              </a:rPr>
              <a:t>第三个场景</a:t>
            </a:r>
          </a:p>
        </p:txBody>
      </p:sp>
      <p:sp>
        <p:nvSpPr>
          <p:cNvPr id="35841" name="Rectangle 1"/>
          <p:cNvSpPr>
            <a:spLocks noChangeArrowheads="1"/>
          </p:cNvSpPr>
          <p:nvPr/>
        </p:nvSpPr>
        <p:spPr bwMode="auto">
          <a:xfrm>
            <a:off x="571500" y="1643063"/>
            <a:ext cx="7572375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355600"/>
            <a:r>
              <a:rPr lang="en-US" altLang="zh-CN" sz="2800">
                <a:latin typeface="宋体" charset="-122"/>
                <a:cs typeface="Times New Roman" pitchFamily="18" charset="0"/>
              </a:rPr>
              <a:t>  </a:t>
            </a:r>
            <a:r>
              <a:rPr lang="zh-CN" altLang="en-US" sz="2800">
                <a:latin typeface="宋体" charset="-122"/>
                <a:cs typeface="Times New Roman" pitchFamily="18" charset="0"/>
              </a:rPr>
              <a:t>详细阅读</a:t>
            </a:r>
            <a:r>
              <a:rPr lang="zh-CN" altLang="en-US" sz="2800">
                <a:cs typeface="Times New Roman" pitchFamily="18" charset="0"/>
              </a:rPr>
              <a:t>“</a:t>
            </a:r>
            <a:r>
              <a:rPr lang="zh-CN" altLang="en-US" sz="2800">
                <a:latin typeface="宋体" charset="-122"/>
                <a:cs typeface="Times New Roman" pitchFamily="18" charset="0"/>
              </a:rPr>
              <a:t>雨雪天送我去上学</a:t>
            </a:r>
            <a:r>
              <a:rPr lang="zh-CN" altLang="en-US" sz="2800">
                <a:cs typeface="Times New Roman" pitchFamily="18" charset="0"/>
              </a:rPr>
              <a:t>”</a:t>
            </a:r>
            <a:r>
              <a:rPr lang="zh-CN" altLang="en-US" sz="2800">
                <a:latin typeface="宋体" charset="-122"/>
                <a:cs typeface="Times New Roman" pitchFamily="18" charset="0"/>
              </a:rPr>
              <a:t>，从中我们感受到什么？</a:t>
            </a:r>
            <a:endParaRPr lang="zh-CN" altLang="en-US" sz="3600"/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642938" y="3143250"/>
            <a:ext cx="7572375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zh-CN" altLang="en-US" sz="2800">
                <a:latin typeface="Calibri" pitchFamily="34" charset="0"/>
              </a:rPr>
              <a:t>        是父爱给儿子撑起了一片天，是父爱让恶劣的环境变得温暖。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58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58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58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1" grpId="0"/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785813" y="1857375"/>
            <a:ext cx="7572375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zh-CN" altLang="en-US" sz="2800">
                <a:latin typeface="Calibri" pitchFamily="34" charset="0"/>
              </a:rPr>
              <a:t>读“无锡师范送考”这个场景的描写，体会作者沉痛的心情。</a:t>
            </a:r>
          </a:p>
          <a:p>
            <a:endParaRPr lang="zh-CN" altLang="en-US" sz="2800">
              <a:latin typeface="Calibri" pitchFamily="34" charset="0"/>
            </a:endParaRPr>
          </a:p>
        </p:txBody>
      </p:sp>
      <p:sp>
        <p:nvSpPr>
          <p:cNvPr id="33794" name="矩形 2"/>
          <p:cNvSpPr>
            <a:spLocks noChangeArrowheads="1"/>
          </p:cNvSpPr>
          <p:nvPr/>
        </p:nvSpPr>
        <p:spPr bwMode="auto">
          <a:xfrm>
            <a:off x="642938" y="785813"/>
            <a:ext cx="2236787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>
                <a:latin typeface="Calibri" pitchFamily="34" charset="0"/>
              </a:rPr>
              <a:t>第四个场景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ChangeArrowheads="1"/>
          </p:cNvSpPr>
          <p:nvPr/>
        </p:nvSpPr>
        <p:spPr bwMode="auto">
          <a:xfrm>
            <a:off x="571500" y="1643063"/>
            <a:ext cx="75723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zh-CN" altLang="en-US" sz="2800">
                <a:latin typeface="Calibri" pitchFamily="34" charset="0"/>
              </a:rPr>
              <a:t>哪件小事体现了父爱？</a:t>
            </a:r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642938" y="2500313"/>
            <a:ext cx="7572375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zh-CN" altLang="en-US" sz="2800">
                <a:latin typeface="Calibri" pitchFamily="34" charset="0"/>
              </a:rPr>
              <a:t>送“我”上学的路上为我缝棉被。</a:t>
            </a:r>
          </a:p>
          <a:p>
            <a:endParaRPr lang="zh-CN" altLang="en-US" sz="2800">
              <a:latin typeface="Calibri" pitchFamily="34" charset="0"/>
            </a:endParaRPr>
          </a:p>
        </p:txBody>
      </p:sp>
      <p:sp>
        <p:nvSpPr>
          <p:cNvPr id="34819" name="矩形 6"/>
          <p:cNvSpPr>
            <a:spLocks noChangeArrowheads="1"/>
          </p:cNvSpPr>
          <p:nvPr/>
        </p:nvSpPr>
        <p:spPr bwMode="auto">
          <a:xfrm>
            <a:off x="642938" y="785813"/>
            <a:ext cx="2236787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>
                <a:latin typeface="Calibri" pitchFamily="34" charset="0"/>
              </a:rPr>
              <a:t>第五个场景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58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58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58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1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9153"/>
          <p:cNvSpPr txBox="1">
            <a:spLocks noChangeArrowheads="1"/>
          </p:cNvSpPr>
          <p:nvPr/>
        </p:nvSpPr>
        <p:spPr bwMode="auto">
          <a:xfrm>
            <a:off x="785813" y="1428750"/>
            <a:ext cx="7572375" cy="267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685800"/>
            <a:r>
              <a:rPr lang="zh-CN" altLang="en-US" sz="2400">
                <a:latin typeface="Calibri" pitchFamily="34" charset="0"/>
              </a:rPr>
              <a:t>       同学们，在日常生活中，处处充溢着浓浓的父爱和母爱。父母的爱是那慈祥的笑容，父母的爱是那亲切的话语，父母的爱是那热情的鼓励，父母的爱是那严格的要求。父母的爱表现出了多种多样的形式。可是，不论哪种形式，都让我们感到温暖，感到幸福。</a:t>
            </a:r>
          </a:p>
          <a:p>
            <a:pPr defTabSz="685800"/>
            <a:r>
              <a:rPr lang="zh-CN" altLang="en-US" sz="2400">
                <a:latin typeface="Calibri" pitchFamily="34" charset="0"/>
              </a:rPr>
              <a:t>        今天，我们就一起来学习</a:t>
            </a:r>
            <a:r>
              <a:rPr lang="en-US" altLang="zh-CN" sz="2400">
                <a:latin typeface="Calibri" pitchFamily="34" charset="0"/>
              </a:rPr>
              <a:t>《</a:t>
            </a:r>
            <a:r>
              <a:rPr lang="zh-CN" altLang="en-US" sz="2400">
                <a:latin typeface="Calibri" pitchFamily="34" charset="0"/>
              </a:rPr>
              <a:t>父爱之舟</a:t>
            </a:r>
            <a:r>
              <a:rPr lang="en-US" altLang="zh-CN" sz="2400">
                <a:latin typeface="Calibri" pitchFamily="34" charset="0"/>
              </a:rPr>
              <a:t>》</a:t>
            </a:r>
            <a:r>
              <a:rPr lang="zh-CN" altLang="en-US" sz="2400">
                <a:latin typeface="Calibri" pitchFamily="34" charset="0"/>
              </a:rPr>
              <a:t>这课，去感受文中那浓浓的父爱吧。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0" y="428625"/>
            <a:ext cx="1857375" cy="52387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激趣导入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571500" y="1214438"/>
            <a:ext cx="8072438" cy="285750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ChangeArrowheads="1"/>
          </p:cNvSpPr>
          <p:nvPr/>
        </p:nvSpPr>
        <p:spPr bwMode="auto">
          <a:xfrm>
            <a:off x="1285875" y="1571625"/>
            <a:ext cx="75723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zh-CN" altLang="en-US" sz="2800">
                <a:latin typeface="Calibri" pitchFamily="34" charset="0"/>
              </a:rPr>
              <a:t>对文章的写法，你有什么见解？ </a:t>
            </a:r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642938" y="2500313"/>
            <a:ext cx="7572375" cy="2246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zh-CN" altLang="en-US" sz="2800">
                <a:latin typeface="Calibri" pitchFamily="34" charset="0"/>
              </a:rPr>
              <a:t>         这篇文章选取的都是生活中的小事，从这些琐碎的小事中，蕴含着父亲对儿子深切的爱，同时也蕴含着儿子对父亲的爱和感激。这种写法叫做以小见大。</a:t>
            </a:r>
          </a:p>
          <a:p>
            <a:endParaRPr lang="zh-CN" altLang="en-US" sz="2800">
              <a:latin typeface="Calibri" pitchFamily="34" charset="0"/>
            </a:endParaRPr>
          </a:p>
        </p:txBody>
      </p:sp>
      <p:sp>
        <p:nvSpPr>
          <p:cNvPr id="35843" name="矩形 4"/>
          <p:cNvSpPr>
            <a:spLocks noChangeArrowheads="1"/>
          </p:cNvSpPr>
          <p:nvPr/>
        </p:nvSpPr>
        <p:spPr bwMode="auto">
          <a:xfrm>
            <a:off x="642938" y="785813"/>
            <a:ext cx="18256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>
                <a:latin typeface="Calibri" pitchFamily="34" charset="0"/>
              </a:rPr>
              <a:t>感受写法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58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58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58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1" grpId="0"/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442913"/>
            <a:ext cx="1857375" cy="52387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布置作业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714375" y="1857375"/>
            <a:ext cx="7715250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n-US" altLang="zh-CN" sz="2800">
                <a:latin typeface="Calibri" pitchFamily="34" charset="0"/>
              </a:rPr>
              <a:t>1.</a:t>
            </a:r>
            <a:r>
              <a:rPr lang="zh-CN" altLang="en-US" sz="2800">
                <a:latin typeface="Calibri" pitchFamily="34" charset="0"/>
              </a:rPr>
              <a:t>找出文中哪些句子描写父亲对儿子的爱？。</a:t>
            </a:r>
          </a:p>
          <a:p>
            <a:r>
              <a:rPr lang="en-US" altLang="zh-CN" sz="2800">
                <a:latin typeface="Calibri" pitchFamily="34" charset="0"/>
              </a:rPr>
              <a:t>2.</a:t>
            </a:r>
            <a:r>
              <a:rPr lang="zh-CN" altLang="en-US" sz="2800">
                <a:latin typeface="Calibri" pitchFamily="34" charset="0"/>
              </a:rPr>
              <a:t>仿照这种写法，也写一写父亲对自己的爱。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428625" y="2000250"/>
            <a:ext cx="18256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>
                <a:latin typeface="Calibri" pitchFamily="34" charset="0"/>
              </a:rPr>
              <a:t>父爱之舟</a:t>
            </a:r>
          </a:p>
        </p:txBody>
      </p:sp>
      <p:sp>
        <p:nvSpPr>
          <p:cNvPr id="4" name="左大括号 3"/>
          <p:cNvSpPr/>
          <p:nvPr/>
        </p:nvSpPr>
        <p:spPr>
          <a:xfrm>
            <a:off x="2143125" y="1143000"/>
            <a:ext cx="285750" cy="2428875"/>
          </a:xfrm>
          <a:prstGeom prst="leftBrac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2571750" y="857250"/>
            <a:ext cx="223678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>
                <a:latin typeface="Calibri" pitchFamily="34" charset="0"/>
              </a:rPr>
              <a:t>第一个场景</a:t>
            </a: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2571750" y="1357313"/>
            <a:ext cx="223678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>
                <a:latin typeface="Calibri" pitchFamily="34" charset="0"/>
              </a:rPr>
              <a:t>第二个场景</a:t>
            </a:r>
          </a:p>
        </p:txBody>
      </p:sp>
      <p:sp>
        <p:nvSpPr>
          <p:cNvPr id="12" name="左大括号 11"/>
          <p:cNvSpPr/>
          <p:nvPr/>
        </p:nvSpPr>
        <p:spPr>
          <a:xfrm flipH="1">
            <a:off x="5643563" y="1285875"/>
            <a:ext cx="285750" cy="2428875"/>
          </a:xfrm>
          <a:prstGeom prst="leftBrac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6072188" y="2143125"/>
            <a:ext cx="18256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>
                <a:latin typeface="Calibri" pitchFamily="34" charset="0"/>
              </a:rPr>
              <a:t>以小见大</a:t>
            </a:r>
          </a:p>
        </p:txBody>
      </p:sp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2571750" y="1928813"/>
            <a:ext cx="223678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>
                <a:latin typeface="Calibri" pitchFamily="34" charset="0"/>
              </a:rPr>
              <a:t>第三个场景</a:t>
            </a:r>
          </a:p>
        </p:txBody>
      </p:sp>
      <p:sp>
        <p:nvSpPr>
          <p:cNvPr id="22" name="矩形 21"/>
          <p:cNvSpPr>
            <a:spLocks noChangeArrowheads="1"/>
          </p:cNvSpPr>
          <p:nvPr/>
        </p:nvSpPr>
        <p:spPr bwMode="auto">
          <a:xfrm>
            <a:off x="2500313" y="2571750"/>
            <a:ext cx="2236787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>
                <a:latin typeface="Calibri" pitchFamily="34" charset="0"/>
              </a:rPr>
              <a:t>第四个场景</a:t>
            </a:r>
          </a:p>
        </p:txBody>
      </p:sp>
      <p:sp>
        <p:nvSpPr>
          <p:cNvPr id="23" name="矩形 22"/>
          <p:cNvSpPr>
            <a:spLocks noChangeArrowheads="1"/>
          </p:cNvSpPr>
          <p:nvPr/>
        </p:nvSpPr>
        <p:spPr bwMode="auto">
          <a:xfrm>
            <a:off x="2500313" y="3071813"/>
            <a:ext cx="2236787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>
                <a:latin typeface="Calibri" pitchFamily="34" charset="0"/>
              </a:rPr>
              <a:t>第五个场景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10" grpId="0"/>
      <p:bldP spid="11" grpId="0"/>
      <p:bldP spid="12" grpId="0" animBg="1"/>
      <p:bldP spid="13" grpId="0"/>
      <p:bldP spid="20" grpId="0"/>
      <p:bldP spid="22" grpId="0"/>
      <p:bldP spid="2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642938" y="1500188"/>
            <a:ext cx="7500937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>
                <a:latin typeface="Calibri" pitchFamily="34" charset="0"/>
              </a:rPr>
              <a:t>1.</a:t>
            </a:r>
            <a:r>
              <a:rPr lang="zh-CN" altLang="en-US" sz="2400">
                <a:latin typeface="Calibri" pitchFamily="34" charset="0"/>
              </a:rPr>
              <a:t>自读课文，借助工具书，结合课文中的句子认识本课的生字和新词。</a:t>
            </a:r>
          </a:p>
          <a:p>
            <a:r>
              <a:rPr lang="en-US" altLang="zh-CN" sz="2400">
                <a:latin typeface="Calibri" pitchFamily="34" charset="0"/>
              </a:rPr>
              <a:t>2.</a:t>
            </a:r>
            <a:r>
              <a:rPr lang="zh-CN" altLang="en-US" sz="2400">
                <a:latin typeface="Calibri" pitchFamily="34" charset="0"/>
              </a:rPr>
              <a:t>用圈点批注的方法画出使你深受感动的句子，在小组内交流。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0" y="428625"/>
            <a:ext cx="1857375" cy="52387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自读提示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428625"/>
            <a:ext cx="1857375" cy="52387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交流汇报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642938" y="1285875"/>
            <a:ext cx="7143750" cy="2554288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zh-CN" altLang="en-US" sz="3200">
                <a:latin typeface="Calibri" pitchFamily="34" charset="0"/>
              </a:rPr>
              <a:t>（</a:t>
            </a:r>
            <a:r>
              <a:rPr lang="en-US" altLang="zh-CN" sz="3200">
                <a:latin typeface="Calibri" pitchFamily="34" charset="0"/>
              </a:rPr>
              <a:t>1</a:t>
            </a:r>
            <a:r>
              <a:rPr lang="zh-CN" altLang="en-US" sz="3200">
                <a:latin typeface="Calibri" pitchFamily="34" charset="0"/>
              </a:rPr>
              <a:t>）大家学会了哪些生字新词？你是怎样记住它们的？</a:t>
            </a:r>
          </a:p>
          <a:p>
            <a:r>
              <a:rPr lang="zh-CN" altLang="en-US" sz="3200">
                <a:latin typeface="Calibri" pitchFamily="34" charset="0"/>
              </a:rPr>
              <a:t>（</a:t>
            </a:r>
            <a:r>
              <a:rPr lang="en-US" altLang="zh-CN" sz="3200">
                <a:latin typeface="Calibri" pitchFamily="34" charset="0"/>
              </a:rPr>
              <a:t>2</a:t>
            </a:r>
            <a:r>
              <a:rPr lang="zh-CN" altLang="en-US" sz="3200">
                <a:latin typeface="Calibri" pitchFamily="34" charset="0"/>
              </a:rPr>
              <a:t>）出示本课的生字，纠正读音，重点记住“蚕、茧、掀、席、庙、屑”等课后生字以及由这些生字组成的词语。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15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500063" y="1143000"/>
            <a:ext cx="8358187" cy="2554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n-US" altLang="zh-CN" sz="3200">
                <a:latin typeface="宋体" charset="-122"/>
              </a:rPr>
              <a:t> </a:t>
            </a:r>
            <a:r>
              <a:rPr lang="zh-CN" altLang="en-US" sz="3200">
                <a:latin typeface="Calibri" pitchFamily="34" charset="0"/>
              </a:rPr>
              <a:t>（</a:t>
            </a:r>
            <a:r>
              <a:rPr lang="en-US" altLang="zh-CN" sz="3200">
                <a:latin typeface="Calibri" pitchFamily="34" charset="0"/>
              </a:rPr>
              <a:t>1</a:t>
            </a:r>
            <a:r>
              <a:rPr lang="zh-CN" altLang="en-US" sz="3200">
                <a:latin typeface="Calibri" pitchFamily="34" charset="0"/>
              </a:rPr>
              <a:t>）课文讲了哪几件事？</a:t>
            </a:r>
          </a:p>
          <a:p>
            <a:r>
              <a:rPr lang="zh-CN" altLang="en-US" sz="3200">
                <a:latin typeface="Calibri" pitchFamily="34" charset="0"/>
              </a:rPr>
              <a:t>  （</a:t>
            </a:r>
            <a:r>
              <a:rPr lang="en-US" altLang="zh-CN" sz="3200">
                <a:latin typeface="Calibri" pitchFamily="34" charset="0"/>
              </a:rPr>
              <a:t>2</a:t>
            </a:r>
            <a:r>
              <a:rPr lang="zh-CN" altLang="en-US" sz="3200">
                <a:latin typeface="Calibri" pitchFamily="34" charset="0"/>
              </a:rPr>
              <a:t>）课文中哪些地方让你感动？说说你感动的理由。</a:t>
            </a:r>
          </a:p>
          <a:p>
            <a:r>
              <a:rPr lang="zh-CN" altLang="en-US" sz="3200">
                <a:latin typeface="Calibri" pitchFamily="34" charset="0"/>
              </a:rPr>
              <a:t>  （</a:t>
            </a:r>
            <a:r>
              <a:rPr lang="en-US" altLang="zh-CN" sz="3200">
                <a:latin typeface="Calibri" pitchFamily="34" charset="0"/>
              </a:rPr>
              <a:t>3</a:t>
            </a:r>
            <a:r>
              <a:rPr lang="zh-CN" altLang="en-US" sz="3200">
                <a:latin typeface="Calibri" pitchFamily="34" charset="0"/>
              </a:rPr>
              <a:t>）读一读让你感受最深的句子，体会人物的感情。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0" y="428625"/>
            <a:ext cx="1857375" cy="52387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讨论交流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4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4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4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571500" y="1785938"/>
            <a:ext cx="8143875" cy="181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n-US" altLang="zh-CN" sz="2800">
                <a:latin typeface="Calibri" pitchFamily="34" charset="0"/>
              </a:rPr>
              <a:t>1.</a:t>
            </a:r>
            <a:r>
              <a:rPr lang="zh-CN" altLang="en-US" sz="2800">
                <a:latin typeface="Calibri" pitchFamily="34" charset="0"/>
              </a:rPr>
              <a:t>用自己喜欢的方式读课文，看看文中写了哪些事。</a:t>
            </a:r>
          </a:p>
          <a:p>
            <a:r>
              <a:rPr lang="en-US" altLang="zh-CN" sz="2800">
                <a:latin typeface="Calibri" pitchFamily="34" charset="0"/>
              </a:rPr>
              <a:t>2.</a:t>
            </a:r>
            <a:r>
              <a:rPr lang="zh-CN" altLang="en-US" sz="2800">
                <a:latin typeface="Calibri" pitchFamily="34" charset="0"/>
              </a:rPr>
              <a:t>从这些事中，我们感受到了什么？</a:t>
            </a:r>
          </a:p>
          <a:p>
            <a:r>
              <a:rPr lang="en-US" altLang="zh-CN" sz="2800">
                <a:latin typeface="Calibri" pitchFamily="34" charset="0"/>
              </a:rPr>
              <a:t>3.</a:t>
            </a:r>
            <a:r>
              <a:rPr lang="zh-CN" altLang="en-US" sz="2800">
                <a:latin typeface="Calibri" pitchFamily="34" charset="0"/>
              </a:rPr>
              <a:t>划出令自己感受最深的句子，把自己的感受写下来。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0" y="428625"/>
            <a:ext cx="1857375" cy="52387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整体感知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4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4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4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357188" y="1000125"/>
            <a:ext cx="8501062" cy="3438525"/>
          </a:xfrm>
          <a:prstGeom prst="roundRect">
            <a:avLst>
              <a:gd name="adj" fmla="val 16667"/>
            </a:avLst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zh-CN" altLang="en-US" sz="2800">
                <a:latin typeface="Calibri" pitchFamily="34" charset="0"/>
              </a:rPr>
              <a:t>本文先回忆了过去，父亲送“我”报考学校和上学，晚上在旅馆被臭虫咬，父亲心疼的样子。</a:t>
            </a:r>
          </a:p>
          <a:p>
            <a:r>
              <a:rPr lang="en-US" altLang="zh-CN" sz="2800">
                <a:latin typeface="Calibri" pitchFamily="34" charset="0"/>
              </a:rPr>
              <a:t>     </a:t>
            </a:r>
            <a:r>
              <a:rPr lang="zh-CN" altLang="en-US" sz="2800">
                <a:latin typeface="Calibri" pitchFamily="34" charset="0"/>
              </a:rPr>
              <a:t>在庙会中，父亲带我去逛庙会，给我买豆腐脑，可是自己却舍不得吃，后来还给我做万花筒。</a:t>
            </a:r>
          </a:p>
          <a:p>
            <a:r>
              <a:rPr lang="zh-CN" altLang="en-US" sz="2800">
                <a:latin typeface="Calibri" pitchFamily="34" charset="0"/>
              </a:rPr>
              <a:t>父亲在雨雪天气背我上学。</a:t>
            </a:r>
          </a:p>
          <a:p>
            <a:r>
              <a:rPr lang="zh-CN" altLang="en-US" sz="2800">
                <a:latin typeface="Calibri" pitchFamily="34" charset="0"/>
              </a:rPr>
              <a:t>为了供我读书，家里筹钱，为了节省路费，父亲借船送我。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4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1000125" y="1714500"/>
            <a:ext cx="7215188" cy="2246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zh-CN" altLang="en-US" sz="2800">
                <a:latin typeface="Calibri" pitchFamily="34" charset="0"/>
              </a:rPr>
              <a:t>第一部分（</a:t>
            </a:r>
            <a:r>
              <a:rPr lang="en-US" altLang="zh-CN" sz="2800">
                <a:latin typeface="Calibri" pitchFamily="34" charset="0"/>
              </a:rPr>
              <a:t>1</a:t>
            </a:r>
            <a:r>
              <a:rPr lang="zh-CN" altLang="en-US" sz="2800">
                <a:latin typeface="Calibri" pitchFamily="34" charset="0"/>
              </a:rPr>
              <a:t>）以梦境开始，引入往事的回忆。</a:t>
            </a:r>
          </a:p>
          <a:p>
            <a:r>
              <a:rPr lang="zh-CN" altLang="en-US" sz="2800">
                <a:latin typeface="Calibri" pitchFamily="34" charset="0"/>
              </a:rPr>
              <a:t>第二部分（</a:t>
            </a:r>
            <a:r>
              <a:rPr lang="en-US" altLang="zh-CN" sz="2800">
                <a:latin typeface="Calibri" pitchFamily="34" charset="0"/>
              </a:rPr>
              <a:t>2</a:t>
            </a:r>
            <a:r>
              <a:rPr lang="zh-CN" altLang="en-US" sz="2800">
                <a:latin typeface="Calibri" pitchFamily="34" charset="0"/>
              </a:rPr>
              <a:t>～</a:t>
            </a:r>
            <a:r>
              <a:rPr lang="en-US" altLang="zh-CN" sz="2800">
                <a:latin typeface="Calibri" pitchFamily="34" charset="0"/>
              </a:rPr>
              <a:t>9</a:t>
            </a:r>
            <a:r>
              <a:rPr lang="zh-CN" altLang="en-US" sz="2800">
                <a:latin typeface="Calibri" pitchFamily="34" charset="0"/>
              </a:rPr>
              <a:t>）以小舟为线索，写了父亲对我满满的爱。</a:t>
            </a:r>
          </a:p>
          <a:p>
            <a:r>
              <a:rPr lang="zh-CN" altLang="en-US" sz="2800">
                <a:latin typeface="Calibri" pitchFamily="34" charset="0"/>
              </a:rPr>
              <a:t>第三部分（</a:t>
            </a:r>
            <a:r>
              <a:rPr lang="en-US" altLang="zh-CN" sz="2800">
                <a:latin typeface="Calibri" pitchFamily="34" charset="0"/>
              </a:rPr>
              <a:t>10</a:t>
            </a:r>
            <a:r>
              <a:rPr lang="zh-CN" altLang="en-US" sz="2800">
                <a:latin typeface="Calibri" pitchFamily="34" charset="0"/>
              </a:rPr>
              <a:t>）以梦结尾，首尾呼应，表现出作者对父亲深深的爱意。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0" y="428625"/>
            <a:ext cx="1857375" cy="52387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理清脉络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500063" y="1285875"/>
            <a:ext cx="8429625" cy="3071813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3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3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3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1071563" y="2214563"/>
            <a:ext cx="7215187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n-US" altLang="zh-CN" sz="2800">
                <a:latin typeface="Calibri" pitchFamily="34" charset="0"/>
              </a:rPr>
              <a:t>1.</a:t>
            </a:r>
            <a:r>
              <a:rPr lang="zh-CN" altLang="en-US" sz="2800">
                <a:latin typeface="Calibri" pitchFamily="34" charset="0"/>
              </a:rPr>
              <a:t>背写课文的生字。</a:t>
            </a:r>
          </a:p>
          <a:p>
            <a:r>
              <a:rPr lang="en-US" altLang="zh-CN" sz="2800">
                <a:latin typeface="Calibri" pitchFamily="34" charset="0"/>
              </a:rPr>
              <a:t>2.</a:t>
            </a:r>
            <a:r>
              <a:rPr lang="zh-CN" altLang="en-US" sz="2800">
                <a:latin typeface="Calibri" pitchFamily="34" charset="0"/>
              </a:rPr>
              <a:t>继续阅读课文，理解重点句子的意思，体会句中的思想感情。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0" y="428625"/>
            <a:ext cx="1857375" cy="52387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布置作业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500063" y="1785938"/>
            <a:ext cx="8429625" cy="2214562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3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3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3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5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</TotalTime>
  <Words>1183</Words>
  <Application>WPS 演示</Application>
  <PresentationFormat>全屏显示(16:9)</PresentationFormat>
  <Paragraphs>68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演示文稿设计模板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1" baseType="lpstr">
      <vt:lpstr>Calibri</vt:lpstr>
      <vt:lpstr>宋体</vt:lpstr>
      <vt:lpstr>Arial</vt:lpstr>
      <vt:lpstr>黑体</vt:lpstr>
      <vt:lpstr>微软雅黑</vt:lpstr>
      <vt:lpstr>+mn-ea</vt:lpstr>
      <vt:lpstr>Times New Roman</vt:lpstr>
      <vt:lpstr>楷体</vt:lpstr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AutoBVT</dc:creator>
  <cp:lastModifiedBy>admin</cp:lastModifiedBy>
  <cp:revision>79</cp:revision>
  <dcterms:created xsi:type="dcterms:W3CDTF">2019-03-30T01:30:00Z</dcterms:created>
  <dcterms:modified xsi:type="dcterms:W3CDTF">2019-07-22T04:05:09Z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2052-10.1.0.7468</vt:lpwstr>
  </property>
</Properties>
</file>