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3" r:id="rId2"/>
    <p:sldId id="263" r:id="rId3"/>
    <p:sldId id="264" r:id="rId4"/>
    <p:sldId id="319" r:id="rId5"/>
    <p:sldId id="320" r:id="rId6"/>
    <p:sldId id="321" r:id="rId7"/>
    <p:sldId id="322" r:id="rId8"/>
    <p:sldId id="306" r:id="rId9"/>
    <p:sldId id="323" r:id="rId10"/>
    <p:sldId id="265" r:id="rId11"/>
    <p:sldId id="324" r:id="rId12"/>
    <p:sldId id="325" r:id="rId13"/>
    <p:sldId id="326" r:id="rId14"/>
    <p:sldId id="317" r:id="rId15"/>
    <p:sldId id="328" r:id="rId16"/>
    <p:sldId id="327" r:id="rId17"/>
    <p:sldId id="329" r:id="rId18"/>
    <p:sldId id="330" r:id="rId19"/>
    <p:sldId id="318" r:id="rId20"/>
    <p:sldId id="331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自主阅读</a:t>
            </a:r>
            <a:r>
              <a:rPr lang="en-US" altLang="zh-CN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16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oleObject" Target="../embeddings/oleObject1.bin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Document2.docx"/><Relationship Id="rId5" Type="http://schemas.openxmlformats.org/officeDocument/2006/relationships/oleObject" Target="../embeddings/oleObject2.bin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Document3.docx"/><Relationship Id="rId5" Type="http://schemas.openxmlformats.org/officeDocument/2006/relationships/oleObject" Target="../embeddings/oleObject3.bin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Document4.docx"/><Relationship Id="rId5" Type="http://schemas.openxmlformats.org/officeDocument/2006/relationships/oleObject" Target="../embeddings/oleObject4.bin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492896"/>
            <a:ext cx="6203032" cy="576064"/>
          </a:xfrm>
        </p:spPr>
        <p:txBody>
          <a:bodyPr/>
          <a:lstStyle/>
          <a:p>
            <a:r>
              <a:rPr lang="en-US" altLang="zh-CN" b="1" dirty="0"/>
              <a:t>1</a:t>
            </a:r>
            <a:r>
              <a:rPr lang="en-US" altLang="zh-CN" dirty="0"/>
              <a:t>.</a:t>
            </a:r>
            <a:r>
              <a:rPr lang="zh-CN" altLang="zh-CN" dirty="0"/>
              <a:t>秋　颂</a:t>
            </a:r>
            <a:br>
              <a:rPr lang="zh-CN" altLang="zh-CN" dirty="0"/>
            </a:br>
            <a:r>
              <a:rPr lang="en-US" altLang="zh-CN" b="1" dirty="0"/>
              <a:t>2</a:t>
            </a:r>
            <a:r>
              <a:rPr lang="en-US" altLang="zh-CN" dirty="0"/>
              <a:t>.</a:t>
            </a:r>
            <a:r>
              <a:rPr lang="zh-CN" altLang="zh-CN" dirty="0"/>
              <a:t>不是死</a:t>
            </a:r>
            <a:r>
              <a:rPr lang="en-US" altLang="zh-CN" dirty="0"/>
              <a:t>,</a:t>
            </a:r>
            <a:r>
              <a:rPr lang="zh-CN" altLang="zh-CN" dirty="0"/>
              <a:t>是爱</a:t>
            </a:r>
            <a:br>
              <a:rPr lang="zh-CN" altLang="zh-CN" dirty="0"/>
            </a:br>
            <a:r>
              <a:rPr lang="en-US" altLang="zh-CN" b="1" dirty="0"/>
              <a:t>3</a:t>
            </a:r>
            <a:r>
              <a:rPr lang="en-US" altLang="zh-CN" dirty="0"/>
              <a:t>.</a:t>
            </a:r>
            <a:r>
              <a:rPr lang="zh-CN" altLang="zh-CN" dirty="0"/>
              <a:t>狗之歌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916832"/>
            <a:ext cx="139814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</a:t>
            </a:r>
            <a:r>
              <a:rPr lang="zh-CN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</a:t>
            </a:r>
            <a:r>
              <a:rPr lang="en-US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69750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《秋颂》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雾气洋溢、果实圆熟的秋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你和成熟的太阳成为友伴。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诗人敏感地观察到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在秋冬携手的季节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早晨总是朝雾洋溢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而黄昏又总是暮霭笼罩。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雾气洋溢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短短四个字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就把时间精确地概括了出来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点明了晚秋的自然特色。接着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马上点明了第一节诗的主题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硕果累累的秋。秋天是成熟的季节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万物在阳光雨露的哺育下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历经春夏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这时已经结果了。因此说秋天和太阳结为密友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是一种别出心裁的比喻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也是十分合情合理极其贴切的比喻。因为诗人清楚地知道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万物能有成熟的这一天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主要靠太阳的帮助。这是个忠实的朋友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可不能把它忘掉。要论秋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就一定要提到它。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196752"/>
            <a:ext cx="8128000" cy="57423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春日的歌哪里去了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想这些吧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你也有你的音乐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当波状的云把将逝的一天映照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以胭红抹上残梗散碎的田野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河柳下的一群小飞虫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就同奏哀音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它们忽而飞高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忽而下落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随着微风的起灭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篱下的蟋蟀在歌唱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在园中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红胸的知更鸟就群起呼哨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而群羊在山圈里高声默默咩叫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丛飞的燕子在天空呢喃不歇。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写秋天的各种声音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诗的音乐美发挥得淋漓尽致。这样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从秋景、秋收写到秋声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诗本身也像秋天一样丰满了。这些诗段的叠音重奏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正好可以拿来写秋天的丰足。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05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3284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《不是死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是爱》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我哭了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我背后正有个神秘的黑影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而且一把揪住了我的发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往后拉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还有一声吆喝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我只是在挣扎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这回是谁逮住了你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我答话。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那银铃似的回音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自己在病床上挨过来的那一长串没有欢乐的日子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就像是接踵而来的黑影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重重叠叠地投掷在她的心灵上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她正在顾影自怜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却忽然惊觉她的身后晃动着一个庞大的、神秘的黑影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它一把揪住了她的头发往后拉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逼着她抬起头来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无从躲避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正眼看向她不敢正视的未来。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于是在这生命的危机里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出现了全诗的两个主题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期待中的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和向她突然袭击、跟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一样威猛的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09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742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《狗之歌》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愁眉不展的主人走来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把七条小狗装进了麻袋。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母狗在起伏的雪地上奔跑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追踪主人的足迹。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她来到尚未冰封的水面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凝视着泛起的涟漪。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愁眉不展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暗示了生活的艰难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母狗一直追到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尚未冰封的水面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则暗示小狗已被主人溺死。这些省略部分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增加了诗歌的想象空间。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82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试分析《不是死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是爱》所体现的抒情诗的魅力。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体现抒情诗的魅力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不是简单地抒发一种感情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而是展开一段丰富、曲折的情感过程。这首诗开始以回忆的语调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感叹了有关时间的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诗人的古调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继而反观自己命运的不幸、死亡的威胁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满怀哀伤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但在最后调子又昂扬起来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诗人自己设计了一场问答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的力量。从开头到结尾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起承转合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令人回味无穷。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5536" y="1295581"/>
            <a:ext cx="838448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雪莱的《西风颂》、济慈的《秋颂》两首诗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在某种程度上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都是通过对自然景物的描述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寄托诗人内心的情感。列出诗人所描绘的景物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并说说不同的景物会引起怎样不同的感受。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《西风颂》的篇幅较长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分为五节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最后两节抒发的是诗人追随西风的决心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对自然景物的描绘集中在前三节。第一节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主要写大地上的景象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在西风狂暴的吹拂下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落叶翻滚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黑暗的泥土里也有种子沉睡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等待来年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将色和香充满了山峰和平原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。在一片肃杀、衰败的秋景中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还暗藏着来年的生机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而西风就是这一进程的推动者。第二节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诗人的笔触转向了高空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写西风怎样撕扯流云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让它们在天穹中形成雷雨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大自然的万钧之力由此显现。第三节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海洋又成为诗人描写的对象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在西风的呼唤下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沉睡了一个夏天的地中海也苏醒过来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为西风让出道路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惊吓了海底的植物。在这三节中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诗人描绘了西风所到之处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自然界发生了怎样的改变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歌颂了它那伟大的破坏力和创造力。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93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9512" y="1413814"/>
            <a:ext cx="8784976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《秋颂》分成三节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分别写成熟的秋天的不同景象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罗列出秋天的累累硕果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其中有缀满葡萄藤蔓的珠球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老树背负的苹果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胀大的葫芦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鼓起的榛子壳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它们都在秋天与太阳的密谋中成熟。第二节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则将秋天拟人化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坐、卧、行、立的不同姿态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将打麦场、田垄、小溪、榨果架等不同画面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剪接成一幅秋天的全景。第三节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诗人转而描写秋天里的音乐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有河柳下的飞虫、篱下的蟋蟀、园中的知更鸟、山圈里的羊群、天空中的燕子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各种各样的昆虫和鸟兽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都参与黄昏中的合唱。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同样是景物描写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两首诗在风格上有显著的不同。《西风颂》中的景物描写上天入地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场景转换的幅度极大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充满强劲的动感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情感的表现也奔放有力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配合于西风的狂暴。相比之下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《秋颂》中的景物描写则十分细腻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诗人像一个擅长工笔的画匠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一笔一笔勾画出秋天繁复的细节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在声色并茂的美景中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寄托了对自然和生活的热爱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传达出富足、愉悦的感情。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89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9512" y="1287059"/>
            <a:ext cx="8784976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《故乡》《不是死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是爱》两诗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在情感的表达上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都体现了曲折、变化的特征。试分析两首诗情感的层次以及变化的曲线。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《故乡》与《不是死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是爱》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作为独白型的诗歌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都没有流于简单的感情宣泄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而是起承转合、一波三折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多层次地表现了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丰富的内心世界。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《故乡》的第一节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从归乡人的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设定了一种凝重、痛楚的基调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在第二节中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诗人追问故乡能否医治自己的伤痛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使得痛苦的情绪更为强烈、急切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第三、四节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故乡的医治作用开始不断闪现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在各种自然风物的呈现中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刚才激烈的情绪逐渐缓和下来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压抑的氛围也被引向开阔、明朗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但在第五节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情绪的曲线又发生变化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胸中爱的痛苦不可能真的驱除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对故乡的热情赞颂被深深的质疑取代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像大河一样展开的诗行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在这里仿佛发生了逆流与回旋。最后一节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的思辨被引向关于生命意义的追问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诗人的语调又一次变得昂扬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情感的整体境界也获得了提升。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03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《不是死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是爱》中的情感表达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也有类似的变化曲线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诗人回想起希腊人对时间的咏叹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诗人的语调也相对平静、舒缓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但紧接着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对往昔的感叹又让诗人联想到自己不幸的境遇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诗行中的情绪也陡然变得痛苦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直至神秘的黑影掠过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被揪往头发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苦苦挣扎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痛苦的感受已接近饱和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但最后却化解于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银铃似的回音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对爱的渴望最后战胜了对死亡的恐惧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在情感的高潮处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诗歌戛然而止。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69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秋的赞歌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《秋颂》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这是一曲秋天的大合唱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是一首动人的田园交响曲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传出了悦耳动人的音响。在前两节诗里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诗人主要在我们面前展现了一幅秋天的美景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而在第三节里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他不仅牵动了我们的视觉器官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还唤起了我们的听觉器官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读过这首诗后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仍感到余音娓娓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绵绵不绝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给人以曲已终而意未尽之感。因为它声色并茂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情景交融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浑然一体。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这首诗是如此生气勃勃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使人不由地联想起了孕育生命的春天。诗人又何尝不是这样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他写到这儿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也情不自禁地自问起来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春日的歌哪里去了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可是他马上意识到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这种伤感的情调是没有必要的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想这些吧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你也有你的音乐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大爱无疆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是对爱的阐释。爱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不仅仅是人与人之间的一种情感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也包括人对自然的情感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更包括动物与动物之间的情感。可以说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是世间最美好的语言。阅读《秋颂》《不是死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是爱》《狗之歌》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体会作者是怎样抒写这种美好情感的。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5536" y="1532047"/>
            <a:ext cx="8384480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诗人使用对比的手法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更进一步地深化了他颂秋的主题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一扫世人对秋所抱的伤感、悲凉的情调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给秋注入了生命和阳光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使它焕发出温暖和煦的光芒。因此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即使是在晚秋时节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我们眼里仍然丝毫没有那种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秋风秋雨愁煞人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的萧条景象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就连春来秋往的候鸟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燕子和知更鸟也仍在这儿飞上飞下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忙个不停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读者在领略了诗人刻意描绘的秋景以后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一定会自然而然地认为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这些候鸟是因为贪恋秋色而迟迟不肯离去。的确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在见了这样的美景之后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谁还愿意离去呢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从这首短短的颂诗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济慈不仅是个美的追求者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更是一个积极的乐观主义者。事实上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济慈的每首诗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都充满了热爱生活的乐观情调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正是从热爱现实、热爱生活这一点出发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他所追求的美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他所歌颂的美感都是具体的、真实的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因而也是相当健康的。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3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081608"/>
              </p:ext>
            </p:extLst>
          </p:nvPr>
        </p:nvGraphicFramePr>
        <p:xfrm>
          <a:off x="6732240" y="1484784"/>
          <a:ext cx="1992312" cy="276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6" imgW="942360" imgH="1306102" progId="Word.Document.12">
                  <p:embed/>
                </p:oleObj>
              </mc:Choice>
              <mc:Fallback>
                <p:oleObj name="Document" r:id="rId6" imgW="942360" imgH="13061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32240" y="1484784"/>
                        <a:ext cx="1992312" cy="2767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62242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(1795—1821),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出生于伦敦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父亲是马厩的雇工领班。济慈自幼喜爱文学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由于家境窘困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岁就离校学医。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他认识了李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亨特、雪莱等著名诗人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受到他们的影响。同年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他弃医从文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走上了诗歌创作的道路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终于成为当时英国文坛上一颗光彩夺目的巨星。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1818—1820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年是济慈诗歌创作的鼎盛时期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他先后完成了《伊莎贝拉》《圣亚尼节前夜》《许佩里恩》等著名长诗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脍炙人口的《夜莺颂》《希腊古翁颂》《秋颂》等就是在这一时期写成的。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03996"/>
              </p:ext>
            </p:extLst>
          </p:nvPr>
        </p:nvGraphicFramePr>
        <p:xfrm>
          <a:off x="6472471" y="2027549"/>
          <a:ext cx="2401887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6" imgW="1142855" imgH="1079063" progId="Word.Document.12">
                  <p:embed/>
                </p:oleObj>
              </mc:Choice>
              <mc:Fallback>
                <p:oleObj name="Document" r:id="rId6" imgW="1142855" imgH="10790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72471" y="2027549"/>
                        <a:ext cx="2401887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63984" y="2027549"/>
            <a:ext cx="6080224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伊丽莎白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巴蕾特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勃朗宁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(1806—1861),19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世纪英国著名的女诗人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1806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她骑马时不幸跌伤了脊椎。从此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下肢瘫痪达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39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岁那年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结识了小她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岁的诗人罗伯特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勃朗宁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她那充满哀怨的生命从此打开了新的篇章。这份爱情使她奇迹般地重新站了起来。在病室中被禁锢了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她终于又可以凭自己的双脚重新走到阳光下了。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3568440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742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勃朗宁夫妇一起度过了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年幸福的生活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他们从不知道有一天会分离。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勃朗宁夫人永别了她的罗伯特。临终之前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她并没多大病痛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也没有预感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只是觉得疲倦。那是一个晚上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她正和罗伯特商量消夏的计划。她和他谈心说笑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用最温存的话表示她的爱情。后来她感到疲倦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就偎依在罗伯特的胸前睡去了。她这样睡了几分钟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头突然垂了下来。他以为她是一时昏晕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但是她去了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再不回来了。她在他的怀抱中瞑目。她的容貌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像少女一般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《葡萄牙十四行》这部感人的诗集就是他们爱情生活的真实写照。它是英国文学史上的珍品之一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其美丽动人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甚至超过莎士比亚的十四行诗集。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9500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120455"/>
              </p:ext>
            </p:extLst>
          </p:nvPr>
        </p:nvGraphicFramePr>
        <p:xfrm>
          <a:off x="6444208" y="1633115"/>
          <a:ext cx="2390775" cy="252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6" imgW="1130256" imgH="1192762" progId="Word.Document.12">
                  <p:embed/>
                </p:oleObj>
              </mc:Choice>
              <mc:Fallback>
                <p:oleObj name="Document" r:id="rId6" imgW="1130256" imgH="11927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44208" y="1633115"/>
                        <a:ext cx="2390775" cy="2520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1494762"/>
            <a:ext cx="622424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谢尔盖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亚里山德罗维奇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叶赛宁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(1895—1925),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俄罗斯诗人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出生于梁赞省一个农民家庭。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1916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年初第一本诗集《扫墓日》出版。同年应征入伍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一年后退役并结婚。时值二月革命、十月革命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诗人写了《变容节》《乐土》《约旦河的鸽子》《天上的鼓手》等著名诗作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以抒情的方式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抒发个人对革命的感受。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1919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年参加意象派并成为中心人物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写出《四旬祭》《一个流氓的自由》。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1921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年离开意象派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与到莫斯科访问的美国舞蹈家邓肯相识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热恋成婚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并与之出游西欧、美国。两人很快由热恋变为争吵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终于离异。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1923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年诗人回国。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1924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年出版了轰动文坛的诗集《莫斯科酒馆之音》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展示了诗人抑郁消沉的心灵。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3420226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1924—1925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诗人的创作进入高峰期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写出了组诗《波斯抒情》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、长诗《安娜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斯涅金娜》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、诗集《苏维埃俄罗斯》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月三度结婚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与列夫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托尔斯泰的孙女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月便因精神病住院治疗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并完成自我审判式的长诗《忧郁的人》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日写下绝笔诗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日拂晓在列宁格勒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即彼得格勒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的一家旅馆投缳自尽。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304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240899"/>
              </p:ext>
            </p:extLst>
          </p:nvPr>
        </p:nvGraphicFramePr>
        <p:xfrm>
          <a:off x="755576" y="1700808"/>
          <a:ext cx="8128000" cy="4665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Document" r:id="rId6" imgW="3838193" imgH="2203102" progId="Word.Document.12">
                  <p:embed/>
                </p:oleObj>
              </mc:Choice>
              <mc:Fallback>
                <p:oleObj name="Document" r:id="rId6" imgW="3838193" imgH="22031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5576" y="1700808"/>
                        <a:ext cx="8128000" cy="4665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691628" y="2060848"/>
            <a:ext cx="720028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0406" y="2060848"/>
            <a:ext cx="357578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22645" y="2060848"/>
            <a:ext cx="65457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25400" y="2525554"/>
            <a:ext cx="720028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83908" y="2525554"/>
            <a:ext cx="595065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20800" y="2525554"/>
            <a:ext cx="720028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86326" y="2968488"/>
            <a:ext cx="720028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33854" y="3540358"/>
            <a:ext cx="491789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14400" y="3986130"/>
            <a:ext cx="491789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52983" y="3526672"/>
            <a:ext cx="491789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66370" y="4040560"/>
            <a:ext cx="491789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460459" y="5124534"/>
            <a:ext cx="491789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88117" y="5650060"/>
            <a:ext cx="277602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270933" y="5081182"/>
            <a:ext cx="252365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614830" y="5675933"/>
            <a:ext cx="491789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522786" y="4847992"/>
            <a:ext cx="491789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253083" y="5365397"/>
            <a:ext cx="313247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458977" y="5941963"/>
            <a:ext cx="491789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罂粟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一年生或二年生草本植物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果实可用来制取鸦片。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呢喃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模拟燕子的叫声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也用来形容小声说话的声音。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殷切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深厚而急切。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涟漪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水面上细小的波纹。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翩然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形容动作轻快的样子。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踉跄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形容走路不稳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摇摇晃晃的样子。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奚落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用尖刻的话语讥讽嘲笑他人。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36576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264</TotalTime>
  <Words>2426</Words>
  <Application>Microsoft Office PowerPoint</Application>
  <PresentationFormat>全屏显示(4:3)</PresentationFormat>
  <Paragraphs>114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NEU-BZ-S92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1.秋　颂 2.不是死,是爱 3.狗之歌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33</cp:revision>
  <dcterms:created xsi:type="dcterms:W3CDTF">2016-04-22T00:11:50Z</dcterms:created>
  <dcterms:modified xsi:type="dcterms:W3CDTF">2016-07-14T02:19:18Z</dcterms:modified>
</cp:coreProperties>
</file>